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tif" ContentType="image/tif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notesMasterIdLst>
    <p:notesMasterId r:id="rId36"/>
  </p:notesMasterIdLst>
  <p:handoutMasterIdLst>
    <p:handoutMasterId r:id="rId37"/>
  </p:handoutMasterIdLst>
  <p:sldIdLst>
    <p:sldId id="364" r:id="rId2"/>
    <p:sldId id="323" r:id="rId3"/>
    <p:sldId id="334" r:id="rId4"/>
    <p:sldId id="324" r:id="rId5"/>
    <p:sldId id="325" r:id="rId6"/>
    <p:sldId id="328" r:id="rId7"/>
    <p:sldId id="329" r:id="rId8"/>
    <p:sldId id="330" r:id="rId9"/>
    <p:sldId id="362" r:id="rId10"/>
    <p:sldId id="363" r:id="rId11"/>
    <p:sldId id="333" r:id="rId12"/>
    <p:sldId id="360" r:id="rId13"/>
    <p:sldId id="332" r:id="rId14"/>
    <p:sldId id="346" r:id="rId15"/>
    <p:sldId id="347" r:id="rId16"/>
    <p:sldId id="338" r:id="rId17"/>
    <p:sldId id="348" r:id="rId18"/>
    <p:sldId id="350" r:id="rId19"/>
    <p:sldId id="365" r:id="rId20"/>
    <p:sldId id="367" r:id="rId21"/>
    <p:sldId id="366" r:id="rId22"/>
    <p:sldId id="349" r:id="rId23"/>
    <p:sldId id="339" r:id="rId24"/>
    <p:sldId id="340" r:id="rId25"/>
    <p:sldId id="341" r:id="rId26"/>
    <p:sldId id="342" r:id="rId27"/>
    <p:sldId id="343" r:id="rId28"/>
    <p:sldId id="344" r:id="rId29"/>
    <p:sldId id="345" r:id="rId30"/>
    <p:sldId id="359" r:id="rId31"/>
    <p:sldId id="355" r:id="rId32"/>
    <p:sldId id="356" r:id="rId33"/>
    <p:sldId id="357" r:id="rId34"/>
    <p:sldId id="358" r:id="rId35"/>
  </p:sldIdLst>
  <p:sldSz cx="9144000" cy="6858000" type="screen4x3"/>
  <p:notesSz cx="7315200" cy="9601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000" b="1" kern="1200">
        <a:solidFill>
          <a:schemeClr val="tx1"/>
        </a:solidFill>
        <a:latin typeface="Courier New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hiddenSlides="1" frameSlides="1"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99"/>
    <a:srgbClr val="FFCC99"/>
    <a:srgbClr val="FF3300"/>
    <a:srgbClr val="CCFFFF"/>
    <a:srgbClr val="FFCC00"/>
    <a:srgbClr val="00D164"/>
    <a:srgbClr val="D64A49"/>
    <a:srgbClr val="3C82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10"/>
    <p:restoredTop sz="94617"/>
  </p:normalViewPr>
  <p:slideViewPr>
    <p:cSldViewPr>
      <p:cViewPr>
        <p:scale>
          <a:sx n="80" d="100"/>
          <a:sy n="80" d="100"/>
        </p:scale>
        <p:origin x="192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7296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2128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25.xml"/><Relationship Id="rId4" Type="http://schemas.openxmlformats.org/officeDocument/2006/relationships/slide" Target="slides/slide26.xml"/><Relationship Id="rId5" Type="http://schemas.openxmlformats.org/officeDocument/2006/relationships/slide" Target="slides/slide27.xml"/><Relationship Id="rId6" Type="http://schemas.openxmlformats.org/officeDocument/2006/relationships/slide" Target="slides/slide28.xml"/><Relationship Id="rId7" Type="http://schemas.openxmlformats.org/officeDocument/2006/relationships/slide" Target="slides/slide29.xml"/><Relationship Id="rId8" Type="http://schemas.openxmlformats.org/officeDocument/2006/relationships/slide" Target="slides/slide30.xml"/><Relationship Id="rId1" Type="http://schemas.openxmlformats.org/officeDocument/2006/relationships/slide" Target="slides/slide23.xml"/><Relationship Id="rId2" Type="http://schemas.openxmlformats.org/officeDocument/2006/relationships/slide" Target="slides/slide2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fld id="{09EB43C3-DFC3-BF4D-9CC1-7DC6E077D9C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charset="0"/>
              </a:defRPr>
            </a:lvl1pPr>
          </a:lstStyle>
          <a:p>
            <a:fld id="{15B42C86-39FB-8D4D-ADF2-6D90382E9BF9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92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088C042-5218-7D49-9A1F-A9845125FB54}" type="slidenum">
              <a:rPr lang="en-US" altLang="x-none" sz="1300" b="0">
                <a:latin typeface="Times New Roman" charset="0"/>
              </a:rPr>
              <a:pPr eaLnBrk="1" hangingPunct="1"/>
              <a:t>26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12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CDE137-1D11-184B-8CE6-38F187ED0E3B}" type="slidenum">
              <a:rPr lang="en-US" altLang="x-none" sz="1300" b="0">
                <a:latin typeface="Times New Roman" charset="0"/>
              </a:rPr>
              <a:pPr eaLnBrk="1" hangingPunct="1"/>
              <a:t>27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325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26BEFB-DF2C-2345-BB32-7268D8454D1A}" type="slidenum">
              <a:rPr lang="en-US" altLang="x-none" sz="1300" b="0">
                <a:latin typeface="Times New Roman" charset="0"/>
              </a:rPr>
              <a:pPr eaLnBrk="1" hangingPunct="1"/>
              <a:t>28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67CF9D2-5A6D-8C48-84FB-6B89FCC483B1}" type="slidenum">
              <a:rPr lang="en-US" altLang="x-none" sz="1300" b="0">
                <a:latin typeface="Times New Roman" charset="0"/>
              </a:rPr>
              <a:pPr eaLnBrk="1" hangingPunct="1"/>
              <a:t>29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734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D9548AC-5553-134B-84C9-4498475F6931}" type="slidenum">
              <a:rPr lang="en-US" altLang="x-none" sz="1300" b="0">
                <a:latin typeface="Times New Roman" charset="0"/>
              </a:rPr>
              <a:pPr eaLnBrk="1" hangingPunct="1"/>
              <a:t>30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5939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EAFE5CF-AD00-CC48-88EF-FA5B9527461B}" type="slidenum">
              <a:rPr lang="en-US" altLang="x-none" sz="1300" b="0">
                <a:latin typeface="Times New Roman" charset="0"/>
              </a:rPr>
              <a:pPr eaLnBrk="1" hangingPunct="1"/>
              <a:t>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25603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591A8F-B225-384D-B019-2F6113B429A1}" type="slidenum">
              <a:rPr lang="en-US" altLang="x-none" sz="1300" b="0">
                <a:latin typeface="Times New Roman" charset="0"/>
              </a:rPr>
              <a:pPr eaLnBrk="1" hangingPunct="1"/>
              <a:t>16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DBBA00D-A12D-0D46-8E8C-B8C1D31739DC}" type="slidenum">
              <a:rPr lang="en-US" altLang="x-none" sz="1300" b="0">
                <a:latin typeface="Times New Roman" charset="0"/>
              </a:rPr>
              <a:pPr eaLnBrk="1" hangingPunct="1"/>
              <a:t>17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3993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Client is doing a lookup</a:t>
            </a:r>
            <a:r>
              <a:rPr lang="en-US" b="1" baseline="0" dirty="0" smtClean="0"/>
              <a:t> for www.princeton.edu</a:t>
            </a:r>
          </a:p>
          <a:p>
            <a:endParaRPr lang="en-US" b="1" baseline="0" dirty="0" smtClean="0"/>
          </a:p>
          <a:p>
            <a:r>
              <a:rPr lang="en-US" b="0" baseline="0" dirty="0" smtClean="0"/>
              <a:t>SEGUE: Finally, the local nameserver replies to the client with an answer.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7799F-A237-F94C-9295-1B5489A9053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9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5879619" indent="-3544715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3246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864931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297396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729862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496D37F-465C-3C43-8364-D5590C55AE3B}" type="slidenum">
              <a:rPr lang="en-US" sz="1200" b="0">
                <a:latin typeface="Times New Roman" charset="0"/>
                <a:cs typeface="Calibri"/>
              </a:rPr>
              <a:pPr eaLnBrk="1" hangingPunct="1"/>
              <a:t>20</a:t>
            </a:fld>
            <a:endParaRPr lang="en-US" sz="1200" b="0" dirty="0">
              <a:latin typeface="Times New Roman" charset="0"/>
              <a:cs typeface="Calibri"/>
            </a:endParaRPr>
          </a:p>
        </p:txBody>
      </p:sp>
      <p:sp>
        <p:nvSpPr>
          <p:cNvPr id="9216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endParaRPr lang="en-US" dirty="0" smtClean="0">
              <a:ea typeface="ＭＳ Ｐゴシック" charset="0"/>
              <a:cs typeface="ＭＳ Ｐゴシック" charset="0"/>
            </a:endParaRPr>
          </a:p>
          <a:p>
            <a:r>
              <a:rPr lang="en-US" dirty="0" smtClean="0">
                <a:ea typeface="ＭＳ Ｐゴシック" charset="0"/>
                <a:cs typeface="ＭＳ Ｐゴシック" charset="0"/>
              </a:rPr>
              <a:t>&gt;&gt;&gt; SEGUE: And these</a:t>
            </a:r>
            <a:r>
              <a:rPr lang="en-US" baseline="0" dirty="0" smtClean="0">
                <a:ea typeface="ＭＳ Ｐゴシック" charset="0"/>
                <a:cs typeface="ＭＳ Ｐゴシック" charset="0"/>
              </a:rPr>
              <a:t> TTL fields play a key role in how CDNs like Akamai function.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9313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3AF4BB4-EC19-B44D-9AC6-5AFB845C3D13}" type="slidenum">
              <a:rPr lang="en-US" altLang="x-none" sz="1300" b="0">
                <a:latin typeface="Times New Roman" charset="0"/>
              </a:rPr>
              <a:pPr eaLnBrk="1" hangingPunct="1"/>
              <a:t>23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5059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4AFA336-7164-7D4F-BA23-5D2387500A99}" type="slidenum">
              <a:rPr lang="en-US" altLang="x-none" sz="1300" b="0">
                <a:latin typeface="Times New Roman" charset="0"/>
              </a:rPr>
              <a:pPr eaLnBrk="1" hangingPunct="1"/>
              <a:t>24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7107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EB77B20-7E87-E04A-BD89-2629C13D714F}" type="slidenum">
              <a:rPr lang="en-US" altLang="x-none" sz="1300" b="0">
                <a:latin typeface="Times New Roman" charset="0"/>
              </a:rPr>
              <a:pPr eaLnBrk="1" hangingPunct="1"/>
              <a:t>25</a:t>
            </a:fld>
            <a:endParaRPr lang="en-US" altLang="x-none" sz="1300" b="0">
              <a:latin typeface="Times New Roman" charset="0"/>
            </a:endParaRPr>
          </a:p>
        </p:txBody>
      </p:sp>
      <p:sp>
        <p:nvSpPr>
          <p:cNvPr id="49155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x-none" altLang="x-non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DA47A2-E24F-5B4C-91E3-0570FBE9926A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425617-F5B5-A942-A227-BC9D012F6E8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2134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3FE705-5B0B-3F43-9909-C40BA0DECE3A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A6EA4F-3D3D-CB4F-AE46-0CC7AFE8C58D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79607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BE45FEE-0EAA-8C44-BEA1-87BFD156C9AB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5EF56A-7F2C-E544-A6D2-F079EBADFA97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15325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4038600"/>
            <a:ext cx="84582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14300853-7016-D24F-8B96-BC73B1E2EDDE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8189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F8CBCE5D-C72B-3746-AEF1-BAFD40F20CD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6973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06926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152900" cy="5486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12192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038600"/>
            <a:ext cx="415290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01000" y="6324600"/>
            <a:ext cx="914400" cy="381000"/>
          </a:xfrm>
        </p:spPr>
        <p:txBody>
          <a:bodyPr/>
          <a:lstStyle>
            <a:lvl1pPr>
              <a:defRPr/>
            </a:lvl1pPr>
          </a:lstStyle>
          <a:p>
            <a:fld id="{AB647174-824A-EA44-A81E-5D57BD97D7F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8294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6CF871F-B89C-4D4B-AF68-B37DC55860F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B7D388-8655-1444-89B7-26ED32D8CF0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062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2073300-8E04-9A48-8DEB-80F685E18A1E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5BDC2A-39C0-A943-9B70-4C0D4CEFB11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439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484294C-00DE-D340-B2B4-D08DA03C8EDD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2710D3-E302-A048-92E5-089C37E21C3A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945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62BB80-2E1A-B84E-A0BF-8FEADFAF1D27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03667B-EADA-6B46-96BA-D56A3A8610C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487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B01ED5-77FD-B348-BC11-A693BB2531A4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D7F-498F-6C45-9573-295B1BE4120F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1658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27DB0E-AACE-0148-BB0E-820D144799F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57E48-371D-DB49-8F67-13CB91B27C1B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436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2D9AE1-818C-E94D-ADF4-B972CF2E34D4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16FBCD-92E9-3A4B-A8A1-A7D28C0E1584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421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F3D036-6E2D-F14F-896D-1F8337640585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7AFA3E-C58D-6242-B4BD-50D11B278FA2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5061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381000" y="1219200"/>
            <a:ext cx="8534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x-none"/>
              <a:t>Click to edit Master text styles</a:t>
            </a:r>
          </a:p>
          <a:p>
            <a:pPr lvl="1"/>
            <a:r>
              <a:rPr lang="en-US" altLang="x-none"/>
              <a:t>Second level</a:t>
            </a:r>
          </a:p>
          <a:p>
            <a:pPr lvl="2"/>
            <a:r>
              <a:rPr lang="en-US" altLang="x-none"/>
              <a:t>Third level</a:t>
            </a:r>
          </a:p>
          <a:p>
            <a:pPr lvl="3"/>
            <a:r>
              <a:rPr lang="en-US" altLang="x-none"/>
              <a:t>Fourth level</a:t>
            </a:r>
          </a:p>
          <a:p>
            <a:pPr lvl="4"/>
            <a:r>
              <a:rPr lang="en-US" altLang="x-none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rgbClr val="898989"/>
                </a:solidFill>
              </a:defRPr>
            </a:lvl1pPr>
          </a:lstStyle>
          <a:p>
            <a:fld id="{21F7D210-BDEA-454F-A980-324706A40401}" type="datetime1">
              <a:rPr lang="en-US" altLang="x-none"/>
              <a:pPr/>
              <a:t>4/16/17</a:t>
            </a:fld>
            <a:endParaRPr lang="en-US" alt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ourier New" pitchFamily="-105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F964E56-EB60-3D42-9F5D-2573249F8F42}" type="slidenum">
              <a:rPr lang="en-US" altLang="x-none"/>
              <a:pPr/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  <p:sldLayoutId id="2147484157" r:id="rId12"/>
    <p:sldLayoutId id="2147484158" r:id="rId13"/>
    <p:sldLayoutId id="2147484159" r:id="rId14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0090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80000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t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4" Type="http://schemas.openxmlformats.org/officeDocument/2006/relationships/image" Target="../media/image4.wmf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1355130"/>
            <a:ext cx="8382000" cy="2070100"/>
          </a:xfrm>
        </p:spPr>
        <p:txBody>
          <a:bodyPr/>
          <a:lstStyle/>
          <a:p>
            <a:r>
              <a:rPr lang="en-US" dirty="0" smtClean="0"/>
              <a:t>Content Distribution Networks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4465934"/>
            <a:ext cx="8382000" cy="2227491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COS 518: Advanced Computer Systems</a:t>
            </a:r>
            <a:endParaRPr lang="en-US" i="1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Lecture </a:t>
            </a:r>
            <a:r>
              <a:rPr lang="en-US" dirty="0" smtClean="0">
                <a:solidFill>
                  <a:schemeClr val="tx1"/>
                </a:solidFill>
              </a:rPr>
              <a:t>16</a:t>
            </a:r>
          </a:p>
          <a:p>
            <a:endParaRPr lang="en-US" sz="14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Mike Freedman</a:t>
            </a:r>
          </a:p>
        </p:txBody>
      </p:sp>
      <p:pic>
        <p:nvPicPr>
          <p:cNvPr id="4" name="Picture 3" descr="Princeton_shield.ti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39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 dirty="0"/>
              <a:t>(A)  Forward    (B)  Reverse    (C) Both    (D)  Neither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Reactively replicates popular content 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origin server costs  (C)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Reduces client ISP costs  (A)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Intelligent load balancing between origin servers  (B)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Offload form submissions (POSTs) and user </a:t>
            </a:r>
            <a:r>
              <a:rPr lang="en-US" altLang="x-none" dirty="0" err="1">
                <a:solidFill>
                  <a:srgbClr val="000000"/>
                </a:solidFill>
              </a:rPr>
              <a:t>auth</a:t>
            </a:r>
            <a:r>
              <a:rPr lang="en-US" altLang="x-none" dirty="0">
                <a:solidFill>
                  <a:srgbClr val="000000"/>
                </a:solidFill>
              </a:rPr>
              <a:t>  (D)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 dirty="0">
                <a:solidFill>
                  <a:srgbClr val="000000"/>
                </a:solidFill>
              </a:rPr>
              <a:t>Content </a:t>
            </a:r>
            <a:r>
              <a:rPr lang="en-US" altLang="x-none" dirty="0" smtClean="0">
                <a:solidFill>
                  <a:srgbClr val="000000"/>
                </a:solidFill>
              </a:rPr>
              <a:t>reassembly, </a:t>
            </a:r>
            <a:r>
              <a:rPr lang="en-US" altLang="x-none" dirty="0">
                <a:solidFill>
                  <a:srgbClr val="000000"/>
                </a:solidFill>
              </a:rPr>
              <a:t>transcoding on behalf of </a:t>
            </a:r>
            <a:r>
              <a:rPr lang="en-US" altLang="x-none" dirty="0" smtClean="0">
                <a:solidFill>
                  <a:srgbClr val="000000"/>
                </a:solidFill>
              </a:rPr>
              <a:t>origin  </a:t>
            </a:r>
            <a:r>
              <a:rPr lang="en-US" altLang="x-none" dirty="0">
                <a:solidFill>
                  <a:srgbClr val="000000"/>
                </a:solidFill>
              </a:rPr>
              <a:t>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Smaller round-trip times to clients (C)</a:t>
            </a:r>
          </a:p>
          <a:p>
            <a:r>
              <a:rPr lang="en-US" altLang="x-none" sz="2800" dirty="0">
                <a:solidFill>
                  <a:srgbClr val="000000"/>
                </a:solidFill>
              </a:rPr>
              <a:t>Maintain persistent connections to avoid TCP setup delay (handshake, slow start)  (C)</a:t>
            </a:r>
          </a:p>
          <a:p>
            <a:endParaRPr lang="en-US" altLang="x-none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90911E14-2E77-8C49-86BF-D44AD3E758A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10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Limitations of Web Caching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sz="3600" dirty="0"/>
              <a:t>Much content is not cacheable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/>
              <a:t>Dynamic data: s</a:t>
            </a:r>
            <a:r>
              <a:rPr lang="en-US" altLang="x-none" sz="3200" dirty="0">
                <a:sym typeface="Wingdings" charset="2"/>
              </a:rPr>
              <a:t>tock prices, scores, web cams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CGI scripts: results depend on parameters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Cookies: results may depend on passed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SSL: encrypted data is not cacheable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altLang="x-none" sz="3200" dirty="0">
                <a:sym typeface="Wingdings" charset="2"/>
              </a:rPr>
              <a:t>Analytics: owner wants to measure hits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x-none" sz="3600" dirty="0">
                <a:sym typeface="Wingdings" charset="2"/>
              </a:rPr>
              <a:t>Stale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x-none" sz="3200" dirty="0">
                <a:sym typeface="Wingdings" charset="2"/>
              </a:rPr>
              <a:t>Or, overhead of refreshing the cached data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9CD1758-227E-964D-98D7-753B8571F7F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Modern HTTP Video-on-Demand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1000" y="1219200"/>
            <a:ext cx="8534400" cy="5359010"/>
          </a:xfrm>
        </p:spPr>
        <p:txBody>
          <a:bodyPr/>
          <a:lstStyle/>
          <a:p>
            <a:r>
              <a:rPr lang="en-US" altLang="x-none" sz="2800" dirty="0"/>
              <a:t>Download “content manifest” from origin server</a:t>
            </a:r>
          </a:p>
          <a:p>
            <a:r>
              <a:rPr lang="en-US" altLang="x-none" sz="2800" dirty="0"/>
              <a:t>List of video segments belonging to video</a:t>
            </a:r>
          </a:p>
          <a:p>
            <a:pPr lvl="1"/>
            <a:r>
              <a:rPr lang="en-US" altLang="x-none" sz="2400" dirty="0"/>
              <a:t>Each segment 1-2 seconds in length</a:t>
            </a:r>
          </a:p>
          <a:p>
            <a:pPr lvl="1"/>
            <a:r>
              <a:rPr lang="en-US" altLang="x-none" sz="2400" dirty="0"/>
              <a:t>Client can know time offset associated with each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Standard naming for different video resolutions and formats:  e.g., 320dpi, 720dpi, 1040dpi, …</a:t>
            </a:r>
            <a:endParaRPr lang="en-US" altLang="x-none" dirty="0"/>
          </a:p>
          <a:p>
            <a:r>
              <a:rPr lang="en-US" altLang="x-none" sz="2800" dirty="0"/>
              <a:t>Client downloads video segment (at certain resolution) using standard HTTP request.  </a:t>
            </a:r>
          </a:p>
          <a:p>
            <a:pPr lvl="1">
              <a:spcAft>
                <a:spcPts val="1200"/>
              </a:spcAft>
            </a:pPr>
            <a:r>
              <a:rPr lang="en-US" altLang="x-none" sz="2400" dirty="0"/>
              <a:t>HTTP request can be satisfied by cache:  it’s a static object</a:t>
            </a:r>
          </a:p>
          <a:p>
            <a:r>
              <a:rPr lang="en-US" altLang="x-none" sz="2800" dirty="0"/>
              <a:t>Client observes download time vs. segment duration, increases/decreases resolution if appropriate</a:t>
            </a:r>
          </a:p>
        </p:txBody>
      </p:sp>
      <p:sp>
        <p:nvSpPr>
          <p:cNvPr id="3277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35CD6066-A16D-A84F-B798-D3C2AD0ADC40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Content Distribution Networks</a:t>
            </a:r>
          </a:p>
        </p:txBody>
      </p:sp>
      <p:sp>
        <p:nvSpPr>
          <p:cNvPr id="33796" name="Slide Number Placeholder 2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7594E14E-EA40-A142-93BA-068BEFADB27F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Content Distribution Network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5562600" cy="4906963"/>
          </a:xfrm>
        </p:spPr>
        <p:txBody>
          <a:bodyPr/>
          <a:lstStyle/>
          <a:p>
            <a:r>
              <a:rPr lang="en-US" altLang="x-none"/>
              <a:t>Proactive content replication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Content provider (e.g., CNN) contracts with a CDN</a:t>
            </a:r>
          </a:p>
          <a:p>
            <a:r>
              <a:rPr lang="en-US" altLang="x-none"/>
              <a:t>CDN replicates the content </a:t>
            </a:r>
          </a:p>
          <a:p>
            <a:pPr lvl="1">
              <a:spcAft>
                <a:spcPts val="1200"/>
              </a:spcAft>
            </a:pPr>
            <a:r>
              <a:rPr lang="en-US" altLang="x-none"/>
              <a:t>On many servers spread throughout the Internet</a:t>
            </a:r>
          </a:p>
          <a:p>
            <a:r>
              <a:rPr lang="en-US" altLang="x-none"/>
              <a:t>Updating the replicas</a:t>
            </a:r>
          </a:p>
          <a:p>
            <a:pPr lvl="1"/>
            <a:r>
              <a:rPr lang="en-US" altLang="x-none"/>
              <a:t>Updates pushed to replicas when the content changes</a:t>
            </a:r>
          </a:p>
          <a:p>
            <a:pPr lvl="1"/>
            <a:endParaRPr lang="en-US" altLang="x-none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54D0BB6F-52F7-0246-BF28-B5D11A2EE03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7040563" y="1663700"/>
            <a:ext cx="184150" cy="542925"/>
            <a:chOff x="4180" y="783"/>
            <a:chExt cx="150" cy="307"/>
          </a:xfrm>
        </p:grpSpPr>
        <p:sp>
          <p:nvSpPr>
            <p:cNvPr id="34875" name="AutoShape 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6" name="Rectangle 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7" name="Rectangle 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8" name="AutoShape 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79" name="Line 1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0" name="Line 1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81" name="Rectangle 1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34882" name="Rectangle 1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4822" name="Group 14"/>
          <p:cNvGrpSpPr>
            <a:grpSpLocks/>
          </p:cNvGrpSpPr>
          <p:nvPr/>
        </p:nvGrpSpPr>
        <p:grpSpPr bwMode="auto">
          <a:xfrm>
            <a:off x="5889625" y="4035425"/>
            <a:ext cx="347663" cy="695325"/>
            <a:chOff x="4730" y="2897"/>
            <a:chExt cx="219" cy="438"/>
          </a:xfrm>
        </p:grpSpPr>
        <p:sp>
          <p:nvSpPr>
            <p:cNvPr id="34865" name="Freeform 15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66" name="Group 16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67" name="AutoShape 17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8" name="Rectangle 18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9" name="Rectangle 19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0" name="AutoShape 20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1" name="Line 21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2" name="Line 22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73" name="Rectangle 23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74" name="Rectangle 24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3" name="Group 25"/>
          <p:cNvGrpSpPr>
            <a:grpSpLocks/>
          </p:cNvGrpSpPr>
          <p:nvPr/>
        </p:nvGrpSpPr>
        <p:grpSpPr bwMode="auto">
          <a:xfrm>
            <a:off x="7031038" y="4346575"/>
            <a:ext cx="347662" cy="695325"/>
            <a:chOff x="4730" y="2897"/>
            <a:chExt cx="219" cy="438"/>
          </a:xfrm>
        </p:grpSpPr>
        <p:sp>
          <p:nvSpPr>
            <p:cNvPr id="34855" name="Freeform 26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56" name="Group 27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57" name="AutoShape 28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8" name="Rectangle 29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9" name="Rectangle 30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0" name="AutoShape 31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1" name="Line 32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2" name="Line 33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Rectangle 34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64" name="Rectangle 35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4" name="Group 36"/>
          <p:cNvGrpSpPr>
            <a:grpSpLocks/>
          </p:cNvGrpSpPr>
          <p:nvPr/>
        </p:nvGrpSpPr>
        <p:grpSpPr bwMode="auto">
          <a:xfrm>
            <a:off x="8026400" y="4157663"/>
            <a:ext cx="347663" cy="695325"/>
            <a:chOff x="4730" y="2897"/>
            <a:chExt cx="219" cy="438"/>
          </a:xfrm>
        </p:grpSpPr>
        <p:sp>
          <p:nvSpPr>
            <p:cNvPr id="34845" name="Freeform 37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46" name="Group 38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47" name="AutoShape 39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8" name="Rectangle 40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9" name="Rectangle 41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0" name="AutoShape 42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1" name="Line 43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Line 44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3" name="Rectangle 45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54" name="Rectangle 46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grpSp>
        <p:nvGrpSpPr>
          <p:cNvPr id="34825" name="Group 47"/>
          <p:cNvGrpSpPr>
            <a:grpSpLocks/>
          </p:cNvGrpSpPr>
          <p:nvPr/>
        </p:nvGrpSpPr>
        <p:grpSpPr bwMode="auto">
          <a:xfrm>
            <a:off x="7008813" y="3052763"/>
            <a:ext cx="347662" cy="695325"/>
            <a:chOff x="4730" y="2897"/>
            <a:chExt cx="219" cy="438"/>
          </a:xfrm>
        </p:grpSpPr>
        <p:sp>
          <p:nvSpPr>
            <p:cNvPr id="34835" name="Freeform 48"/>
            <p:cNvSpPr>
              <a:spLocks/>
            </p:cNvSpPr>
            <p:nvPr/>
          </p:nvSpPr>
          <p:spPr bwMode="auto">
            <a:xfrm>
              <a:off x="4730" y="2897"/>
              <a:ext cx="219" cy="438"/>
            </a:xfrm>
            <a:custGeom>
              <a:avLst/>
              <a:gdLst>
                <a:gd name="T0" fmla="*/ 16 w 219"/>
                <a:gd name="T1" fmla="*/ 109 h 438"/>
                <a:gd name="T2" fmla="*/ 94 w 219"/>
                <a:gd name="T3" fmla="*/ 7 h 438"/>
                <a:gd name="T4" fmla="*/ 178 w 219"/>
                <a:gd name="T5" fmla="*/ 67 h 438"/>
                <a:gd name="T6" fmla="*/ 196 w 219"/>
                <a:gd name="T7" fmla="*/ 379 h 438"/>
                <a:gd name="T8" fmla="*/ 40 w 219"/>
                <a:gd name="T9" fmla="*/ 421 h 438"/>
                <a:gd name="T10" fmla="*/ 4 w 219"/>
                <a:gd name="T11" fmla="*/ 313 h 438"/>
                <a:gd name="T12" fmla="*/ 16 w 219"/>
                <a:gd name="T13" fmla="*/ 109 h 4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19"/>
                <a:gd name="T22" fmla="*/ 0 h 438"/>
                <a:gd name="T23" fmla="*/ 219 w 219"/>
                <a:gd name="T24" fmla="*/ 438 h 43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9" h="438">
                  <a:moveTo>
                    <a:pt x="16" y="109"/>
                  </a:moveTo>
                  <a:cubicBezTo>
                    <a:pt x="31" y="58"/>
                    <a:pt x="67" y="14"/>
                    <a:pt x="94" y="7"/>
                  </a:cubicBezTo>
                  <a:cubicBezTo>
                    <a:pt x="121" y="0"/>
                    <a:pt x="161" y="5"/>
                    <a:pt x="178" y="67"/>
                  </a:cubicBezTo>
                  <a:cubicBezTo>
                    <a:pt x="195" y="129"/>
                    <a:pt x="219" y="320"/>
                    <a:pt x="196" y="379"/>
                  </a:cubicBezTo>
                  <a:cubicBezTo>
                    <a:pt x="173" y="438"/>
                    <a:pt x="72" y="432"/>
                    <a:pt x="40" y="421"/>
                  </a:cubicBezTo>
                  <a:cubicBezTo>
                    <a:pt x="8" y="410"/>
                    <a:pt x="8" y="365"/>
                    <a:pt x="4" y="313"/>
                  </a:cubicBezTo>
                  <a:cubicBezTo>
                    <a:pt x="0" y="261"/>
                    <a:pt x="1" y="160"/>
                    <a:pt x="16" y="109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grpSp>
          <p:nvGrpSpPr>
            <p:cNvPr id="34836" name="Group 49"/>
            <p:cNvGrpSpPr>
              <a:grpSpLocks/>
            </p:cNvGrpSpPr>
            <p:nvPr/>
          </p:nvGrpSpPr>
          <p:grpSpPr bwMode="auto">
            <a:xfrm>
              <a:off x="4771" y="2946"/>
              <a:ext cx="116" cy="341"/>
              <a:chOff x="4180" y="783"/>
              <a:chExt cx="150" cy="307"/>
            </a:xfrm>
          </p:grpSpPr>
          <p:sp>
            <p:nvSpPr>
              <p:cNvPr id="34837" name="AutoShape 50"/>
              <p:cNvSpPr>
                <a:spLocks noChangeArrowheads="1"/>
              </p:cNvSpPr>
              <p:nvPr/>
            </p:nvSpPr>
            <p:spPr bwMode="auto"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8" name="Rectangle 51"/>
              <p:cNvSpPr>
                <a:spLocks noChangeArrowheads="1"/>
              </p:cNvSpPr>
              <p:nvPr/>
            </p:nvSpPr>
            <p:spPr bwMode="auto"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39" name="Rectangle 52"/>
              <p:cNvSpPr>
                <a:spLocks noChangeArrowheads="1"/>
              </p:cNvSpPr>
              <p:nvPr/>
            </p:nvSpPr>
            <p:spPr bwMode="auto"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0" name="AutoShape 53"/>
              <p:cNvSpPr>
                <a:spLocks noChangeArrowheads="1"/>
              </p:cNvSpPr>
              <p:nvPr/>
            </p:nvSpPr>
            <p:spPr bwMode="auto"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1" name="Line 54"/>
              <p:cNvSpPr>
                <a:spLocks noChangeShapeType="1"/>
              </p:cNvSpPr>
              <p:nvPr/>
            </p:nvSpPr>
            <p:spPr bwMode="auto">
              <a:xfrm>
                <a:off x="4330" y="788"/>
                <a:ext cx="0" cy="23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2" name="Line 55"/>
              <p:cNvSpPr>
                <a:spLocks noChangeShapeType="1"/>
              </p:cNvSpPr>
              <p:nvPr/>
            </p:nvSpPr>
            <p:spPr bwMode="auto">
              <a:xfrm flipH="1">
                <a:off x="4276" y="1019"/>
                <a:ext cx="54" cy="6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3" name="Rectangle 56"/>
              <p:cNvSpPr>
                <a:spLocks noChangeArrowheads="1"/>
              </p:cNvSpPr>
              <p:nvPr/>
            </p:nvSpPr>
            <p:spPr bwMode="auto"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  <p:sp>
            <p:nvSpPr>
              <p:cNvPr id="34844" name="Rectangle 57"/>
              <p:cNvSpPr>
                <a:spLocks noChangeArrowheads="1"/>
              </p:cNvSpPr>
              <p:nvPr/>
            </p:nvSpPr>
            <p:spPr bwMode="auto"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/>
              </a:p>
            </p:txBody>
          </p:sp>
        </p:grpSp>
      </p:grpSp>
      <p:sp>
        <p:nvSpPr>
          <p:cNvPr id="34826" name="Text Box 58"/>
          <p:cNvSpPr txBox="1">
            <a:spLocks noChangeArrowheads="1"/>
          </p:cNvSpPr>
          <p:nvPr/>
        </p:nvSpPr>
        <p:spPr bwMode="auto">
          <a:xfrm>
            <a:off x="6337300" y="1066800"/>
            <a:ext cx="169703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origin server 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North America</a:t>
            </a:r>
          </a:p>
        </p:txBody>
      </p:sp>
      <p:sp>
        <p:nvSpPr>
          <p:cNvPr id="34827" name="Text Box 59"/>
          <p:cNvSpPr txBox="1">
            <a:spLocks noChangeArrowheads="1"/>
          </p:cNvSpPr>
          <p:nvPr/>
        </p:nvSpPr>
        <p:spPr bwMode="auto">
          <a:xfrm>
            <a:off x="6092825" y="2678113"/>
            <a:ext cx="21717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distribution node</a:t>
            </a:r>
          </a:p>
        </p:txBody>
      </p:sp>
      <p:sp>
        <p:nvSpPr>
          <p:cNvPr id="34828" name="Line 60"/>
          <p:cNvSpPr>
            <a:spLocks noChangeShapeType="1"/>
          </p:cNvSpPr>
          <p:nvPr/>
        </p:nvSpPr>
        <p:spPr bwMode="auto">
          <a:xfrm>
            <a:off x="7113588" y="2216150"/>
            <a:ext cx="0" cy="487363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9" name="Line 61"/>
          <p:cNvSpPr>
            <a:spLocks noChangeShapeType="1"/>
          </p:cNvSpPr>
          <p:nvPr/>
        </p:nvSpPr>
        <p:spPr bwMode="auto">
          <a:xfrm flipH="1">
            <a:off x="6234113" y="3559175"/>
            <a:ext cx="720725" cy="6953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0" name="Line 62"/>
          <p:cNvSpPr>
            <a:spLocks noChangeShapeType="1"/>
          </p:cNvSpPr>
          <p:nvPr/>
        </p:nvSpPr>
        <p:spPr bwMode="auto">
          <a:xfrm>
            <a:off x="7186613" y="3838575"/>
            <a:ext cx="0" cy="452438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1" name="Line 63"/>
          <p:cNvSpPr>
            <a:spLocks noChangeShapeType="1"/>
          </p:cNvSpPr>
          <p:nvPr/>
        </p:nvSpPr>
        <p:spPr bwMode="auto">
          <a:xfrm>
            <a:off x="7405688" y="3533775"/>
            <a:ext cx="598487" cy="708025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32" name="Text Box 64"/>
          <p:cNvSpPr txBox="1">
            <a:spLocks noChangeArrowheads="1"/>
          </p:cNvSpPr>
          <p:nvPr/>
        </p:nvSpPr>
        <p:spPr bwMode="auto">
          <a:xfrm>
            <a:off x="5137150" y="4779963"/>
            <a:ext cx="1392238" cy="63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S. America</a:t>
            </a:r>
          </a:p>
        </p:txBody>
      </p:sp>
      <p:sp>
        <p:nvSpPr>
          <p:cNvPr id="34833" name="Text Box 65"/>
          <p:cNvSpPr txBox="1">
            <a:spLocks noChangeArrowheads="1"/>
          </p:cNvSpPr>
          <p:nvPr/>
        </p:nvSpPr>
        <p:spPr bwMode="auto">
          <a:xfrm>
            <a:off x="6594475" y="5108575"/>
            <a:ext cx="1246188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Europe</a:t>
            </a:r>
          </a:p>
        </p:txBody>
      </p:sp>
      <p:sp>
        <p:nvSpPr>
          <p:cNvPr id="34834" name="Text Box 66"/>
          <p:cNvSpPr txBox="1">
            <a:spLocks noChangeArrowheads="1"/>
          </p:cNvSpPr>
          <p:nvPr/>
        </p:nvSpPr>
        <p:spPr bwMode="auto">
          <a:xfrm>
            <a:off x="7821613" y="4930775"/>
            <a:ext cx="1246187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CDN server</a:t>
            </a:r>
          </a:p>
          <a:p>
            <a:pPr>
              <a:spcBef>
                <a:spcPct val="20000"/>
              </a:spcBef>
              <a:buClr>
                <a:schemeClr val="accent2"/>
              </a:buClr>
              <a:buSzPct val="85000"/>
              <a:buFont typeface="ZapfDingbats" charset="0"/>
              <a:buNone/>
            </a:pPr>
            <a:r>
              <a:rPr lang="en-US" altLang="x-none" sz="1600">
                <a:latin typeface="Arial" charset="0"/>
              </a:rPr>
              <a:t>in Asia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Policy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>
                <a:sym typeface="Wingdings" charset="2"/>
              </a:rPr>
              <a:t>Live server</a:t>
            </a:r>
          </a:p>
          <a:p>
            <a:pPr lvl="1"/>
            <a:r>
              <a:rPr lang="en-US" altLang="x-none">
                <a:sym typeface="Wingdings" charset="2"/>
              </a:rPr>
              <a:t>For availability</a:t>
            </a:r>
          </a:p>
          <a:p>
            <a:r>
              <a:rPr lang="en-US" altLang="x-none">
                <a:sym typeface="Wingdings" charset="2"/>
              </a:rPr>
              <a:t>Lowest load</a:t>
            </a:r>
          </a:p>
          <a:p>
            <a:pPr lvl="1"/>
            <a:r>
              <a:rPr lang="en-US" altLang="x-none">
                <a:sym typeface="Wingdings" charset="2"/>
              </a:rPr>
              <a:t>To balance load across the servers</a:t>
            </a:r>
          </a:p>
          <a:p>
            <a:r>
              <a:rPr lang="en-US" altLang="x-none">
                <a:sym typeface="Wingdings" charset="2"/>
              </a:rPr>
              <a:t>Closest</a:t>
            </a:r>
          </a:p>
          <a:p>
            <a:pPr lvl="1"/>
            <a:r>
              <a:rPr lang="en-US" altLang="x-none">
                <a:sym typeface="Wingdings" charset="2"/>
              </a:rPr>
              <a:t>Nearest geographically, or in round-trip time</a:t>
            </a:r>
          </a:p>
          <a:p>
            <a:r>
              <a:rPr lang="en-US" altLang="x-none">
                <a:sym typeface="Wingdings" charset="2"/>
              </a:rPr>
              <a:t>Best performance</a:t>
            </a:r>
          </a:p>
          <a:p>
            <a:pPr lvl="1"/>
            <a:r>
              <a:rPr lang="en-US" altLang="x-none">
                <a:sym typeface="Wingdings" charset="2"/>
              </a:rPr>
              <a:t>Throughput, latency, …</a:t>
            </a:r>
          </a:p>
          <a:p>
            <a:r>
              <a:rPr lang="en-US" altLang="x-none">
                <a:sym typeface="Wingdings" charset="2"/>
              </a:rPr>
              <a:t>Cheapest bandwidth, electricity, …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B2BC990F-B0F7-ED49-826A-7C7644BB5E1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962400" y="1524000"/>
            <a:ext cx="4773613" cy="830263"/>
          </a:xfrm>
          <a:prstGeom prst="rect">
            <a:avLst/>
          </a:prstGeom>
          <a:gradFill rotWithShape="1">
            <a:gsLst>
              <a:gs pos="0">
                <a:srgbClr val="E5EEFF"/>
              </a:gs>
              <a:gs pos="64999">
                <a:srgbClr val="BFD5FF"/>
              </a:gs>
              <a:gs pos="100000">
                <a:srgbClr val="A3C4FF"/>
              </a:gs>
            </a:gsLst>
            <a:lin ang="5400000" scaled="1"/>
          </a:gradFill>
          <a:ln w="9525">
            <a:solidFill>
              <a:srgbClr val="4A7EBB"/>
            </a:solidFill>
            <a:miter lim="800000"/>
            <a:headEnd/>
            <a:tailEnd/>
          </a:ln>
          <a:effectLst>
            <a:outerShdw blurRad="50800" dist="76201" dir="2700000" rotWithShape="0">
              <a:srgbClr val="000000">
                <a:alpha val="42999"/>
              </a:srgbClr>
            </a:outerShdw>
          </a:effectLst>
        </p:spPr>
        <p:txBody>
          <a:bodyPr>
            <a:spAutoFit/>
          </a:bodyPr>
          <a:lstStyle/>
          <a:p>
            <a:pPr>
              <a:defRPr/>
            </a:pP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Requires continuous monitoring of </a:t>
            </a:r>
            <a:r>
              <a:rPr lang="en-US" sz="2400" dirty="0" err="1">
                <a:latin typeface="+mn-lt"/>
                <a:ea typeface="Times New Roman" pitchFamily="-84" charset="0"/>
                <a:cs typeface="Calibri"/>
              </a:rPr>
              <a:t>liveness</a:t>
            </a:r>
            <a:r>
              <a:rPr lang="en-US" sz="2400" dirty="0">
                <a:latin typeface="+mn-lt"/>
                <a:ea typeface="Times New Roman" pitchFamily="-84" charset="0"/>
                <a:cs typeface="Calibri"/>
              </a:rPr>
              <a:t>, load, and performance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x-none" sz="3200">
                <a:sym typeface="Wingdings" charset="2"/>
              </a:rPr>
              <a:t>Application</a:t>
            </a:r>
          </a:p>
          <a:p>
            <a:pPr lvl="1"/>
            <a:r>
              <a:rPr lang="en-US" altLang="x-none" sz="2800">
                <a:sym typeface="Wingdings" charset="2"/>
              </a:rPr>
              <a:t>HTTP redirection</a:t>
            </a:r>
          </a:p>
        </p:txBody>
      </p:sp>
      <p:sp>
        <p:nvSpPr>
          <p:cNvPr id="74" name="Content Placeholder 7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4958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Fine-grain control</a:t>
            </a:r>
          </a:p>
          <a:p>
            <a:pPr lvl="1">
              <a:spcAft>
                <a:spcPts val="1800"/>
              </a:spcAft>
            </a:pPr>
            <a:r>
              <a:rPr lang="en-US" altLang="x-none" sz="2800"/>
              <a:t>Selection based on client IP address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Extra round-trips for TCP connection to server</a:t>
            </a:r>
          </a:p>
          <a:p>
            <a:pPr lvl="1"/>
            <a:r>
              <a:rPr lang="en-US" altLang="x-none" sz="2800"/>
              <a:t>Overhead on the server</a:t>
            </a:r>
          </a:p>
        </p:txBody>
      </p:sp>
      <p:pic>
        <p:nvPicPr>
          <p:cNvPr id="36869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953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4290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810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990600" y="3657600"/>
            <a:ext cx="2362200" cy="5334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0800000" flipV="1">
            <a:off x="990600" y="3810000"/>
            <a:ext cx="2438400" cy="6096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Straight Arrow Connector 28"/>
          <p:cNvCxnSpPr>
            <a:cxnSpLocks noChangeShapeType="1"/>
          </p:cNvCxnSpPr>
          <p:nvPr/>
        </p:nvCxnSpPr>
        <p:spPr bwMode="auto">
          <a:xfrm>
            <a:off x="990600" y="4419600"/>
            <a:ext cx="2590800" cy="6858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Straight Arrow Connector 30"/>
          <p:cNvCxnSpPr>
            <a:cxnSpLocks noChangeShapeType="1"/>
          </p:cNvCxnSpPr>
          <p:nvPr/>
        </p:nvCxnSpPr>
        <p:spPr bwMode="auto">
          <a:xfrm rot="10800000">
            <a:off x="1066800" y="4648200"/>
            <a:ext cx="2514600" cy="7620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6" name="TextBox 33"/>
          <p:cNvSpPr txBox="1">
            <a:spLocks noChangeArrowheads="1"/>
          </p:cNvSpPr>
          <p:nvPr/>
        </p:nvSpPr>
        <p:spPr bwMode="auto">
          <a:xfrm>
            <a:off x="1600200" y="36576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33807" name="TextBox 34"/>
          <p:cNvSpPr txBox="1">
            <a:spLocks noChangeArrowheads="1"/>
          </p:cNvSpPr>
          <p:nvPr/>
        </p:nvSpPr>
        <p:spPr bwMode="auto">
          <a:xfrm>
            <a:off x="1765300" y="35052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08" name="TextBox 35"/>
          <p:cNvSpPr txBox="1">
            <a:spLocks noChangeArrowheads="1"/>
          </p:cNvSpPr>
          <p:nvPr/>
        </p:nvSpPr>
        <p:spPr bwMode="auto">
          <a:xfrm>
            <a:off x="1925638" y="409575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Redirect</a:t>
            </a:r>
          </a:p>
        </p:txBody>
      </p:sp>
      <p:sp>
        <p:nvSpPr>
          <p:cNvPr id="33809" name="TextBox 38"/>
          <p:cNvSpPr txBox="1">
            <a:spLocks noChangeArrowheads="1"/>
          </p:cNvSpPr>
          <p:nvPr/>
        </p:nvSpPr>
        <p:spPr bwMode="auto">
          <a:xfrm>
            <a:off x="2679700" y="4572000"/>
            <a:ext cx="62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GET</a:t>
            </a:r>
          </a:p>
        </p:txBody>
      </p:sp>
      <p:sp>
        <p:nvSpPr>
          <p:cNvPr id="33810" name="TextBox 41"/>
          <p:cNvSpPr txBox="1">
            <a:spLocks noChangeArrowheads="1"/>
          </p:cNvSpPr>
          <p:nvPr/>
        </p:nvSpPr>
        <p:spPr bwMode="auto">
          <a:xfrm>
            <a:off x="2663825" y="52387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OK</a:t>
            </a:r>
          </a:p>
        </p:txBody>
      </p:sp>
      <p:sp>
        <p:nvSpPr>
          <p:cNvPr id="36881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2ACC0CA-47A1-F54A-8946-08C2EEBC032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16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build="p"/>
      <p:bldP spid="33807" grpId="0"/>
      <p:bldP spid="33808" grpId="0"/>
      <p:bldP spid="33809" grpId="0"/>
      <p:bldP spid="338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38915" name="Content Placeholder 40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Routing</a:t>
            </a:r>
          </a:p>
          <a:p>
            <a:pPr lvl="1"/>
            <a:r>
              <a:rPr lang="en-US" altLang="x-none" sz="2800"/>
              <a:t>Anycast routing</a:t>
            </a:r>
          </a:p>
        </p:txBody>
      </p:sp>
      <p:sp>
        <p:nvSpPr>
          <p:cNvPr id="63" name="Content Placeholder 62"/>
          <p:cNvSpPr>
            <a:spLocks noGrp="1"/>
          </p:cNvSpPr>
          <p:nvPr>
            <p:ph sz="half" idx="2"/>
          </p:nvPr>
        </p:nvSpPr>
        <p:spPr>
          <a:xfrm>
            <a:off x="4724400" y="1219200"/>
            <a:ext cx="4419600" cy="4525963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No extra round trips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Route to nearby server</a:t>
            </a:r>
          </a:p>
          <a:p>
            <a:r>
              <a:rPr lang="en-US" altLang="x-none" sz="3200"/>
              <a:t>Disadvantages</a:t>
            </a:r>
          </a:p>
          <a:p>
            <a:pPr lvl="1"/>
            <a:r>
              <a:rPr lang="en-US" altLang="x-none" sz="2800"/>
              <a:t>Does not consider network or server load</a:t>
            </a:r>
          </a:p>
          <a:p>
            <a:pPr lvl="1"/>
            <a:r>
              <a:rPr lang="en-US" altLang="x-none" sz="2800"/>
              <a:t>Different packets may go to different servers</a:t>
            </a:r>
          </a:p>
          <a:p>
            <a:pPr lvl="1"/>
            <a:r>
              <a:rPr lang="en-US" altLang="x-none" sz="2800"/>
              <a:t>Used only for simple request-response apps</a:t>
            </a:r>
          </a:p>
        </p:txBody>
      </p:sp>
      <p:grpSp>
        <p:nvGrpSpPr>
          <p:cNvPr id="38917" name="Group 69"/>
          <p:cNvGrpSpPr>
            <a:grpSpLocks/>
          </p:cNvGrpSpPr>
          <p:nvPr/>
        </p:nvGrpSpPr>
        <p:grpSpPr bwMode="auto">
          <a:xfrm>
            <a:off x="457200" y="2895600"/>
            <a:ext cx="4343400" cy="3143250"/>
            <a:chOff x="4800600" y="3200400"/>
            <a:chExt cx="4343400" cy="3143318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5486400" y="4191000"/>
              <a:ext cx="2819400" cy="1600200"/>
              <a:chOff x="3360" y="96"/>
              <a:chExt cx="1056" cy="720"/>
            </a:xfrm>
            <a:solidFill>
              <a:srgbClr val="8EB4E3"/>
            </a:solidFill>
          </p:grpSpPr>
          <p:sp>
            <p:nvSpPr>
              <p:cNvPr id="46" name="Oval 4"/>
              <p:cNvSpPr>
                <a:spLocks noChangeArrowheads="1"/>
              </p:cNvSpPr>
              <p:nvPr/>
            </p:nvSpPr>
            <p:spPr bwMode="auto">
              <a:xfrm>
                <a:off x="3360" y="14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7" name="Oval 5"/>
              <p:cNvSpPr>
                <a:spLocks noChangeArrowheads="1"/>
              </p:cNvSpPr>
              <p:nvPr/>
            </p:nvSpPr>
            <p:spPr bwMode="auto">
              <a:xfrm>
                <a:off x="3600" y="96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8" name="Oval 6"/>
              <p:cNvSpPr>
                <a:spLocks noChangeArrowheads="1"/>
              </p:cNvSpPr>
              <p:nvPr/>
            </p:nvSpPr>
            <p:spPr bwMode="auto">
              <a:xfrm>
                <a:off x="3840" y="19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49" name="Oval 7"/>
              <p:cNvSpPr>
                <a:spLocks noChangeArrowheads="1"/>
              </p:cNvSpPr>
              <p:nvPr/>
            </p:nvSpPr>
            <p:spPr bwMode="auto">
              <a:xfrm>
                <a:off x="3888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0" name="Oval 8"/>
              <p:cNvSpPr>
                <a:spLocks noChangeArrowheads="1"/>
              </p:cNvSpPr>
              <p:nvPr/>
            </p:nvSpPr>
            <p:spPr bwMode="auto">
              <a:xfrm>
                <a:off x="3600" y="432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  <p:sp>
            <p:nvSpPr>
              <p:cNvPr id="51" name="Oval 9"/>
              <p:cNvSpPr>
                <a:spLocks noChangeArrowheads="1"/>
              </p:cNvSpPr>
              <p:nvPr/>
            </p:nvSpPr>
            <p:spPr bwMode="auto">
              <a:xfrm>
                <a:off x="3360" y="384"/>
                <a:ext cx="528" cy="384"/>
              </a:xfrm>
              <a:prstGeom prst="ellipse">
                <a:avLst/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Courier New" pitchFamily="-108" charset="0"/>
                  <a:ea typeface="+mn-ea"/>
                </a:endParaRPr>
              </a:p>
            </p:txBody>
          </p:sp>
        </p:grpSp>
        <p:pic>
          <p:nvPicPr>
            <p:cNvPr id="38920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40386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1" name="Picture 14" descr="paketaro box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29600" y="5410200"/>
              <a:ext cx="914400" cy="914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8922" name="Picture 13" descr="Computer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600" y="3200400"/>
              <a:ext cx="1238250" cy="1089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6" name="Straight Connector 55"/>
            <p:cNvCxnSpPr>
              <a:cxnSpLocks noChangeShapeType="1"/>
            </p:cNvCxnSpPr>
            <p:nvPr/>
          </p:nvCxnSpPr>
          <p:spPr bwMode="auto">
            <a:xfrm>
              <a:off x="5638800" y="3886213"/>
              <a:ext cx="695325" cy="43022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57"/>
            <p:cNvCxnSpPr>
              <a:cxnSpLocks noChangeShapeType="1"/>
            </p:cNvCxnSpPr>
            <p:nvPr/>
          </p:nvCxnSpPr>
          <p:spPr bwMode="auto">
            <a:xfrm rot="5400000" flipH="1" flipV="1">
              <a:off x="8121649" y="4268812"/>
              <a:ext cx="109540" cy="411162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Straight Connector 59"/>
            <p:cNvCxnSpPr>
              <a:cxnSpLocks noChangeShapeType="1"/>
            </p:cNvCxnSpPr>
            <p:nvPr/>
          </p:nvCxnSpPr>
          <p:spPr bwMode="auto">
            <a:xfrm rot="16200000" flipH="1">
              <a:off x="8178006" y="5587254"/>
              <a:ext cx="125414" cy="28257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926" name="TextBox 60"/>
            <p:cNvSpPr txBox="1">
              <a:spLocks noChangeArrowheads="1"/>
            </p:cNvSpPr>
            <p:nvPr/>
          </p:nvSpPr>
          <p:spPr bwMode="auto">
            <a:xfrm>
              <a:off x="7232128" y="3657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38927" name="TextBox 61"/>
            <p:cNvSpPr txBox="1">
              <a:spLocks noChangeArrowheads="1"/>
            </p:cNvSpPr>
            <p:nvPr/>
          </p:nvSpPr>
          <p:spPr bwMode="auto">
            <a:xfrm>
              <a:off x="6927328" y="5943600"/>
              <a:ext cx="1280343" cy="4001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>
                  <a:latin typeface="Calibri" charset="0"/>
                </a:rPr>
                <a:t>1.2.3.0/24</a:t>
              </a:r>
            </a:p>
          </p:txBody>
        </p:sp>
        <p:sp>
          <p:nvSpPr>
            <p:cNvPr id="68" name="Freeform 67"/>
            <p:cNvSpPr>
              <a:spLocks noChangeArrowheads="1"/>
            </p:cNvSpPr>
            <p:nvPr/>
          </p:nvSpPr>
          <p:spPr bwMode="auto">
            <a:xfrm>
              <a:off x="5572125" y="4000515"/>
              <a:ext cx="2873375" cy="865205"/>
            </a:xfrm>
            <a:custGeom>
              <a:avLst/>
              <a:gdLst>
                <a:gd name="T0" fmla="*/ 0 w 2873375"/>
                <a:gd name="T1" fmla="*/ 0 h 865187"/>
                <a:gd name="T2" fmla="*/ 1238250 w 2873375"/>
                <a:gd name="T3" fmla="*/ 762016 h 865187"/>
                <a:gd name="T4" fmla="*/ 2873375 w 2873375"/>
                <a:gd name="T5" fmla="*/ 619138 h 865187"/>
                <a:gd name="T6" fmla="*/ 0 60000 65536"/>
                <a:gd name="T7" fmla="*/ 0 60000 65536"/>
                <a:gd name="T8" fmla="*/ 0 60000 65536"/>
                <a:gd name="T9" fmla="*/ 0 w 2873375"/>
                <a:gd name="T10" fmla="*/ 0 h 865187"/>
                <a:gd name="T11" fmla="*/ 2873375 w 2873375"/>
                <a:gd name="T12" fmla="*/ 865187 h 86518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73375" h="865187">
                  <a:moveTo>
                    <a:pt x="0" y="0"/>
                  </a:moveTo>
                  <a:cubicBezTo>
                    <a:pt x="379677" y="329406"/>
                    <a:pt x="759354" y="658813"/>
                    <a:pt x="1238250" y="762000"/>
                  </a:cubicBezTo>
                  <a:cubicBezTo>
                    <a:pt x="1717146" y="865187"/>
                    <a:pt x="2873375" y="619125"/>
                    <a:pt x="2873375" y="61912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miter lim="800000"/>
              <a:headEnd type="arrow" w="lg" len="lg"/>
              <a:tailEnd type="arrow" w="lg" len="lg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>
                <a:latin typeface="Calibri" charset="0"/>
              </a:endParaRPr>
            </a:p>
          </p:txBody>
        </p:sp>
      </p:grpSp>
      <p:sp>
        <p:nvSpPr>
          <p:cNvPr id="3891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F375673-EE5A-7B47-9009-61AAB0640E37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17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18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A DNS lookup traverses DNS hierarchy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805571" y="5263855"/>
            <a:ext cx="28568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latin typeface="Arial" charset="0"/>
              </a:rPr>
              <a:t>   </a:t>
            </a:r>
            <a:r>
              <a:rPr lang="en-US" b="0" dirty="0" smtClean="0">
                <a:latin typeface="Arial" charset="0"/>
              </a:rPr>
              <a:t>Local nameserver</a:t>
            </a:r>
            <a:endParaRPr lang="en-US" b="0" dirty="0">
              <a:latin typeface="Arial" charset="0"/>
            </a:endParaRPr>
          </a:p>
          <a:p>
            <a:r>
              <a:rPr lang="en-US" b="0" dirty="0">
                <a:latin typeface="Arial" charset="0"/>
              </a:rPr>
              <a:t>. (root):   NS 198.41.0.4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185" y="4905015"/>
            <a:ext cx="609600" cy="609600"/>
          </a:xfrm>
          <a:prstGeom prst="rect">
            <a:avLst/>
          </a:prstGeom>
        </p:spPr>
      </p:pic>
      <p:grpSp>
        <p:nvGrpSpPr>
          <p:cNvPr id="52" name="Group 51"/>
          <p:cNvGrpSpPr/>
          <p:nvPr/>
        </p:nvGrpSpPr>
        <p:grpSpPr>
          <a:xfrm>
            <a:off x="837985" y="1349233"/>
            <a:ext cx="4318938" cy="3893090"/>
            <a:chOff x="837985" y="1454093"/>
            <a:chExt cx="4318938" cy="3893090"/>
          </a:xfrm>
        </p:grpSpPr>
        <p:sp>
          <p:nvSpPr>
            <p:cNvPr id="4" name="TextBox 3"/>
            <p:cNvSpPr txBox="1"/>
            <p:nvPr/>
          </p:nvSpPr>
          <p:spPr>
            <a:xfrm>
              <a:off x="1820574" y="1454093"/>
              <a:ext cx="33363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tabLst>
                  <a:tab pos="811213" algn="l"/>
                </a:tabLst>
              </a:pPr>
              <a:r>
                <a:rPr lang="en-US" b="0" dirty="0">
                  <a:latin typeface="Arial" charset="0"/>
                </a:rPr>
                <a:t>. (root) authority </a:t>
              </a:r>
              <a:r>
                <a:rPr lang="en-US" b="0" dirty="0" smtClean="0">
                  <a:latin typeface="Arial" charset="0"/>
                </a:rPr>
                <a:t>198.41.0.4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 smtClean="0">
                  <a:latin typeface="Arial" charset="0"/>
                </a:rPr>
                <a:t>edu</a:t>
              </a:r>
              <a:r>
                <a:rPr lang="en-US" b="0" dirty="0" smtClean="0">
                  <a:latin typeface="Arial" charset="0"/>
                </a:rPr>
                <a:t>.:	NS 192.5.6.30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smtClean="0">
                  <a:latin typeface="Arial" charset="0"/>
                </a:rPr>
                <a:t>com.:</a:t>
              </a:r>
              <a:r>
                <a:rPr lang="en-US" b="0" dirty="0">
                  <a:latin typeface="Arial" charset="0"/>
                </a:rPr>
                <a:t>	NS 158.38.8.133 </a:t>
              </a:r>
            </a:p>
            <a:p>
              <a:pPr algn="l">
                <a:tabLst>
                  <a:tab pos="811213" algn="l"/>
                </a:tabLst>
              </a:pPr>
              <a:r>
                <a:rPr lang="en-US" b="0" dirty="0" err="1" smtClean="0">
                  <a:latin typeface="Arial" charset="0"/>
                </a:rPr>
                <a:t>io</a:t>
              </a:r>
              <a:r>
                <a:rPr lang="en-US" b="0" dirty="0" smtClean="0">
                  <a:latin typeface="Arial" charset="0"/>
                </a:rPr>
                <a:t>.:</a:t>
              </a:r>
              <a:r>
                <a:rPr lang="en-US" b="0" dirty="0">
                  <a:latin typeface="Arial" charset="0"/>
                </a:rPr>
                <a:t>	NS 156.154.100.3</a:t>
              </a:r>
            </a:p>
          </p:txBody>
        </p:sp>
        <p:pic>
          <p:nvPicPr>
            <p:cNvPr id="5" name="Picture 4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2784" y="1776478"/>
              <a:ext cx="609600" cy="609600"/>
            </a:xfrm>
            <a:prstGeom prst="rect">
              <a:avLst/>
            </a:prstGeom>
          </p:spPr>
        </p:pic>
        <p:cxnSp>
          <p:nvCxnSpPr>
            <p:cNvPr id="9" name="Shape 8"/>
            <p:cNvCxnSpPr>
              <a:stCxn id="6" idx="0"/>
              <a:endCxn id="5" idx="1"/>
            </p:cNvCxnSpPr>
            <p:nvPr/>
          </p:nvCxnSpPr>
          <p:spPr>
            <a:xfrm rot="5400000" flipH="1" flipV="1">
              <a:off x="-490168" y="3409432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hape 10"/>
            <p:cNvCxnSpPr>
              <a:stCxn id="5" idx="2"/>
              <a:endCxn id="6" idx="3"/>
            </p:cNvCxnSpPr>
            <p:nvPr/>
          </p:nvCxnSpPr>
          <p:spPr>
            <a:xfrm rot="5400000">
              <a:off x="-185367" y="3714231"/>
              <a:ext cx="2961105" cy="304799"/>
            </a:xfrm>
            <a:prstGeom prst="curvedConnector2">
              <a:avLst/>
            </a:prstGeom>
            <a:ln w="38100" cmpd="sng">
              <a:solidFill>
                <a:schemeClr val="tx1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1752383" y="2702762"/>
            <a:ext cx="3129085" cy="1011566"/>
            <a:chOff x="1752383" y="2807622"/>
            <a:chExt cx="3129085" cy="1011566"/>
          </a:xfrm>
        </p:grpSpPr>
        <p:sp>
          <p:nvSpPr>
            <p:cNvPr id="19" name="Line Callout 1 (No Border) 18"/>
            <p:cNvSpPr/>
            <p:nvPr/>
          </p:nvSpPr>
          <p:spPr>
            <a:xfrm>
              <a:off x="1752383" y="3427733"/>
              <a:ext cx="3129085" cy="391455"/>
            </a:xfrm>
            <a:prstGeom prst="callout1">
              <a:avLst>
                <a:gd name="adj1" fmla="val 46527"/>
                <a:gd name="adj2" fmla="val 3434"/>
                <a:gd name="adj3" fmla="val 94364"/>
                <a:gd name="adj4" fmla="val -9138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Contact 192.5.6.30 for edu.</a:t>
              </a:r>
            </a:p>
            <a:p>
              <a:endParaRPr lang="en-US" spc="-100" dirty="0"/>
            </a:p>
          </p:txBody>
        </p:sp>
        <p:sp>
          <p:nvSpPr>
            <p:cNvPr id="20" name="Line Callout 1 (No Border) 19"/>
            <p:cNvSpPr/>
            <p:nvPr/>
          </p:nvSpPr>
          <p:spPr>
            <a:xfrm>
              <a:off x="1963042" y="2807622"/>
              <a:ext cx="2438910" cy="457200"/>
            </a:xfrm>
            <a:prstGeom prst="callout1">
              <a:avLst>
                <a:gd name="adj1" fmla="val 49230"/>
                <a:gd name="adj2" fmla="val 4105"/>
                <a:gd name="adj3" fmla="val 127585"/>
                <a:gd name="adj4" fmla="val -41206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spc="-10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spc="-10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837985" y="2566862"/>
            <a:ext cx="8187042" cy="2675461"/>
            <a:chOff x="837985" y="2671722"/>
            <a:chExt cx="8187042" cy="2675461"/>
          </a:xfrm>
        </p:grpSpPr>
        <p:pic>
          <p:nvPicPr>
            <p:cNvPr id="21" name="Picture 20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4" y="2971800"/>
              <a:ext cx="609600" cy="609600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5156924" y="2671722"/>
              <a:ext cx="386810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0" spc="-150" dirty="0" err="1">
                  <a:latin typeface="Arial" charset="0"/>
                </a:rPr>
                <a:t>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en-US" b="0" spc="-150" dirty="0" smtClean="0">
                  <a:latin typeface="Arial" charset="0"/>
                </a:rPr>
                <a:t>   192.5.6.30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 smtClean="0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.:	NS </a:t>
              </a:r>
              <a:r>
                <a:rPr lang="hr-HR" b="0" spc="-150" dirty="0" smtClean="0">
                  <a:latin typeface="Arial" charset="0"/>
                </a:rPr>
                <a:t>66.28.0.14</a:t>
              </a:r>
              <a:endParaRPr lang="en-US" b="0" spc="-150" dirty="0">
                <a:latin typeface="Arial" charset="0"/>
              </a:endParaRPr>
            </a:p>
            <a:p>
              <a:pPr algn="l">
                <a:tabLst>
                  <a:tab pos="985838" algn="l"/>
                </a:tabLst>
              </a:pPr>
              <a:r>
                <a:rPr lang="en-US" b="0" spc="-150" dirty="0" err="1">
                  <a:latin typeface="Arial" charset="0"/>
                </a:rPr>
                <a:t>pedantic.edu</a:t>
              </a:r>
              <a:r>
                <a:rPr lang="en-US" b="0" spc="-150" dirty="0">
                  <a:latin typeface="Arial" charset="0"/>
                </a:rPr>
                <a:t>.:	NS 19.31.1.1</a:t>
              </a:r>
            </a:p>
          </p:txBody>
        </p:sp>
        <p:cxnSp>
          <p:nvCxnSpPr>
            <p:cNvPr id="24" name="Shape 23"/>
            <p:cNvCxnSpPr>
              <a:stCxn id="6" idx="0"/>
              <a:endCxn id="21" idx="1"/>
            </p:cNvCxnSpPr>
            <p:nvPr/>
          </p:nvCxnSpPr>
          <p:spPr>
            <a:xfrm rot="5400000" flipH="1" flipV="1">
              <a:off x="1809763" y="2304823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hape 25"/>
            <p:cNvCxnSpPr>
              <a:stCxn id="21" idx="2"/>
              <a:endCxn id="6" idx="3"/>
            </p:cNvCxnSpPr>
            <p:nvPr/>
          </p:nvCxnSpPr>
          <p:spPr>
            <a:xfrm rot="5400000">
              <a:off x="2114564" y="2609622"/>
              <a:ext cx="1765783" cy="3709339"/>
            </a:xfrm>
            <a:prstGeom prst="curvedConnector2">
              <a:avLst/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1688738" y="3739388"/>
            <a:ext cx="5938264" cy="489174"/>
            <a:chOff x="1688738" y="3844248"/>
            <a:chExt cx="5938264" cy="489174"/>
          </a:xfrm>
        </p:grpSpPr>
        <p:sp>
          <p:nvSpPr>
            <p:cNvPr id="29" name="Line Callout 1 (No Border) 28"/>
            <p:cNvSpPr/>
            <p:nvPr/>
          </p:nvSpPr>
          <p:spPr>
            <a:xfrm>
              <a:off x="1688738" y="3876222"/>
              <a:ext cx="2594493" cy="457200"/>
            </a:xfrm>
            <a:prstGeom prst="callout1">
              <a:avLst>
                <a:gd name="adj1" fmla="val 2779"/>
                <a:gd name="adj2" fmla="val 65219"/>
                <a:gd name="adj3" fmla="val -102357"/>
                <a:gd name="adj4" fmla="val 75983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30" name="Line Callout 1 (No Border) 29"/>
            <p:cNvSpPr/>
            <p:nvPr/>
          </p:nvSpPr>
          <p:spPr>
            <a:xfrm>
              <a:off x="5079011" y="3844248"/>
              <a:ext cx="2547991" cy="451469"/>
            </a:xfrm>
            <a:prstGeom prst="callout1">
              <a:avLst>
                <a:gd name="adj1" fmla="val 52437"/>
                <a:gd name="adj2" fmla="val 1694"/>
                <a:gd name="adj3" fmla="val 36608"/>
                <a:gd name="adj4" fmla="val -10170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>
                  <a:solidFill>
                    <a:srgbClr val="000000"/>
                  </a:solidFill>
                  <a:cs typeface="Arial" charset="0"/>
                </a:rPr>
                <a:t>Contact </a:t>
              </a:r>
              <a:r>
                <a:rPr lang="en-US" b="0" smtClean="0">
                  <a:solidFill>
                    <a:srgbClr val="000000"/>
                  </a:solidFill>
                  <a:cs typeface="Arial" charset="0"/>
                </a:rPr>
                <a:t>66.28.0.14 for </a:t>
              </a:r>
              <a:r>
                <a:rPr lang="en-US" b="0" dirty="0" err="1" smtClean="0">
                  <a:solidFill>
                    <a:srgbClr val="000000"/>
                  </a:solidFill>
                  <a:cs typeface="Arial" charset="0"/>
                </a:rPr>
                <a:t>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.</a:t>
              </a:r>
            </a:p>
            <a:p>
              <a:endParaRPr lang="en-US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837985" y="4937523"/>
            <a:ext cx="7959394" cy="1022028"/>
            <a:chOff x="837985" y="5042383"/>
            <a:chExt cx="7959394" cy="1022028"/>
          </a:xfrm>
        </p:grpSpPr>
        <p:pic>
          <p:nvPicPr>
            <p:cNvPr id="27" name="Picture 26" descr="server-48x48.png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7323" y="5166739"/>
              <a:ext cx="609600" cy="609600"/>
            </a:xfrm>
            <a:prstGeom prst="rect">
              <a:avLst/>
            </a:prstGeom>
          </p:spPr>
        </p:pic>
        <p:sp>
          <p:nvSpPr>
            <p:cNvPr id="28" name="TextBox 27"/>
            <p:cNvSpPr txBox="1"/>
            <p:nvPr/>
          </p:nvSpPr>
          <p:spPr>
            <a:xfrm>
              <a:off x="4810302" y="5356525"/>
              <a:ext cx="398707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0" spc="-150" dirty="0" err="1" smtClean="0">
                  <a:latin typeface="Arial" charset="0"/>
                </a:rPr>
                <a:t>princeton.edu</a:t>
              </a:r>
              <a:r>
                <a:rPr lang="en-US" b="0" spc="-150" dirty="0">
                  <a:latin typeface="Arial" charset="0"/>
                </a:rPr>
                <a:t>. authority </a:t>
              </a:r>
              <a:r>
                <a:rPr lang="hr-HR" b="0" spc="-150" dirty="0">
                  <a:latin typeface="Arial" charset="0"/>
                </a:rPr>
                <a:t>66.28.0.14</a:t>
              </a:r>
            </a:p>
            <a:p>
              <a:pPr>
                <a:tabLst>
                  <a:tab pos="985838" algn="l"/>
                </a:tabLst>
              </a:pPr>
              <a:r>
                <a:rPr lang="en-US" b="0" spc="-150" dirty="0" smtClean="0">
                  <a:latin typeface="Arial" charset="0"/>
                </a:rPr>
                <a:t>www.princeton.edu</a:t>
              </a:r>
              <a:r>
                <a:rPr lang="en-US" b="0" spc="-150" dirty="0">
                  <a:latin typeface="Arial" charset="0"/>
                </a:rPr>
                <a:t>.: A </a:t>
              </a:r>
              <a:r>
                <a:rPr lang="en-US" b="0" spc="-150" dirty="0" smtClean="0">
                  <a:latin typeface="Arial" charset="0"/>
                </a:rPr>
                <a:t> 140.180.223.42</a:t>
              </a:r>
              <a:endParaRPr lang="en-US" b="0" spc="-150" dirty="0">
                <a:latin typeface="Arial" charset="0"/>
              </a:endParaRPr>
            </a:p>
          </p:txBody>
        </p:sp>
        <p:cxnSp>
          <p:nvCxnSpPr>
            <p:cNvPr id="32" name="Curved Connector 31"/>
            <p:cNvCxnSpPr>
              <a:stCxn id="6" idx="0"/>
              <a:endCxn id="27" idx="0"/>
            </p:cNvCxnSpPr>
            <p:nvPr/>
          </p:nvCxnSpPr>
          <p:spPr>
            <a:xfrm rot="16200000" flipH="1">
              <a:off x="2782876" y="30974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urved Connector 33"/>
            <p:cNvCxnSpPr>
              <a:stCxn id="27" idx="2"/>
              <a:endCxn id="6" idx="2"/>
            </p:cNvCxnSpPr>
            <p:nvPr/>
          </p:nvCxnSpPr>
          <p:spPr>
            <a:xfrm rot="5400000" flipH="1">
              <a:off x="2782876" y="3707092"/>
              <a:ext cx="124356" cy="4014138"/>
            </a:xfrm>
            <a:prstGeom prst="curvedConnector3">
              <a:avLst>
                <a:gd name="adj1" fmla="val -183827"/>
              </a:avLst>
            </a:prstGeom>
            <a:ln w="38100" cmpd="sng">
              <a:solidFill>
                <a:srgbClr val="000000"/>
              </a:solidFill>
              <a:headEnd type="none" w="med" len="med"/>
              <a:tailEnd type="triangl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806542" y="5839177"/>
            <a:ext cx="26468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620713" algn="l"/>
              </a:tabLst>
            </a:pPr>
            <a:r>
              <a:rPr lang="en-US" dirty="0" err="1">
                <a:latin typeface="Arial" charset="0"/>
              </a:rPr>
              <a:t>edu</a:t>
            </a:r>
            <a:r>
              <a:rPr lang="en-US" dirty="0">
                <a:latin typeface="Arial" charset="0"/>
              </a:rPr>
              <a:t>.:   NS 192.5.6.30</a:t>
            </a:r>
          </a:p>
        </p:txBody>
      </p:sp>
      <p:sp>
        <p:nvSpPr>
          <p:cNvPr id="45" name="Rectangle 44"/>
          <p:cNvSpPr/>
          <p:nvPr/>
        </p:nvSpPr>
        <p:spPr>
          <a:xfrm>
            <a:off x="709762" y="6113557"/>
            <a:ext cx="38154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tabLst>
                <a:tab pos="985838" algn="l"/>
              </a:tabLst>
            </a:pPr>
            <a:r>
              <a:rPr lang="en-US" dirty="0" err="1" smtClean="0">
                <a:latin typeface="Arial" charset="0"/>
              </a:rPr>
              <a:t>princeton.edu</a:t>
            </a:r>
            <a:r>
              <a:rPr lang="en-US" dirty="0" smtClean="0">
                <a:latin typeface="Arial" charset="0"/>
              </a:rPr>
              <a:t>.:</a:t>
            </a:r>
            <a:r>
              <a:rPr lang="en-US" dirty="0">
                <a:latin typeface="Arial" charset="0"/>
              </a:rPr>
              <a:t>  </a:t>
            </a:r>
            <a:r>
              <a:rPr lang="en-US" dirty="0" smtClean="0">
                <a:latin typeface="Arial" charset="0"/>
              </a:rPr>
              <a:t>NS </a:t>
            </a:r>
            <a:r>
              <a:rPr lang="hr-HR" dirty="0" smtClean="0">
                <a:latin typeface="Arial" charset="0"/>
              </a:rPr>
              <a:t>66.28.0.14</a:t>
            </a:r>
            <a:endParaRPr lang="hr-HR" dirty="0">
              <a:latin typeface="Arial" charset="0"/>
            </a:endParaRPr>
          </a:p>
        </p:txBody>
      </p:sp>
      <p:grpSp>
        <p:nvGrpSpPr>
          <p:cNvPr id="51" name="Group 50"/>
          <p:cNvGrpSpPr/>
          <p:nvPr/>
        </p:nvGrpSpPr>
        <p:grpSpPr>
          <a:xfrm>
            <a:off x="1447586" y="4175992"/>
            <a:ext cx="7337985" cy="2322020"/>
            <a:chOff x="1447586" y="4280852"/>
            <a:chExt cx="7337985" cy="2322020"/>
          </a:xfrm>
        </p:grpSpPr>
        <p:sp>
          <p:nvSpPr>
            <p:cNvPr id="46" name="Line Callout 1 (No Border) 45"/>
            <p:cNvSpPr/>
            <p:nvPr/>
          </p:nvSpPr>
          <p:spPr>
            <a:xfrm>
              <a:off x="1447586" y="4280852"/>
              <a:ext cx="2483668" cy="457200"/>
            </a:xfrm>
            <a:prstGeom prst="callout1">
              <a:avLst>
                <a:gd name="adj1" fmla="val 48725"/>
                <a:gd name="adj2" fmla="val 97321"/>
                <a:gd name="adj3" fmla="val 123944"/>
                <a:gd name="adj4" fmla="val 109944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b="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b="0" dirty="0">
                  <a:solidFill>
                    <a:srgbClr val="000000"/>
                  </a:solidFill>
                  <a:cs typeface="Arial" charset="0"/>
                </a:rPr>
                <a:t>?</a:t>
              </a:r>
            </a:p>
          </p:txBody>
        </p:sp>
        <p:sp>
          <p:nvSpPr>
            <p:cNvPr id="48" name="Line Callout 1 (No Border) 47"/>
            <p:cNvSpPr/>
            <p:nvPr/>
          </p:nvSpPr>
          <p:spPr>
            <a:xfrm>
              <a:off x="4401952" y="6145672"/>
              <a:ext cx="4383619" cy="457200"/>
            </a:xfrm>
            <a:prstGeom prst="callout1">
              <a:avLst>
                <a:gd name="adj1" fmla="val 13749"/>
                <a:gd name="adj2" fmla="val 8374"/>
                <a:gd name="adj3" fmla="val -40323"/>
                <a:gd name="adj4" fmla="val 3121"/>
              </a:avLst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r>
                <a:rPr lang="en-US" spc="-150" dirty="0" smtClean="0">
                  <a:solidFill>
                    <a:srgbClr val="000000"/>
                  </a:solidFill>
                  <a:cs typeface="Arial" charset="0"/>
                </a:rPr>
                <a:t>www.princeton.edu</a:t>
              </a:r>
              <a:r>
                <a:rPr lang="en-US" spc="-150" dirty="0">
                  <a:solidFill>
                    <a:srgbClr val="000000"/>
                  </a:solidFill>
                  <a:cs typeface="Arial" charset="0"/>
                </a:rPr>
                <a:t>.: A </a:t>
              </a:r>
              <a:r>
                <a:rPr lang="en-US" spc="-150" dirty="0" smtClean="0">
                  <a:solidFill>
                    <a:srgbClr val="000000"/>
                  </a:solidFill>
                  <a:cs typeface="Arial" charset="0"/>
                </a:rPr>
                <a:t> 140.180.223.42</a:t>
              </a:r>
              <a:endParaRPr lang="en-US" spc="-150" dirty="0">
                <a:solidFill>
                  <a:srgbClr val="000000"/>
                </a:solidFill>
                <a:cs typeface="Arial" charset="0"/>
              </a:endParaRPr>
            </a:p>
          </p:txBody>
        </p:sp>
      </p:grpSp>
      <p:pic>
        <p:nvPicPr>
          <p:cNvPr id="38" name="Picture 37" descr="computer-48x48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400" y="3871192"/>
            <a:ext cx="609600" cy="609600"/>
          </a:xfrm>
          <a:prstGeom prst="rect">
            <a:avLst/>
          </a:prstGeom>
        </p:spPr>
      </p:pic>
      <p:cxnSp>
        <p:nvCxnSpPr>
          <p:cNvPr id="39" name="Curved Connector 17"/>
          <p:cNvCxnSpPr>
            <a:stCxn id="38" idx="2"/>
            <a:endCxn id="6" idx="1"/>
          </p:cNvCxnSpPr>
          <p:nvPr/>
        </p:nvCxnSpPr>
        <p:spPr>
          <a:xfrm rot="16200000" flipH="1">
            <a:off x="130681" y="4807310"/>
            <a:ext cx="729023" cy="75985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502" y="3470462"/>
            <a:ext cx="8418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Arial" charset="0"/>
              </a:rPr>
              <a:t>Client</a:t>
            </a:r>
            <a:endParaRPr lang="en-US" b="0" dirty="0">
              <a:latin typeface="Arial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858000" y="6251490"/>
            <a:ext cx="2133600" cy="365125"/>
          </a:xfrm>
        </p:spPr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6" name="Line Callout 1 (No Border) 35"/>
          <p:cNvSpPr/>
          <p:nvPr/>
        </p:nvSpPr>
        <p:spPr>
          <a:xfrm>
            <a:off x="1275951" y="4621068"/>
            <a:ext cx="4638318" cy="451469"/>
          </a:xfrm>
          <a:prstGeom prst="callout1">
            <a:avLst>
              <a:gd name="adj1" fmla="val 52437"/>
              <a:gd name="adj2" fmla="val 1694"/>
              <a:gd name="adj3" fmla="val 14908"/>
              <a:gd name="adj4" fmla="val -3121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sk-SK" dirty="0" err="1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sk-SK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 A </a:t>
            </a:r>
            <a:r>
              <a:rPr lang="sk-SK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140.180.223.42</a:t>
            </a:r>
            <a:endParaRPr lang="sk-SK" dirty="0">
              <a:solidFill>
                <a:schemeClr val="accent6">
                  <a:lumMod val="75000"/>
                </a:schemeClr>
              </a:solidFill>
              <a:cs typeface="Arial" charset="0"/>
            </a:endParaRPr>
          </a:p>
        </p:txBody>
      </p:sp>
      <p:cxnSp>
        <p:nvCxnSpPr>
          <p:cNvPr id="40" name="Curved Connector 17"/>
          <p:cNvCxnSpPr>
            <a:endCxn id="38" idx="3"/>
          </p:cNvCxnSpPr>
          <p:nvPr/>
        </p:nvCxnSpPr>
        <p:spPr>
          <a:xfrm rot="16200000" flipV="1">
            <a:off x="540850" y="4397143"/>
            <a:ext cx="729023" cy="286722"/>
          </a:xfrm>
          <a:prstGeom prst="curvedConnector2">
            <a:avLst/>
          </a:prstGeom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Line Callout 1 (No Border) 41"/>
          <p:cNvSpPr/>
          <p:nvPr/>
        </p:nvSpPr>
        <p:spPr>
          <a:xfrm>
            <a:off x="1620819" y="3980685"/>
            <a:ext cx="2605536" cy="457200"/>
          </a:xfrm>
          <a:prstGeom prst="callout1">
            <a:avLst>
              <a:gd name="adj1" fmla="val 49230"/>
              <a:gd name="adj2" fmla="val 4105"/>
              <a:gd name="adj3" fmla="val 127585"/>
              <a:gd name="adj4" fmla="val -41206"/>
            </a:avLst>
          </a:prstGeom>
          <a:noFill/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spc="-100" dirty="0" smtClean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www.princeton.edu</a:t>
            </a:r>
            <a:r>
              <a:rPr lang="en-US" spc="-100" dirty="0">
                <a:solidFill>
                  <a:schemeClr val="accent6">
                    <a:lumMod val="75000"/>
                  </a:schemeClr>
                </a:solidFill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98474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5" grpId="0"/>
      <p:bldP spid="36" grpId="0" animBg="1"/>
      <p:bldP spid="42" grpId="0" animBg="1"/>
      <p:bldP spid="42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Single Server, Poor Performance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sz="half" idx="1"/>
          </p:nvPr>
        </p:nvSpPr>
        <p:spPr>
          <a:xfrm>
            <a:off x="0" y="3551238"/>
            <a:ext cx="4495800" cy="2849562"/>
          </a:xfrm>
        </p:spPr>
        <p:txBody>
          <a:bodyPr/>
          <a:lstStyle/>
          <a:p>
            <a:r>
              <a:rPr lang="en-US" altLang="x-none" sz="3600"/>
              <a:t>Single server</a:t>
            </a:r>
          </a:p>
          <a:p>
            <a:pPr lvl="1"/>
            <a:r>
              <a:rPr lang="en-US" altLang="x-none" sz="3200"/>
              <a:t>Single point of failure</a:t>
            </a:r>
          </a:p>
          <a:p>
            <a:pPr lvl="1"/>
            <a:r>
              <a:rPr lang="en-US" altLang="x-none" sz="3200"/>
              <a:t>Easily overloaded</a:t>
            </a:r>
          </a:p>
          <a:p>
            <a:pPr lvl="1"/>
            <a:r>
              <a:rPr lang="en-US" altLang="x-none" sz="3200"/>
              <a:t>Far from most clients</a:t>
            </a:r>
          </a:p>
        </p:txBody>
      </p:sp>
      <p:sp>
        <p:nvSpPr>
          <p:cNvPr id="21508" name="Content Placeholder 12"/>
          <p:cNvSpPr>
            <a:spLocks noGrp="1"/>
          </p:cNvSpPr>
          <p:nvPr>
            <p:ph sz="half" idx="2"/>
          </p:nvPr>
        </p:nvSpPr>
        <p:spPr>
          <a:xfrm>
            <a:off x="4343400" y="3551238"/>
            <a:ext cx="4953000" cy="2697162"/>
          </a:xfrm>
        </p:spPr>
        <p:txBody>
          <a:bodyPr/>
          <a:lstStyle/>
          <a:p>
            <a:r>
              <a:rPr lang="en-US" altLang="x-none" sz="3600" dirty="0"/>
              <a:t>Popular content</a:t>
            </a:r>
          </a:p>
          <a:p>
            <a:pPr lvl="1"/>
            <a:r>
              <a:rPr lang="en-US" altLang="x-none" sz="3200" dirty="0"/>
              <a:t>Popular site</a:t>
            </a:r>
          </a:p>
          <a:p>
            <a:pPr lvl="1"/>
            <a:r>
              <a:rPr lang="en-US" altLang="x-none" sz="3200" dirty="0"/>
              <a:t>“Flash crowd” </a:t>
            </a:r>
            <a:endParaRPr lang="en-US" altLang="x-none" sz="3200" dirty="0" smtClean="0"/>
          </a:p>
          <a:p>
            <a:pPr lvl="1"/>
            <a:r>
              <a:rPr lang="en-US" altLang="x-none" sz="3200" dirty="0" smtClean="0"/>
              <a:t>Denial </a:t>
            </a:r>
            <a:r>
              <a:rPr lang="en-US" altLang="x-none" sz="3200" dirty="0"/>
              <a:t>of Service attack</a:t>
            </a:r>
          </a:p>
        </p:txBody>
      </p:sp>
      <p:sp>
        <p:nvSpPr>
          <p:cNvPr id="2150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C2411AF-6120-D949-9405-F3FF6693FB0D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21510" name="Picture 4" descr="j02857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8825" y="1798638"/>
            <a:ext cx="1730375" cy="106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0" descr="MCj029572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65275"/>
            <a:ext cx="1928813" cy="163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13" descr="BD18185_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7200" y="1417638"/>
            <a:ext cx="34036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" name="Straight Connector 7"/>
          <p:cNvCxnSpPr>
            <a:cxnSpLocks noChangeShapeType="1"/>
          </p:cNvCxnSpPr>
          <p:nvPr/>
        </p:nvCxnSpPr>
        <p:spPr bwMode="auto">
          <a:xfrm>
            <a:off x="19812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>
            <a:off x="6096000" y="2403475"/>
            <a:ext cx="1219200" cy="158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447800"/>
            <a:ext cx="8991600" cy="443788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Performing all these queries takes time</a:t>
            </a:r>
          </a:p>
          <a:p>
            <a:pPr lvl="1"/>
            <a:r>
              <a:rPr lang="en-US" dirty="0" smtClean="0"/>
              <a:t>And all this before actual communication takes place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Caching </a:t>
            </a:r>
            <a:r>
              <a:rPr lang="en-US" dirty="0" smtClean="0"/>
              <a:t>can greatly reduce overhead</a:t>
            </a:r>
            <a:endParaRPr lang="en-US" b="1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en-US" dirty="0"/>
              <a:t>T</a:t>
            </a:r>
            <a:r>
              <a:rPr lang="en-US" dirty="0" smtClean="0"/>
              <a:t>op-level </a:t>
            </a:r>
            <a:r>
              <a:rPr lang="en-US" dirty="0" smtClean="0"/>
              <a:t>servers very rarely </a:t>
            </a:r>
            <a:r>
              <a:rPr lang="en-US" dirty="0" smtClean="0"/>
              <a:t>change, popular sites visited often</a:t>
            </a:r>
            <a:endParaRPr lang="en-US" dirty="0" smtClean="0"/>
          </a:p>
          <a:p>
            <a:pPr lvl="1"/>
            <a:r>
              <a:rPr lang="en-US" dirty="0" smtClean="0"/>
              <a:t>Local </a:t>
            </a:r>
            <a:r>
              <a:rPr lang="en-US" dirty="0" smtClean="0"/>
              <a:t>DNS server often has </a:t>
            </a:r>
            <a:r>
              <a:rPr lang="en-US" dirty="0" smtClean="0"/>
              <a:t>information </a:t>
            </a:r>
            <a:r>
              <a:rPr lang="en-US" dirty="0" smtClean="0"/>
              <a:t>cached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How DNS caching works</a:t>
            </a:r>
          </a:p>
          <a:p>
            <a:pPr lvl="1"/>
            <a:r>
              <a:rPr lang="en-US" dirty="0" smtClean="0"/>
              <a:t>All DNS servers </a:t>
            </a:r>
            <a:r>
              <a:rPr lang="en-US" b="1" dirty="0" smtClean="0">
                <a:solidFill>
                  <a:srgbClr val="0070C0"/>
                </a:solidFill>
              </a:rPr>
              <a:t>cache responses to queries</a:t>
            </a:r>
          </a:p>
          <a:p>
            <a:pPr lvl="1"/>
            <a:r>
              <a:rPr lang="en-US" dirty="0" smtClean="0"/>
              <a:t>Responses include a time-to-live (TTL) </a:t>
            </a:r>
            <a:r>
              <a:rPr lang="en-US" dirty="0" smtClean="0"/>
              <a:t>field, akin to cache expiry</a:t>
            </a:r>
            <a:endParaRPr lang="en-US" dirty="0" smtClean="0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DNS caching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53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Server Selection Mechanism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71600"/>
            <a:ext cx="4038600" cy="4525963"/>
          </a:xfrm>
        </p:spPr>
        <p:txBody>
          <a:bodyPr/>
          <a:lstStyle/>
          <a:p>
            <a:r>
              <a:rPr lang="en-US" altLang="x-none" sz="3200"/>
              <a:t>Naming</a:t>
            </a:r>
          </a:p>
          <a:p>
            <a:pPr lvl="1"/>
            <a:r>
              <a:rPr lang="en-US" altLang="x-none" sz="2800"/>
              <a:t>DNS-based server selection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1219200"/>
            <a:ext cx="4648200" cy="5181600"/>
          </a:xfrm>
        </p:spPr>
        <p:txBody>
          <a:bodyPr/>
          <a:lstStyle/>
          <a:p>
            <a:r>
              <a:rPr lang="en-US" altLang="x-none" sz="3200"/>
              <a:t>Advantages</a:t>
            </a:r>
          </a:p>
          <a:p>
            <a:pPr lvl="1"/>
            <a:r>
              <a:rPr lang="en-US" altLang="x-none" sz="2800"/>
              <a:t>Avoid TCP set-up delay</a:t>
            </a:r>
          </a:p>
          <a:p>
            <a:pPr lvl="1"/>
            <a:r>
              <a:rPr lang="en-US" altLang="x-none" sz="2800"/>
              <a:t>DNS caching reduces overhead</a:t>
            </a:r>
          </a:p>
          <a:p>
            <a:pPr lvl="1">
              <a:spcAft>
                <a:spcPts val="1200"/>
              </a:spcAft>
            </a:pPr>
            <a:r>
              <a:rPr lang="en-US" altLang="x-none" sz="2800"/>
              <a:t>Relatively fine control</a:t>
            </a:r>
          </a:p>
          <a:p>
            <a:r>
              <a:rPr lang="en-US" altLang="x-none" sz="3200"/>
              <a:t>Disadvantage</a:t>
            </a:r>
          </a:p>
          <a:p>
            <a:pPr lvl="1"/>
            <a:r>
              <a:rPr lang="en-US" altLang="x-none" sz="2800"/>
              <a:t>Based on IP address of local DNS server</a:t>
            </a:r>
          </a:p>
          <a:p>
            <a:pPr lvl="1"/>
            <a:r>
              <a:rPr lang="en-US" altLang="x-none" sz="2800"/>
              <a:t>“Hidden load” effect</a:t>
            </a:r>
          </a:p>
          <a:p>
            <a:pPr lvl="1"/>
            <a:r>
              <a:rPr lang="en-US" altLang="x-none" sz="2800"/>
              <a:t>DNS TTL limits adaptation</a:t>
            </a:r>
          </a:p>
          <a:p>
            <a:pPr lvl="1"/>
            <a:endParaRPr lang="en-US" altLang="x-none"/>
          </a:p>
        </p:txBody>
      </p:sp>
      <p:sp>
        <p:nvSpPr>
          <p:cNvPr id="4096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A93F87F8-66E4-034A-B7A6-609EF28FFD9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21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143006" y="3886200"/>
            <a:ext cx="2819402" cy="1600200"/>
            <a:chOff x="3360" y="96"/>
            <a:chExt cx="1056" cy="720"/>
          </a:xfrm>
          <a:solidFill>
            <a:srgbClr val="8EB4E3"/>
          </a:solidFill>
        </p:grpSpPr>
        <p:sp>
          <p:nvSpPr>
            <p:cNvPr id="17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8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19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0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22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pic>
        <p:nvPicPr>
          <p:cNvPr id="40967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7338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8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510540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9" name="Picture 13" descr="Computer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956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Connector 10"/>
          <p:cNvCxnSpPr>
            <a:cxnSpLocks noChangeShapeType="1"/>
          </p:cNvCxnSpPr>
          <p:nvPr/>
        </p:nvCxnSpPr>
        <p:spPr bwMode="auto">
          <a:xfrm>
            <a:off x="1295400" y="3581400"/>
            <a:ext cx="695325" cy="430213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Straight Connector 11"/>
          <p:cNvCxnSpPr>
            <a:cxnSpLocks noChangeShapeType="1"/>
          </p:cNvCxnSpPr>
          <p:nvPr/>
        </p:nvCxnSpPr>
        <p:spPr bwMode="auto">
          <a:xfrm rot="5400000" flipH="1" flipV="1">
            <a:off x="3778250" y="3963988"/>
            <a:ext cx="109538" cy="411162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Straight Connector 12"/>
          <p:cNvCxnSpPr>
            <a:cxnSpLocks noChangeShapeType="1"/>
          </p:cNvCxnSpPr>
          <p:nvPr/>
        </p:nvCxnSpPr>
        <p:spPr bwMode="auto">
          <a:xfrm rot="16200000" flipH="1">
            <a:off x="3834607" y="5282406"/>
            <a:ext cx="125412" cy="282575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3" name="TextBox 13"/>
          <p:cNvSpPr txBox="1">
            <a:spLocks noChangeArrowheads="1"/>
          </p:cNvSpPr>
          <p:nvPr/>
        </p:nvSpPr>
        <p:spPr bwMode="auto">
          <a:xfrm>
            <a:off x="3073400" y="3486150"/>
            <a:ext cx="909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1.2.3.4</a:t>
            </a:r>
          </a:p>
        </p:txBody>
      </p:sp>
      <p:sp>
        <p:nvSpPr>
          <p:cNvPr id="40974" name="TextBox 14"/>
          <p:cNvSpPr txBox="1">
            <a:spLocks noChangeArrowheads="1"/>
          </p:cNvSpPr>
          <p:nvPr/>
        </p:nvSpPr>
        <p:spPr bwMode="auto">
          <a:xfrm>
            <a:off x="2976563" y="5486400"/>
            <a:ext cx="909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1.2.3.5</a:t>
            </a:r>
          </a:p>
        </p:txBody>
      </p:sp>
      <p:sp>
        <p:nvSpPr>
          <p:cNvPr id="16" name="Freeform 15"/>
          <p:cNvSpPr>
            <a:spLocks noChangeArrowheads="1"/>
          </p:cNvSpPr>
          <p:nvPr/>
        </p:nvSpPr>
        <p:spPr bwMode="auto">
          <a:xfrm>
            <a:off x="1228725" y="3695700"/>
            <a:ext cx="2873375" cy="865188"/>
          </a:xfrm>
          <a:custGeom>
            <a:avLst/>
            <a:gdLst>
              <a:gd name="T0" fmla="*/ 0 w 2873375"/>
              <a:gd name="T1" fmla="*/ 0 h 865187"/>
              <a:gd name="T2" fmla="*/ 1238250 w 2873375"/>
              <a:gd name="T3" fmla="*/ 762001 h 865187"/>
              <a:gd name="T4" fmla="*/ 2873375 w 2873375"/>
              <a:gd name="T5" fmla="*/ 619126 h 865187"/>
              <a:gd name="T6" fmla="*/ 0 60000 65536"/>
              <a:gd name="T7" fmla="*/ 0 60000 65536"/>
              <a:gd name="T8" fmla="*/ 0 60000 65536"/>
              <a:gd name="T9" fmla="*/ 0 w 2873375"/>
              <a:gd name="T10" fmla="*/ 0 h 865187"/>
              <a:gd name="T11" fmla="*/ 2873375 w 2873375"/>
              <a:gd name="T12" fmla="*/ 865187 h 86518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73375" h="865187">
                <a:moveTo>
                  <a:pt x="0" y="0"/>
                </a:moveTo>
                <a:cubicBezTo>
                  <a:pt x="379677" y="329406"/>
                  <a:pt x="759354" y="658813"/>
                  <a:pt x="1238250" y="762000"/>
                </a:cubicBezTo>
                <a:cubicBezTo>
                  <a:pt x="1717146" y="865187"/>
                  <a:pt x="2873375" y="619125"/>
                  <a:pt x="2873375" y="619125"/>
                </a:cubicBezTo>
              </a:path>
            </a:pathLst>
          </a:custGeom>
          <a:noFill/>
          <a:ln w="25400">
            <a:solidFill>
              <a:schemeClr val="tx1"/>
            </a:solidFill>
            <a:miter lim="800000"/>
            <a:headEnd type="arrow" w="lg" len="lg"/>
            <a:tailEnd type="arrow" w="lg" len="lg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latin typeface="Calibri" charset="0"/>
            </a:endParaRPr>
          </a:p>
        </p:txBody>
      </p:sp>
      <p:pic>
        <p:nvPicPr>
          <p:cNvPr id="40976" name="Picture 14" descr="paketaro box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1244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Arrow Connector 24"/>
          <p:cNvCxnSpPr>
            <a:cxnSpLocks noChangeShapeType="1"/>
          </p:cNvCxnSpPr>
          <p:nvPr/>
        </p:nvCxnSpPr>
        <p:spPr bwMode="auto">
          <a:xfrm rot="16200000" flipH="1">
            <a:off x="263525" y="4559300"/>
            <a:ext cx="1216025" cy="666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 type="arrow" w="med" len="med"/>
            <a:tailEnd type="arrow" w="med" len="med"/>
          </a:ln>
          <a:effectLst>
            <a:outerShdw blurRad="40000" dist="20000" dir="5400000" rotWithShape="0">
              <a:srgbClr val="00000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0978" name="TextBox 25"/>
          <p:cNvSpPr txBox="1">
            <a:spLocks noChangeArrowheads="1"/>
          </p:cNvSpPr>
          <p:nvPr/>
        </p:nvSpPr>
        <p:spPr bwMode="auto">
          <a:xfrm>
            <a:off x="76200" y="4187825"/>
            <a:ext cx="80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DNS</a:t>
            </a:r>
          </a:p>
          <a:p>
            <a:pPr eaLnBrk="1" hangingPunct="1"/>
            <a:r>
              <a:rPr lang="en-US" altLang="x-none">
                <a:latin typeface="Calibri" charset="0"/>
              </a:rPr>
              <a:t>query</a:t>
            </a:r>
          </a:p>
        </p:txBody>
      </p:sp>
      <p:sp>
        <p:nvSpPr>
          <p:cNvPr id="40979" name="TextBox 26"/>
          <p:cNvSpPr txBox="1">
            <a:spLocks noChangeArrowheads="1"/>
          </p:cNvSpPr>
          <p:nvPr/>
        </p:nvSpPr>
        <p:spPr bwMode="auto">
          <a:xfrm>
            <a:off x="95250" y="5943600"/>
            <a:ext cx="2647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>
                <a:latin typeface="Calibri" charset="0"/>
              </a:rPr>
              <a:t>local DNS server</a:t>
            </a:r>
          </a:p>
        </p:txBody>
      </p:sp>
    </p:spTree>
    <p:extLst>
      <p:ext uri="{BB962C8B-B14F-4D97-AF65-F5344CB8AC3E}">
        <p14:creationId xmlns:p14="http://schemas.microsoft.com/office/powerpoint/2010/main" val="484286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How Akamai Works</a:t>
            </a:r>
          </a:p>
        </p:txBody>
      </p:sp>
      <p:sp>
        <p:nvSpPr>
          <p:cNvPr id="41988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52B90C4-747F-1B4E-A374-BCB631D9DEFC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22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403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403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403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4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root server</a:t>
            </a:r>
          </a:p>
        </p:txBody>
      </p:sp>
      <p:sp>
        <p:nvSpPr>
          <p:cNvPr id="4404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404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404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404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5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 dirty="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51" name="Rectangle 45"/>
          <p:cNvSpPr>
            <a:spLocks noChangeArrowheads="1"/>
          </p:cNvSpPr>
          <p:nvPr/>
        </p:nvSpPr>
        <p:spPr bwMode="auto">
          <a:xfrm>
            <a:off x="301336" y="2825282"/>
            <a:ext cx="914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 dirty="0">
                <a:solidFill>
                  <a:srgbClr val="FF0000"/>
                </a:solidFill>
                <a:latin typeface="Arial" charset="0"/>
              </a:rPr>
              <a:t>GET </a:t>
            </a:r>
            <a:r>
              <a:rPr lang="en-US" altLang="x-none" sz="1800" dirty="0" err="1">
                <a:solidFill>
                  <a:srgbClr val="FF0000"/>
                </a:solidFill>
                <a:latin typeface="Arial" charset="0"/>
              </a:rPr>
              <a:t>index.html</a:t>
            </a:r>
            <a:endParaRPr lang="en-US" altLang="x-none" sz="1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2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4CA8AE67-8C03-CB45-9135-C63514FAF976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4053" name="Rectangle 46"/>
          <p:cNvSpPr>
            <a:spLocks noChangeArrowheads="1"/>
          </p:cNvSpPr>
          <p:nvPr/>
        </p:nvSpPr>
        <p:spPr bwMode="auto">
          <a:xfrm>
            <a:off x="1273175" y="4069080"/>
            <a:ext cx="3200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http://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cache.cnn.com</a:t>
            </a:r>
            <a:r>
              <a:rPr lang="en-US" altLang="x-none" sz="1600" dirty="0">
                <a:solidFill>
                  <a:srgbClr val="FF0000"/>
                </a:solidFill>
                <a:latin typeface="Arial" charset="0"/>
              </a:rPr>
              <a:t>/</a:t>
            </a:r>
            <a:r>
              <a:rPr lang="en-US" altLang="x-none" sz="1600" dirty="0" err="1">
                <a:solidFill>
                  <a:srgbClr val="FF0000"/>
                </a:solidFill>
                <a:latin typeface="Arial" charset="0"/>
              </a:rPr>
              <a:t>foo.jpg</a:t>
            </a:r>
            <a:endParaRPr lang="en-US" altLang="x-none" sz="16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44054" name="TextBox 54"/>
          <p:cNvSpPr txBox="1">
            <a:spLocks noChangeArrowheads="1"/>
          </p:cNvSpPr>
          <p:nvPr/>
        </p:nvSpPr>
        <p:spPr bwMode="auto">
          <a:xfrm>
            <a:off x="479425" y="3943350"/>
            <a:ext cx="739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>
                <a:solidFill>
                  <a:srgbClr val="FF0000"/>
                </a:solidFill>
                <a:latin typeface="Calibri" charset="0"/>
              </a:rPr>
              <a:t>HTTP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5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5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406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06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64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406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4067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608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608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608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609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09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609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609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9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09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8683F72-54CB-4C48-859C-8FB6B7F6A242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24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46100" name="Rectangle 46"/>
          <p:cNvSpPr>
            <a:spLocks noChangeArrowheads="1"/>
          </p:cNvSpPr>
          <p:nvPr/>
        </p:nvSpPr>
        <p:spPr bwMode="auto">
          <a:xfrm>
            <a:off x="1524000" y="24384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cache.cnn.com</a:t>
            </a: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610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10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110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6111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2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6113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6114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6115" name="Rectangle 46"/>
          <p:cNvSpPr>
            <a:spLocks noChangeArrowheads="1"/>
          </p:cNvSpPr>
          <p:nvPr/>
        </p:nvSpPr>
        <p:spPr bwMode="auto">
          <a:xfrm>
            <a:off x="2590800" y="3886200"/>
            <a:ext cx="1600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ALIAS: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46116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6117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4813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4813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4813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3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4813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4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4814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4814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4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4814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481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4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4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70524AD4-0402-C945-BAD0-B1B3E76BDED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4815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815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5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48160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1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2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48163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48164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5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8166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48167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48168" name="Rectangle 46"/>
          <p:cNvSpPr>
            <a:spLocks noChangeArrowheads="1"/>
          </p:cNvSpPr>
          <p:nvPr/>
        </p:nvSpPr>
        <p:spPr bwMode="auto">
          <a:xfrm>
            <a:off x="2819400" y="41910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ALIAS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a73.g.akamai.net</a:t>
            </a:r>
          </a:p>
        </p:txBody>
      </p:sp>
      <p:sp>
        <p:nvSpPr>
          <p:cNvPr id="48169" name="Rectangle 46"/>
          <p:cNvSpPr>
            <a:spLocks noChangeArrowheads="1"/>
          </p:cNvSpPr>
          <p:nvPr/>
        </p:nvSpPr>
        <p:spPr bwMode="auto">
          <a:xfrm>
            <a:off x="4343400" y="2362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lookup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g.akamai.net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017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0182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0183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4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5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6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0187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8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189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0190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0191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92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3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0194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01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96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1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3B533C45-72D9-1844-BC87-F07367278785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1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020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20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07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0208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09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0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0211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0212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3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4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0215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0216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7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0218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0219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0220" name="Rectangle 46"/>
          <p:cNvSpPr>
            <a:spLocks noChangeArrowheads="1"/>
          </p:cNvSpPr>
          <p:nvPr/>
        </p:nvSpPr>
        <p:spPr bwMode="auto">
          <a:xfrm rot="-900000">
            <a:off x="2168525" y="4527550"/>
            <a:ext cx="279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DNS a73.g.akamai.net</a:t>
            </a:r>
          </a:p>
        </p:txBody>
      </p:sp>
      <p:sp>
        <p:nvSpPr>
          <p:cNvPr id="50221" name="Rectangle 46"/>
          <p:cNvSpPr>
            <a:spLocks noChangeArrowheads="1"/>
          </p:cNvSpPr>
          <p:nvPr/>
        </p:nvSpPr>
        <p:spPr bwMode="auto">
          <a:xfrm>
            <a:off x="3048000" y="5029200"/>
            <a:ext cx="2362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Address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660066"/>
                </a:solidFill>
                <a:latin typeface="Arial" charset="0"/>
              </a:rPr>
              <a:t>1.2.3.4</a:t>
            </a:r>
          </a:p>
        </p:txBody>
      </p:sp>
      <p:sp>
        <p:nvSpPr>
          <p:cNvPr id="53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222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2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2230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2231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2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33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34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2235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6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37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2238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2239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0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1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2242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22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44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45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C60DA932-0C9F-1B43-BB37-11B3589424B1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225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25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255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2256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7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58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2259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2260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1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2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2263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2264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5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6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2267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2268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69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2270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427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6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4278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4279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0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1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2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4283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4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5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4286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4287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88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89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4290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42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92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293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045C3B4A-B919-D746-9EE5-1FFE2B951F89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28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2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29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430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30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3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4304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5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6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4307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4308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09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0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4311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4312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3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4315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4316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317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4318" name="Rectangle 45"/>
          <p:cNvSpPr>
            <a:spLocks noChangeArrowheads="1"/>
          </p:cNvSpPr>
          <p:nvPr/>
        </p:nvSpPr>
        <p:spPr bwMode="auto">
          <a:xfrm>
            <a:off x="1828800" y="5867400"/>
            <a:ext cx="312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/foo.jpg</a:t>
            </a:r>
          </a:p>
          <a:p>
            <a:pPr eaLnBrk="1" hangingPunct="1">
              <a:lnSpc>
                <a:spcPts val="1363"/>
              </a:lnSpc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Host: cache.cnn.com</a:t>
            </a:r>
          </a:p>
        </p:txBody>
      </p:sp>
      <p:sp>
        <p:nvSpPr>
          <p:cNvPr id="54319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4320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4321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22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4323" name="Rectangle 50"/>
          <p:cNvSpPr>
            <a:spLocks noChangeArrowheads="1"/>
          </p:cNvSpPr>
          <p:nvPr/>
        </p:nvSpPr>
        <p:spPr bwMode="auto">
          <a:xfrm>
            <a:off x="1752600" y="1905000"/>
            <a:ext cx="1828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FF0000"/>
                </a:solidFill>
                <a:latin typeface="Arial" charset="0"/>
              </a:rPr>
              <a:t>GET foo.jpg</a:t>
            </a:r>
          </a:p>
        </p:txBody>
      </p:sp>
      <p:pic>
        <p:nvPicPr>
          <p:cNvPr id="88" name="Picture 8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9" name="Picture 8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3" y="2667000"/>
            <a:ext cx="62071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3783E-6 4.18459E-6 C 0.05779 0.0451 0.11559 0.09044 0.14613 0.14619 C 0.17668 0.20217 0.13277 0.27527 0.18344 0.33587 C 0.23412 0.39648 0.34224 0.45338 0.45071 0.5105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27" y="255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632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Uses DNS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6326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6327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8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29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0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6331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2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3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6334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6335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36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37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6338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633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40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41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50E3986A-1833-B246-80E9-6CEC14947903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29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6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4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6349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50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51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6352" name="Line 23"/>
          <p:cNvSpPr>
            <a:spLocks noChangeShapeType="1"/>
          </p:cNvSpPr>
          <p:nvPr/>
        </p:nvSpPr>
        <p:spPr bwMode="auto">
          <a:xfrm flipV="1">
            <a:off x="1447800" y="2895600"/>
            <a:ext cx="2651125" cy="17526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3" name="Line 24"/>
          <p:cNvSpPr>
            <a:spLocks noChangeShapeType="1"/>
          </p:cNvSpPr>
          <p:nvPr/>
        </p:nvSpPr>
        <p:spPr bwMode="auto">
          <a:xfrm flipV="1">
            <a:off x="1524000" y="3076575"/>
            <a:ext cx="2651125" cy="1724025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4" name="Rectangle 25"/>
          <p:cNvSpPr>
            <a:spLocks noChangeArrowheads="1"/>
          </p:cNvSpPr>
          <p:nvPr/>
        </p:nvSpPr>
        <p:spPr bwMode="auto">
          <a:xfrm>
            <a:off x="2362200" y="3505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6355" name="Rectangle 26"/>
          <p:cNvSpPr>
            <a:spLocks noChangeArrowheads="1"/>
          </p:cNvSpPr>
          <p:nvPr/>
        </p:nvSpPr>
        <p:spPr bwMode="auto">
          <a:xfrm>
            <a:off x="2667000" y="3962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6356" name="Line 33"/>
          <p:cNvSpPr>
            <a:spLocks noChangeShapeType="1"/>
          </p:cNvSpPr>
          <p:nvPr/>
        </p:nvSpPr>
        <p:spPr bwMode="auto">
          <a:xfrm flipV="1">
            <a:off x="1524000" y="36274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7" name="Line 34"/>
          <p:cNvSpPr>
            <a:spLocks noChangeShapeType="1"/>
          </p:cNvSpPr>
          <p:nvPr/>
        </p:nvSpPr>
        <p:spPr bwMode="auto">
          <a:xfrm flipV="1">
            <a:off x="1524000" y="3779838"/>
            <a:ext cx="3382963" cy="1325562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58" name="Rectangle 38"/>
          <p:cNvSpPr>
            <a:spLocks noChangeArrowheads="1"/>
          </p:cNvSpPr>
          <p:nvPr/>
        </p:nvSpPr>
        <p:spPr bwMode="auto">
          <a:xfrm>
            <a:off x="4495800" y="3886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sp>
        <p:nvSpPr>
          <p:cNvPr id="56359" name="Rectangle 51"/>
          <p:cNvSpPr>
            <a:spLocks noChangeArrowheads="1"/>
          </p:cNvSpPr>
          <p:nvPr/>
        </p:nvSpPr>
        <p:spPr bwMode="auto">
          <a:xfrm>
            <a:off x="4495800" y="33528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636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8</a:t>
            </a:r>
          </a:p>
        </p:txBody>
      </p:sp>
      <p:sp>
        <p:nvSpPr>
          <p:cNvPr id="5636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7</a:t>
            </a:r>
          </a:p>
        </p:txBody>
      </p:sp>
      <p:sp>
        <p:nvSpPr>
          <p:cNvPr id="5636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6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9</a:t>
            </a:r>
          </a:p>
        </p:txBody>
      </p:sp>
      <p:sp>
        <p:nvSpPr>
          <p:cNvPr id="56366" name="Rectangle 37"/>
          <p:cNvSpPr>
            <a:spLocks noChangeArrowheads="1"/>
          </p:cNvSpPr>
          <p:nvPr/>
        </p:nvSpPr>
        <p:spPr bwMode="auto">
          <a:xfrm>
            <a:off x="2438400" y="26670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12</a:t>
            </a:r>
          </a:p>
        </p:txBody>
      </p:sp>
      <p:cxnSp>
        <p:nvCxnSpPr>
          <p:cNvPr id="56367" name="AutoShape 47"/>
          <p:cNvCxnSpPr>
            <a:cxnSpLocks noChangeShapeType="1"/>
          </p:cNvCxnSpPr>
          <p:nvPr/>
        </p:nvCxnSpPr>
        <p:spPr bwMode="auto">
          <a:xfrm>
            <a:off x="1828800" y="2247900"/>
            <a:ext cx="3886200" cy="32385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68" name="AutoShape 48"/>
          <p:cNvCxnSpPr>
            <a:cxnSpLocks noChangeShapeType="1"/>
          </p:cNvCxnSpPr>
          <p:nvPr/>
        </p:nvCxnSpPr>
        <p:spPr bwMode="auto">
          <a:xfrm>
            <a:off x="1752600" y="2438400"/>
            <a:ext cx="3886200" cy="320040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69" name="Rectangle 49"/>
          <p:cNvSpPr>
            <a:spLocks noChangeArrowheads="1"/>
          </p:cNvSpPr>
          <p:nvPr/>
        </p:nvSpPr>
        <p:spPr bwMode="auto">
          <a:xfrm>
            <a:off x="3048000" y="2362200"/>
            <a:ext cx="457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11</a:t>
            </a:r>
          </a:p>
        </p:txBody>
      </p:sp>
      <p:sp>
        <p:nvSpPr>
          <p:cNvPr id="56370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71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10</a:t>
            </a:r>
          </a:p>
        </p:txBody>
      </p:sp>
      <p:pic>
        <p:nvPicPr>
          <p:cNvPr id="56372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6373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1143000"/>
            <a:ext cx="823595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Title 1"/>
          <p:cNvSpPr>
            <a:spLocks noGrp="1"/>
          </p:cNvSpPr>
          <p:nvPr>
            <p:ph type="title"/>
          </p:nvPr>
        </p:nvSpPr>
        <p:spPr>
          <a:xfrm>
            <a:off x="381000" y="76200"/>
            <a:ext cx="8534400" cy="1143000"/>
          </a:xfrm>
        </p:spPr>
        <p:txBody>
          <a:bodyPr/>
          <a:lstStyle/>
          <a:p>
            <a:r>
              <a:rPr lang="en-US" altLang="x-none"/>
              <a:t>Skewed Popularity of Web Traffic</a:t>
            </a:r>
          </a:p>
        </p:txBody>
      </p:sp>
      <p:sp>
        <p:nvSpPr>
          <p:cNvPr id="22532" name="Content Placeholder 2"/>
          <p:cNvSpPr>
            <a:spLocks noGrp="1"/>
          </p:cNvSpPr>
          <p:nvPr>
            <p:ph idx="1"/>
          </p:nvPr>
        </p:nvSpPr>
        <p:spPr>
          <a:xfrm>
            <a:off x="3581400" y="1524000"/>
            <a:ext cx="4648200" cy="533400"/>
          </a:xfrm>
        </p:spPr>
        <p:txBody>
          <a:bodyPr/>
          <a:lstStyle/>
          <a:p>
            <a:pPr algn="ctr">
              <a:buFont typeface="Arial" charset="0"/>
              <a:buNone/>
            </a:pPr>
            <a:r>
              <a:rPr lang="en-US" altLang="x-none" sz="2800"/>
              <a:t>“Zipf” or “power-law” distribution</a:t>
            </a:r>
          </a:p>
        </p:txBody>
      </p:sp>
      <p:sp>
        <p:nvSpPr>
          <p:cNvPr id="22533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366612A-164F-2541-94D2-9D3105FB6DC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44538" y="5486400"/>
            <a:ext cx="817086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Characteristics of WWW Client-based Traces</a:t>
            </a:r>
          </a:p>
          <a:p>
            <a:pPr>
              <a:defRPr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Carlos R. Cunha,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Azer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Bestavros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Mark E.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Crovella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alibri"/>
                <a:ea typeface="+mn-ea"/>
                <a:cs typeface="Calibri"/>
              </a:rPr>
              <a:t>, BU-CS-95-01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ChangeArrowheads="1"/>
          </p:cNvSpPr>
          <p:nvPr/>
        </p:nvSpPr>
        <p:spPr bwMode="auto">
          <a:xfrm>
            <a:off x="304800" y="1447800"/>
            <a:ext cx="8534400" cy="5029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7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dirty="0">
                <a:latin typeface="Courier New" pitchFamily="-111" charset="0"/>
                <a:ea typeface="+mn-ea"/>
              </a:rPr>
              <a:t>HTTP</a:t>
            </a:r>
          </a:p>
        </p:txBody>
      </p:sp>
      <p:pic>
        <p:nvPicPr>
          <p:cNvPr id="5837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410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How Akamai Works: Cache Hit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3400" y="3200400"/>
            <a:ext cx="5181600" cy="2819400"/>
            <a:chOff x="3360" y="96"/>
            <a:chExt cx="1056" cy="720"/>
          </a:xfrm>
          <a:solidFill>
            <a:srgbClr val="8EB4E3"/>
          </a:solidFill>
        </p:grpSpPr>
        <p:sp>
          <p:nvSpPr>
            <p:cNvPr id="90159" name="Oval 4"/>
            <p:cNvSpPr>
              <a:spLocks noChangeArrowheads="1"/>
            </p:cNvSpPr>
            <p:nvPr/>
          </p:nvSpPr>
          <p:spPr bwMode="auto">
            <a:xfrm>
              <a:off x="3360" y="14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0" name="Oval 5"/>
            <p:cNvSpPr>
              <a:spLocks noChangeArrowheads="1"/>
            </p:cNvSpPr>
            <p:nvPr/>
          </p:nvSpPr>
          <p:spPr bwMode="auto">
            <a:xfrm>
              <a:off x="3600" y="96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1" name="Oval 6"/>
            <p:cNvSpPr>
              <a:spLocks noChangeArrowheads="1"/>
            </p:cNvSpPr>
            <p:nvPr/>
          </p:nvSpPr>
          <p:spPr bwMode="auto">
            <a:xfrm>
              <a:off x="3840" y="19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2" name="Oval 7"/>
            <p:cNvSpPr>
              <a:spLocks noChangeArrowheads="1"/>
            </p:cNvSpPr>
            <p:nvPr/>
          </p:nvSpPr>
          <p:spPr bwMode="auto">
            <a:xfrm>
              <a:off x="3888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3" name="Oval 8"/>
            <p:cNvSpPr>
              <a:spLocks noChangeArrowheads="1"/>
            </p:cNvSpPr>
            <p:nvPr/>
          </p:nvSpPr>
          <p:spPr bwMode="auto">
            <a:xfrm>
              <a:off x="3600" y="432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  <p:sp>
          <p:nvSpPr>
            <p:cNvPr id="90164" name="Oval 9"/>
            <p:cNvSpPr>
              <a:spLocks noChangeArrowheads="1"/>
            </p:cNvSpPr>
            <p:nvPr/>
          </p:nvSpPr>
          <p:spPr bwMode="auto">
            <a:xfrm>
              <a:off x="3360" y="384"/>
              <a:ext cx="528" cy="384"/>
            </a:xfrm>
            <a:prstGeom prst="ellipse">
              <a:avLst/>
            </a:prstGeom>
            <a:grp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Courier New" pitchFamily="-108" charset="0"/>
                <a:ea typeface="+mn-ea"/>
              </a:endParaRPr>
            </a:p>
          </p:txBody>
        </p:sp>
      </p:grpSp>
      <p:sp>
        <p:nvSpPr>
          <p:cNvPr id="58374" name="Rectangle 12"/>
          <p:cNvSpPr>
            <a:spLocks noChangeArrowheads="1"/>
          </p:cNvSpPr>
          <p:nvPr/>
        </p:nvSpPr>
        <p:spPr bwMode="auto">
          <a:xfrm>
            <a:off x="152400" y="1447800"/>
            <a:ext cx="3429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cnn.com (content provider)</a:t>
            </a:r>
          </a:p>
        </p:txBody>
      </p:sp>
      <p:pic>
        <p:nvPicPr>
          <p:cNvPr id="58375" name="Picture 13" descr="Computer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572000"/>
            <a:ext cx="1238250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6" name="Picture 14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8288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77" name="Picture 15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981200"/>
            <a:ext cx="114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8" name="Rectangle 17"/>
          <p:cNvSpPr>
            <a:spLocks noChangeArrowheads="1"/>
          </p:cNvSpPr>
          <p:nvPr/>
        </p:nvSpPr>
        <p:spPr bwMode="auto">
          <a:xfrm>
            <a:off x="2971800" y="1524000"/>
            <a:ext cx="31242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DNS TLD server</a:t>
            </a:r>
          </a:p>
        </p:txBody>
      </p:sp>
      <p:sp>
        <p:nvSpPr>
          <p:cNvPr id="58379" name="Line 19"/>
          <p:cNvSpPr>
            <a:spLocks noChangeShapeType="1"/>
          </p:cNvSpPr>
          <p:nvPr/>
        </p:nvSpPr>
        <p:spPr bwMode="auto">
          <a:xfrm flipV="1">
            <a:off x="1219200" y="2895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0" name="Line 20"/>
          <p:cNvSpPr>
            <a:spLocks noChangeShapeType="1"/>
          </p:cNvSpPr>
          <p:nvPr/>
        </p:nvSpPr>
        <p:spPr bwMode="auto">
          <a:xfrm flipV="1">
            <a:off x="1371600" y="2971800"/>
            <a:ext cx="0" cy="1600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1" name="Rectangle 21"/>
          <p:cNvSpPr>
            <a:spLocks noChangeArrowheads="1"/>
          </p:cNvSpPr>
          <p:nvPr/>
        </p:nvSpPr>
        <p:spPr bwMode="auto">
          <a:xfrm>
            <a:off x="9144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1</a:t>
            </a:r>
          </a:p>
        </p:txBody>
      </p:sp>
      <p:sp>
        <p:nvSpPr>
          <p:cNvPr id="58382" name="Rectangle 22"/>
          <p:cNvSpPr>
            <a:spLocks noChangeArrowheads="1"/>
          </p:cNvSpPr>
          <p:nvPr/>
        </p:nvSpPr>
        <p:spPr bwMode="auto">
          <a:xfrm>
            <a:off x="1371600" y="35814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2</a:t>
            </a:r>
          </a:p>
        </p:txBody>
      </p:sp>
      <p:pic>
        <p:nvPicPr>
          <p:cNvPr id="58383" name="Picture 27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1242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84" name="Picture 28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1148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5" name="Rectangle 29"/>
          <p:cNvSpPr>
            <a:spLocks noChangeArrowheads="1"/>
          </p:cNvSpPr>
          <p:nvPr/>
        </p:nvSpPr>
        <p:spPr bwMode="auto">
          <a:xfrm>
            <a:off x="5334000" y="3124200"/>
            <a:ext cx="22272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global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sp>
        <p:nvSpPr>
          <p:cNvPr id="58386" name="Rectangle 30"/>
          <p:cNvSpPr>
            <a:spLocks noChangeArrowheads="1"/>
          </p:cNvSpPr>
          <p:nvPr/>
        </p:nvSpPr>
        <p:spPr bwMode="auto">
          <a:xfrm>
            <a:off x="6019800" y="4038600"/>
            <a:ext cx="2286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Akamai regional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600">
                <a:solidFill>
                  <a:srgbClr val="000000"/>
                </a:solidFill>
                <a:latin typeface="Arial" charset="0"/>
              </a:rPr>
              <a:t>DNS server</a:t>
            </a:r>
          </a:p>
        </p:txBody>
      </p:sp>
      <p:pic>
        <p:nvPicPr>
          <p:cNvPr id="5838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5181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88" name="Rectangle 32"/>
          <p:cNvSpPr>
            <a:spLocks noChangeArrowheads="1"/>
          </p:cNvSpPr>
          <p:nvPr/>
        </p:nvSpPr>
        <p:spPr bwMode="auto">
          <a:xfrm>
            <a:off x="6858000" y="5486400"/>
            <a:ext cx="19812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Nearby </a:t>
            </a:r>
            <a:br>
              <a:rPr lang="en-US" altLang="x-none" sz="1800">
                <a:solidFill>
                  <a:srgbClr val="000000"/>
                </a:solidFill>
                <a:latin typeface="Arial" charset="0"/>
              </a:rPr>
            </a:b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 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389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F18976F6-DF90-A040-A2FF-FF8D23F643AC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30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57" name="Oval 56"/>
          <p:cNvSpPr>
            <a:spLocks noChangeArrowheads="1"/>
          </p:cNvSpPr>
          <p:nvPr/>
        </p:nvSpPr>
        <p:spPr bwMode="auto">
          <a:xfrm>
            <a:off x="5181600" y="5105400"/>
            <a:ext cx="2133600" cy="1524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1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562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2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59436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3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1600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4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5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362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Oval 63"/>
          <p:cNvSpPr>
            <a:spLocks noChangeArrowheads="1"/>
          </p:cNvSpPr>
          <p:nvPr/>
        </p:nvSpPr>
        <p:spPr bwMode="auto">
          <a:xfrm>
            <a:off x="7239000" y="1524000"/>
            <a:ext cx="1524000" cy="1447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>
            <a:outerShdw blurRad="40000" dist="23000" dir="5400000" rotWithShape="0">
              <a:srgbClr val="000000">
                <a:alpha val="34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>
              <a:solidFill>
                <a:srgbClr val="FFFFFF"/>
              </a:solidFill>
              <a:latin typeface="Calibri" charset="0"/>
            </a:endParaRPr>
          </a:p>
        </p:txBody>
      </p:sp>
      <p:pic>
        <p:nvPicPr>
          <p:cNvPr id="58397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24384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398" name="Picture 31" descr="paketaro box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981200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99" name="Rectangle 32"/>
          <p:cNvSpPr>
            <a:spLocks noChangeArrowheads="1"/>
          </p:cNvSpPr>
          <p:nvPr/>
        </p:nvSpPr>
        <p:spPr bwMode="auto">
          <a:xfrm>
            <a:off x="7391400" y="2971800"/>
            <a:ext cx="1600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Akamai</a:t>
            </a:r>
          </a:p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cluster</a:t>
            </a:r>
          </a:p>
        </p:txBody>
      </p:sp>
      <p:sp>
        <p:nvSpPr>
          <p:cNvPr id="58400" name="Line 39"/>
          <p:cNvSpPr>
            <a:spLocks noChangeShapeType="1"/>
          </p:cNvSpPr>
          <p:nvPr/>
        </p:nvSpPr>
        <p:spPr bwMode="auto">
          <a:xfrm flipV="1">
            <a:off x="1676400" y="43434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1" name="Line 40"/>
          <p:cNvSpPr>
            <a:spLocks noChangeShapeType="1"/>
          </p:cNvSpPr>
          <p:nvPr/>
        </p:nvSpPr>
        <p:spPr bwMode="auto">
          <a:xfrm flipV="1">
            <a:off x="1676400" y="4495800"/>
            <a:ext cx="3886200" cy="10668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2" name="Rectangle 42"/>
          <p:cNvSpPr>
            <a:spLocks noChangeArrowheads="1"/>
          </p:cNvSpPr>
          <p:nvPr/>
        </p:nvSpPr>
        <p:spPr bwMode="auto">
          <a:xfrm>
            <a:off x="4724400" y="46482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4</a:t>
            </a:r>
          </a:p>
        </p:txBody>
      </p:sp>
      <p:sp>
        <p:nvSpPr>
          <p:cNvPr id="58403" name="Rectangle 41"/>
          <p:cNvSpPr>
            <a:spLocks noChangeArrowheads="1"/>
          </p:cNvSpPr>
          <p:nvPr/>
        </p:nvSpPr>
        <p:spPr bwMode="auto">
          <a:xfrm>
            <a:off x="4724400" y="4191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3</a:t>
            </a:r>
          </a:p>
        </p:txBody>
      </p:sp>
      <p:sp>
        <p:nvSpPr>
          <p:cNvPr id="58404" name="Line 35"/>
          <p:cNvSpPr>
            <a:spLocks noChangeShapeType="1"/>
          </p:cNvSpPr>
          <p:nvPr/>
        </p:nvSpPr>
        <p:spPr bwMode="auto">
          <a:xfrm>
            <a:off x="1752600" y="57150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5" name="Rectangle 43"/>
          <p:cNvSpPr>
            <a:spLocks noChangeArrowheads="1"/>
          </p:cNvSpPr>
          <p:nvPr/>
        </p:nvSpPr>
        <p:spPr bwMode="auto">
          <a:xfrm>
            <a:off x="4114800" y="5334000"/>
            <a:ext cx="30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5</a:t>
            </a:r>
          </a:p>
        </p:txBody>
      </p:sp>
      <p:sp>
        <p:nvSpPr>
          <p:cNvPr id="58406" name="Line 36"/>
          <p:cNvSpPr>
            <a:spLocks noChangeShapeType="1"/>
          </p:cNvSpPr>
          <p:nvPr/>
        </p:nvSpPr>
        <p:spPr bwMode="auto">
          <a:xfrm>
            <a:off x="1752600" y="5867400"/>
            <a:ext cx="3657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407" name="Rectangle 44"/>
          <p:cNvSpPr>
            <a:spLocks noChangeArrowheads="1"/>
          </p:cNvSpPr>
          <p:nvPr/>
        </p:nvSpPr>
        <p:spPr bwMode="auto">
          <a:xfrm>
            <a:off x="4343400" y="586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x-none" sz="1800">
                <a:solidFill>
                  <a:srgbClr val="000000"/>
                </a:solidFill>
                <a:latin typeface="Arial" charset="0"/>
              </a:rPr>
              <a:t>6</a:t>
            </a:r>
          </a:p>
        </p:txBody>
      </p:sp>
      <p:pic>
        <p:nvPicPr>
          <p:cNvPr id="58408" name="Picture 8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4075" y="6162675"/>
            <a:ext cx="6223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8409" name="Picture 8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6019800"/>
            <a:ext cx="6207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9"/>
          <p:cNvSpPr txBox="1">
            <a:spLocks noChangeArrowheads="1"/>
          </p:cNvSpPr>
          <p:nvPr/>
        </p:nvSpPr>
        <p:spPr bwMode="auto">
          <a:xfrm>
            <a:off x="514477" y="5638800"/>
            <a:ext cx="125386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dirty="0" smtClean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 </a:t>
            </a:r>
            <a:r>
              <a:rPr lang="en-US" altLang="x-none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user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Equivalence classes of IP addresses</a:t>
            </a:r>
          </a:p>
          <a:p>
            <a:pPr lvl="1"/>
            <a:r>
              <a:rPr lang="en-US" altLang="x-none" dirty="0"/>
              <a:t>IP addresses experiencing similar performance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Quantify how well they connect to each </a:t>
            </a:r>
            <a:r>
              <a:rPr lang="en-US" altLang="x-none" dirty="0" smtClean="0"/>
              <a:t>other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Collect and combine measurements</a:t>
            </a:r>
          </a:p>
          <a:p>
            <a:pPr lvl="1"/>
            <a:r>
              <a:rPr lang="en-US" altLang="x-none" dirty="0"/>
              <a:t>Ping, traceroute, BGP routes, server logs</a:t>
            </a:r>
          </a:p>
          <a:p>
            <a:pPr lvl="2"/>
            <a:r>
              <a:rPr lang="en-US" altLang="x-none" dirty="0"/>
              <a:t>E.g., over 100 TB of logs per days</a:t>
            </a:r>
          </a:p>
          <a:p>
            <a:pPr lvl="1"/>
            <a:r>
              <a:rPr lang="en-US" altLang="x-none" dirty="0"/>
              <a:t>Network latency, loss, and connectivity</a:t>
            </a:r>
          </a:p>
          <a:p>
            <a:pPr>
              <a:buFont typeface="Arial" charset="0"/>
              <a:buNone/>
            </a:pPr>
            <a:endParaRPr lang="en-US" altLang="x-none" dirty="0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FDAAD3D5-3F2D-7949-95D3-D52765A60EF6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31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Mapping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Map each IP class to a preferred server cluster</a:t>
            </a:r>
          </a:p>
          <a:p>
            <a:pPr lvl="1"/>
            <a:r>
              <a:rPr lang="en-US" altLang="x-none" dirty="0"/>
              <a:t>Based on performance, cluster health, etc.</a:t>
            </a:r>
          </a:p>
          <a:p>
            <a:pPr lvl="1">
              <a:spcAft>
                <a:spcPts val="1800"/>
              </a:spcAft>
            </a:pPr>
            <a:r>
              <a:rPr lang="en-US" altLang="x-none" dirty="0"/>
              <a:t>Updated roughly every minute  </a:t>
            </a:r>
          </a:p>
          <a:p>
            <a:pPr>
              <a:spcBef>
                <a:spcPts val="2400"/>
              </a:spcBef>
            </a:pPr>
            <a:r>
              <a:rPr lang="en-US" altLang="x-none" dirty="0"/>
              <a:t>Map client request to a server in the cluster</a:t>
            </a:r>
          </a:p>
          <a:p>
            <a:pPr lvl="1"/>
            <a:r>
              <a:rPr lang="en-US" altLang="x-none" dirty="0"/>
              <a:t>Load balancer selects a specific server</a:t>
            </a:r>
          </a:p>
          <a:p>
            <a:pPr lvl="1"/>
            <a:r>
              <a:rPr lang="en-US" altLang="x-none" dirty="0"/>
              <a:t>E.g., to maximize the cache hit rate</a:t>
            </a: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2FF32FAE-C4A1-6E49-8790-B002B0CC445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32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Adapting to Failures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/>
              <a:t>Failing hard drive on a server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Suspends after finishing “in progress” requests</a:t>
            </a:r>
          </a:p>
          <a:p>
            <a:r>
              <a:rPr lang="en-US" altLang="x-none"/>
              <a:t>Failed server</a:t>
            </a:r>
          </a:p>
          <a:p>
            <a:pPr lvl="1"/>
            <a:r>
              <a:rPr lang="en-US" altLang="x-none"/>
              <a:t>Another server takes over for the IP address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Low-level map updated quickly</a:t>
            </a:r>
          </a:p>
          <a:p>
            <a:r>
              <a:rPr lang="en-US" altLang="x-none"/>
              <a:t>Failed cluster</a:t>
            </a:r>
          </a:p>
          <a:p>
            <a:pPr lvl="1">
              <a:spcAft>
                <a:spcPts val="600"/>
              </a:spcAft>
            </a:pPr>
            <a:r>
              <a:rPr lang="en-US" altLang="x-none"/>
              <a:t>High-level map updated quickly</a:t>
            </a:r>
          </a:p>
          <a:p>
            <a:r>
              <a:rPr lang="en-US" altLang="x-none"/>
              <a:t>Failed path to customer’s origin server</a:t>
            </a:r>
          </a:p>
          <a:p>
            <a:pPr lvl="1"/>
            <a:r>
              <a:rPr lang="en-US" altLang="x-none"/>
              <a:t>Route packets through an intermediate node</a:t>
            </a:r>
          </a:p>
          <a:p>
            <a:endParaRPr lang="en-US" altLang="x-none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9A833AF-B0C0-AD4A-BA42-CC62CA74CF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33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Conclusion</a:t>
            </a:r>
          </a:p>
        </p:txBody>
      </p:sp>
      <p:sp>
        <p:nvSpPr>
          <p:cNvPr id="655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x-none" dirty="0"/>
              <a:t>Content distribution is hard</a:t>
            </a:r>
          </a:p>
          <a:p>
            <a:pPr lvl="1"/>
            <a:r>
              <a:rPr lang="en-US" altLang="x-none" dirty="0"/>
              <a:t>Many, diverse, changing objects</a:t>
            </a:r>
          </a:p>
          <a:p>
            <a:pPr lvl="1"/>
            <a:r>
              <a:rPr lang="en-US" altLang="x-none" dirty="0"/>
              <a:t>Clients distributed all over the world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Reducing latency is </a:t>
            </a:r>
            <a:r>
              <a:rPr lang="en-US" altLang="x-none" dirty="0" smtClean="0"/>
              <a:t>king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Contribution distribution solutions</a:t>
            </a:r>
          </a:p>
          <a:p>
            <a:pPr lvl="1"/>
            <a:r>
              <a:rPr lang="en-US" altLang="x-none" dirty="0"/>
              <a:t>Reactive caching</a:t>
            </a:r>
          </a:p>
          <a:p>
            <a:pPr lvl="1"/>
            <a:r>
              <a:rPr lang="en-US" altLang="x-none" dirty="0"/>
              <a:t>Proactive content distribution networks</a:t>
            </a: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2CF09F7-5968-BC40-AF40-21AB453E26CB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34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x-none"/>
              <a:t>Web Caching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33CFAB4-3605-4840-86A8-05151C3D8653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4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2268678" y="2760663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4582" name="Text Box 8"/>
          <p:cNvSpPr txBox="1">
            <a:spLocks noChangeArrowheads="1"/>
          </p:cNvSpPr>
          <p:nvPr/>
        </p:nvSpPr>
        <p:spPr bwMode="auto">
          <a:xfrm>
            <a:off x="4210050" y="2057400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4585" name="Freeform 18"/>
          <p:cNvSpPr>
            <a:spLocks/>
          </p:cNvSpPr>
          <p:nvPr/>
        </p:nvSpPr>
        <p:spPr bwMode="auto">
          <a:xfrm>
            <a:off x="3032125" y="2514600"/>
            <a:ext cx="3251200" cy="730250"/>
          </a:xfrm>
          <a:custGeom>
            <a:avLst/>
            <a:gdLst>
              <a:gd name="T0" fmla="*/ 0 w 2048"/>
              <a:gd name="T1" fmla="*/ 2147483647 h 460"/>
              <a:gd name="T2" fmla="*/ 2147483647 w 2048"/>
              <a:gd name="T3" fmla="*/ 2147483647 h 460"/>
              <a:gd name="T4" fmla="*/ 2147483647 w 2048"/>
              <a:gd name="T5" fmla="*/ 0 h 460"/>
              <a:gd name="T6" fmla="*/ 0 60000 65536"/>
              <a:gd name="T7" fmla="*/ 0 60000 65536"/>
              <a:gd name="T8" fmla="*/ 0 60000 65536"/>
              <a:gd name="T9" fmla="*/ 0 w 2048"/>
              <a:gd name="T10" fmla="*/ 0 h 460"/>
              <a:gd name="T11" fmla="*/ 2048 w 2048"/>
              <a:gd name="T12" fmla="*/ 460 h 4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48" h="460">
                <a:moveTo>
                  <a:pt x="0" y="2"/>
                </a:moveTo>
                <a:lnTo>
                  <a:pt x="1011" y="460"/>
                </a:lnTo>
                <a:lnTo>
                  <a:pt x="2048" y="0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86" name="Line 19"/>
          <p:cNvSpPr>
            <a:spLocks noChangeShapeType="1"/>
          </p:cNvSpPr>
          <p:nvPr/>
        </p:nvSpPr>
        <p:spPr bwMode="auto">
          <a:xfrm flipV="1">
            <a:off x="3025775" y="3492500"/>
            <a:ext cx="1401763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Line 20"/>
          <p:cNvSpPr>
            <a:spLocks noChangeShapeType="1"/>
          </p:cNvSpPr>
          <p:nvPr/>
        </p:nvSpPr>
        <p:spPr bwMode="auto">
          <a:xfrm flipH="1">
            <a:off x="3076575" y="3579813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2268678" y="4581150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sp>
        <p:nvSpPr>
          <p:cNvPr id="24589" name="Text Box 22"/>
          <p:cNvSpPr txBox="1">
            <a:spLocks noChangeArrowheads="1"/>
          </p:cNvSpPr>
          <p:nvPr/>
        </p:nvSpPr>
        <p:spPr bwMode="auto">
          <a:xfrm rot="1422049">
            <a:off x="3160713" y="2576513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0" name="Text Box 23"/>
          <p:cNvSpPr txBox="1">
            <a:spLocks noChangeArrowheads="1"/>
          </p:cNvSpPr>
          <p:nvPr/>
        </p:nvSpPr>
        <p:spPr bwMode="auto">
          <a:xfrm rot="-1692639">
            <a:off x="2863850" y="3592513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1" name="Text Box 24"/>
          <p:cNvSpPr txBox="1">
            <a:spLocks noChangeArrowheads="1"/>
          </p:cNvSpPr>
          <p:nvPr/>
        </p:nvSpPr>
        <p:spPr bwMode="auto">
          <a:xfrm rot="1411598">
            <a:off x="2878138" y="295433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2" name="Text Box 25"/>
          <p:cNvSpPr txBox="1">
            <a:spLocks noChangeArrowheads="1"/>
          </p:cNvSpPr>
          <p:nvPr/>
        </p:nvSpPr>
        <p:spPr bwMode="auto">
          <a:xfrm rot="-1737783">
            <a:off x="3046413" y="391160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4594" name="Freeform 44"/>
          <p:cNvSpPr>
            <a:spLocks/>
          </p:cNvSpPr>
          <p:nvPr/>
        </p:nvSpPr>
        <p:spPr bwMode="auto">
          <a:xfrm>
            <a:off x="3005138" y="2613025"/>
            <a:ext cx="3363912" cy="755650"/>
          </a:xfrm>
          <a:custGeom>
            <a:avLst/>
            <a:gdLst>
              <a:gd name="T0" fmla="*/ 2147483647 w 2119"/>
              <a:gd name="T1" fmla="*/ 0 h 476"/>
              <a:gd name="T2" fmla="*/ 2147483647 w 2119"/>
              <a:gd name="T3" fmla="*/ 2147483647 h 476"/>
              <a:gd name="T4" fmla="*/ 0 w 2119"/>
              <a:gd name="T5" fmla="*/ 2147483647 h 476"/>
              <a:gd name="T6" fmla="*/ 0 60000 65536"/>
              <a:gd name="T7" fmla="*/ 0 60000 65536"/>
              <a:gd name="T8" fmla="*/ 0 60000 65536"/>
              <a:gd name="T9" fmla="*/ 0 w 2119"/>
              <a:gd name="T10" fmla="*/ 0 h 476"/>
              <a:gd name="T11" fmla="*/ 2119 w 2119"/>
              <a:gd name="T12" fmla="*/ 476 h 4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19" h="476">
                <a:moveTo>
                  <a:pt x="2119" y="0"/>
                </a:moveTo>
                <a:lnTo>
                  <a:pt x="1020" y="476"/>
                </a:lnTo>
                <a:lnTo>
                  <a:pt x="0" y="8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endParaRPr lang="x-none" altLang="x-none"/>
          </a:p>
        </p:txBody>
      </p:sp>
      <p:sp>
        <p:nvSpPr>
          <p:cNvPr id="24595" name="Text Box 45"/>
          <p:cNvSpPr txBox="1">
            <a:spLocks noChangeArrowheads="1"/>
          </p:cNvSpPr>
          <p:nvPr/>
        </p:nvSpPr>
        <p:spPr bwMode="auto">
          <a:xfrm rot="-1419968">
            <a:off x="4797425" y="24860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4596" name="Text Box 46"/>
          <p:cNvSpPr txBox="1">
            <a:spLocks noChangeArrowheads="1"/>
          </p:cNvSpPr>
          <p:nvPr/>
        </p:nvSpPr>
        <p:spPr bwMode="auto">
          <a:xfrm rot="-1415789">
            <a:off x="4830763" y="2935288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4" name="Text Box 48"/>
          <p:cNvSpPr txBox="1">
            <a:spLocks noChangeArrowheads="1"/>
          </p:cNvSpPr>
          <p:nvPr/>
        </p:nvSpPr>
        <p:spPr bwMode="auto">
          <a:xfrm>
            <a:off x="6205538" y="1524000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4597" name="Slide Number Placeholder 2"/>
          <p:cNvSpPr txBox="1">
            <a:spLocks/>
          </p:cNvSpPr>
          <p:nvPr/>
        </p:nvSpPr>
        <p:spPr bwMode="auto">
          <a:xfrm>
            <a:off x="7010400" y="-762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algn="r" eaLnBrk="1" hangingPunct="1"/>
            <a:fld id="{86AF6C2C-EEE0-6243-84BD-E857DA07002D}" type="slidenum">
              <a:rPr lang="en-US" altLang="x-none" sz="1200">
                <a:solidFill>
                  <a:srgbClr val="898989"/>
                </a:solidFill>
              </a:rPr>
              <a:pPr algn="r"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459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E89E5E8E-5766-A449-A791-65E021CF09C9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5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2098249"/>
            <a:ext cx="741863" cy="694001"/>
          </a:xfrm>
          <a:prstGeom prst="rect">
            <a:avLst/>
          </a:prstGeom>
        </p:spPr>
      </p:pic>
      <p:grpSp>
        <p:nvGrpSpPr>
          <p:cNvPr id="24583" name="Group 9"/>
          <p:cNvGrpSpPr>
            <a:grpSpLocks/>
          </p:cNvGrpSpPr>
          <p:nvPr/>
        </p:nvGrpSpPr>
        <p:grpSpPr bwMode="auto">
          <a:xfrm>
            <a:off x="4516438" y="2952750"/>
            <a:ext cx="346075" cy="742950"/>
            <a:chOff x="4180" y="783"/>
            <a:chExt cx="150" cy="307"/>
          </a:xfrm>
        </p:grpSpPr>
        <p:sp>
          <p:nvSpPr>
            <p:cNvPr id="24607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8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9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0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1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2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14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6440488" y="2162175"/>
            <a:ext cx="346075" cy="742950"/>
            <a:chOff x="4180" y="783"/>
            <a:chExt cx="150" cy="307"/>
          </a:xfrm>
        </p:grpSpPr>
        <p:sp>
          <p:nvSpPr>
            <p:cNvPr id="24599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0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1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2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3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4606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pic>
        <p:nvPicPr>
          <p:cNvPr id="40" name="Picture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153" y="3921556"/>
            <a:ext cx="741863" cy="694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5" grpId="0" animBg="1"/>
      <p:bldP spid="24586" grpId="0" animBg="1"/>
      <p:bldP spid="24587" grpId="0" animBg="1"/>
      <p:bldP spid="24589" grpId="0"/>
      <p:bldP spid="24590" grpId="0"/>
      <p:bldP spid="24591" grpId="0"/>
      <p:bldP spid="24592" grpId="0"/>
      <p:bldP spid="24594" grpId="0" animBg="1"/>
      <p:bldP spid="24595" grpId="0"/>
      <p:bldP spid="2459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Forward Proxy</a:t>
            </a:r>
          </a:p>
        </p:txBody>
      </p:sp>
      <p:sp>
        <p:nvSpPr>
          <p:cNvPr id="26629" name="Content Placeholder 2"/>
          <p:cNvSpPr>
            <a:spLocks noGrp="1"/>
          </p:cNvSpPr>
          <p:nvPr>
            <p:ph idx="1"/>
          </p:nvPr>
        </p:nvSpPr>
        <p:spPr>
          <a:xfrm>
            <a:off x="381000" y="1333823"/>
            <a:ext cx="8334375" cy="5410200"/>
          </a:xfrm>
        </p:spPr>
        <p:txBody>
          <a:bodyPr/>
          <a:lstStyle/>
          <a:p>
            <a:r>
              <a:rPr lang="en-US" altLang="x-none" dirty="0"/>
              <a:t>Cache “close” to the client</a:t>
            </a:r>
          </a:p>
          <a:p>
            <a:pPr lvl="1"/>
            <a:r>
              <a:rPr lang="en-US" altLang="x-none" dirty="0"/>
              <a:t>Under administrative control </a:t>
            </a:r>
          </a:p>
          <a:p>
            <a:pPr lvl="1">
              <a:spcAft>
                <a:spcPts val="1200"/>
              </a:spcAft>
              <a:buFont typeface="Arial" charset="0"/>
              <a:buNone/>
            </a:pPr>
            <a:r>
              <a:rPr lang="en-US" altLang="x-none" dirty="0"/>
              <a:t>	of client-side AS</a:t>
            </a:r>
          </a:p>
          <a:p>
            <a:r>
              <a:rPr lang="en-US" altLang="x-none" dirty="0"/>
              <a:t>Explicit proxy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Requires configuring browser</a:t>
            </a:r>
          </a:p>
          <a:p>
            <a:r>
              <a:rPr lang="en-US" altLang="x-none" dirty="0"/>
              <a:t>Implicit proxy</a:t>
            </a:r>
          </a:p>
          <a:p>
            <a:pPr lvl="1"/>
            <a:r>
              <a:rPr lang="en-US" altLang="x-none" dirty="0"/>
              <a:t>Service provider deploys an “on path” proxy</a:t>
            </a:r>
          </a:p>
          <a:p>
            <a:pPr lvl="1"/>
            <a:r>
              <a:rPr lang="en-US" altLang="x-none" dirty="0"/>
              <a:t>… that intercepts and handles Web requests</a:t>
            </a:r>
          </a:p>
        </p:txBody>
      </p:sp>
      <p:sp>
        <p:nvSpPr>
          <p:cNvPr id="2663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8D544038-C6DA-2F45-9A7B-CEA9A2FF5D6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6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6632" name="Text Box 8"/>
          <p:cNvSpPr txBox="1">
            <a:spLocks noChangeArrowheads="1"/>
          </p:cNvSpPr>
          <p:nvPr/>
        </p:nvSpPr>
        <p:spPr bwMode="auto">
          <a:xfrm>
            <a:off x="7928591" y="1601262"/>
            <a:ext cx="890587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>
                <a:latin typeface="Arial" charset="0"/>
              </a:rPr>
              <a:t>Proxy</a:t>
            </a:r>
          </a:p>
          <a:p>
            <a:r>
              <a:rPr lang="en-US" altLang="x-none">
                <a:latin typeface="Arial" charset="0"/>
              </a:rPr>
              <a:t>server</a:t>
            </a:r>
          </a:p>
        </p:txBody>
      </p:sp>
      <p:sp>
        <p:nvSpPr>
          <p:cNvPr id="26634" name="Line 19"/>
          <p:cNvSpPr>
            <a:spLocks noChangeShapeType="1"/>
          </p:cNvSpPr>
          <p:nvPr/>
        </p:nvSpPr>
        <p:spPr bwMode="auto">
          <a:xfrm flipV="1">
            <a:off x="6630016" y="2928412"/>
            <a:ext cx="1401762" cy="7604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5" name="Line 20"/>
          <p:cNvSpPr>
            <a:spLocks noChangeShapeType="1"/>
          </p:cNvSpPr>
          <p:nvPr/>
        </p:nvSpPr>
        <p:spPr bwMode="auto">
          <a:xfrm flipH="1">
            <a:off x="6680816" y="3015725"/>
            <a:ext cx="1403350" cy="7858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37" name="Text Box 22"/>
          <p:cNvSpPr txBox="1">
            <a:spLocks noChangeArrowheads="1"/>
          </p:cNvSpPr>
          <p:nvPr/>
        </p:nvSpPr>
        <p:spPr bwMode="auto">
          <a:xfrm rot="1422049">
            <a:off x="6764953" y="2012425"/>
            <a:ext cx="14493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8" name="Text Box 23"/>
          <p:cNvSpPr txBox="1">
            <a:spLocks noChangeArrowheads="1"/>
          </p:cNvSpPr>
          <p:nvPr/>
        </p:nvSpPr>
        <p:spPr bwMode="auto">
          <a:xfrm rot="19907361">
            <a:off x="6468091" y="3028425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6639" name="Text Box 24"/>
          <p:cNvSpPr txBox="1">
            <a:spLocks noChangeArrowheads="1"/>
          </p:cNvSpPr>
          <p:nvPr/>
        </p:nvSpPr>
        <p:spPr bwMode="auto">
          <a:xfrm rot="1411598">
            <a:off x="6482378" y="2390250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0" name="Text Box 25"/>
          <p:cNvSpPr txBox="1">
            <a:spLocks noChangeArrowheads="1"/>
          </p:cNvSpPr>
          <p:nvPr/>
        </p:nvSpPr>
        <p:spPr bwMode="auto">
          <a:xfrm rot="19862217">
            <a:off x="6650653" y="3347512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6641" name="Line 20"/>
          <p:cNvSpPr>
            <a:spLocks noChangeShapeType="1"/>
          </p:cNvSpPr>
          <p:nvPr/>
        </p:nvSpPr>
        <p:spPr bwMode="auto">
          <a:xfrm flipH="1" flipV="1">
            <a:off x="6533178" y="20584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>
            <a:off x="6533178" y="1906062"/>
            <a:ext cx="1600200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5919295" y="2357075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client</a:t>
            </a:r>
            <a:endParaRPr lang="en-US" altLang="x-none">
              <a:latin typeface="Arial" charset="0"/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919295" y="4177562"/>
            <a:ext cx="6588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 dirty="0">
                <a:latin typeface="Arial" charset="0"/>
              </a:rPr>
              <a:t>client</a:t>
            </a:r>
            <a:endParaRPr lang="en-US" altLang="x-none" dirty="0">
              <a:latin typeface="Arial" charset="0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1694661"/>
            <a:ext cx="741863" cy="69400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770" y="3517968"/>
            <a:ext cx="741863" cy="694001"/>
          </a:xfrm>
          <a:prstGeom prst="rect">
            <a:avLst/>
          </a:prstGeom>
        </p:spPr>
      </p:pic>
      <p:grpSp>
        <p:nvGrpSpPr>
          <p:cNvPr id="26633" name="Group 9"/>
          <p:cNvGrpSpPr>
            <a:grpSpLocks/>
          </p:cNvGrpSpPr>
          <p:nvPr/>
        </p:nvGrpSpPr>
        <p:grpSpPr bwMode="auto">
          <a:xfrm>
            <a:off x="8120678" y="2388662"/>
            <a:ext cx="346075" cy="742950"/>
            <a:chOff x="4180" y="783"/>
            <a:chExt cx="150" cy="307"/>
          </a:xfrm>
        </p:grpSpPr>
        <p:sp>
          <p:nvSpPr>
            <p:cNvPr id="2664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4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665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Reverse Proxy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28600" y="1868249"/>
            <a:ext cx="5815492" cy="3669190"/>
          </a:xfrm>
        </p:spPr>
        <p:txBody>
          <a:bodyPr/>
          <a:lstStyle/>
          <a:p>
            <a:r>
              <a:rPr lang="en-US" altLang="x-none" dirty="0"/>
              <a:t>Cache “close” to server</a:t>
            </a:r>
          </a:p>
          <a:p>
            <a:pPr lvl="1">
              <a:spcAft>
                <a:spcPts val="1200"/>
              </a:spcAft>
            </a:pPr>
            <a:r>
              <a:rPr lang="en-US" altLang="x-none" dirty="0"/>
              <a:t>Either by proxy run by server or in third-party </a:t>
            </a:r>
            <a:r>
              <a:rPr lang="en-US" altLang="x-none" dirty="0" smtClean="0"/>
              <a:t>CDNs</a:t>
            </a:r>
            <a:endParaRPr lang="en-US" altLang="x-none" dirty="0"/>
          </a:p>
          <a:p>
            <a:pPr>
              <a:spcBef>
                <a:spcPts val="2400"/>
              </a:spcBef>
            </a:pPr>
            <a:r>
              <a:rPr lang="en-US" altLang="x-none" dirty="0"/>
              <a:t>Directing clients to the proxy</a:t>
            </a:r>
          </a:p>
          <a:p>
            <a:pPr lvl="1"/>
            <a:r>
              <a:rPr lang="en-US" altLang="x-none" dirty="0"/>
              <a:t>Map the site name to the </a:t>
            </a:r>
            <a:br>
              <a:rPr lang="en-US" altLang="x-none" dirty="0"/>
            </a:br>
            <a:r>
              <a:rPr lang="en-US" altLang="x-none" dirty="0"/>
              <a:t>IP address of the proxy</a:t>
            </a:r>
          </a:p>
          <a:p>
            <a:pPr lvl="1"/>
            <a:endParaRPr lang="en-US" altLang="x-none" dirty="0"/>
          </a:p>
          <a:p>
            <a:pPr lvl="1"/>
            <a:endParaRPr lang="en-US" altLang="x-none" dirty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CB4F8BE7-A582-7443-8F89-92C31ECD40B5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7</a:t>
            </a:fld>
            <a:endParaRPr lang="en-US" altLang="x-none" sz="1200">
              <a:solidFill>
                <a:srgbClr val="898989"/>
              </a:solidFill>
            </a:endParaRPr>
          </a:p>
        </p:txBody>
      </p:sp>
      <p:sp>
        <p:nvSpPr>
          <p:cNvPr id="27653" name="Text Box 8"/>
          <p:cNvSpPr txBox="1">
            <a:spLocks noChangeArrowheads="1"/>
          </p:cNvSpPr>
          <p:nvPr/>
        </p:nvSpPr>
        <p:spPr bwMode="auto">
          <a:xfrm>
            <a:off x="6258237" y="2066131"/>
            <a:ext cx="8905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dirty="0">
                <a:latin typeface="Arial" charset="0"/>
              </a:rPr>
              <a:t>Proxy</a:t>
            </a:r>
          </a:p>
          <a:p>
            <a:r>
              <a:rPr lang="en-US" altLang="x-none" dirty="0">
                <a:latin typeface="Arial" charset="0"/>
              </a:rPr>
              <a:t>server</a:t>
            </a:r>
          </a:p>
        </p:txBody>
      </p:sp>
      <p:sp>
        <p:nvSpPr>
          <p:cNvPr id="27655" name="Line 19"/>
          <p:cNvSpPr>
            <a:spLocks noChangeShapeType="1"/>
          </p:cNvSpPr>
          <p:nvPr/>
        </p:nvSpPr>
        <p:spPr bwMode="auto">
          <a:xfrm flipV="1">
            <a:off x="6829737" y="2421731"/>
            <a:ext cx="1524000" cy="68421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6" name="Line 20"/>
          <p:cNvSpPr>
            <a:spLocks noChangeShapeType="1"/>
          </p:cNvSpPr>
          <p:nvPr/>
        </p:nvSpPr>
        <p:spPr bwMode="auto">
          <a:xfrm flipH="1">
            <a:off x="6753537" y="2574131"/>
            <a:ext cx="16002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9" name="Text Box 45"/>
          <p:cNvSpPr txBox="1">
            <a:spLocks noChangeArrowheads="1"/>
          </p:cNvSpPr>
          <p:nvPr/>
        </p:nvSpPr>
        <p:spPr bwMode="auto">
          <a:xfrm rot="20180032">
            <a:off x="6821800" y="2469356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0" name="Text Box 46"/>
          <p:cNvSpPr txBox="1">
            <a:spLocks noChangeArrowheads="1"/>
          </p:cNvSpPr>
          <p:nvPr/>
        </p:nvSpPr>
        <p:spPr bwMode="auto">
          <a:xfrm rot="20184211">
            <a:off x="6823387" y="2882106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1" name="Text Box 47"/>
          <p:cNvSpPr txBox="1">
            <a:spLocks noChangeArrowheads="1"/>
          </p:cNvSpPr>
          <p:nvPr/>
        </p:nvSpPr>
        <p:spPr bwMode="auto">
          <a:xfrm>
            <a:off x="8110850" y="475853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2" name="Text Box 48"/>
          <p:cNvSpPr txBox="1">
            <a:spLocks noChangeArrowheads="1"/>
          </p:cNvSpPr>
          <p:nvPr/>
        </p:nvSpPr>
        <p:spPr bwMode="auto">
          <a:xfrm>
            <a:off x="8139425" y="1424781"/>
            <a:ext cx="7493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latin typeface="Arial" charset="0"/>
              </a:rPr>
              <a:t>origin </a:t>
            </a:r>
          </a:p>
          <a:p>
            <a:r>
              <a:rPr lang="en-US" altLang="x-none" sz="1600">
                <a:latin typeface="Arial" charset="0"/>
              </a:rPr>
              <a:t>server</a:t>
            </a:r>
            <a:endParaRPr lang="en-US" altLang="x-none">
              <a:latin typeface="Arial" charset="0"/>
            </a:endParaRPr>
          </a:p>
        </p:txBody>
      </p:sp>
      <p:sp>
        <p:nvSpPr>
          <p:cNvPr id="27663" name="Text Box 22"/>
          <p:cNvSpPr txBox="1">
            <a:spLocks noChangeArrowheads="1"/>
          </p:cNvSpPr>
          <p:nvPr/>
        </p:nvSpPr>
        <p:spPr bwMode="auto">
          <a:xfrm rot="1422049">
            <a:off x="7050400" y="3534569"/>
            <a:ext cx="1449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request</a:t>
            </a:r>
            <a:endParaRPr lang="en-US" altLang="x-none">
              <a:latin typeface="Arial" charset="0"/>
            </a:endParaRPr>
          </a:p>
        </p:txBody>
      </p:sp>
      <p:sp>
        <p:nvSpPr>
          <p:cNvPr id="27664" name="Text Box 24"/>
          <p:cNvSpPr txBox="1">
            <a:spLocks noChangeArrowheads="1"/>
          </p:cNvSpPr>
          <p:nvPr/>
        </p:nvSpPr>
        <p:spPr bwMode="auto">
          <a:xfrm rot="1411598">
            <a:off x="6677337" y="3988594"/>
            <a:ext cx="1606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r>
              <a:rPr lang="en-US" altLang="x-none" sz="1600">
                <a:solidFill>
                  <a:srgbClr val="FF0000"/>
                </a:solidFill>
                <a:latin typeface="Arial" charset="0"/>
              </a:rPr>
              <a:t>HTTP response</a:t>
            </a:r>
            <a:endParaRPr lang="en-US" altLang="x-none">
              <a:latin typeface="Arial" charset="0"/>
            </a:endParaRPr>
          </a:p>
        </p:txBody>
      </p:sp>
      <p:sp>
        <p:nvSpPr>
          <p:cNvPr id="27665" name="Line 20"/>
          <p:cNvSpPr>
            <a:spLocks noChangeShapeType="1"/>
          </p:cNvSpPr>
          <p:nvPr/>
        </p:nvSpPr>
        <p:spPr bwMode="auto">
          <a:xfrm flipH="1" flipV="1">
            <a:off x="6677337" y="3564731"/>
            <a:ext cx="17526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66" name="Line 19"/>
          <p:cNvSpPr>
            <a:spLocks noChangeShapeType="1"/>
          </p:cNvSpPr>
          <p:nvPr/>
        </p:nvSpPr>
        <p:spPr bwMode="auto">
          <a:xfrm>
            <a:off x="6753537" y="3412331"/>
            <a:ext cx="16764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7654" name="Group 9"/>
          <p:cNvGrpSpPr>
            <a:grpSpLocks/>
          </p:cNvGrpSpPr>
          <p:nvPr/>
        </p:nvGrpSpPr>
        <p:grpSpPr bwMode="auto">
          <a:xfrm>
            <a:off x="6450325" y="2853531"/>
            <a:ext cx="346075" cy="742950"/>
            <a:chOff x="4180" y="783"/>
            <a:chExt cx="150" cy="307"/>
          </a:xfrm>
        </p:grpSpPr>
        <p:sp>
          <p:nvSpPr>
            <p:cNvPr id="27683" name="AutoShape 10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4" name="Rectangle 11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5" name="Rectangle 12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6" name="AutoShape 13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7" name="Line 14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8" name="Line 15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9" name="Rectangle 16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90" name="Rectangle 17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7" name="Group 26"/>
          <p:cNvGrpSpPr>
            <a:grpSpLocks/>
          </p:cNvGrpSpPr>
          <p:nvPr/>
        </p:nvGrpSpPr>
        <p:grpSpPr bwMode="auto">
          <a:xfrm>
            <a:off x="8374375" y="2062956"/>
            <a:ext cx="346075" cy="742950"/>
            <a:chOff x="4180" y="783"/>
            <a:chExt cx="150" cy="307"/>
          </a:xfrm>
        </p:grpSpPr>
        <p:sp>
          <p:nvSpPr>
            <p:cNvPr id="27675" name="AutoShape 2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6" name="Rectangle 2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7" name="Rectangle 2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8" name="AutoShape 3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9" name="Line 3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Line 3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1" name="Rectangle 3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82" name="Rectangle 3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  <p:grpSp>
        <p:nvGrpSpPr>
          <p:cNvPr id="27658" name="Group 35"/>
          <p:cNvGrpSpPr>
            <a:grpSpLocks/>
          </p:cNvGrpSpPr>
          <p:nvPr/>
        </p:nvGrpSpPr>
        <p:grpSpPr bwMode="auto">
          <a:xfrm>
            <a:off x="8374375" y="3967956"/>
            <a:ext cx="346075" cy="742950"/>
            <a:chOff x="4180" y="783"/>
            <a:chExt cx="150" cy="307"/>
          </a:xfrm>
        </p:grpSpPr>
        <p:sp>
          <p:nvSpPr>
            <p:cNvPr id="27667" name="AutoShape 36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8" name="Rectangle 37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69" name="Rectangle 38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0" name="AutoShape 39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1" name="Line 40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2" name="Line 41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Rectangle 42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  <p:sp>
          <p:nvSpPr>
            <p:cNvPr id="27674" name="Rectangle 43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6" name="Group 62"/>
          <p:cNvGrpSpPr>
            <a:grpSpLocks/>
          </p:cNvGrpSpPr>
          <p:nvPr/>
        </p:nvGrpSpPr>
        <p:grpSpPr bwMode="auto">
          <a:xfrm>
            <a:off x="254000" y="760413"/>
            <a:ext cx="8737600" cy="5945187"/>
            <a:chOff x="1124302" y="914400"/>
            <a:chExt cx="7232298" cy="4961381"/>
          </a:xfrm>
        </p:grpSpPr>
        <p:cxnSp>
          <p:nvCxnSpPr>
            <p:cNvPr id="9" name="Straight Connector 8"/>
            <p:cNvCxnSpPr>
              <a:cxnSpLocks noChangeShapeType="1"/>
              <a:stCxn id="6" idx="2"/>
            </p:cNvCxnSpPr>
            <p:nvPr/>
          </p:nvCxnSpPr>
          <p:spPr bwMode="auto">
            <a:xfrm rot="16200000" flipH="1">
              <a:off x="2125935" y="2922953"/>
              <a:ext cx="879668" cy="36003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10800000" flipV="1">
              <a:off x="5921744" y="2386254"/>
              <a:ext cx="555825" cy="48752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17"/>
            <p:cNvCxnSpPr>
              <a:cxnSpLocks noChangeShapeType="1"/>
            </p:cNvCxnSpPr>
            <p:nvPr/>
          </p:nvCxnSpPr>
          <p:spPr bwMode="auto">
            <a:xfrm rot="10800000" flipV="1">
              <a:off x="6108333" y="2709506"/>
              <a:ext cx="776578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Straight Connector 19"/>
            <p:cNvCxnSpPr>
              <a:cxnSpLocks noChangeShapeType="1"/>
            </p:cNvCxnSpPr>
            <p:nvPr/>
          </p:nvCxnSpPr>
          <p:spPr bwMode="auto">
            <a:xfrm rot="10800000" flipV="1">
              <a:off x="6477569" y="2709506"/>
              <a:ext cx="621526" cy="617357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9" name="Straight Connector 98"/>
            <p:cNvCxnSpPr>
              <a:cxnSpLocks noChangeShapeType="1"/>
              <a:stCxn id="39" idx="0"/>
            </p:cNvCxnSpPr>
            <p:nvPr/>
          </p:nvCxnSpPr>
          <p:spPr bwMode="auto">
            <a:xfrm rot="5400000" flipH="1" flipV="1">
              <a:off x="3664450" y="4608725"/>
              <a:ext cx="764410" cy="996018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1" name="Straight Connector 100"/>
            <p:cNvCxnSpPr>
              <a:cxnSpLocks noChangeShapeType="1"/>
              <a:stCxn id="43" idx="0"/>
            </p:cNvCxnSpPr>
            <p:nvPr/>
          </p:nvCxnSpPr>
          <p:spPr bwMode="auto">
            <a:xfrm rot="5400000" flipH="1" flipV="1">
              <a:off x="4803716" y="4975312"/>
              <a:ext cx="759111" cy="257545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3" name="Straight Connector 102"/>
            <p:cNvCxnSpPr>
              <a:cxnSpLocks noChangeShapeType="1"/>
              <a:stCxn id="46" idx="0"/>
            </p:cNvCxnSpPr>
            <p:nvPr/>
          </p:nvCxnSpPr>
          <p:spPr bwMode="auto">
            <a:xfrm rot="16200000" flipV="1">
              <a:off x="5857648" y="4686370"/>
              <a:ext cx="735264" cy="86987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Straight Connector 10"/>
            <p:cNvCxnSpPr>
              <a:cxnSpLocks noChangeShapeType="1"/>
              <a:stCxn id="6" idx="3"/>
            </p:cNvCxnSpPr>
            <p:nvPr/>
          </p:nvCxnSpPr>
          <p:spPr bwMode="auto">
            <a:xfrm>
              <a:off x="2954715" y="2471041"/>
              <a:ext cx="616269" cy="618683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Straight Connector 12"/>
            <p:cNvCxnSpPr>
              <a:cxnSpLocks noChangeShapeType="1"/>
            </p:cNvCxnSpPr>
            <p:nvPr/>
          </p:nvCxnSpPr>
          <p:spPr bwMode="auto">
            <a:xfrm>
              <a:off x="2753671" y="2709506"/>
              <a:ext cx="467787" cy="458381"/>
            </a:xfrm>
            <a:prstGeom prst="line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aphicFrame>
          <p:nvGraphicFramePr>
            <p:cNvPr id="28674" name="Object 2"/>
            <p:cNvGraphicFramePr>
              <a:graphicFrameLocks noChangeAspect="1"/>
            </p:cNvGraphicFramePr>
            <p:nvPr/>
          </p:nvGraphicFramePr>
          <p:xfrm>
            <a:off x="2267896" y="2659015"/>
            <a:ext cx="4708692" cy="14049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6" name="Photo Editor Photo" r:id="rId3" imgW="1905266" imgH="1390844" progId="">
                    <p:embed/>
                  </p:oleObj>
                </mc:Choice>
                <mc:Fallback>
                  <p:oleObj name="Photo Editor Photo" r:id="rId3" imgW="1905266" imgH="1390844" progId="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7896" y="2659015"/>
                          <a:ext cx="4708692" cy="14049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1818098" y="2277620"/>
              <a:ext cx="1136617" cy="38551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502536" y="2281595"/>
              <a:ext cx="1181292" cy="385517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Router</a:t>
              </a: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013845" y="5488939"/>
              <a:ext cx="1069602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4544664" y="5483640"/>
              <a:ext cx="101835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6145126" y="5488939"/>
              <a:ext cx="1031496" cy="378893"/>
            </a:xfrm>
            <a:prstGeom prst="rect">
              <a:avLst/>
            </a:prstGeom>
            <a:solidFill>
              <a:srgbClr val="E46C0A"/>
            </a:solidFill>
            <a:ln w="9525">
              <a:solidFill>
                <a:srgbClr val="E46C0A"/>
              </a:solidFill>
              <a:miter lim="800000"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79" name="Rounded Rectangle 78"/>
            <p:cNvSpPr>
              <a:spLocks noChangeArrowheads="1"/>
            </p:cNvSpPr>
            <p:nvPr/>
          </p:nvSpPr>
          <p:spPr bwMode="auto">
            <a:xfrm>
              <a:off x="1176862" y="914400"/>
              <a:ext cx="2044596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80" name="Rounded Rectangle 79"/>
            <p:cNvSpPr>
              <a:spLocks noChangeArrowheads="1"/>
            </p:cNvSpPr>
            <p:nvPr/>
          </p:nvSpPr>
          <p:spPr bwMode="auto">
            <a:xfrm>
              <a:off x="6269956" y="914400"/>
              <a:ext cx="2086644" cy="1959381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rgbClr val="4A7EBB"/>
              </a:solidFill>
              <a:round/>
              <a:headEnd/>
              <a:tailEnd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endParaRPr lang="x-none" altLang="x-none" sz="2400">
                <a:solidFill>
                  <a:srgbClr val="FFFFFF"/>
                </a:solidFill>
                <a:latin typeface="Calibri" charset="0"/>
              </a:endParaRPr>
            </a:p>
          </p:txBody>
        </p:sp>
        <p:sp>
          <p:nvSpPr>
            <p:cNvPr id="28699" name="TextBox 80"/>
            <p:cNvSpPr txBox="1">
              <a:spLocks noChangeArrowheads="1"/>
            </p:cNvSpPr>
            <p:nvPr/>
          </p:nvSpPr>
          <p:spPr bwMode="auto">
            <a:xfrm>
              <a:off x="3689244" y="1679055"/>
              <a:ext cx="207900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Data Centers</a:t>
              </a:r>
            </a:p>
          </p:txBody>
        </p:sp>
        <p:grpSp>
          <p:nvGrpSpPr>
            <p:cNvPr id="28700" name="Group 86"/>
            <p:cNvGrpSpPr>
              <a:grpSpLocks/>
            </p:cNvGrpSpPr>
            <p:nvPr/>
          </p:nvGrpSpPr>
          <p:grpSpPr bwMode="auto">
            <a:xfrm>
              <a:off x="1483026" y="1081157"/>
              <a:ext cx="1386278" cy="580431"/>
              <a:chOff x="4311256" y="727214"/>
              <a:chExt cx="1386278" cy="580431"/>
            </a:xfrm>
          </p:grpSpPr>
          <p:sp>
            <p:nvSpPr>
              <p:cNvPr id="83" name="Rounded Rectangle 82"/>
              <p:cNvSpPr>
                <a:spLocks noChangeArrowheads="1"/>
              </p:cNvSpPr>
              <p:nvPr/>
            </p:nvSpPr>
            <p:spPr bwMode="auto">
              <a:xfrm>
                <a:off x="5079951" y="902256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4" name="Rounded Rectangle 83"/>
              <p:cNvSpPr>
                <a:spLocks noChangeArrowheads="1"/>
              </p:cNvSpPr>
              <p:nvPr/>
            </p:nvSpPr>
            <p:spPr bwMode="auto">
              <a:xfrm>
                <a:off x="5464956" y="902256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85" name="Rounded Rectangle 84"/>
              <p:cNvSpPr>
                <a:spLocks noChangeArrowheads="1"/>
              </p:cNvSpPr>
              <p:nvPr/>
            </p:nvSpPr>
            <p:spPr bwMode="auto">
              <a:xfrm>
                <a:off x="4311257" y="914178"/>
                <a:ext cx="232579" cy="393467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9" name="TextBox 85"/>
              <p:cNvSpPr txBox="1">
                <a:spLocks noChangeArrowheads="1"/>
              </p:cNvSpPr>
              <p:nvPr/>
            </p:nvSpPr>
            <p:spPr bwMode="auto">
              <a:xfrm>
                <a:off x="4405808" y="727214"/>
                <a:ext cx="618954" cy="5393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 . .</a:t>
                </a:r>
              </a:p>
            </p:txBody>
          </p:sp>
        </p:grpSp>
        <p:grpSp>
          <p:nvGrpSpPr>
            <p:cNvPr id="28701" name="Group 87"/>
            <p:cNvGrpSpPr>
              <a:grpSpLocks/>
            </p:cNvGrpSpPr>
            <p:nvPr/>
          </p:nvGrpSpPr>
          <p:grpSpPr bwMode="auto">
            <a:xfrm>
              <a:off x="6657475" y="1068457"/>
              <a:ext cx="1386695" cy="580886"/>
              <a:chOff x="4310927" y="727214"/>
              <a:chExt cx="1386695" cy="580886"/>
            </a:xfrm>
          </p:grpSpPr>
          <p:sp>
            <p:nvSpPr>
              <p:cNvPr id="89" name="Rounded Rectangle 88"/>
              <p:cNvSpPr>
                <a:spLocks noChangeArrowheads="1"/>
              </p:cNvSpPr>
              <p:nvPr/>
            </p:nvSpPr>
            <p:spPr bwMode="auto">
              <a:xfrm>
                <a:off x="5079735" y="901708"/>
                <a:ext cx="232580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0" name="Rounded Rectangle 89"/>
              <p:cNvSpPr>
                <a:spLocks noChangeArrowheads="1"/>
              </p:cNvSpPr>
              <p:nvPr/>
            </p:nvSpPr>
            <p:spPr bwMode="auto">
              <a:xfrm>
                <a:off x="5464739" y="901708"/>
                <a:ext cx="232579" cy="39346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91" name="Rounded Rectangle 90"/>
              <p:cNvSpPr>
                <a:spLocks noChangeArrowheads="1"/>
              </p:cNvSpPr>
              <p:nvPr/>
            </p:nvSpPr>
            <p:spPr bwMode="auto">
              <a:xfrm>
                <a:off x="4311040" y="913631"/>
                <a:ext cx="232579" cy="394791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9BC1FF"/>
                  </a:gs>
                  <a:gs pos="100000">
                    <a:srgbClr val="3F80CD"/>
                  </a:gs>
                </a:gsLst>
                <a:lin ang="5400000"/>
              </a:gradFill>
              <a:ln w="9525">
                <a:solidFill>
                  <a:srgbClr val="4A7EBB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</p:spPr>
            <p:txBody>
              <a:bodyPr anchor="ctr"/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endParaRPr lang="x-none" altLang="x-none" sz="2400">
                  <a:solidFill>
                    <a:srgbClr val="FFFFFF"/>
                  </a:solidFill>
                  <a:latin typeface="Calibri" charset="0"/>
                </a:endParaRPr>
              </a:p>
            </p:txBody>
          </p:sp>
          <p:sp>
            <p:nvSpPr>
              <p:cNvPr id="28715" name="TextBox 91"/>
              <p:cNvSpPr txBox="1">
                <a:spLocks noChangeArrowheads="1"/>
              </p:cNvSpPr>
              <p:nvPr/>
            </p:nvSpPr>
            <p:spPr bwMode="auto">
              <a:xfrm>
                <a:off x="4494833" y="727214"/>
                <a:ext cx="618954" cy="539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-128"/>
                  </a:defRPr>
                </a:lvl9pPr>
              </a:lstStyle>
              <a:p>
                <a:pPr eaLnBrk="1" hangingPunct="1"/>
                <a:r>
                  <a:rPr lang="en-US" altLang="x-none" sz="3600">
                    <a:solidFill>
                      <a:schemeClr val="accent1"/>
                    </a:solidFill>
                    <a:latin typeface="Calibri" charset="0"/>
                  </a:rPr>
                  <a:t>.</a:t>
                </a:r>
              </a:p>
            </p:txBody>
          </p:sp>
        </p:grpSp>
        <p:sp>
          <p:nvSpPr>
            <p:cNvPr id="28702" name="TextBox 92"/>
            <p:cNvSpPr txBox="1">
              <a:spLocks noChangeArrowheads="1"/>
            </p:cNvSpPr>
            <p:nvPr/>
          </p:nvSpPr>
          <p:spPr bwMode="auto">
            <a:xfrm>
              <a:off x="1124302" y="1693598"/>
              <a:ext cx="1261447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sp>
          <p:nvSpPr>
            <p:cNvPr id="28703" name="TextBox 93"/>
            <p:cNvSpPr txBox="1">
              <a:spLocks noChangeArrowheads="1"/>
            </p:cNvSpPr>
            <p:nvPr/>
          </p:nvSpPr>
          <p:spPr bwMode="auto">
            <a:xfrm>
              <a:off x="7053105" y="1693598"/>
              <a:ext cx="125790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Servers</a:t>
              </a:r>
            </a:p>
          </p:txBody>
        </p:sp>
        <p:cxnSp>
          <p:nvCxnSpPr>
            <p:cNvPr id="96" name="Curved Connector 95"/>
            <p:cNvCxnSpPr>
              <a:cxnSpLocks noChangeShapeType="1"/>
            </p:cNvCxnSpPr>
            <p:nvPr/>
          </p:nvCxnSpPr>
          <p:spPr bwMode="auto">
            <a:xfrm rot="16200000" flipV="1">
              <a:off x="2002058" y="1965027"/>
              <a:ext cx="1935535" cy="1304810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5" name="Curved Connector 104"/>
            <p:cNvCxnSpPr>
              <a:cxnSpLocks noChangeShapeType="1"/>
            </p:cNvCxnSpPr>
            <p:nvPr/>
          </p:nvCxnSpPr>
          <p:spPr bwMode="auto">
            <a:xfrm rot="16200000" flipH="1">
              <a:off x="2293112" y="1801433"/>
              <a:ext cx="1935535" cy="1631997"/>
            </a:xfrm>
            <a:prstGeom prst="curvedConnector3">
              <a:avLst>
                <a:gd name="adj1" fmla="val 4475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06" name="TextBox 117"/>
            <p:cNvSpPr txBox="1">
              <a:spLocks noChangeArrowheads="1"/>
            </p:cNvSpPr>
            <p:nvPr/>
          </p:nvSpPr>
          <p:spPr bwMode="auto">
            <a:xfrm>
              <a:off x="3016473" y="5490535"/>
              <a:ext cx="1072230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>
                  <a:latin typeface="Calibri" charset="0"/>
                </a:rPr>
                <a:t>Client</a:t>
              </a:r>
            </a:p>
          </p:txBody>
        </p:sp>
        <p:graphicFrame>
          <p:nvGraphicFramePr>
            <p:cNvPr id="28675" name="Object 3"/>
            <p:cNvGraphicFramePr>
              <a:graphicFrameLocks noChangeAspect="1"/>
            </p:cNvGraphicFramePr>
            <p:nvPr/>
          </p:nvGraphicFramePr>
          <p:xfrm>
            <a:off x="2444275" y="3975100"/>
            <a:ext cx="4710113" cy="12168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727" name="Photo Editor Photo" r:id="rId5" imgW="1905266" imgH="1390844" progId="">
                    <p:embed/>
                  </p:oleObj>
                </mc:Choice>
                <mc:Fallback>
                  <p:oleObj name="Photo Editor Photo" r:id="rId5" imgW="1905266" imgH="1390844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4275" y="3975100"/>
                          <a:ext cx="4710113" cy="12168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chemeClr val="bg2">
                                    <a:alpha val="74998"/>
                                  </a:scheme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5079465" y="3585200"/>
              <a:ext cx="1405988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205690" y="3585200"/>
              <a:ext cx="1324520" cy="69419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2400" dirty="0">
                  <a:latin typeface="Calibri"/>
                  <a:ea typeface="+mn-ea"/>
                  <a:cs typeface="Calibri"/>
                </a:rPr>
                <a:t>Reverse Proxy</a:t>
              </a:r>
            </a:p>
          </p:txBody>
        </p:sp>
        <p:cxnSp>
          <p:nvCxnSpPr>
            <p:cNvPr id="57" name="Curved Connector 56"/>
            <p:cNvCxnSpPr>
              <a:cxnSpLocks noChangeShapeType="1"/>
              <a:endCxn id="39" idx="0"/>
            </p:cNvCxnSpPr>
            <p:nvPr/>
          </p:nvCxnSpPr>
          <p:spPr bwMode="auto">
            <a:xfrm rot="5400000">
              <a:off x="3180170" y="4592231"/>
              <a:ext cx="1265185" cy="528231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0" name="Curved Connector 59"/>
            <p:cNvCxnSpPr>
              <a:cxnSpLocks noChangeShapeType="1"/>
            </p:cNvCxnSpPr>
            <p:nvPr/>
          </p:nvCxnSpPr>
          <p:spPr bwMode="auto">
            <a:xfrm rot="5400000" flipH="1" flipV="1">
              <a:off x="2793883" y="4659278"/>
              <a:ext cx="1257236" cy="402086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ffectLst>
              <a:outerShdw blurRad="40000" dist="20000" dir="5400000" rotWithShape="0">
                <a:srgbClr val="00000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11" name="TextBox 61"/>
            <p:cNvSpPr txBox="1">
              <a:spLocks noChangeArrowheads="1"/>
            </p:cNvSpPr>
            <p:nvPr/>
          </p:nvSpPr>
          <p:spPr bwMode="auto">
            <a:xfrm>
              <a:off x="1755025" y="5007235"/>
              <a:ext cx="1476781" cy="385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-128"/>
                </a:defRPr>
              </a:lvl9pPr>
            </a:lstStyle>
            <a:p>
              <a:pPr eaLnBrk="1" hangingPunct="1"/>
              <a:r>
                <a:rPr lang="en-US" altLang="x-none" sz="2400" i="1">
                  <a:latin typeface="Calibri" charset="0"/>
                </a:rPr>
                <a:t>Requests</a:t>
              </a:r>
            </a:p>
          </p:txBody>
        </p:sp>
      </p:grpSp>
      <p:sp>
        <p:nvSpPr>
          <p:cNvPr id="28677" name="TextBox 49"/>
          <p:cNvSpPr txBox="1">
            <a:spLocks noChangeArrowheads="1"/>
          </p:cNvSpPr>
          <p:nvPr/>
        </p:nvSpPr>
        <p:spPr bwMode="auto">
          <a:xfrm>
            <a:off x="4292600" y="6243638"/>
            <a:ext cx="14478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8" name="TextBox 50"/>
          <p:cNvSpPr txBox="1">
            <a:spLocks noChangeArrowheads="1"/>
          </p:cNvSpPr>
          <p:nvPr/>
        </p:nvSpPr>
        <p:spPr bwMode="auto">
          <a:xfrm>
            <a:off x="6273800" y="6240463"/>
            <a:ext cx="1371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Client</a:t>
            </a:r>
          </a:p>
        </p:txBody>
      </p:sp>
      <p:sp>
        <p:nvSpPr>
          <p:cNvPr id="28679" name="TextBox 53"/>
          <p:cNvSpPr txBox="1">
            <a:spLocks noChangeArrowheads="1"/>
          </p:cNvSpPr>
          <p:nvPr/>
        </p:nvSpPr>
        <p:spPr bwMode="auto">
          <a:xfrm>
            <a:off x="3733800" y="3132138"/>
            <a:ext cx="20066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Private Backbone</a:t>
            </a:r>
          </a:p>
        </p:txBody>
      </p:sp>
      <p:sp>
        <p:nvSpPr>
          <p:cNvPr id="28680" name="TextBox 54"/>
          <p:cNvSpPr txBox="1">
            <a:spLocks noChangeArrowheads="1"/>
          </p:cNvSpPr>
          <p:nvPr/>
        </p:nvSpPr>
        <p:spPr bwMode="auto">
          <a:xfrm>
            <a:off x="3884613" y="4900613"/>
            <a:ext cx="20066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r>
              <a:rPr lang="en-US" altLang="x-none" sz="2400">
                <a:latin typeface="Calibri" charset="0"/>
              </a:rPr>
              <a:t>Internet</a:t>
            </a:r>
          </a:p>
        </p:txBody>
      </p:sp>
      <p:sp>
        <p:nvSpPr>
          <p:cNvPr id="28681" name="Title 6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dirty="0"/>
              <a:t>Google Design</a:t>
            </a:r>
          </a:p>
        </p:txBody>
      </p:sp>
      <p:sp>
        <p:nvSpPr>
          <p:cNvPr id="2868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6DC0BC11-450A-A340-BDB4-855E18666E40}" type="slidenum">
              <a:rPr lang="en-US" altLang="x-none" sz="1200">
                <a:solidFill>
                  <a:srgbClr val="898989"/>
                </a:solidFill>
                <a:latin typeface="Calibri" charset="0"/>
              </a:rPr>
              <a:pPr eaLnBrk="1" hangingPunct="1"/>
              <a:t>8</a:t>
            </a:fld>
            <a:endParaRPr lang="en-US" altLang="x-none" sz="1200">
              <a:solidFill>
                <a:srgbClr val="898989"/>
              </a:solidFill>
              <a:latin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Proxy Caches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763000" cy="4906963"/>
          </a:xfrm>
        </p:spPr>
        <p:txBody>
          <a:bodyPr/>
          <a:lstStyle/>
          <a:p>
            <a:pPr>
              <a:spcAft>
                <a:spcPts val="2400"/>
              </a:spcAft>
              <a:buFont typeface="Arial" charset="0"/>
              <a:buNone/>
            </a:pPr>
            <a:r>
              <a:rPr lang="en-US" altLang="x-none"/>
              <a:t>(A)  Forward    (B)  Reverse    (C) Both    (D)  Neither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Reactively replicates popular content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origin server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Reduces client ISP costs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Intelligent load balancing between origin servers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Offload form submissions (POSTs) and user auth</a:t>
            </a:r>
          </a:p>
          <a:p>
            <a:pPr marL="342900" lvl="1" indent="-342900">
              <a:buFont typeface="Arial" charset="0"/>
              <a:buChar char="•"/>
            </a:pPr>
            <a:r>
              <a:rPr lang="en-US" altLang="x-none">
                <a:solidFill>
                  <a:srgbClr val="000000"/>
                </a:solidFill>
              </a:rPr>
              <a:t>Content reassembly or transcoding on behalf of origin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Smaller round-trip times to clients</a:t>
            </a:r>
          </a:p>
          <a:p>
            <a:r>
              <a:rPr lang="en-US" altLang="x-none" sz="2800">
                <a:solidFill>
                  <a:srgbClr val="000000"/>
                </a:solidFill>
              </a:rPr>
              <a:t>Maintain persistent connections to avoid TCP setup delay (handshake, slow start) </a:t>
            </a:r>
          </a:p>
          <a:p>
            <a:endParaRPr lang="en-US" altLang="x-none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-128"/>
              </a:defRPr>
            </a:lvl9pPr>
          </a:lstStyle>
          <a:p>
            <a:pPr eaLnBrk="1" hangingPunct="1"/>
            <a:fld id="{184043F3-6BBB-754D-BFEC-C3E5E4507942}" type="slidenum">
              <a:rPr lang="en-US" altLang="x-none" sz="1200">
                <a:solidFill>
                  <a:srgbClr val="898989"/>
                </a:solidFill>
              </a:rPr>
              <a:pPr eaLnBrk="1" hangingPunct="1"/>
              <a:t>9</a:t>
            </a:fld>
            <a:endParaRPr lang="en-US" altLang="x-none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20288</TotalTime>
  <Words>1440</Words>
  <Application>Microsoft Macintosh PowerPoint</Application>
  <PresentationFormat>On-screen Show (4:3)</PresentationFormat>
  <Paragraphs>499</Paragraphs>
  <Slides>34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Courier New</vt:lpstr>
      <vt:lpstr>ＭＳ Ｐゴシック</vt:lpstr>
      <vt:lpstr>Arial</vt:lpstr>
      <vt:lpstr>Calibri</vt:lpstr>
      <vt:lpstr>Times New Roman</vt:lpstr>
      <vt:lpstr>Wingdings</vt:lpstr>
      <vt:lpstr>ZapfDingbats</vt:lpstr>
      <vt:lpstr>Office Theme</vt:lpstr>
      <vt:lpstr>Photo Editor Photo</vt:lpstr>
      <vt:lpstr>Content Distribution Networks</vt:lpstr>
      <vt:lpstr>Single Server, Poor Performance</vt:lpstr>
      <vt:lpstr>Skewed Popularity of Web Traffic</vt:lpstr>
      <vt:lpstr>Web Caching</vt:lpstr>
      <vt:lpstr>Proxy Caches</vt:lpstr>
      <vt:lpstr>Forward Proxy</vt:lpstr>
      <vt:lpstr>Reverse Proxy</vt:lpstr>
      <vt:lpstr>Google Design</vt:lpstr>
      <vt:lpstr>Proxy Caches</vt:lpstr>
      <vt:lpstr>Proxy Caches</vt:lpstr>
      <vt:lpstr>Limitations of Web Caching</vt:lpstr>
      <vt:lpstr>Modern HTTP Video-on-Demand</vt:lpstr>
      <vt:lpstr>Content Distribution Networks</vt:lpstr>
      <vt:lpstr>Content Distribution Network</vt:lpstr>
      <vt:lpstr>Server Selection Policy</vt:lpstr>
      <vt:lpstr>Server Selection Mechanism</vt:lpstr>
      <vt:lpstr>Server Selection Mechanism</vt:lpstr>
      <vt:lpstr>Server Selection Mechanism</vt:lpstr>
      <vt:lpstr>A DNS lookup traverses DNS hierarchy</vt:lpstr>
      <vt:lpstr>DNS caching</vt:lpstr>
      <vt:lpstr>Server Selection Mechanism</vt:lpstr>
      <vt:lpstr>How Akamai Works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Uses DNS</vt:lpstr>
      <vt:lpstr>How Akamai Works: Cache Hit</vt:lpstr>
      <vt:lpstr>Mapping System</vt:lpstr>
      <vt:lpstr>Mapping System</vt:lpstr>
      <vt:lpstr>Adapting to Failures</vt:lpstr>
      <vt:lpstr>Conclusion</vt:lpstr>
    </vt:vector>
  </TitlesOfParts>
  <Company>Princeton University</Company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1771</cp:revision>
  <cp:lastPrinted>2013-03-25T13:40:37Z</cp:lastPrinted>
  <dcterms:created xsi:type="dcterms:W3CDTF">2014-03-24T03:17:35Z</dcterms:created>
  <dcterms:modified xsi:type="dcterms:W3CDTF">2017-04-16T05:40:04Z</dcterms:modified>
</cp:coreProperties>
</file>