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2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70B745-A339-554F-BDA5-41AE98B881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A5B62-D8D1-B54A-B9D7-4408AF862E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078A1-D3AA-3941-9210-E6E215B6CB8B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8DD81-B3E7-5E4E-8A98-88AEAB80FA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82079-3676-E64E-B1A2-02C87DD09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7B8F-4561-D843-ABAA-DBF336D1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6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600" spc="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495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800"/>
            </a:lvl1pPr>
            <a:lvl2pPr marL="0" indent="0" algn="ct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800"/>
            </a:lvl2pPr>
            <a:lvl3pPr marL="0" indent="0" algn="ct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800"/>
            </a:lvl3pPr>
            <a:lvl4pPr marL="0" indent="0" algn="ct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800"/>
            </a:lvl4pPr>
            <a:lvl5pPr marL="0" indent="0" algn="ct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r="11866"/>
          <a:stretch>
            <a:fillRect/>
          </a:stretch>
        </p:blipFill>
        <p:spPr>
          <a:xfrm>
            <a:off x="4169050" y="2971800"/>
            <a:ext cx="805902" cy="101817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traight Connector 7"/>
          <p:cNvSpPr/>
          <p:nvPr/>
        </p:nvSpPr>
        <p:spPr>
          <a:xfrm>
            <a:off x="152400" y="4343400"/>
            <a:ext cx="8763001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0732" y="6221658"/>
            <a:ext cx="282469" cy="2693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spc="0"/>
            </a:lvl1pPr>
          </a:lstStyle>
          <a:p>
            <a:r>
              <a:t>Title Text</a:t>
            </a:r>
          </a:p>
        </p:txBody>
      </p:sp>
      <p:sp>
        <p:nvSpPr>
          <p:cNvPr id="9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lnSpc>
                <a:spcPct val="8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lnSpc>
                <a:spcPct val="8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lnSpc>
                <a:spcPct val="8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lnSpc>
                <a:spcPct val="8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xfrm>
            <a:off x="152400" y="1447800"/>
            <a:ext cx="8763000" cy="50292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500"/>
              </a:spcBef>
              <a:defRPr sz="2400"/>
            </a:lvl1pPr>
            <a:lvl2pPr marL="742950" indent="-285750">
              <a:lnSpc>
                <a:spcPct val="80000"/>
              </a:lnSpc>
              <a:spcBef>
                <a:spcPts val="500"/>
              </a:spcBef>
              <a:defRPr sz="2400"/>
            </a:lvl2pPr>
            <a:lvl3pPr marL="1143000" indent="-228600">
              <a:lnSpc>
                <a:spcPct val="80000"/>
              </a:lnSpc>
              <a:spcBef>
                <a:spcPts val="500"/>
              </a:spcBef>
              <a:defRPr sz="2400"/>
            </a:lvl3pPr>
            <a:lvl4pPr marL="1600200" indent="-228600">
              <a:lnSpc>
                <a:spcPct val="80000"/>
              </a:lnSpc>
              <a:spcBef>
                <a:spcPts val="500"/>
              </a:spcBef>
              <a:defRPr sz="2400"/>
            </a:lvl4pPr>
            <a:lvl5pPr marL="2057400" indent="-228600">
              <a:lnSpc>
                <a:spcPct val="80000"/>
              </a:lnSpc>
              <a:spcBef>
                <a:spcPts val="5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 spc="0"/>
            </a:lvl1pPr>
          </a:lstStyle>
          <a:p>
            <a:r>
              <a:t>Title Text</a:t>
            </a:r>
          </a:p>
        </p:txBody>
      </p:sp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9600" y="457200"/>
            <a:ext cx="685800" cy="76363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traight Connector 8"/>
          <p:cNvSpPr/>
          <p:nvPr/>
        </p:nvSpPr>
        <p:spPr>
          <a:xfrm>
            <a:off x="152400" y="1295400"/>
            <a:ext cx="8763001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 spc="0"/>
            </a:lvl1pPr>
          </a:lstStyle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500"/>
              </a:spcBef>
              <a:defRPr sz="2400"/>
            </a:lvl1pPr>
            <a:lvl2pPr marL="742950" indent="-285750">
              <a:lnSpc>
                <a:spcPct val="80000"/>
              </a:lnSpc>
              <a:spcBef>
                <a:spcPts val="500"/>
              </a:spcBef>
              <a:defRPr sz="2400"/>
            </a:lvl2pPr>
            <a:lvl3pPr marL="1143000" indent="-228600">
              <a:lnSpc>
                <a:spcPct val="80000"/>
              </a:lnSpc>
              <a:spcBef>
                <a:spcPts val="500"/>
              </a:spcBef>
              <a:defRPr sz="2400"/>
            </a:lvl3pPr>
            <a:lvl4pPr marL="1600200" indent="-228600">
              <a:lnSpc>
                <a:spcPct val="80000"/>
              </a:lnSpc>
              <a:spcBef>
                <a:spcPts val="500"/>
              </a:spcBef>
              <a:defRPr sz="2400"/>
            </a:lvl4pPr>
            <a:lvl5pPr marL="2057400" indent="-228600">
              <a:lnSpc>
                <a:spcPct val="80000"/>
              </a:lnSpc>
              <a:spcBef>
                <a:spcPts val="5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"/>
          <p:cNvSpPr/>
          <p:nvPr/>
        </p:nvSpPr>
        <p:spPr>
          <a:xfrm>
            <a:off x="457199" y="457198"/>
            <a:ext cx="8272465" cy="59864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4025" y="5257800"/>
            <a:ext cx="614363" cy="93345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685800" y="1371600"/>
            <a:ext cx="7772400" cy="1698625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z="3600" spc="0">
                <a:solidFill>
                  <a:srgbClr val="1F4899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10000"/>
            <a:ext cx="6400800" cy="12192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400" b="1" spc="0"/>
            </a:lvl1pPr>
            <a:lvl2pPr marL="800100" indent="-342900" algn="ctr" defTabSz="914400">
              <a:spcBef>
                <a:spcPts val="0"/>
              </a:spcBef>
              <a:buFontTx/>
              <a:buChar char="▪"/>
              <a:defRPr sz="2400" b="1" spc="0"/>
            </a:lvl2pPr>
            <a:lvl3pPr marL="1219200" indent="-304800" algn="ctr" defTabSz="914400">
              <a:spcBef>
                <a:spcPts val="0"/>
              </a:spcBef>
              <a:buSzPct val="90000"/>
              <a:buFontTx/>
              <a:buChar char="●"/>
              <a:defRPr sz="2400" b="1" spc="0"/>
            </a:lvl3pPr>
            <a:lvl4pPr marL="1714500" indent="-342900" algn="ctr" defTabSz="914400">
              <a:spcBef>
                <a:spcPts val="0"/>
              </a:spcBef>
              <a:buFontTx/>
              <a:buChar char="▪"/>
              <a:defRPr sz="2400" b="1" spc="0"/>
            </a:lvl4pPr>
            <a:lvl5pPr marL="2171700" indent="-342900" algn="ctr" defTabSz="914400">
              <a:spcBef>
                <a:spcPts val="0"/>
              </a:spcBef>
              <a:buSzPct val="90000"/>
              <a:buFontTx/>
              <a:buChar char="●"/>
              <a:defRPr sz="2400" b="1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0732" y="6221658"/>
            <a:ext cx="282469" cy="2693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ody Level One…"/>
          <p:cNvSpPr txBox="1">
            <a:spLocks noGrp="1"/>
          </p:cNvSpPr>
          <p:nvPr>
            <p:ph type="body" idx="1"/>
          </p:nvPr>
        </p:nvSpPr>
        <p:spPr>
          <a:xfrm>
            <a:off x="347472" y="1453896"/>
            <a:ext cx="8229601" cy="49069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1200"/>
              </a:spcBef>
              <a:buClr>
                <a:srgbClr val="000000"/>
              </a:buClr>
              <a:buSzPct val="90000"/>
              <a:defRPr sz="2400" b="1" spc="0"/>
            </a:lvl1pPr>
            <a:lvl2pPr marL="868680" indent="-411480" defTabSz="914400">
              <a:spcBef>
                <a:spcPts val="1200"/>
              </a:spcBef>
              <a:buClr>
                <a:srgbClr val="000000"/>
              </a:buClr>
              <a:defRPr sz="2400" b="1" spc="0"/>
            </a:lvl2pPr>
            <a:lvl3pPr marL="1295400" indent="-381000" defTabSz="914400">
              <a:spcBef>
                <a:spcPts val="1200"/>
              </a:spcBef>
              <a:buClr>
                <a:srgbClr val="000000"/>
              </a:buClr>
              <a:buSzPct val="90000"/>
              <a:defRPr sz="2400" b="1" spc="0"/>
            </a:lvl3pPr>
            <a:lvl4pPr marL="1800225" indent="-428625" defTabSz="914400">
              <a:spcBef>
                <a:spcPts val="1200"/>
              </a:spcBef>
              <a:buClr>
                <a:srgbClr val="000000"/>
              </a:buClr>
              <a:defRPr sz="2400" b="1" spc="0"/>
            </a:lvl4pPr>
            <a:lvl5pPr marL="2257425" indent="-428625" defTabSz="914400">
              <a:spcBef>
                <a:spcPts val="1200"/>
              </a:spcBef>
              <a:buClr>
                <a:srgbClr val="000000"/>
              </a:buClr>
              <a:buSzPct val="90000"/>
              <a:buChar char="•"/>
              <a:defRPr sz="2400" b="1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r>
              <a:t>Title Text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3495" y="6553200"/>
            <a:ext cx="301907" cy="288822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z="3200" spc="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defTabSz="914400">
              <a:lnSpc>
                <a:spcPct val="100000"/>
              </a:lnSpc>
              <a:defRPr cap="all" spc="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914400">
              <a:spcBef>
                <a:spcPts val="1200"/>
              </a:spcBef>
              <a:buSzTx/>
              <a:buFontTx/>
              <a:buNone/>
              <a:defRPr sz="2000" b="1" spc="0"/>
            </a:lvl1pPr>
            <a:lvl2pPr marL="0" indent="0" defTabSz="914400">
              <a:spcBef>
                <a:spcPts val="1200"/>
              </a:spcBef>
              <a:buSzTx/>
              <a:buFontTx/>
              <a:buNone/>
              <a:defRPr sz="2000" b="1" spc="0"/>
            </a:lvl2pPr>
            <a:lvl3pPr marL="0" indent="0" defTabSz="914400">
              <a:spcBef>
                <a:spcPts val="1200"/>
              </a:spcBef>
              <a:buSzTx/>
              <a:buFontTx/>
              <a:buNone/>
              <a:defRPr sz="2000" b="1" spc="0"/>
            </a:lvl3pPr>
            <a:lvl4pPr marL="0" indent="0" defTabSz="914400">
              <a:spcBef>
                <a:spcPts val="1200"/>
              </a:spcBef>
              <a:buSzTx/>
              <a:buFontTx/>
              <a:buNone/>
              <a:defRPr sz="2000" b="1" spc="0"/>
            </a:lvl4pPr>
            <a:lvl5pPr marL="0" indent="0" defTabSz="914400">
              <a:spcBef>
                <a:spcPts val="1200"/>
              </a:spcBef>
              <a:buSzTx/>
              <a:buFontTx/>
              <a:buNone/>
              <a:defRPr sz="2000" b="1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z="3200" spc="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1300"/>
              </a:spcBef>
              <a:buClr>
                <a:srgbClr val="1F4899"/>
              </a:buClr>
              <a:buSzPct val="90000"/>
              <a:buChar char="●"/>
              <a:defRPr sz="2200" b="1" spc="0"/>
            </a:lvl1pPr>
            <a:lvl2pPr marL="771525" indent="-314325" defTabSz="914400">
              <a:spcBef>
                <a:spcPts val="1300"/>
              </a:spcBef>
              <a:buClr>
                <a:srgbClr val="1F4899"/>
              </a:buClr>
              <a:buChar char="▪"/>
              <a:defRPr sz="2200" b="1" spc="0"/>
            </a:lvl2pPr>
            <a:lvl3pPr marL="1193800" indent="-279400" defTabSz="914400">
              <a:spcBef>
                <a:spcPts val="1300"/>
              </a:spcBef>
              <a:buClr>
                <a:srgbClr val="1F4899"/>
              </a:buClr>
              <a:buSzPct val="90000"/>
              <a:buChar char="●"/>
              <a:defRPr sz="2200" b="1" spc="0"/>
            </a:lvl3pPr>
            <a:lvl4pPr marL="1685925" indent="-314325" defTabSz="914400">
              <a:spcBef>
                <a:spcPts val="1300"/>
              </a:spcBef>
              <a:buClr>
                <a:srgbClr val="1F4899"/>
              </a:buClr>
              <a:buChar char="▪"/>
              <a:defRPr sz="2200" b="1" spc="0"/>
            </a:lvl4pPr>
            <a:lvl5pPr marL="2143125" indent="-314325" defTabSz="914400">
              <a:spcBef>
                <a:spcPts val="1300"/>
              </a:spcBef>
              <a:buClr>
                <a:srgbClr val="1F4899"/>
              </a:buClr>
              <a:buSzPct val="90000"/>
              <a:buChar char="●"/>
              <a:defRPr sz="2200" b="1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traight Connector 8"/>
          <p:cNvSpPr/>
          <p:nvPr/>
        </p:nvSpPr>
        <p:spPr>
          <a:xfrm>
            <a:off x="457200" y="914400"/>
            <a:ext cx="8229601" cy="0"/>
          </a:xfrm>
          <a:prstGeom prst="line">
            <a:avLst/>
          </a:prstGeom>
          <a:ln w="50800">
            <a:solidFill>
              <a:srgbClr val="1F489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z="3200" spc="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1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914400">
              <a:spcBef>
                <a:spcPts val="1400"/>
              </a:spcBef>
              <a:buSzTx/>
              <a:buFontTx/>
              <a:buNone/>
              <a:defRPr sz="2400" b="1" spc="0"/>
            </a:lvl1pPr>
            <a:lvl2pPr marL="0" indent="0" defTabSz="914400">
              <a:spcBef>
                <a:spcPts val="1400"/>
              </a:spcBef>
              <a:buSzTx/>
              <a:buFontTx/>
              <a:buNone/>
              <a:defRPr sz="2400" b="1" spc="0"/>
            </a:lvl2pPr>
            <a:lvl3pPr marL="0" indent="0" defTabSz="914400">
              <a:spcBef>
                <a:spcPts val="1400"/>
              </a:spcBef>
              <a:buSzTx/>
              <a:buFontTx/>
              <a:buNone/>
              <a:defRPr sz="2400" b="1" spc="0"/>
            </a:lvl3pPr>
            <a:lvl4pPr marL="0" indent="0" defTabSz="914400">
              <a:spcBef>
                <a:spcPts val="1400"/>
              </a:spcBef>
              <a:buSzTx/>
              <a:buFontTx/>
              <a:buNone/>
              <a:defRPr sz="2400" b="1" spc="0"/>
            </a:lvl4pPr>
            <a:lvl5pPr marL="0" indent="0" defTabSz="914400">
              <a:spcBef>
                <a:spcPts val="1400"/>
              </a:spcBef>
              <a:buSzTx/>
              <a:buFontTx/>
              <a:buNone/>
              <a:defRPr sz="2400" b="1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>
              <a:defRPr spc="-100"/>
            </a:pPr>
            <a:endParaRPr/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Text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z="3200" spc="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000" spc="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200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1900"/>
              </a:spcBef>
              <a:buClr>
                <a:srgbClr val="1F4899"/>
              </a:buClr>
              <a:buSzPct val="90000"/>
              <a:buChar char="●"/>
              <a:defRPr sz="3200" b="1" spc="0"/>
            </a:lvl1pPr>
            <a:lvl2pPr marL="783771" indent="-326571" defTabSz="914400">
              <a:spcBef>
                <a:spcPts val="1900"/>
              </a:spcBef>
              <a:buClr>
                <a:srgbClr val="1F4899"/>
              </a:buClr>
              <a:buChar char="▪"/>
              <a:defRPr sz="3200" b="1" spc="0"/>
            </a:lvl2pPr>
            <a:lvl3pPr marL="1219200" indent="-304800" defTabSz="914400">
              <a:spcBef>
                <a:spcPts val="1900"/>
              </a:spcBef>
              <a:buClr>
                <a:srgbClr val="1F4899"/>
              </a:buClr>
              <a:buSzPct val="90000"/>
              <a:buChar char="●"/>
              <a:defRPr sz="3200" b="1" spc="0"/>
            </a:lvl3pPr>
            <a:lvl4pPr marL="1737360" indent="-365760" defTabSz="914400">
              <a:spcBef>
                <a:spcPts val="1900"/>
              </a:spcBef>
              <a:buClr>
                <a:srgbClr val="1F4899"/>
              </a:buClr>
              <a:buChar char="▪"/>
              <a:defRPr sz="3200" b="1" spc="0"/>
            </a:lvl4pPr>
            <a:lvl5pPr marL="2194560" indent="-365760" defTabSz="914400">
              <a:spcBef>
                <a:spcPts val="1900"/>
              </a:spcBef>
              <a:buClr>
                <a:srgbClr val="1F4899"/>
              </a:buClr>
              <a:buSzPct val="90000"/>
              <a:buChar char="●"/>
              <a:defRPr sz="3200" b="1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defRPr spc="-100"/>
            </a:pPr>
            <a:endParaRPr/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000" spc="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21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914400">
              <a:spcBef>
                <a:spcPts val="800"/>
              </a:spcBef>
              <a:buSzTx/>
              <a:buFontTx/>
              <a:buNone/>
              <a:defRPr sz="1400" b="1" spc="0"/>
            </a:lvl1pPr>
            <a:lvl2pPr marL="0" indent="0" defTabSz="914400">
              <a:spcBef>
                <a:spcPts val="800"/>
              </a:spcBef>
              <a:buSzTx/>
              <a:buFontTx/>
              <a:buNone/>
              <a:defRPr sz="1400" b="1" spc="0"/>
            </a:lvl2pPr>
            <a:lvl3pPr marL="0" indent="0" defTabSz="914400">
              <a:spcBef>
                <a:spcPts val="800"/>
              </a:spcBef>
              <a:buSzTx/>
              <a:buFontTx/>
              <a:buNone/>
              <a:defRPr sz="1400" b="1" spc="0"/>
            </a:lvl3pPr>
            <a:lvl4pPr marL="0" indent="0" defTabSz="914400">
              <a:spcBef>
                <a:spcPts val="800"/>
              </a:spcBef>
              <a:buSzTx/>
              <a:buFontTx/>
              <a:buNone/>
              <a:defRPr sz="1400" b="1" spc="0"/>
            </a:lvl4pPr>
            <a:lvl5pPr marL="0" indent="0" defTabSz="914400">
              <a:spcBef>
                <a:spcPts val="800"/>
              </a:spcBef>
              <a:buSzTx/>
              <a:buFontTx/>
              <a:buNone/>
              <a:defRPr sz="1400" b="1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z="3200" spc="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220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sz="2400" b="1" spc="0"/>
            </a:lvl1pPr>
            <a:lvl2pPr marL="800100" indent="-342900" defTabSz="914400">
              <a:spcBef>
                <a:spcPts val="1400"/>
              </a:spcBef>
              <a:buClr>
                <a:srgbClr val="1F4899"/>
              </a:buClr>
              <a:buChar char="▪"/>
              <a:defRPr sz="2400" b="1" spc="0"/>
            </a:lvl2pPr>
            <a:lvl3pPr marL="1219200" indent="-304800"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sz="2400" b="1" spc="0"/>
            </a:lvl3pPr>
            <a:lvl4pPr marL="1714500" indent="-342900" defTabSz="914400">
              <a:spcBef>
                <a:spcPts val="1400"/>
              </a:spcBef>
              <a:buClr>
                <a:srgbClr val="1F4899"/>
              </a:buClr>
              <a:buChar char="▪"/>
              <a:defRPr sz="2400" b="1" spc="0"/>
            </a:lvl4pPr>
            <a:lvl5pPr marL="2171700" indent="-342900"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sz="2400" b="1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>
            <a:spLocks noGrp="1"/>
          </p:cNvSpPr>
          <p:nvPr>
            <p:ph type="title"/>
          </p:nvPr>
        </p:nvSpPr>
        <p:spPr>
          <a:xfrm>
            <a:off x="6629400" y="304800"/>
            <a:ext cx="2057400" cy="5821363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z="3200" spc="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22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sz="2400" b="1" spc="0"/>
            </a:lvl1pPr>
            <a:lvl2pPr marL="800100" indent="-342900" defTabSz="914400">
              <a:spcBef>
                <a:spcPts val="1400"/>
              </a:spcBef>
              <a:buClr>
                <a:srgbClr val="1F4899"/>
              </a:buClr>
              <a:buChar char="▪"/>
              <a:defRPr sz="2400" b="1" spc="0"/>
            </a:lvl2pPr>
            <a:lvl3pPr marL="1219200" indent="-304800"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sz="2400" b="1" spc="0"/>
            </a:lvl3pPr>
            <a:lvl4pPr marL="1714500" indent="-342900" defTabSz="914400">
              <a:spcBef>
                <a:spcPts val="1400"/>
              </a:spcBef>
              <a:buClr>
                <a:srgbClr val="1F4899"/>
              </a:buClr>
              <a:buChar char="▪"/>
              <a:defRPr sz="2400" b="1" spc="0"/>
            </a:lvl4pPr>
            <a:lvl5pPr marL="2171700" indent="-342900"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sz="2400" b="1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>
            <a:spLocks noGrp="1"/>
          </p:cNvSpPr>
          <p:nvPr>
            <p:ph type="title"/>
          </p:nvPr>
        </p:nvSpPr>
        <p:spPr>
          <a:xfrm>
            <a:off x="311698" y="1302273"/>
            <a:ext cx="8520603" cy="572702"/>
          </a:xfrm>
          <a:prstGeom prst="rect">
            <a:avLst/>
          </a:prstGeom>
        </p:spPr>
        <p:txBody>
          <a:bodyPr lIns="91423" tIns="91423" rIns="91423" bIns="91423" anchor="t"/>
          <a:lstStyle>
            <a:lvl1pPr defTabSz="1219200">
              <a:lnSpc>
                <a:spcPct val="100000"/>
              </a:lnSpc>
              <a:defRPr sz="3600" b="0" spc="0"/>
            </a:lvl1pPr>
          </a:lstStyle>
          <a:p>
            <a:r>
              <a:t>Title Text</a:t>
            </a:r>
          </a:p>
        </p:txBody>
      </p:sp>
      <p:sp>
        <p:nvSpPr>
          <p:cNvPr id="238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8" y="2009725"/>
            <a:ext cx="8520603" cy="3416400"/>
          </a:xfrm>
          <a:prstGeom prst="rect">
            <a:avLst/>
          </a:prstGeom>
        </p:spPr>
        <p:txBody>
          <a:bodyPr lIns="91423" tIns="91423" rIns="91423" bIns="91423"/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 spc="0">
                <a:solidFill>
                  <a:srgbClr val="595959"/>
                </a:solidFill>
              </a:defRPr>
            </a:lvl1pPr>
            <a:lvl2pPr marL="1141184" indent="-544284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 spc="0">
                <a:solidFill>
                  <a:srgbClr val="595959"/>
                </a:solidFill>
              </a:defRPr>
            </a:lvl2pPr>
            <a:lvl3pPr marL="1598384" indent="-544284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■"/>
              <a:defRPr sz="2400" spc="0">
                <a:solidFill>
                  <a:srgbClr val="595959"/>
                </a:solidFill>
              </a:defRPr>
            </a:lvl3pPr>
            <a:lvl4pPr marL="2055584" indent="-544284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 spc="0">
                <a:solidFill>
                  <a:srgbClr val="595959"/>
                </a:solidFill>
              </a:defRPr>
            </a:lvl4pPr>
            <a:lvl5pPr marL="2512784" indent="-544284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 spc="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56094" y="5539435"/>
            <a:ext cx="365064" cy="355664"/>
          </a:xfrm>
          <a:prstGeom prst="rect">
            <a:avLst/>
          </a:prstGeom>
        </p:spPr>
        <p:txBody>
          <a:bodyPr lIns="91423" tIns="91423" rIns="91423" bIns="91423"/>
          <a:lstStyle>
            <a:lvl1pPr defTabSz="1219200">
              <a:defRPr sz="1200" b="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772373" y="2845760"/>
            <a:ext cx="7772401" cy="116648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2373" y="4069953"/>
            <a:ext cx="7772401" cy="9884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595959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595959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595959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595959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Section Header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772373" y="2845760"/>
            <a:ext cx="7772401" cy="116648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pc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2373" y="4069953"/>
            <a:ext cx="7772401" cy="9884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5424" y="1470346"/>
            <a:ext cx="4340377" cy="487743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600"/>
              </a:spcBef>
              <a:defRPr sz="2600"/>
            </a:lvl1pPr>
            <a:lvl2pPr marL="742950" indent="-285750">
              <a:lnSpc>
                <a:spcPct val="80000"/>
              </a:lnSpc>
              <a:spcBef>
                <a:spcPts val="600"/>
              </a:spcBef>
              <a:defRPr sz="2600"/>
            </a:lvl2pPr>
            <a:lvl3pPr marL="1143000" indent="-228600">
              <a:lnSpc>
                <a:spcPct val="80000"/>
              </a:lnSpc>
              <a:spcBef>
                <a:spcPts val="600"/>
              </a:spcBef>
              <a:defRPr sz="2600"/>
            </a:lvl3pPr>
            <a:lvl4pPr marL="1600200" indent="-228600">
              <a:lnSpc>
                <a:spcPct val="80000"/>
              </a:lnSpc>
              <a:spcBef>
                <a:spcPts val="600"/>
              </a:spcBef>
              <a:defRPr sz="2600"/>
            </a:lvl4pPr>
            <a:lvl5pPr marL="2057400" indent="-228600">
              <a:lnSpc>
                <a:spcPct val="80000"/>
              </a:lnSpc>
              <a:spcBef>
                <a:spcPts val="600"/>
              </a:spcBef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52" name="Straight Connector 9"/>
          <p:cNvSpPr/>
          <p:nvPr/>
        </p:nvSpPr>
        <p:spPr>
          <a:xfrm>
            <a:off x="152400" y="1295400"/>
            <a:ext cx="8763001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lnSpc>
                <a:spcPct val="80000"/>
              </a:lnSpc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lnSpc>
                <a:spcPct val="80000"/>
              </a:lnSpc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lnSpc>
                <a:spcPct val="80000"/>
              </a:lnSpc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lnSpc>
                <a:spcPct val="80000"/>
              </a:lnSpc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>
              <a:defRPr spc="-100"/>
            </a:pPr>
            <a:endParaRPr/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</p:spPr>
        <p:txBody>
          <a:bodyPr/>
          <a:lstStyle>
            <a:lvl1pPr>
              <a:defRPr sz="3600" spc="0"/>
            </a:lvl1pPr>
          </a:lstStyle>
          <a:p>
            <a:r>
              <a:t>Title Text</a:t>
            </a:r>
          </a:p>
        </p:txBody>
      </p:sp>
      <p:sp>
        <p:nvSpPr>
          <p:cNvPr id="63" name="Straight Connector 11"/>
          <p:cNvSpPr/>
          <p:nvPr/>
        </p:nvSpPr>
        <p:spPr>
          <a:xfrm>
            <a:off x="152400" y="1295400"/>
            <a:ext cx="8763001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72" name="Straight Connector 7"/>
          <p:cNvSpPr/>
          <p:nvPr/>
        </p:nvSpPr>
        <p:spPr>
          <a:xfrm>
            <a:off x="152400" y="1295400"/>
            <a:ext cx="8763001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spc="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80000"/>
              </a:lnSpc>
              <a:spcBef>
                <a:spcPts val="700"/>
              </a:spcBef>
              <a:defRPr sz="3200"/>
            </a:lvl2pPr>
            <a:lvl3pPr marL="1219200" indent="-304800">
              <a:lnSpc>
                <a:spcPct val="8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80000"/>
              </a:lnSpc>
              <a:spcBef>
                <a:spcPts val="700"/>
              </a:spcBef>
              <a:defRPr sz="3200"/>
            </a:lvl4pPr>
            <a:lvl5pPr marL="2194560" indent="-365760">
              <a:lnSpc>
                <a:spcPct val="80000"/>
              </a:lnSpc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8"/>
          <p:cNvSpPr/>
          <p:nvPr/>
        </p:nvSpPr>
        <p:spPr>
          <a:xfrm>
            <a:off x="152400" y="1256489"/>
            <a:ext cx="8763001" cy="2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0195" y="1449421"/>
            <a:ext cx="8565206" cy="50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32933" y="6524870"/>
            <a:ext cx="282468" cy="269385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r">
              <a:defRPr sz="1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5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63359" marR="0" indent="-306159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–"/>
        <a:tabLst/>
        <a:defRPr sz="3000" b="0" i="0" u="none" strike="noStrike" cap="none" spc="-5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5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83327" marR="0" indent="-311726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–"/>
        <a:tabLst/>
        <a:defRPr sz="3000" b="0" i="0" u="none" strike="noStrike" cap="none" spc="-5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40527" marR="0" indent="-311727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»"/>
        <a:tabLst/>
        <a:defRPr sz="3000" b="0" i="0" u="none" strike="noStrike" cap="none" spc="-5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28900" marR="0" indent="-34290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5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86100" marR="0" indent="-34290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5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43300" marR="0" indent="-34290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5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00500" marR="0" indent="-34290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5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800" b="0"/>
            </a:lvl1pPr>
          </a:lstStyle>
          <a:p>
            <a:r>
              <a:t>Consensus</a:t>
            </a:r>
          </a:p>
        </p:txBody>
      </p:sp>
      <p:sp>
        <p:nvSpPr>
          <p:cNvPr id="249" name="Rectangle 3"/>
          <p:cNvSpPr txBox="1">
            <a:spLocks noGrp="1"/>
          </p:cNvSpPr>
          <p:nvPr>
            <p:ph type="subTitle" sz="half" idx="1"/>
          </p:nvPr>
        </p:nvSpPr>
        <p:spPr>
          <a:xfrm>
            <a:off x="0" y="4475746"/>
            <a:ext cx="9144000" cy="23822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defRPr sz="3000" spc="-100"/>
            </a:pPr>
            <a:r>
              <a:rPr dirty="0"/>
              <a:t>COS 518: </a:t>
            </a:r>
            <a:r>
              <a:rPr i="1" dirty="0"/>
              <a:t>Advanced Computer Systems</a:t>
            </a:r>
          </a:p>
          <a:p>
            <a:pPr>
              <a:spcBef>
                <a:spcPts val="700"/>
              </a:spcBef>
              <a:defRPr sz="3000" spc="-100"/>
            </a:pPr>
            <a:r>
              <a:rPr dirty="0"/>
              <a:t>Lecture 4</a:t>
            </a:r>
            <a:endParaRPr spc="-50" dirty="0"/>
          </a:p>
          <a:p>
            <a:pPr>
              <a:defRPr sz="3000"/>
            </a:pPr>
            <a:endParaRPr spc="-50" dirty="0"/>
          </a:p>
          <a:p>
            <a:pPr>
              <a:spcBef>
                <a:spcPts val="700"/>
              </a:spcBef>
              <a:defRPr sz="3000" spc="-100"/>
            </a:pPr>
            <a:r>
              <a:rPr dirty="0"/>
              <a:t>Michael Freedman</a:t>
            </a:r>
            <a:endParaRPr spc="-50" dirty="0"/>
          </a:p>
          <a:p>
            <a:pPr>
              <a:defRPr sz="1900"/>
            </a:pPr>
            <a:endParaRPr spc="-50" dirty="0"/>
          </a:p>
          <a:p>
            <a:pPr>
              <a:spcBef>
                <a:spcPts val="300"/>
              </a:spcBef>
              <a:defRPr sz="1400" spc="-100"/>
            </a:pPr>
            <a:r>
              <a:rPr dirty="0"/>
              <a:t>RAFT slides heavily based on those from Diego </a:t>
            </a:r>
            <a:r>
              <a:rPr dirty="0" err="1"/>
              <a:t>Ongaro</a:t>
            </a:r>
            <a:r>
              <a:rPr dirty="0"/>
              <a:t> and John </a:t>
            </a:r>
            <a:r>
              <a:rPr dirty="0" err="1"/>
              <a:t>Ousterhout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 txBox="1">
            <a:spLocks noGrp="1"/>
          </p:cNvSpPr>
          <p:nvPr>
            <p:ph type="title"/>
          </p:nvPr>
        </p:nvSpPr>
        <p:spPr>
          <a:xfrm>
            <a:off x="-1" y="672392"/>
            <a:ext cx="9144001" cy="2516309"/>
          </a:xfrm>
          <a:prstGeom prst="rect">
            <a:avLst/>
          </a:prstGeom>
        </p:spPr>
        <p:txBody>
          <a:bodyPr/>
          <a:lstStyle/>
          <a:p>
            <a:r>
              <a:t>Why bother with a leader?</a:t>
            </a:r>
          </a:p>
        </p:txBody>
      </p:sp>
      <p:sp>
        <p:nvSpPr>
          <p:cNvPr id="330" name="Text Placeholder 2"/>
          <p:cNvSpPr txBox="1">
            <a:spLocks noGrp="1"/>
          </p:cNvSpPr>
          <p:nvPr>
            <p:ph type="body" idx="1"/>
          </p:nvPr>
        </p:nvSpPr>
        <p:spPr>
          <a:xfrm>
            <a:off x="506185" y="2698142"/>
            <a:ext cx="8504465" cy="3778860"/>
          </a:xfrm>
          <a:prstGeom prst="rect">
            <a:avLst/>
          </a:prstGeom>
        </p:spPr>
        <p:txBody>
          <a:bodyPr/>
          <a:lstStyle/>
          <a:p>
            <a:pPr lvl="1" indent="457200" algn="l">
              <a:lnSpc>
                <a:spcPct val="100000"/>
              </a:lnSpc>
              <a:spcBef>
                <a:spcPts val="800"/>
              </a:spcBef>
              <a:defRPr sz="2800" spc="-100"/>
            </a:pPr>
            <a:r>
              <a:t>Not necessary, but …</a:t>
            </a:r>
            <a:endParaRPr sz="1800" spc="-50">
              <a:solidFill>
                <a:srgbClr val="888888"/>
              </a:solidFill>
            </a:endParaRPr>
          </a:p>
          <a:p>
            <a:pPr marL="742950" lvl="1" indent="-285750" algn="l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buChar char="•"/>
              <a:defRPr sz="2600" spc="-100"/>
            </a:pPr>
            <a:r>
              <a:t>Decomposition:  normal operation vs. leader changes</a:t>
            </a:r>
            <a:endParaRPr spc="-50"/>
          </a:p>
          <a:p>
            <a:pPr marL="742950" lvl="1" indent="-285750" algn="l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buChar char="•"/>
              <a:defRPr sz="2600" spc="-100"/>
            </a:pPr>
            <a:r>
              <a:t>Simplifies normal operation (no conflicts)</a:t>
            </a:r>
            <a:endParaRPr sz="1800" spc="-50">
              <a:solidFill>
                <a:srgbClr val="888888"/>
              </a:solidFill>
            </a:endParaRPr>
          </a:p>
          <a:p>
            <a:pPr marL="742950" lvl="1" indent="-285750" algn="l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buChar char="•"/>
              <a:defRPr sz="2600" spc="-100"/>
            </a:pPr>
            <a:r>
              <a:t>More efficient than leader-less approaches</a:t>
            </a:r>
            <a:endParaRPr sz="1800" spc="-50">
              <a:solidFill>
                <a:srgbClr val="888888"/>
              </a:solidFill>
            </a:endParaRPr>
          </a:p>
          <a:p>
            <a:pPr marL="742950" lvl="1" indent="-285750" algn="l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buChar char="•"/>
              <a:defRPr sz="2600" spc="-100"/>
            </a:pPr>
            <a:r>
              <a:t>Obvious place to handle non-determinism</a:t>
            </a:r>
          </a:p>
        </p:txBody>
      </p:sp>
      <p:sp>
        <p:nvSpPr>
          <p:cNvPr id="331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itle 1"/>
          <p:cNvSpPr txBox="1">
            <a:spLocks noGrp="1"/>
          </p:cNvSpPr>
          <p:nvPr>
            <p:ph type="title"/>
          </p:nvPr>
        </p:nvSpPr>
        <p:spPr>
          <a:xfrm>
            <a:off x="0" y="1668681"/>
            <a:ext cx="9144001" cy="2516306"/>
          </a:xfrm>
          <a:prstGeom prst="rect">
            <a:avLst/>
          </a:prstGeom>
        </p:spPr>
        <p:txBody>
          <a:bodyPr/>
          <a:lstStyle/>
          <a:p>
            <a:r>
              <a:t>Raft: A Consensus Algorithm</a:t>
            </a:r>
            <a:br/>
            <a:r>
              <a:t>for Replicated Logs</a:t>
            </a:r>
          </a:p>
        </p:txBody>
      </p:sp>
      <p:sp>
        <p:nvSpPr>
          <p:cNvPr id="33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085" y="4339988"/>
            <a:ext cx="8969828" cy="1135224"/>
          </a:xfrm>
          <a:prstGeom prst="rect">
            <a:avLst/>
          </a:prstGeom>
        </p:spPr>
        <p:txBody>
          <a:bodyPr/>
          <a:lstStyle/>
          <a:p>
            <a:pPr defTabSz="434340">
              <a:spcBef>
                <a:spcPts val="500"/>
              </a:spcBef>
              <a:defRPr sz="2000" spc="-100"/>
            </a:pPr>
            <a:r>
              <a:t>Diego Ongaro and John Ousterhout</a:t>
            </a:r>
            <a:endParaRPr spc="-46"/>
          </a:p>
          <a:p>
            <a:pPr defTabSz="434340">
              <a:lnSpc>
                <a:spcPct val="150000"/>
              </a:lnSpc>
              <a:spcBef>
                <a:spcPts val="500"/>
              </a:spcBef>
              <a:defRPr sz="2000" spc="-100"/>
            </a:pPr>
            <a:r>
              <a:t>Stanford University</a:t>
            </a:r>
          </a:p>
        </p:txBody>
      </p:sp>
      <p:sp>
        <p:nvSpPr>
          <p:cNvPr id="335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8642742" y="6524869"/>
            <a:ext cx="272658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871141" y="5105400"/>
            <a:ext cx="7653343" cy="1600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400" spc="-100"/>
            </a:pPr>
            <a:r>
              <a:t>Replicated log =&gt; replicated state machine</a:t>
            </a:r>
          </a:p>
          <a:p>
            <a:pPr marL="742950" lvl="1" indent="-285750">
              <a:spcBef>
                <a:spcPts val="600"/>
              </a:spcBef>
              <a:defRPr sz="2400" spc="-100"/>
            </a:pPr>
            <a:r>
              <a:t>All servers execute same commands in same order</a:t>
            </a:r>
            <a:endParaRPr spc="-5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  <a:defRPr sz="2400" spc="-100"/>
            </a:pPr>
            <a:r>
              <a:t>Consensus module ensures proper log replication</a:t>
            </a:r>
          </a:p>
        </p:txBody>
      </p:sp>
      <p:sp>
        <p:nvSpPr>
          <p:cNvPr id="338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Goal: Replicated Log</a:t>
            </a:r>
          </a:p>
        </p:txBody>
      </p:sp>
      <p:sp>
        <p:nvSpPr>
          <p:cNvPr id="339" name="Rounded Rectangle 63"/>
          <p:cNvSpPr/>
          <p:nvPr/>
        </p:nvSpPr>
        <p:spPr>
          <a:xfrm>
            <a:off x="551274" y="2666394"/>
            <a:ext cx="2286001" cy="1905001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52" name="Group 90"/>
          <p:cNvGrpSpPr/>
          <p:nvPr/>
        </p:nvGrpSpPr>
        <p:grpSpPr>
          <a:xfrm>
            <a:off x="836451" y="4160281"/>
            <a:ext cx="1543625" cy="288822"/>
            <a:chOff x="-2" y="0"/>
            <a:chExt cx="1543623" cy="288821"/>
          </a:xfrm>
        </p:grpSpPr>
        <p:grpSp>
          <p:nvGrpSpPr>
            <p:cNvPr id="342" name="Rectangle 65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340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1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add</a:t>
                </a:r>
              </a:p>
            </p:txBody>
          </p:sp>
        </p:grpSp>
        <p:grpSp>
          <p:nvGrpSpPr>
            <p:cNvPr id="345" name="Rectangle 66"/>
            <p:cNvGrpSpPr/>
            <p:nvPr/>
          </p:nvGrpSpPr>
          <p:grpSpPr>
            <a:xfrm>
              <a:off x="380998" y="-1"/>
              <a:ext cx="420238" cy="288822"/>
              <a:chOff x="0" y="0"/>
              <a:chExt cx="420236" cy="288821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4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jmp</a:t>
                </a:r>
              </a:p>
            </p:txBody>
          </p:sp>
        </p:grpSp>
        <p:grpSp>
          <p:nvGrpSpPr>
            <p:cNvPr id="348" name="Rectangle 67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346" name="Rectangle"/>
              <p:cNvSpPr/>
              <p:nvPr/>
            </p:nvSpPr>
            <p:spPr>
              <a:xfrm>
                <a:off x="44361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7" name="mov"/>
              <p:cNvSpPr txBox="1"/>
              <p:nvPr/>
            </p:nvSpPr>
            <p:spPr>
              <a:xfrm>
                <a:off x="-2" y="0"/>
                <a:ext cx="469723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mov</a:t>
                </a:r>
              </a:p>
            </p:txBody>
          </p:sp>
        </p:grpSp>
        <p:grpSp>
          <p:nvGrpSpPr>
            <p:cNvPr id="351" name="Rectangle 68"/>
            <p:cNvGrpSpPr/>
            <p:nvPr/>
          </p:nvGrpSpPr>
          <p:grpSpPr>
            <a:xfrm>
              <a:off x="1162620" y="-1"/>
              <a:ext cx="381002" cy="288822"/>
              <a:chOff x="0" y="0"/>
              <a:chExt cx="381001" cy="288821"/>
            </a:xfrm>
          </p:grpSpPr>
          <p:sp>
            <p:nvSpPr>
              <p:cNvPr id="349" name="Rectangle"/>
              <p:cNvSpPr/>
              <p:nvPr/>
            </p:nvSpPr>
            <p:spPr>
              <a:xfrm>
                <a:off x="0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0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shl</a:t>
                </a:r>
              </a:p>
            </p:txBody>
          </p:sp>
        </p:grpSp>
      </p:grpSp>
      <p:sp>
        <p:nvSpPr>
          <p:cNvPr id="353" name="TextBox 69"/>
          <p:cNvSpPr txBox="1"/>
          <p:nvPr/>
        </p:nvSpPr>
        <p:spPr>
          <a:xfrm>
            <a:off x="1448813" y="3961793"/>
            <a:ext cx="33852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Log</a:t>
            </a:r>
          </a:p>
        </p:txBody>
      </p:sp>
      <p:grpSp>
        <p:nvGrpSpPr>
          <p:cNvPr id="364" name="Group 89"/>
          <p:cNvGrpSpPr/>
          <p:nvPr/>
        </p:nvGrpSpPr>
        <p:grpSpPr>
          <a:xfrm>
            <a:off x="1950041" y="3199794"/>
            <a:ext cx="658636" cy="609603"/>
            <a:chOff x="0" y="0"/>
            <a:chExt cx="658635" cy="609602"/>
          </a:xfrm>
        </p:grpSpPr>
        <p:sp>
          <p:nvSpPr>
            <p:cNvPr id="354" name="Oval 71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5" name="Oval 72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6" name="Oval 73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7" name="Oval 74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8" name="Freeform 75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9" name="Freeform 76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0" name="Freeform 77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1" name="Freeform 78"/>
            <p:cNvSpPr/>
            <p:nvPr/>
          </p:nvSpPr>
          <p:spPr>
            <a:xfrm rot="10800000" flipH="1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2" name="Freeform 79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3" name="Straight Connector 80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68" name="Group 88"/>
          <p:cNvGrpSpPr/>
          <p:nvPr/>
        </p:nvGrpSpPr>
        <p:grpSpPr>
          <a:xfrm>
            <a:off x="878532" y="3149432"/>
            <a:ext cx="714996" cy="703959"/>
            <a:chOff x="0" y="0"/>
            <a:chExt cx="714994" cy="703957"/>
          </a:xfrm>
        </p:grpSpPr>
        <p:sp>
          <p:nvSpPr>
            <p:cNvPr id="365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366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367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</p:grpSp>
      <p:sp>
        <p:nvSpPr>
          <p:cNvPr id="369" name="TextBox 86"/>
          <p:cNvSpPr txBox="1"/>
          <p:nvPr/>
        </p:nvSpPr>
        <p:spPr>
          <a:xfrm>
            <a:off x="699842" y="2742594"/>
            <a:ext cx="971067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370" name="TextBox 62"/>
          <p:cNvSpPr txBox="1"/>
          <p:nvPr/>
        </p:nvSpPr>
        <p:spPr>
          <a:xfrm>
            <a:off x="1918305" y="2742594"/>
            <a:ext cx="724075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371" name="Rounded Rectangle 195"/>
          <p:cNvSpPr/>
          <p:nvPr/>
        </p:nvSpPr>
        <p:spPr>
          <a:xfrm>
            <a:off x="2989672" y="2666394"/>
            <a:ext cx="2286002" cy="1905001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84" name="Group 196"/>
          <p:cNvGrpSpPr/>
          <p:nvPr/>
        </p:nvGrpSpPr>
        <p:grpSpPr>
          <a:xfrm>
            <a:off x="3274851" y="4160281"/>
            <a:ext cx="1543625" cy="288822"/>
            <a:chOff x="-2" y="0"/>
            <a:chExt cx="1543623" cy="288821"/>
          </a:xfrm>
        </p:grpSpPr>
        <p:grpSp>
          <p:nvGrpSpPr>
            <p:cNvPr id="374" name="Rectangle 215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372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3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add</a:t>
                </a:r>
              </a:p>
            </p:txBody>
          </p:sp>
        </p:grpSp>
        <p:grpSp>
          <p:nvGrpSpPr>
            <p:cNvPr id="377" name="Rectangle 216"/>
            <p:cNvGrpSpPr/>
            <p:nvPr/>
          </p:nvGrpSpPr>
          <p:grpSpPr>
            <a:xfrm>
              <a:off x="380998" y="-1"/>
              <a:ext cx="420238" cy="288822"/>
              <a:chOff x="0" y="0"/>
              <a:chExt cx="420236" cy="288821"/>
            </a:xfrm>
          </p:grpSpPr>
          <p:sp>
            <p:nvSpPr>
              <p:cNvPr id="375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6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jmp</a:t>
                </a:r>
              </a:p>
            </p:txBody>
          </p:sp>
        </p:grpSp>
        <p:grpSp>
          <p:nvGrpSpPr>
            <p:cNvPr id="380" name="Rectangle 217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378" name="Rectangle"/>
              <p:cNvSpPr/>
              <p:nvPr/>
            </p:nvSpPr>
            <p:spPr>
              <a:xfrm>
                <a:off x="44361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9" name="mov"/>
              <p:cNvSpPr txBox="1"/>
              <p:nvPr/>
            </p:nvSpPr>
            <p:spPr>
              <a:xfrm>
                <a:off x="-2" y="0"/>
                <a:ext cx="469723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mov</a:t>
                </a:r>
              </a:p>
            </p:txBody>
          </p:sp>
        </p:grpSp>
        <p:grpSp>
          <p:nvGrpSpPr>
            <p:cNvPr id="383" name="Rectangle 218"/>
            <p:cNvGrpSpPr/>
            <p:nvPr/>
          </p:nvGrpSpPr>
          <p:grpSpPr>
            <a:xfrm>
              <a:off x="1162620" y="-1"/>
              <a:ext cx="381002" cy="288822"/>
              <a:chOff x="0" y="0"/>
              <a:chExt cx="381001" cy="288821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0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82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shl</a:t>
                </a:r>
              </a:p>
            </p:txBody>
          </p:sp>
        </p:grpSp>
      </p:grpSp>
      <p:sp>
        <p:nvSpPr>
          <p:cNvPr id="385" name="TextBox 197"/>
          <p:cNvSpPr txBox="1"/>
          <p:nvPr/>
        </p:nvSpPr>
        <p:spPr>
          <a:xfrm>
            <a:off x="3887213" y="3961793"/>
            <a:ext cx="338523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Log</a:t>
            </a:r>
          </a:p>
        </p:txBody>
      </p:sp>
      <p:grpSp>
        <p:nvGrpSpPr>
          <p:cNvPr id="396" name="Group 198"/>
          <p:cNvGrpSpPr/>
          <p:nvPr/>
        </p:nvGrpSpPr>
        <p:grpSpPr>
          <a:xfrm>
            <a:off x="4388441" y="3199794"/>
            <a:ext cx="658636" cy="609603"/>
            <a:chOff x="0" y="0"/>
            <a:chExt cx="658635" cy="609602"/>
          </a:xfrm>
        </p:grpSpPr>
        <p:sp>
          <p:nvSpPr>
            <p:cNvPr id="386" name="Oval 205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7" name="Oval 206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8" name="Oval 207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9" name="Oval 208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0" name="Freeform 209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1" name="Freeform 210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2" name="Freeform 211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3" name="Freeform 212"/>
            <p:cNvSpPr/>
            <p:nvPr/>
          </p:nvSpPr>
          <p:spPr>
            <a:xfrm rot="10800000" flipH="1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4" name="Freeform 213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5" name="Straight Connector 214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00" name="Group 199"/>
          <p:cNvGrpSpPr/>
          <p:nvPr/>
        </p:nvGrpSpPr>
        <p:grpSpPr>
          <a:xfrm>
            <a:off x="3316932" y="3149432"/>
            <a:ext cx="714996" cy="703959"/>
            <a:chOff x="0" y="0"/>
            <a:chExt cx="714994" cy="703957"/>
          </a:xfrm>
        </p:grpSpPr>
        <p:sp>
          <p:nvSpPr>
            <p:cNvPr id="397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398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399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</p:grpSp>
      <p:sp>
        <p:nvSpPr>
          <p:cNvPr id="401" name="TextBox 200"/>
          <p:cNvSpPr txBox="1"/>
          <p:nvPr/>
        </p:nvSpPr>
        <p:spPr>
          <a:xfrm>
            <a:off x="3138241" y="2742594"/>
            <a:ext cx="971068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402" name="TextBox 201"/>
          <p:cNvSpPr txBox="1"/>
          <p:nvPr/>
        </p:nvSpPr>
        <p:spPr>
          <a:xfrm>
            <a:off x="4356706" y="2742594"/>
            <a:ext cx="724074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403" name="Rounded Rectangle 220"/>
          <p:cNvSpPr/>
          <p:nvPr/>
        </p:nvSpPr>
        <p:spPr>
          <a:xfrm>
            <a:off x="5428074" y="2666394"/>
            <a:ext cx="2286002" cy="1905001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16" name="Group 221"/>
          <p:cNvGrpSpPr/>
          <p:nvPr/>
        </p:nvGrpSpPr>
        <p:grpSpPr>
          <a:xfrm>
            <a:off x="5713251" y="4160281"/>
            <a:ext cx="1543625" cy="288822"/>
            <a:chOff x="-2" y="0"/>
            <a:chExt cx="1543623" cy="288821"/>
          </a:xfrm>
        </p:grpSpPr>
        <p:grpSp>
          <p:nvGrpSpPr>
            <p:cNvPr id="406" name="Rectangle 240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404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5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add</a:t>
                </a:r>
              </a:p>
            </p:txBody>
          </p:sp>
        </p:grpSp>
        <p:grpSp>
          <p:nvGrpSpPr>
            <p:cNvPr id="409" name="Rectangle 241"/>
            <p:cNvGrpSpPr/>
            <p:nvPr/>
          </p:nvGrpSpPr>
          <p:grpSpPr>
            <a:xfrm>
              <a:off x="380998" y="-1"/>
              <a:ext cx="420238" cy="288822"/>
              <a:chOff x="0" y="0"/>
              <a:chExt cx="420236" cy="288821"/>
            </a:xfrm>
          </p:grpSpPr>
          <p:sp>
            <p:nvSpPr>
              <p:cNvPr id="407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8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jmp</a:t>
                </a:r>
              </a:p>
            </p:txBody>
          </p:sp>
        </p:grpSp>
        <p:grpSp>
          <p:nvGrpSpPr>
            <p:cNvPr id="412" name="Rectangle 242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410" name="Rectangle"/>
              <p:cNvSpPr/>
              <p:nvPr/>
            </p:nvSpPr>
            <p:spPr>
              <a:xfrm>
                <a:off x="44361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11" name="mov"/>
              <p:cNvSpPr txBox="1"/>
              <p:nvPr/>
            </p:nvSpPr>
            <p:spPr>
              <a:xfrm>
                <a:off x="-2" y="0"/>
                <a:ext cx="469723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mov</a:t>
                </a:r>
              </a:p>
            </p:txBody>
          </p:sp>
        </p:grpSp>
        <p:grpSp>
          <p:nvGrpSpPr>
            <p:cNvPr id="415" name="Rectangle 243"/>
            <p:cNvGrpSpPr/>
            <p:nvPr/>
          </p:nvGrpSpPr>
          <p:grpSpPr>
            <a:xfrm>
              <a:off x="1162620" y="-1"/>
              <a:ext cx="381002" cy="288822"/>
              <a:chOff x="0" y="0"/>
              <a:chExt cx="381001" cy="288821"/>
            </a:xfrm>
          </p:grpSpPr>
          <p:sp>
            <p:nvSpPr>
              <p:cNvPr id="413" name="Rectangle"/>
              <p:cNvSpPr/>
              <p:nvPr/>
            </p:nvSpPr>
            <p:spPr>
              <a:xfrm>
                <a:off x="0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14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shl</a:t>
                </a:r>
              </a:p>
            </p:txBody>
          </p:sp>
        </p:grpSp>
      </p:grpSp>
      <p:sp>
        <p:nvSpPr>
          <p:cNvPr id="417" name="TextBox 222"/>
          <p:cNvSpPr txBox="1"/>
          <p:nvPr/>
        </p:nvSpPr>
        <p:spPr>
          <a:xfrm>
            <a:off x="6325613" y="3961793"/>
            <a:ext cx="338523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Log</a:t>
            </a:r>
          </a:p>
        </p:txBody>
      </p:sp>
      <p:grpSp>
        <p:nvGrpSpPr>
          <p:cNvPr id="428" name="Group 223"/>
          <p:cNvGrpSpPr/>
          <p:nvPr/>
        </p:nvGrpSpPr>
        <p:grpSpPr>
          <a:xfrm>
            <a:off x="6826839" y="3199794"/>
            <a:ext cx="658637" cy="609603"/>
            <a:chOff x="0" y="0"/>
            <a:chExt cx="658635" cy="609602"/>
          </a:xfrm>
        </p:grpSpPr>
        <p:sp>
          <p:nvSpPr>
            <p:cNvPr id="418" name="Oval 230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9" name="Oval 231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0" name="Oval 232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1" name="Oval 233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2" name="Freeform 234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3" name="Freeform 235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4" name="Freeform 236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5" name="Freeform 237"/>
            <p:cNvSpPr/>
            <p:nvPr/>
          </p:nvSpPr>
          <p:spPr>
            <a:xfrm rot="10800000" flipH="1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6" name="Freeform 238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7" name="Straight Connector 239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2" name="Group 224"/>
          <p:cNvGrpSpPr/>
          <p:nvPr/>
        </p:nvGrpSpPr>
        <p:grpSpPr>
          <a:xfrm>
            <a:off x="5755332" y="3149432"/>
            <a:ext cx="714996" cy="703959"/>
            <a:chOff x="0" y="0"/>
            <a:chExt cx="714994" cy="703957"/>
          </a:xfrm>
        </p:grpSpPr>
        <p:sp>
          <p:nvSpPr>
            <p:cNvPr id="429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430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431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</p:grpSp>
      <p:sp>
        <p:nvSpPr>
          <p:cNvPr id="433" name="TextBox 225"/>
          <p:cNvSpPr txBox="1"/>
          <p:nvPr/>
        </p:nvSpPr>
        <p:spPr>
          <a:xfrm>
            <a:off x="5576642" y="2742594"/>
            <a:ext cx="971067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434" name="TextBox 226"/>
          <p:cNvSpPr txBox="1"/>
          <p:nvPr/>
        </p:nvSpPr>
        <p:spPr>
          <a:xfrm>
            <a:off x="6795106" y="2742594"/>
            <a:ext cx="724074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435" name="TextBox 244"/>
          <p:cNvSpPr txBox="1"/>
          <p:nvPr/>
        </p:nvSpPr>
        <p:spPr>
          <a:xfrm>
            <a:off x="7881724" y="3434226"/>
            <a:ext cx="1036299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Servers</a:t>
            </a:r>
          </a:p>
        </p:txBody>
      </p:sp>
      <p:sp>
        <p:nvSpPr>
          <p:cNvPr id="436" name="TextBox 261"/>
          <p:cNvSpPr txBox="1"/>
          <p:nvPr/>
        </p:nvSpPr>
        <p:spPr>
          <a:xfrm>
            <a:off x="7885914" y="1810527"/>
            <a:ext cx="95097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Clients</a:t>
            </a:r>
          </a:p>
        </p:txBody>
      </p:sp>
      <p:pic>
        <p:nvPicPr>
          <p:cNvPr id="437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6672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1674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672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6674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672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6674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1674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traight Connector 271"/>
          <p:cNvSpPr/>
          <p:nvPr/>
        </p:nvSpPr>
        <p:spPr>
          <a:xfrm>
            <a:off x="6037674" y="2361594"/>
            <a:ext cx="2" cy="7620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5" name="Freeform 272"/>
          <p:cNvSpPr/>
          <p:nvPr/>
        </p:nvSpPr>
        <p:spPr>
          <a:xfrm>
            <a:off x="3845955" y="2858224"/>
            <a:ext cx="2007033" cy="35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034" extrusionOk="0">
                <a:moveTo>
                  <a:pt x="21600" y="12811"/>
                </a:moveTo>
                <a:cubicBezTo>
                  <a:pt x="15547" y="-1198"/>
                  <a:pt x="8576" y="-7566"/>
                  <a:pt x="0" y="14034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6" name="Freeform 273"/>
          <p:cNvSpPr/>
          <p:nvPr/>
        </p:nvSpPr>
        <p:spPr>
          <a:xfrm>
            <a:off x="1389473" y="2614552"/>
            <a:ext cx="4463516" cy="599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301" extrusionOk="0">
                <a:moveTo>
                  <a:pt x="21600" y="13561"/>
                </a:moveTo>
                <a:cubicBezTo>
                  <a:pt x="16897" y="-7299"/>
                  <a:pt x="6514" y="-1722"/>
                  <a:pt x="0" y="14301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7" name="Freeform 274"/>
          <p:cNvSpPr/>
          <p:nvPr/>
        </p:nvSpPr>
        <p:spPr>
          <a:xfrm>
            <a:off x="3628978" y="3771939"/>
            <a:ext cx="867907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8" name="Straight Connector 276"/>
          <p:cNvSpPr/>
          <p:nvPr/>
        </p:nvSpPr>
        <p:spPr>
          <a:xfrm flipV="1">
            <a:off x="4712568" y="3843042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9" name="Freeform 277"/>
          <p:cNvSpPr/>
          <p:nvPr/>
        </p:nvSpPr>
        <p:spPr>
          <a:xfrm>
            <a:off x="6060921" y="3771939"/>
            <a:ext cx="867907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0" name="Freeform 278"/>
          <p:cNvSpPr/>
          <p:nvPr/>
        </p:nvSpPr>
        <p:spPr>
          <a:xfrm>
            <a:off x="1184122" y="3771939"/>
            <a:ext cx="867905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1" name="Straight Connector 282"/>
          <p:cNvSpPr/>
          <p:nvPr/>
        </p:nvSpPr>
        <p:spPr>
          <a:xfrm flipV="1">
            <a:off x="7149678" y="3843042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2" name="Straight Connector 283"/>
          <p:cNvSpPr/>
          <p:nvPr/>
        </p:nvSpPr>
        <p:spPr>
          <a:xfrm flipV="1">
            <a:off x="2272876" y="3843042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3" name="Freeform 284"/>
          <p:cNvSpPr/>
          <p:nvPr/>
        </p:nvSpPr>
        <p:spPr>
          <a:xfrm>
            <a:off x="6224944" y="2090372"/>
            <a:ext cx="922151" cy="102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541" y="11591"/>
                  <a:pt x="15671" y="4200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4" name="TextBox 6"/>
          <p:cNvSpPr txBox="1"/>
          <p:nvPr/>
        </p:nvSpPr>
        <p:spPr>
          <a:xfrm>
            <a:off x="5595816" y="2333518"/>
            <a:ext cx="42423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shl</a:t>
            </a:r>
          </a:p>
        </p:txBody>
      </p:sp>
      <p:sp>
        <p:nvSpPr>
          <p:cNvPr id="455" name="Slide Number Placeholder 10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1" animBg="1" advAuto="0"/>
      <p:bldP spid="445" grpId="4" animBg="1" advAuto="0"/>
      <p:bldP spid="446" grpId="3" animBg="1" advAuto="0"/>
      <p:bldP spid="447" grpId="6" animBg="1" advAuto="0"/>
      <p:bldP spid="448" grpId="10" animBg="1" advAuto="0"/>
      <p:bldP spid="449" grpId="2" animBg="1" advAuto="0"/>
      <p:bldP spid="450" grpId="5" animBg="1" advAuto="0"/>
      <p:bldP spid="451" grpId="7" animBg="1" advAuto="0"/>
      <p:bldP spid="452" grpId="9" animBg="1" advAuto="0"/>
      <p:bldP spid="453" grpId="8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47472" y="1453896"/>
            <a:ext cx="8229601" cy="490696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buFontTx/>
              <a:buAutoNum type="arabicPeriod"/>
              <a:defRPr>
                <a:solidFill>
                  <a:srgbClr val="1F4899"/>
                </a:solidFill>
              </a:defRPr>
            </a:pPr>
            <a:r>
              <a:t>Leader election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  <a:defRPr>
                <a:solidFill>
                  <a:srgbClr val="1F4899"/>
                </a:solidFill>
              </a:defRPr>
            </a:pPr>
            <a:r>
              <a:t>Normal operation (basic log replication)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  <a:defRPr>
                <a:solidFill>
                  <a:srgbClr val="1F4899"/>
                </a:solidFill>
              </a:defRPr>
            </a:pPr>
            <a:r>
              <a:t>Safety and consistency after leader changes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  <a:defRPr>
                <a:solidFill>
                  <a:srgbClr val="929292"/>
                </a:solidFill>
              </a:defRPr>
            </a:pPr>
            <a:r>
              <a:t>Neutralizing old leaders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  <a:defRPr>
                <a:solidFill>
                  <a:srgbClr val="929292"/>
                </a:solidFill>
              </a:defRPr>
            </a:pPr>
            <a:r>
              <a:t>Client interactions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  <a:defRPr>
                <a:solidFill>
                  <a:srgbClr val="929292"/>
                </a:solidFill>
              </a:defRPr>
            </a:pPr>
            <a:r>
              <a:t>Reconfiguration</a:t>
            </a:r>
          </a:p>
        </p:txBody>
      </p:sp>
      <p:sp>
        <p:nvSpPr>
          <p:cNvPr id="458" name="Title 6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Raft Overview</a:t>
            </a:r>
          </a:p>
        </p:txBody>
      </p:sp>
      <p:sp>
        <p:nvSpPr>
          <p:cNvPr id="459" name="Slide Number Placeholder 11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292608" y="1453896"/>
            <a:ext cx="8107237" cy="2311700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At any given time, each server is either: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>
                <a:solidFill>
                  <a:srgbClr val="1F4899"/>
                </a:solidFill>
              </a:defRPr>
            </a:pPr>
            <a:r>
              <a:t>Leader</a:t>
            </a:r>
            <a:r>
              <a:rPr>
                <a:solidFill>
                  <a:srgbClr val="000000"/>
                </a:solidFill>
              </a:rPr>
              <a:t>: handles all client interactions, log replication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>
                <a:solidFill>
                  <a:srgbClr val="1F4899"/>
                </a:solidFill>
              </a:defRPr>
            </a:pPr>
            <a:r>
              <a:t>Follower</a:t>
            </a:r>
            <a:r>
              <a:rPr>
                <a:solidFill>
                  <a:srgbClr val="000000"/>
                </a:solidFill>
              </a:rPr>
              <a:t>: completely passive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>
                <a:solidFill>
                  <a:srgbClr val="1F4899"/>
                </a:solidFill>
              </a:defRPr>
            </a:pPr>
            <a:r>
              <a:t>Candidate</a:t>
            </a:r>
            <a:r>
              <a:rPr>
                <a:solidFill>
                  <a:srgbClr val="000000"/>
                </a:solidFill>
              </a:rPr>
              <a:t>: used to elect a new leader</a:t>
            </a:r>
          </a:p>
          <a:p>
            <a:pPr>
              <a:defRPr b="0"/>
            </a:pPr>
            <a:r>
              <a:t>Normal operation: 1 leader, N-1 followers</a:t>
            </a:r>
          </a:p>
        </p:txBody>
      </p:sp>
      <p:grpSp>
        <p:nvGrpSpPr>
          <p:cNvPr id="464" name="Rounded Rectangle 6"/>
          <p:cNvGrpSpPr/>
          <p:nvPr/>
        </p:nvGrpSpPr>
        <p:grpSpPr>
          <a:xfrm>
            <a:off x="1315687" y="4900633"/>
            <a:ext cx="1752602" cy="533402"/>
            <a:chOff x="0" y="0"/>
            <a:chExt cx="1752600" cy="533401"/>
          </a:xfrm>
        </p:grpSpPr>
        <p:sp>
          <p:nvSpPr>
            <p:cNvPr id="462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3" name="Follower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400" b="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Follower</a:t>
              </a:r>
            </a:p>
          </p:txBody>
        </p:sp>
      </p:grpSp>
      <p:grpSp>
        <p:nvGrpSpPr>
          <p:cNvPr id="467" name="Rounded Rectangle 7"/>
          <p:cNvGrpSpPr/>
          <p:nvPr/>
        </p:nvGrpSpPr>
        <p:grpSpPr>
          <a:xfrm>
            <a:off x="3830287" y="4900633"/>
            <a:ext cx="1752602" cy="533402"/>
            <a:chOff x="0" y="0"/>
            <a:chExt cx="1752600" cy="533401"/>
          </a:xfrm>
        </p:grpSpPr>
        <p:sp>
          <p:nvSpPr>
            <p:cNvPr id="465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 b="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6" name="Candidate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400" b="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Candidate</a:t>
              </a:r>
            </a:p>
          </p:txBody>
        </p:sp>
      </p:grpSp>
      <p:grpSp>
        <p:nvGrpSpPr>
          <p:cNvPr id="470" name="Rounded Rectangle 8"/>
          <p:cNvGrpSpPr/>
          <p:nvPr/>
        </p:nvGrpSpPr>
        <p:grpSpPr>
          <a:xfrm>
            <a:off x="6344887" y="4900633"/>
            <a:ext cx="1752602" cy="533402"/>
            <a:chOff x="0" y="0"/>
            <a:chExt cx="1752600" cy="533401"/>
          </a:xfrm>
        </p:grpSpPr>
        <p:sp>
          <p:nvSpPr>
            <p:cNvPr id="468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 b="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9" name="Leader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400" b="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Leader</a:t>
              </a:r>
            </a:p>
          </p:txBody>
        </p:sp>
      </p:grpSp>
      <p:sp>
        <p:nvSpPr>
          <p:cNvPr id="471" name="Title 11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Server States</a:t>
            </a:r>
          </a:p>
        </p:txBody>
      </p:sp>
      <p:sp>
        <p:nvSpPr>
          <p:cNvPr id="472" name="Slide Number Placeholder 26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292607" y="1453896"/>
            <a:ext cx="8851394" cy="2311700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Servers start as followers</a:t>
            </a:r>
          </a:p>
          <a:p>
            <a:pPr>
              <a:defRPr b="0"/>
            </a:pPr>
            <a:r>
              <a:t>Leaders send </a:t>
            </a:r>
            <a:r>
              <a:rPr>
                <a:solidFill>
                  <a:srgbClr val="A5001E"/>
                </a:solidFill>
              </a:rPr>
              <a:t>heartbeats</a:t>
            </a:r>
            <a:r>
              <a:t> (empty AppendEntries RPCs) to maintain authority</a:t>
            </a:r>
          </a:p>
          <a:p>
            <a:pPr>
              <a:defRPr b="0"/>
            </a:pPr>
            <a:r>
              <a:t>If </a:t>
            </a:r>
            <a:r>
              <a:rPr>
                <a:solidFill>
                  <a:srgbClr val="A5001E"/>
                </a:solidFill>
              </a:rPr>
              <a:t>electionTimeout </a:t>
            </a:r>
            <a:r>
              <a:t>elapses with no RPCs (100-500ms), follower assumes leader has crashed and starts new election</a:t>
            </a:r>
          </a:p>
        </p:txBody>
      </p:sp>
      <p:grpSp>
        <p:nvGrpSpPr>
          <p:cNvPr id="477" name="Rounded Rectangle 6"/>
          <p:cNvGrpSpPr/>
          <p:nvPr/>
        </p:nvGrpSpPr>
        <p:grpSpPr>
          <a:xfrm>
            <a:off x="1315687" y="4900633"/>
            <a:ext cx="1752602" cy="533402"/>
            <a:chOff x="0" y="0"/>
            <a:chExt cx="1752600" cy="533401"/>
          </a:xfrm>
        </p:grpSpPr>
        <p:sp>
          <p:nvSpPr>
            <p:cNvPr id="475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6" name="Follower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400" b="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Follower</a:t>
              </a:r>
            </a:p>
          </p:txBody>
        </p:sp>
      </p:grpSp>
      <p:grpSp>
        <p:nvGrpSpPr>
          <p:cNvPr id="480" name="Rounded Rectangle 7"/>
          <p:cNvGrpSpPr/>
          <p:nvPr/>
        </p:nvGrpSpPr>
        <p:grpSpPr>
          <a:xfrm>
            <a:off x="3830287" y="4900633"/>
            <a:ext cx="1752602" cy="533402"/>
            <a:chOff x="0" y="0"/>
            <a:chExt cx="1752600" cy="533401"/>
          </a:xfrm>
        </p:grpSpPr>
        <p:sp>
          <p:nvSpPr>
            <p:cNvPr id="478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 b="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9" name="Candidate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400" b="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Candidate</a:t>
              </a:r>
            </a:p>
          </p:txBody>
        </p:sp>
      </p:grpSp>
      <p:grpSp>
        <p:nvGrpSpPr>
          <p:cNvPr id="483" name="Rounded Rectangle 8"/>
          <p:cNvGrpSpPr/>
          <p:nvPr/>
        </p:nvGrpSpPr>
        <p:grpSpPr>
          <a:xfrm>
            <a:off x="6344887" y="4900633"/>
            <a:ext cx="1752602" cy="533402"/>
            <a:chOff x="0" y="0"/>
            <a:chExt cx="1752600" cy="533401"/>
          </a:xfrm>
        </p:grpSpPr>
        <p:sp>
          <p:nvSpPr>
            <p:cNvPr id="481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 b="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2" name="Leader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400" b="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Leader</a:t>
              </a:r>
            </a:p>
          </p:txBody>
        </p:sp>
      </p:grpSp>
      <p:sp>
        <p:nvSpPr>
          <p:cNvPr id="484" name="Freeform 9"/>
          <p:cNvSpPr/>
          <p:nvPr/>
        </p:nvSpPr>
        <p:spPr>
          <a:xfrm>
            <a:off x="969980" y="4558936"/>
            <a:ext cx="365762" cy="60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84" y="18571"/>
                  <a:pt x="6821" y="21371"/>
                  <a:pt x="21600" y="21600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5" name="TextBox 10"/>
          <p:cNvSpPr txBox="1"/>
          <p:nvPr/>
        </p:nvSpPr>
        <p:spPr>
          <a:xfrm>
            <a:off x="696321" y="4214833"/>
            <a:ext cx="54872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start</a:t>
            </a:r>
          </a:p>
        </p:txBody>
      </p:sp>
      <p:sp>
        <p:nvSpPr>
          <p:cNvPr id="486" name="Freeform 12"/>
          <p:cNvSpPr/>
          <p:nvPr/>
        </p:nvSpPr>
        <p:spPr>
          <a:xfrm>
            <a:off x="2644774" y="4598624"/>
            <a:ext cx="1655549" cy="306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12" extrusionOk="0">
                <a:moveTo>
                  <a:pt x="0" y="16012"/>
                </a:moveTo>
                <a:cubicBezTo>
                  <a:pt x="4197" y="-5588"/>
                  <a:pt x="18691" y="-5086"/>
                  <a:pt x="21600" y="16012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7" name="TextBox 13"/>
          <p:cNvSpPr txBox="1"/>
          <p:nvPr/>
        </p:nvSpPr>
        <p:spPr>
          <a:xfrm>
            <a:off x="2352557" y="4034359"/>
            <a:ext cx="1400172" cy="597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2000"/>
              </a:lnSpc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timeout,</a:t>
            </a:r>
            <a:br/>
            <a:r>
              <a:t>start election</a:t>
            </a:r>
          </a:p>
        </p:txBody>
      </p:sp>
      <p:sp>
        <p:nvSpPr>
          <p:cNvPr id="488" name="Freeform 14"/>
          <p:cNvSpPr/>
          <p:nvPr/>
        </p:nvSpPr>
        <p:spPr>
          <a:xfrm>
            <a:off x="5146540" y="4595827"/>
            <a:ext cx="1655548" cy="306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12" extrusionOk="0">
                <a:moveTo>
                  <a:pt x="0" y="16012"/>
                </a:moveTo>
                <a:cubicBezTo>
                  <a:pt x="4197" y="-5588"/>
                  <a:pt x="18691" y="-5086"/>
                  <a:pt x="21600" y="16012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9" name="TextBox 15"/>
          <p:cNvSpPr txBox="1"/>
          <p:nvPr/>
        </p:nvSpPr>
        <p:spPr>
          <a:xfrm>
            <a:off x="5695751" y="4034359"/>
            <a:ext cx="1971671" cy="597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2000"/>
              </a:lnSpc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receive votes from</a:t>
            </a:r>
            <a:br/>
            <a:r>
              <a:t>majority of servers</a:t>
            </a:r>
          </a:p>
        </p:txBody>
      </p:sp>
      <p:sp>
        <p:nvSpPr>
          <p:cNvPr id="490" name="Freeform 16"/>
          <p:cNvSpPr/>
          <p:nvPr/>
        </p:nvSpPr>
        <p:spPr>
          <a:xfrm>
            <a:off x="4458106" y="4434678"/>
            <a:ext cx="500320" cy="480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1944" h="15892" extrusionOk="0">
                <a:moveTo>
                  <a:pt x="1289" y="15574"/>
                </a:moveTo>
                <a:cubicBezTo>
                  <a:pt x="-5375" y="-4779"/>
                  <a:pt x="16225" y="-5708"/>
                  <a:pt x="11170" y="15892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TextBox 17"/>
          <p:cNvSpPr txBox="1"/>
          <p:nvPr/>
        </p:nvSpPr>
        <p:spPr>
          <a:xfrm>
            <a:off x="4023121" y="3833833"/>
            <a:ext cx="1374945" cy="597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2000"/>
              </a:lnSpc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timeout,</a:t>
            </a:r>
            <a:br/>
            <a:r>
              <a:t>new election</a:t>
            </a:r>
          </a:p>
        </p:txBody>
      </p:sp>
      <p:grpSp>
        <p:nvGrpSpPr>
          <p:cNvPr id="497" name="Group 5"/>
          <p:cNvGrpSpPr/>
          <p:nvPr/>
        </p:nvGrpSpPr>
        <p:grpSpPr>
          <a:xfrm>
            <a:off x="908070" y="5434033"/>
            <a:ext cx="7609933" cy="1210989"/>
            <a:chOff x="0" y="0"/>
            <a:chExt cx="7609932" cy="1210988"/>
          </a:xfrm>
        </p:grpSpPr>
        <p:sp>
          <p:nvSpPr>
            <p:cNvPr id="492" name="Freeform 18"/>
            <p:cNvSpPr/>
            <p:nvPr/>
          </p:nvSpPr>
          <p:spPr>
            <a:xfrm>
              <a:off x="812719" y="10428"/>
              <a:ext cx="2974166" cy="590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11191" extrusionOk="0">
                  <a:moveTo>
                    <a:pt x="21507" y="0"/>
                  </a:moveTo>
                  <a:cubicBezTo>
                    <a:pt x="18537" y="6419"/>
                    <a:pt x="-93" y="2160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3" name="Freeform 19"/>
            <p:cNvSpPr/>
            <p:nvPr/>
          </p:nvSpPr>
          <p:spPr>
            <a:xfrm>
              <a:off x="1611575" y="10428"/>
              <a:ext cx="4677880" cy="391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087" extrusionOk="0">
                  <a:moveTo>
                    <a:pt x="21600" y="0"/>
                  </a:moveTo>
                  <a:cubicBezTo>
                    <a:pt x="21063" y="6035"/>
                    <a:pt x="2659" y="2160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4" name="TextBox 20"/>
            <p:cNvSpPr txBox="1"/>
            <p:nvPr/>
          </p:nvSpPr>
          <p:spPr>
            <a:xfrm>
              <a:off x="5485898" y="304800"/>
              <a:ext cx="2124034" cy="597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lnSpc>
                  <a:spcPts val="2000"/>
                </a:lnSpc>
                <a:defRPr sz="1800" b="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discover server with</a:t>
              </a:r>
              <a:br/>
              <a:r>
                <a:t> higher term</a:t>
              </a:r>
            </a:p>
          </p:txBody>
        </p:sp>
        <p:sp>
          <p:nvSpPr>
            <p:cNvPr id="495" name="TextBox 21"/>
            <p:cNvSpPr txBox="1"/>
            <p:nvPr/>
          </p:nvSpPr>
          <p:spPr>
            <a:xfrm>
              <a:off x="-1" y="613906"/>
              <a:ext cx="2429318" cy="5970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lnSpc>
                  <a:spcPts val="2000"/>
                </a:lnSpc>
                <a:defRPr sz="1800" b="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discover current leader</a:t>
              </a:r>
              <a:br/>
              <a:r>
                <a:t>or higher term</a:t>
              </a:r>
            </a:p>
          </p:txBody>
        </p:sp>
        <p:sp>
          <p:nvSpPr>
            <p:cNvPr id="496" name="TextBox 22"/>
            <p:cNvSpPr txBox="1"/>
            <p:nvPr/>
          </p:nvSpPr>
          <p:spPr>
            <a:xfrm>
              <a:off x="1017215" y="-1"/>
              <a:ext cx="588400" cy="472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l">
                <a:lnSpc>
                  <a:spcPts val="1500"/>
                </a:lnSpc>
                <a:defRPr sz="1400" b="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“step</a:t>
              </a:r>
              <a:br/>
              <a:r>
                <a:t>down”</a:t>
              </a:r>
            </a:p>
          </p:txBody>
        </p:sp>
      </p:grpSp>
      <p:sp>
        <p:nvSpPr>
          <p:cNvPr id="498" name="Title 11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Liveness Validation</a:t>
            </a:r>
          </a:p>
        </p:txBody>
      </p:sp>
      <p:sp>
        <p:nvSpPr>
          <p:cNvPr id="499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1" build="p" bldLvl="5" animBg="1" advAuto="0"/>
      <p:bldP spid="497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ectangle 8"/>
          <p:cNvSpPr/>
          <p:nvPr/>
        </p:nvSpPr>
        <p:spPr>
          <a:xfrm>
            <a:off x="5943600" y="2225681"/>
            <a:ext cx="914400" cy="457202"/>
          </a:xfrm>
          <a:prstGeom prst="rect">
            <a:avLst/>
          </a:prstGeom>
          <a:solidFill>
            <a:srgbClr val="D5FFD5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2" name="Rectangle 9"/>
          <p:cNvSpPr/>
          <p:nvPr/>
        </p:nvSpPr>
        <p:spPr>
          <a:xfrm>
            <a:off x="5943600" y="2225681"/>
            <a:ext cx="76200" cy="457202"/>
          </a:xfrm>
          <a:prstGeom prst="rect">
            <a:avLst/>
          </a:prstGeom>
          <a:solidFill>
            <a:srgbClr val="B3C7EF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3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457200" y="3900615"/>
            <a:ext cx="8229600" cy="2527482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Time divided into terms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Election (either failed or resulted in 1 leader)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Normal operation under a single leader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b="0"/>
            </a:pPr>
            <a:r>
              <a:t>Each server maintains </a:t>
            </a:r>
            <a:r>
              <a:rPr>
                <a:solidFill>
                  <a:srgbClr val="A5001E"/>
                </a:solidFill>
              </a:rPr>
              <a:t>current term </a:t>
            </a:r>
            <a:r>
              <a:t>value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b="0">
                <a:solidFill>
                  <a:srgbClr val="1F4899"/>
                </a:solidFill>
              </a:defRPr>
            </a:pPr>
            <a:r>
              <a:t>Key role of terms: identify obsolete information</a:t>
            </a:r>
          </a:p>
        </p:txBody>
      </p:sp>
      <p:sp>
        <p:nvSpPr>
          <p:cNvPr id="504" name="Straight Connector 7"/>
          <p:cNvSpPr/>
          <p:nvPr/>
        </p:nvSpPr>
        <p:spPr>
          <a:xfrm>
            <a:off x="1523999" y="2835281"/>
            <a:ext cx="5943602" cy="2"/>
          </a:xfrm>
          <a:prstGeom prst="line">
            <a:avLst/>
          </a:prstGeom>
          <a:ln w="38100" cap="rnd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5" name="Rectangle 10"/>
          <p:cNvSpPr/>
          <p:nvPr/>
        </p:nvSpPr>
        <p:spPr>
          <a:xfrm>
            <a:off x="1905000" y="2225681"/>
            <a:ext cx="685800" cy="457202"/>
          </a:xfrm>
          <a:prstGeom prst="rect">
            <a:avLst/>
          </a:prstGeom>
          <a:solidFill>
            <a:srgbClr val="D5FFD5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6" name="Rectangle 11"/>
          <p:cNvSpPr/>
          <p:nvPr/>
        </p:nvSpPr>
        <p:spPr>
          <a:xfrm>
            <a:off x="1905000" y="2225681"/>
            <a:ext cx="304800" cy="457202"/>
          </a:xfrm>
          <a:prstGeom prst="rect">
            <a:avLst/>
          </a:prstGeom>
          <a:solidFill>
            <a:srgbClr val="B3C7EF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7" name="Rectangle 13"/>
          <p:cNvSpPr/>
          <p:nvPr/>
        </p:nvSpPr>
        <p:spPr>
          <a:xfrm>
            <a:off x="3962400" y="2225681"/>
            <a:ext cx="381000" cy="457202"/>
          </a:xfrm>
          <a:prstGeom prst="rect">
            <a:avLst/>
          </a:prstGeom>
          <a:solidFill>
            <a:srgbClr val="B3C7EF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8" name="Rectangle 14"/>
          <p:cNvSpPr/>
          <p:nvPr/>
        </p:nvSpPr>
        <p:spPr>
          <a:xfrm>
            <a:off x="4419600" y="2225681"/>
            <a:ext cx="1447800" cy="457202"/>
          </a:xfrm>
          <a:prstGeom prst="rect">
            <a:avLst/>
          </a:prstGeom>
          <a:solidFill>
            <a:srgbClr val="D5FFD5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9" name="Rectangle 15"/>
          <p:cNvSpPr/>
          <p:nvPr/>
        </p:nvSpPr>
        <p:spPr>
          <a:xfrm>
            <a:off x="4419600" y="2225681"/>
            <a:ext cx="152400" cy="457202"/>
          </a:xfrm>
          <a:prstGeom prst="rect">
            <a:avLst/>
          </a:prstGeom>
          <a:solidFill>
            <a:srgbClr val="B3C7EF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0" name="Rectangle 16"/>
          <p:cNvSpPr/>
          <p:nvPr/>
        </p:nvSpPr>
        <p:spPr>
          <a:xfrm>
            <a:off x="2667000" y="2225681"/>
            <a:ext cx="1219200" cy="457202"/>
          </a:xfrm>
          <a:prstGeom prst="rect">
            <a:avLst/>
          </a:prstGeom>
          <a:solidFill>
            <a:srgbClr val="D5FFD5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1" name="Rectangle 17"/>
          <p:cNvSpPr/>
          <p:nvPr/>
        </p:nvSpPr>
        <p:spPr>
          <a:xfrm>
            <a:off x="2667000" y="2225681"/>
            <a:ext cx="228600" cy="457202"/>
          </a:xfrm>
          <a:prstGeom prst="rect">
            <a:avLst/>
          </a:prstGeom>
          <a:solidFill>
            <a:srgbClr val="B3C7EF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2" name="TextBox 18"/>
          <p:cNvSpPr txBox="1"/>
          <p:nvPr/>
        </p:nvSpPr>
        <p:spPr>
          <a:xfrm>
            <a:off x="1931044" y="1979460"/>
            <a:ext cx="63371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Term 1</a:t>
            </a:r>
          </a:p>
        </p:txBody>
      </p:sp>
      <p:sp>
        <p:nvSpPr>
          <p:cNvPr id="513" name="TextBox 19"/>
          <p:cNvSpPr txBox="1"/>
          <p:nvPr/>
        </p:nvSpPr>
        <p:spPr>
          <a:xfrm>
            <a:off x="2959744" y="1979460"/>
            <a:ext cx="63371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Term 2</a:t>
            </a:r>
          </a:p>
        </p:txBody>
      </p:sp>
      <p:sp>
        <p:nvSpPr>
          <p:cNvPr id="514" name="TextBox 20"/>
          <p:cNvSpPr txBox="1"/>
          <p:nvPr/>
        </p:nvSpPr>
        <p:spPr>
          <a:xfrm>
            <a:off x="3810000" y="1979460"/>
            <a:ext cx="6858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Term 3</a:t>
            </a:r>
          </a:p>
        </p:txBody>
      </p:sp>
      <p:sp>
        <p:nvSpPr>
          <p:cNvPr id="515" name="TextBox 21"/>
          <p:cNvSpPr txBox="1"/>
          <p:nvPr/>
        </p:nvSpPr>
        <p:spPr>
          <a:xfrm>
            <a:off x="4826644" y="1979460"/>
            <a:ext cx="63371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Term 4</a:t>
            </a:r>
          </a:p>
        </p:txBody>
      </p:sp>
      <p:sp>
        <p:nvSpPr>
          <p:cNvPr id="516" name="TextBox 22"/>
          <p:cNvSpPr txBox="1"/>
          <p:nvPr/>
        </p:nvSpPr>
        <p:spPr>
          <a:xfrm>
            <a:off x="6083944" y="1979460"/>
            <a:ext cx="63371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Term 5</a:t>
            </a:r>
          </a:p>
        </p:txBody>
      </p:sp>
      <p:sp>
        <p:nvSpPr>
          <p:cNvPr id="517" name="TextBox 25"/>
          <p:cNvSpPr txBox="1"/>
          <p:nvPr/>
        </p:nvSpPr>
        <p:spPr>
          <a:xfrm>
            <a:off x="6853674" y="2835281"/>
            <a:ext cx="396579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time</a:t>
            </a:r>
          </a:p>
        </p:txBody>
      </p:sp>
      <p:sp>
        <p:nvSpPr>
          <p:cNvPr id="518" name="TextBox 26"/>
          <p:cNvSpPr txBox="1"/>
          <p:nvPr/>
        </p:nvSpPr>
        <p:spPr>
          <a:xfrm>
            <a:off x="1979141" y="3216281"/>
            <a:ext cx="940272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Elections</a:t>
            </a:r>
          </a:p>
        </p:txBody>
      </p:sp>
      <p:sp>
        <p:nvSpPr>
          <p:cNvPr id="519" name="TextBox 27"/>
          <p:cNvSpPr txBox="1"/>
          <p:nvPr/>
        </p:nvSpPr>
        <p:spPr>
          <a:xfrm>
            <a:off x="4978506" y="3216281"/>
            <a:ext cx="1816833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Normal Operation</a:t>
            </a:r>
          </a:p>
        </p:txBody>
      </p:sp>
      <p:sp>
        <p:nvSpPr>
          <p:cNvPr id="520" name="Straight Connector 29"/>
          <p:cNvSpPr/>
          <p:nvPr/>
        </p:nvSpPr>
        <p:spPr>
          <a:xfrm flipH="1" flipV="1">
            <a:off x="2133599" y="2682881"/>
            <a:ext cx="152402" cy="533403"/>
          </a:xfrm>
          <a:prstGeom prst="line">
            <a:avLst/>
          </a:prstGeom>
          <a:ln w="190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1" name="Straight Connector 33"/>
          <p:cNvSpPr/>
          <p:nvPr/>
        </p:nvSpPr>
        <p:spPr>
          <a:xfrm flipV="1">
            <a:off x="2590799" y="2682881"/>
            <a:ext cx="152402" cy="533403"/>
          </a:xfrm>
          <a:prstGeom prst="line">
            <a:avLst/>
          </a:prstGeom>
          <a:ln w="190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2" name="Straight Connector 34"/>
          <p:cNvSpPr/>
          <p:nvPr/>
        </p:nvSpPr>
        <p:spPr>
          <a:xfrm flipH="1" flipV="1">
            <a:off x="5333998" y="2682881"/>
            <a:ext cx="152402" cy="533403"/>
          </a:xfrm>
          <a:prstGeom prst="line">
            <a:avLst/>
          </a:prstGeom>
          <a:ln w="190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3" name="Straight Connector 35"/>
          <p:cNvSpPr/>
          <p:nvPr/>
        </p:nvSpPr>
        <p:spPr>
          <a:xfrm flipV="1">
            <a:off x="6248398" y="2682881"/>
            <a:ext cx="152402" cy="533403"/>
          </a:xfrm>
          <a:prstGeom prst="line">
            <a:avLst/>
          </a:prstGeom>
          <a:ln w="190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4" name="TextBox 36"/>
          <p:cNvSpPr txBox="1"/>
          <p:nvPr/>
        </p:nvSpPr>
        <p:spPr>
          <a:xfrm>
            <a:off x="3671575" y="3216281"/>
            <a:ext cx="978559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Split Vote</a:t>
            </a:r>
          </a:p>
        </p:txBody>
      </p:sp>
      <p:sp>
        <p:nvSpPr>
          <p:cNvPr id="525" name="Straight Connector 37"/>
          <p:cNvSpPr/>
          <p:nvPr/>
        </p:nvSpPr>
        <p:spPr>
          <a:xfrm flipV="1">
            <a:off x="4152900" y="2682881"/>
            <a:ext cx="0" cy="533403"/>
          </a:xfrm>
          <a:prstGeom prst="line">
            <a:avLst/>
          </a:prstGeom>
          <a:ln w="190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6" name="Title 6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Terms (aka epochs)</a:t>
            </a:r>
          </a:p>
        </p:txBody>
      </p:sp>
      <p:sp>
        <p:nvSpPr>
          <p:cNvPr id="527" name="Slide Number Placeholder 6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47470" y="1453896"/>
            <a:ext cx="8796532" cy="4906965"/>
          </a:xfrm>
          <a:prstGeom prst="rect">
            <a:avLst/>
          </a:prstGeom>
        </p:spPr>
        <p:txBody>
          <a:bodyPr/>
          <a:lstStyle/>
          <a:p>
            <a:r>
              <a:t>Start election: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200" b="0"/>
            </a:pPr>
            <a:r>
              <a:t>Increment current term, change to candidate state, vote for self</a:t>
            </a:r>
            <a:endParaRPr sz="2000"/>
          </a:p>
          <a:p>
            <a:pPr>
              <a:lnSpc>
                <a:spcPct val="150000"/>
              </a:lnSpc>
            </a:pPr>
            <a:r>
              <a:t>Send RequestVote to all other servers, retry until either:</a:t>
            </a:r>
          </a:p>
          <a:p>
            <a:pPr marL="914400" lvl="1" indent="-457200">
              <a:spcBef>
                <a:spcPts val="600"/>
              </a:spcBef>
              <a:buFontTx/>
              <a:buAutoNum type="arabicPeriod"/>
              <a:defRPr b="0"/>
            </a:pPr>
            <a:r>
              <a:t>Receive votes from </a:t>
            </a:r>
            <a:r>
              <a:rPr>
                <a:solidFill>
                  <a:srgbClr val="FF2600"/>
                </a:solidFill>
              </a:rPr>
              <a:t>majority of servers</a:t>
            </a:r>
            <a:r>
              <a:t>:</a:t>
            </a:r>
            <a:endParaRPr sz="2000"/>
          </a:p>
          <a:p>
            <a:pPr marL="1314450" lvl="2" indent="-457200">
              <a:spcBef>
                <a:spcPts val="400"/>
              </a:spcBef>
              <a:defRPr sz="2000" b="0"/>
            </a:pPr>
            <a:r>
              <a:t>Become leader</a:t>
            </a:r>
            <a:endParaRPr sz="1800"/>
          </a:p>
          <a:p>
            <a:pPr marL="1314450" lvl="2" indent="-457200">
              <a:spcBef>
                <a:spcPts val="400"/>
              </a:spcBef>
              <a:defRPr sz="2000" b="0"/>
            </a:pPr>
            <a:r>
              <a:t>Send AppendEntries heartbeats to all other servers</a:t>
            </a:r>
            <a:endParaRPr sz="1800"/>
          </a:p>
          <a:p>
            <a:pPr marL="914400" lvl="1" indent="-457200">
              <a:spcBef>
                <a:spcPts val="600"/>
              </a:spcBef>
              <a:buFontTx/>
              <a:buAutoNum type="arabicPeriod"/>
              <a:defRPr b="0"/>
            </a:pPr>
            <a:r>
              <a:t>Receive RPC from valid leader:</a:t>
            </a:r>
            <a:endParaRPr sz="2000"/>
          </a:p>
          <a:p>
            <a:pPr marL="1314450" lvl="2" indent="-457200">
              <a:spcBef>
                <a:spcPts val="400"/>
              </a:spcBef>
              <a:defRPr sz="2000" b="0"/>
            </a:pPr>
            <a:r>
              <a:t>Return to follower state</a:t>
            </a:r>
            <a:endParaRPr sz="1800"/>
          </a:p>
          <a:p>
            <a:pPr marL="914400" lvl="1" indent="-457200">
              <a:spcBef>
                <a:spcPts val="600"/>
              </a:spcBef>
              <a:buFontTx/>
              <a:buAutoNum type="arabicPeriod"/>
              <a:defRPr b="0"/>
            </a:pPr>
            <a:r>
              <a:t>No-one wins election (election timeout elapses):</a:t>
            </a:r>
            <a:endParaRPr sz="2000"/>
          </a:p>
          <a:p>
            <a:pPr marL="1314450" lvl="2" indent="-457200">
              <a:spcBef>
                <a:spcPts val="400"/>
              </a:spcBef>
              <a:defRPr sz="2000" b="0"/>
            </a:pPr>
            <a:r>
              <a:t>Increment term, start new election</a:t>
            </a:r>
          </a:p>
        </p:txBody>
      </p:sp>
      <p:sp>
        <p:nvSpPr>
          <p:cNvPr id="530" name="Title 6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Elections</a:t>
            </a:r>
          </a:p>
        </p:txBody>
      </p:sp>
      <p:sp>
        <p:nvSpPr>
          <p:cNvPr id="531" name="Slide Number Placeholder 8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47470" y="1453896"/>
            <a:ext cx="8796532" cy="502919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5001E"/>
                </a:solidFill>
              </a:defRPr>
            </a:pPr>
            <a:r>
              <a:t>Safety</a:t>
            </a:r>
            <a:r>
              <a:rPr>
                <a:solidFill>
                  <a:srgbClr val="000000"/>
                </a:solidFill>
              </a:rPr>
              <a:t>:  allow at most one winner per term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200" b="0"/>
            </a:pPr>
            <a:r>
              <a:t>Each server votes only once per term (persists on disk)</a:t>
            </a:r>
            <a:endParaRPr sz="2000"/>
          </a:p>
          <a:p>
            <a:pPr marL="800100" lvl="1" indent="-342900">
              <a:spcBef>
                <a:spcPts val="600"/>
              </a:spcBef>
              <a:buFont typeface="Helvetica"/>
              <a:defRPr sz="2200" b="0"/>
            </a:pPr>
            <a:r>
              <a:t>Two different candidates can’t get majorities in same term</a:t>
            </a:r>
            <a:endParaRPr sz="2000"/>
          </a:p>
          <a:p>
            <a:pPr>
              <a:defRPr>
                <a:solidFill>
                  <a:srgbClr val="A5001E"/>
                </a:solidFill>
              </a:defRPr>
            </a:pPr>
            <a:endParaRPr sz="2000"/>
          </a:p>
          <a:p>
            <a:pPr>
              <a:defRPr>
                <a:solidFill>
                  <a:srgbClr val="A5001E"/>
                </a:solidFill>
              </a:defRPr>
            </a:pPr>
            <a:endParaRPr sz="2000"/>
          </a:p>
          <a:p>
            <a:pPr>
              <a:defRPr>
                <a:solidFill>
                  <a:srgbClr val="A5001E"/>
                </a:solidFill>
              </a:defRPr>
            </a:pPr>
            <a:endParaRPr sz="2000"/>
          </a:p>
          <a:p>
            <a:pPr>
              <a:spcBef>
                <a:spcPts val="2400"/>
              </a:spcBef>
              <a:defRPr>
                <a:solidFill>
                  <a:srgbClr val="A5001E"/>
                </a:solidFill>
              </a:defRPr>
            </a:pPr>
            <a:r>
              <a:t>Liveness</a:t>
            </a:r>
            <a:r>
              <a:rPr>
                <a:solidFill>
                  <a:srgbClr val="000000"/>
                </a:solidFill>
              </a:rPr>
              <a:t>: some candidate must eventually win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200" b="0"/>
            </a:pPr>
            <a:r>
              <a:t>Each choose election timeouts randomly in [T, 2T]</a:t>
            </a:r>
            <a:endParaRPr sz="2000"/>
          </a:p>
          <a:p>
            <a:pPr marL="800100" lvl="1" indent="-342900">
              <a:spcBef>
                <a:spcPts val="600"/>
              </a:spcBef>
              <a:buFont typeface="Helvetica"/>
              <a:defRPr sz="2200" b="0"/>
            </a:pPr>
            <a:r>
              <a:t>One usually initiates and wins election before others start</a:t>
            </a:r>
            <a:endParaRPr sz="2000"/>
          </a:p>
          <a:p>
            <a:pPr marL="800100" lvl="1" indent="-342900">
              <a:spcBef>
                <a:spcPts val="600"/>
              </a:spcBef>
              <a:buFont typeface="Helvetica"/>
              <a:defRPr sz="2200" b="0"/>
            </a:pPr>
            <a:r>
              <a:t>Works well if T &gt;&gt; network RTT </a:t>
            </a:r>
          </a:p>
        </p:txBody>
      </p:sp>
      <p:sp>
        <p:nvSpPr>
          <p:cNvPr id="534" name="Rounded Rectangle 6"/>
          <p:cNvSpPr/>
          <p:nvPr/>
        </p:nvSpPr>
        <p:spPr>
          <a:xfrm>
            <a:off x="2743200" y="3284706"/>
            <a:ext cx="457200" cy="457202"/>
          </a:xfrm>
          <a:prstGeom prst="roundRect">
            <a:avLst>
              <a:gd name="adj" fmla="val 16667"/>
            </a:avLst>
          </a:prstGeom>
          <a:solidFill>
            <a:srgbClr val="CCD9F4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sz="1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5" name="Rounded Rectangle 7"/>
          <p:cNvSpPr/>
          <p:nvPr/>
        </p:nvSpPr>
        <p:spPr>
          <a:xfrm>
            <a:off x="3505200" y="3284706"/>
            <a:ext cx="457200" cy="457202"/>
          </a:xfrm>
          <a:prstGeom prst="roundRect">
            <a:avLst>
              <a:gd name="adj" fmla="val 16667"/>
            </a:avLst>
          </a:prstGeom>
          <a:solidFill>
            <a:srgbClr val="CCD9F4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sz="1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6" name="Rounded Rectangle 8"/>
          <p:cNvSpPr/>
          <p:nvPr/>
        </p:nvSpPr>
        <p:spPr>
          <a:xfrm>
            <a:off x="4267200" y="3284706"/>
            <a:ext cx="457200" cy="457202"/>
          </a:xfrm>
          <a:prstGeom prst="roundRect">
            <a:avLst>
              <a:gd name="adj" fmla="val 16667"/>
            </a:avLst>
          </a:prstGeom>
          <a:solidFill>
            <a:srgbClr val="CCD9F4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sz="1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7" name="Rounded Rectangle 9"/>
          <p:cNvSpPr/>
          <p:nvPr/>
        </p:nvSpPr>
        <p:spPr>
          <a:xfrm>
            <a:off x="5029200" y="3284706"/>
            <a:ext cx="457200" cy="457202"/>
          </a:xfrm>
          <a:prstGeom prst="roundRect">
            <a:avLst>
              <a:gd name="adj" fmla="val 16667"/>
            </a:avLst>
          </a:prstGeom>
          <a:solidFill>
            <a:srgbClr val="CCD9F4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sz="1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8" name="Rounded Rectangle 10"/>
          <p:cNvSpPr/>
          <p:nvPr/>
        </p:nvSpPr>
        <p:spPr>
          <a:xfrm>
            <a:off x="5791200" y="3284706"/>
            <a:ext cx="457200" cy="457202"/>
          </a:xfrm>
          <a:prstGeom prst="roundRect">
            <a:avLst>
              <a:gd name="adj" fmla="val 16667"/>
            </a:avLst>
          </a:prstGeom>
          <a:solidFill>
            <a:srgbClr val="CCD9F4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sz="1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9" name="TextBox 11"/>
          <p:cNvSpPr txBox="1"/>
          <p:nvPr/>
        </p:nvSpPr>
        <p:spPr>
          <a:xfrm>
            <a:off x="3962400" y="3829775"/>
            <a:ext cx="106680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Servers</a:t>
            </a:r>
          </a:p>
        </p:txBody>
      </p:sp>
      <p:sp>
        <p:nvSpPr>
          <p:cNvPr id="540" name="TextBox 12"/>
          <p:cNvSpPr txBox="1"/>
          <p:nvPr/>
        </p:nvSpPr>
        <p:spPr>
          <a:xfrm>
            <a:off x="6324600" y="3208507"/>
            <a:ext cx="1600200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Voted for candidate A</a:t>
            </a:r>
          </a:p>
        </p:txBody>
      </p:sp>
      <p:sp>
        <p:nvSpPr>
          <p:cNvPr id="541" name="TextBox 13"/>
          <p:cNvSpPr txBox="1"/>
          <p:nvPr/>
        </p:nvSpPr>
        <p:spPr>
          <a:xfrm>
            <a:off x="990600" y="3208507"/>
            <a:ext cx="1600200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 b="0">
                <a:solidFill>
                  <a:srgbClr val="70431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 can’t also get majority</a:t>
            </a:r>
          </a:p>
        </p:txBody>
      </p:sp>
      <p:sp>
        <p:nvSpPr>
          <p:cNvPr id="542" name="Rounded Rectangle 14"/>
          <p:cNvSpPr/>
          <p:nvPr/>
        </p:nvSpPr>
        <p:spPr>
          <a:xfrm>
            <a:off x="4191000" y="3208507"/>
            <a:ext cx="2133600" cy="609602"/>
          </a:xfrm>
          <a:prstGeom prst="roundRect">
            <a:avLst>
              <a:gd name="adj" fmla="val 16667"/>
            </a:avLst>
          </a:prstGeom>
          <a:ln w="25400">
            <a:solidFill>
              <a:srgbClr val="A5001E"/>
            </a:solidFill>
            <a:prstDash val="sysDash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3" name="Rounded Rectangle 15"/>
          <p:cNvSpPr/>
          <p:nvPr/>
        </p:nvSpPr>
        <p:spPr>
          <a:xfrm>
            <a:off x="2667000" y="3208507"/>
            <a:ext cx="1371600" cy="609602"/>
          </a:xfrm>
          <a:prstGeom prst="roundRect">
            <a:avLst>
              <a:gd name="adj" fmla="val 16667"/>
            </a:avLst>
          </a:prstGeom>
          <a:ln w="25400">
            <a:solidFill>
              <a:srgbClr val="704316"/>
            </a:solidFill>
            <a:prstDash val="sysDash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Title 16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Elections</a:t>
            </a:r>
          </a:p>
        </p:txBody>
      </p:sp>
      <p:sp>
        <p:nvSpPr>
          <p:cNvPr id="545" name="Slide Number Placeholder 17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669067" y="5128445"/>
            <a:ext cx="8229601" cy="158607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 b="0"/>
            </a:pPr>
            <a:r>
              <a:t>Log entry = &lt; index, term, command &gt;</a:t>
            </a:r>
          </a:p>
          <a:p>
            <a:pPr>
              <a:spcBef>
                <a:spcPts val="400"/>
              </a:spcBef>
              <a:defRPr sz="2000" b="0"/>
            </a:pPr>
            <a:r>
              <a:t>Log stored on stable storage (disk); survives crashes</a:t>
            </a:r>
          </a:p>
          <a:p>
            <a:pPr>
              <a:spcBef>
                <a:spcPts val="600"/>
              </a:spcBef>
              <a:defRPr sz="2000" b="0"/>
            </a:pPr>
            <a:r>
              <a:t>Entry </a:t>
            </a:r>
            <a:r>
              <a:rPr>
                <a:solidFill>
                  <a:srgbClr val="A5001E"/>
                </a:solidFill>
              </a:rPr>
              <a:t>committed</a:t>
            </a:r>
            <a:r>
              <a:t> if known to be stored on majority of servers</a:t>
            </a:r>
          </a:p>
          <a:p>
            <a:pPr marL="800100" lvl="1" indent="-342900">
              <a:spcBef>
                <a:spcPts val="300"/>
              </a:spcBef>
              <a:buFont typeface="Helvetica"/>
              <a:defRPr sz="1800" b="0"/>
            </a:pPr>
            <a:r>
              <a:t>Durable / stable, will eventually be executed by state machines</a:t>
            </a:r>
          </a:p>
        </p:txBody>
      </p:sp>
      <p:grpSp>
        <p:nvGrpSpPr>
          <p:cNvPr id="550" name="Rectangle 6"/>
          <p:cNvGrpSpPr/>
          <p:nvPr/>
        </p:nvGrpSpPr>
        <p:grpSpPr>
          <a:xfrm>
            <a:off x="2154965" y="1737686"/>
            <a:ext cx="457202" cy="457202"/>
            <a:chOff x="0" y="0"/>
            <a:chExt cx="457201" cy="457201"/>
          </a:xfrm>
        </p:grpSpPr>
        <p:sp>
          <p:nvSpPr>
            <p:cNvPr id="548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9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sp>
        <p:nvSpPr>
          <p:cNvPr id="551" name="TextBox 14"/>
          <p:cNvSpPr txBox="1"/>
          <p:nvPr/>
        </p:nvSpPr>
        <p:spPr>
          <a:xfrm>
            <a:off x="2154965" y="1356688"/>
            <a:ext cx="4572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552" name="TextBox 15"/>
          <p:cNvSpPr txBox="1"/>
          <p:nvPr/>
        </p:nvSpPr>
        <p:spPr>
          <a:xfrm>
            <a:off x="2612165" y="1356688"/>
            <a:ext cx="4572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553" name="TextBox 16"/>
          <p:cNvSpPr txBox="1"/>
          <p:nvPr/>
        </p:nvSpPr>
        <p:spPr>
          <a:xfrm>
            <a:off x="3069365" y="1356688"/>
            <a:ext cx="4572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554" name="TextBox 17"/>
          <p:cNvSpPr txBox="1"/>
          <p:nvPr/>
        </p:nvSpPr>
        <p:spPr>
          <a:xfrm>
            <a:off x="3526566" y="1356688"/>
            <a:ext cx="4572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555" name="TextBox 18"/>
          <p:cNvSpPr txBox="1"/>
          <p:nvPr/>
        </p:nvSpPr>
        <p:spPr>
          <a:xfrm>
            <a:off x="3983766" y="1356688"/>
            <a:ext cx="5334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</a:t>
            </a:r>
          </a:p>
        </p:txBody>
      </p:sp>
      <p:sp>
        <p:nvSpPr>
          <p:cNvPr id="556" name="TextBox 19"/>
          <p:cNvSpPr txBox="1"/>
          <p:nvPr/>
        </p:nvSpPr>
        <p:spPr>
          <a:xfrm>
            <a:off x="4517166" y="1356688"/>
            <a:ext cx="5334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6</a:t>
            </a:r>
          </a:p>
        </p:txBody>
      </p:sp>
      <p:sp>
        <p:nvSpPr>
          <p:cNvPr id="557" name="TextBox 20"/>
          <p:cNvSpPr txBox="1"/>
          <p:nvPr/>
        </p:nvSpPr>
        <p:spPr>
          <a:xfrm>
            <a:off x="5050566" y="1356688"/>
            <a:ext cx="5334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</a:t>
            </a:r>
          </a:p>
        </p:txBody>
      </p:sp>
      <p:sp>
        <p:nvSpPr>
          <p:cNvPr id="558" name="TextBox 21"/>
          <p:cNvSpPr txBox="1"/>
          <p:nvPr/>
        </p:nvSpPr>
        <p:spPr>
          <a:xfrm>
            <a:off x="5583966" y="1356688"/>
            <a:ext cx="5334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8</a:t>
            </a:r>
          </a:p>
        </p:txBody>
      </p:sp>
      <p:grpSp>
        <p:nvGrpSpPr>
          <p:cNvPr id="561" name="Rectangle 26"/>
          <p:cNvGrpSpPr/>
          <p:nvPr/>
        </p:nvGrpSpPr>
        <p:grpSpPr>
          <a:xfrm>
            <a:off x="3983766" y="1737686"/>
            <a:ext cx="533402" cy="457202"/>
            <a:chOff x="0" y="0"/>
            <a:chExt cx="533401" cy="457201"/>
          </a:xfrm>
        </p:grpSpPr>
        <p:sp>
          <p:nvSpPr>
            <p:cNvPr id="559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0" name="3 jmp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jmp</a:t>
              </a:r>
            </a:p>
          </p:txBody>
        </p:sp>
      </p:grpSp>
      <p:grpSp>
        <p:nvGrpSpPr>
          <p:cNvPr id="564" name="Rectangle 54"/>
          <p:cNvGrpSpPr/>
          <p:nvPr/>
        </p:nvGrpSpPr>
        <p:grpSpPr>
          <a:xfrm>
            <a:off x="2612165" y="1737686"/>
            <a:ext cx="457202" cy="457202"/>
            <a:chOff x="0" y="0"/>
            <a:chExt cx="457201" cy="457201"/>
          </a:xfrm>
        </p:grpSpPr>
        <p:sp>
          <p:nvSpPr>
            <p:cNvPr id="562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3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567" name="Rectangle 55"/>
          <p:cNvGrpSpPr/>
          <p:nvPr/>
        </p:nvGrpSpPr>
        <p:grpSpPr>
          <a:xfrm>
            <a:off x="3069365" y="1737686"/>
            <a:ext cx="457202" cy="457202"/>
            <a:chOff x="0" y="0"/>
            <a:chExt cx="457201" cy="457201"/>
          </a:xfrm>
        </p:grpSpPr>
        <p:sp>
          <p:nvSpPr>
            <p:cNvPr id="565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6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570" name="Rectangle 56"/>
          <p:cNvGrpSpPr/>
          <p:nvPr/>
        </p:nvGrpSpPr>
        <p:grpSpPr>
          <a:xfrm>
            <a:off x="3526566" y="1737686"/>
            <a:ext cx="457202" cy="457202"/>
            <a:chOff x="0" y="0"/>
            <a:chExt cx="457201" cy="457201"/>
          </a:xfrm>
        </p:grpSpPr>
        <p:sp>
          <p:nvSpPr>
            <p:cNvPr id="568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9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grpSp>
        <p:nvGrpSpPr>
          <p:cNvPr id="573" name="Rectangle 58"/>
          <p:cNvGrpSpPr/>
          <p:nvPr/>
        </p:nvGrpSpPr>
        <p:grpSpPr>
          <a:xfrm>
            <a:off x="4517166" y="1737686"/>
            <a:ext cx="533402" cy="457202"/>
            <a:chOff x="0" y="0"/>
            <a:chExt cx="533401" cy="457201"/>
          </a:xfrm>
        </p:grpSpPr>
        <p:sp>
          <p:nvSpPr>
            <p:cNvPr id="571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2" name="3 div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div</a:t>
              </a:r>
            </a:p>
          </p:txBody>
        </p:sp>
      </p:grpSp>
      <p:grpSp>
        <p:nvGrpSpPr>
          <p:cNvPr id="576" name="Rectangle 59"/>
          <p:cNvGrpSpPr/>
          <p:nvPr/>
        </p:nvGrpSpPr>
        <p:grpSpPr>
          <a:xfrm>
            <a:off x="5050566" y="1737686"/>
            <a:ext cx="533402" cy="457202"/>
            <a:chOff x="0" y="0"/>
            <a:chExt cx="533401" cy="457201"/>
          </a:xfrm>
        </p:grpSpPr>
        <p:sp>
          <p:nvSpPr>
            <p:cNvPr id="574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5" name="3 shl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shl</a:t>
              </a:r>
            </a:p>
          </p:txBody>
        </p:sp>
      </p:grpSp>
      <p:grpSp>
        <p:nvGrpSpPr>
          <p:cNvPr id="579" name="Rectangle 60"/>
          <p:cNvGrpSpPr/>
          <p:nvPr/>
        </p:nvGrpSpPr>
        <p:grpSpPr>
          <a:xfrm>
            <a:off x="5583966" y="1737686"/>
            <a:ext cx="533402" cy="457202"/>
            <a:chOff x="0" y="0"/>
            <a:chExt cx="533401" cy="457201"/>
          </a:xfrm>
        </p:grpSpPr>
        <p:sp>
          <p:nvSpPr>
            <p:cNvPr id="577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8" name="3 sub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sub</a:t>
              </a:r>
            </a:p>
          </p:txBody>
        </p:sp>
      </p:grpSp>
      <p:grpSp>
        <p:nvGrpSpPr>
          <p:cNvPr id="582" name="Rectangle 61"/>
          <p:cNvGrpSpPr/>
          <p:nvPr/>
        </p:nvGrpSpPr>
        <p:grpSpPr>
          <a:xfrm>
            <a:off x="2154965" y="2347286"/>
            <a:ext cx="457202" cy="457202"/>
            <a:chOff x="0" y="0"/>
            <a:chExt cx="457201" cy="457201"/>
          </a:xfrm>
        </p:grpSpPr>
        <p:sp>
          <p:nvSpPr>
            <p:cNvPr id="580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1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585" name="Rectangle 62"/>
          <p:cNvGrpSpPr/>
          <p:nvPr/>
        </p:nvGrpSpPr>
        <p:grpSpPr>
          <a:xfrm>
            <a:off x="3983766" y="2347286"/>
            <a:ext cx="533402" cy="457202"/>
            <a:chOff x="0" y="0"/>
            <a:chExt cx="533401" cy="457201"/>
          </a:xfrm>
        </p:grpSpPr>
        <p:sp>
          <p:nvSpPr>
            <p:cNvPr id="583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4" name="3 jmp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jmp</a:t>
              </a:r>
            </a:p>
          </p:txBody>
        </p:sp>
      </p:grpSp>
      <p:grpSp>
        <p:nvGrpSpPr>
          <p:cNvPr id="588" name="Rectangle 63"/>
          <p:cNvGrpSpPr/>
          <p:nvPr/>
        </p:nvGrpSpPr>
        <p:grpSpPr>
          <a:xfrm>
            <a:off x="2612165" y="2347286"/>
            <a:ext cx="457202" cy="457202"/>
            <a:chOff x="0" y="0"/>
            <a:chExt cx="457201" cy="457201"/>
          </a:xfrm>
        </p:grpSpPr>
        <p:sp>
          <p:nvSpPr>
            <p:cNvPr id="586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7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591" name="Rectangle 64"/>
          <p:cNvGrpSpPr/>
          <p:nvPr/>
        </p:nvGrpSpPr>
        <p:grpSpPr>
          <a:xfrm>
            <a:off x="3069365" y="2347286"/>
            <a:ext cx="457202" cy="457202"/>
            <a:chOff x="0" y="0"/>
            <a:chExt cx="457201" cy="457201"/>
          </a:xfrm>
        </p:grpSpPr>
        <p:sp>
          <p:nvSpPr>
            <p:cNvPr id="589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0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594" name="Rectangle 65"/>
          <p:cNvGrpSpPr/>
          <p:nvPr/>
        </p:nvGrpSpPr>
        <p:grpSpPr>
          <a:xfrm>
            <a:off x="3526566" y="2347286"/>
            <a:ext cx="457202" cy="457202"/>
            <a:chOff x="0" y="0"/>
            <a:chExt cx="457201" cy="457201"/>
          </a:xfrm>
        </p:grpSpPr>
        <p:sp>
          <p:nvSpPr>
            <p:cNvPr id="592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3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grpSp>
        <p:nvGrpSpPr>
          <p:cNvPr id="597" name="Rectangle 69"/>
          <p:cNvGrpSpPr/>
          <p:nvPr/>
        </p:nvGrpSpPr>
        <p:grpSpPr>
          <a:xfrm>
            <a:off x="2154965" y="2956886"/>
            <a:ext cx="457202" cy="457202"/>
            <a:chOff x="0" y="0"/>
            <a:chExt cx="457201" cy="457201"/>
          </a:xfrm>
        </p:grpSpPr>
        <p:sp>
          <p:nvSpPr>
            <p:cNvPr id="595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6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600" name="Rectangle 70"/>
          <p:cNvGrpSpPr/>
          <p:nvPr/>
        </p:nvGrpSpPr>
        <p:grpSpPr>
          <a:xfrm>
            <a:off x="3983766" y="2956886"/>
            <a:ext cx="533402" cy="457202"/>
            <a:chOff x="0" y="0"/>
            <a:chExt cx="533401" cy="457201"/>
          </a:xfrm>
        </p:grpSpPr>
        <p:sp>
          <p:nvSpPr>
            <p:cNvPr id="598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9" name="3 jmp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jmp</a:t>
              </a:r>
            </a:p>
          </p:txBody>
        </p:sp>
      </p:grpSp>
      <p:grpSp>
        <p:nvGrpSpPr>
          <p:cNvPr id="603" name="Rectangle 71"/>
          <p:cNvGrpSpPr/>
          <p:nvPr/>
        </p:nvGrpSpPr>
        <p:grpSpPr>
          <a:xfrm>
            <a:off x="2612165" y="2956886"/>
            <a:ext cx="457202" cy="457202"/>
            <a:chOff x="0" y="0"/>
            <a:chExt cx="457201" cy="457201"/>
          </a:xfrm>
        </p:grpSpPr>
        <p:sp>
          <p:nvSpPr>
            <p:cNvPr id="601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2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606" name="Rectangle 72"/>
          <p:cNvGrpSpPr/>
          <p:nvPr/>
        </p:nvGrpSpPr>
        <p:grpSpPr>
          <a:xfrm>
            <a:off x="3069365" y="2956886"/>
            <a:ext cx="457202" cy="457202"/>
            <a:chOff x="0" y="0"/>
            <a:chExt cx="457201" cy="457201"/>
          </a:xfrm>
        </p:grpSpPr>
        <p:sp>
          <p:nvSpPr>
            <p:cNvPr id="604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5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609" name="Rectangle 73"/>
          <p:cNvGrpSpPr/>
          <p:nvPr/>
        </p:nvGrpSpPr>
        <p:grpSpPr>
          <a:xfrm>
            <a:off x="3526566" y="2956886"/>
            <a:ext cx="457202" cy="457202"/>
            <a:chOff x="0" y="0"/>
            <a:chExt cx="457201" cy="457201"/>
          </a:xfrm>
        </p:grpSpPr>
        <p:sp>
          <p:nvSpPr>
            <p:cNvPr id="607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8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grpSp>
        <p:nvGrpSpPr>
          <p:cNvPr id="612" name="Rectangle 74"/>
          <p:cNvGrpSpPr/>
          <p:nvPr/>
        </p:nvGrpSpPr>
        <p:grpSpPr>
          <a:xfrm>
            <a:off x="4517166" y="2956886"/>
            <a:ext cx="533402" cy="457202"/>
            <a:chOff x="0" y="0"/>
            <a:chExt cx="533401" cy="457201"/>
          </a:xfrm>
        </p:grpSpPr>
        <p:sp>
          <p:nvSpPr>
            <p:cNvPr id="610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1" name="3 div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div</a:t>
              </a:r>
            </a:p>
          </p:txBody>
        </p:sp>
      </p:grpSp>
      <p:grpSp>
        <p:nvGrpSpPr>
          <p:cNvPr id="615" name="Rectangle 75"/>
          <p:cNvGrpSpPr/>
          <p:nvPr/>
        </p:nvGrpSpPr>
        <p:grpSpPr>
          <a:xfrm>
            <a:off x="5050566" y="2956886"/>
            <a:ext cx="533402" cy="457202"/>
            <a:chOff x="0" y="0"/>
            <a:chExt cx="533401" cy="457201"/>
          </a:xfrm>
        </p:grpSpPr>
        <p:sp>
          <p:nvSpPr>
            <p:cNvPr id="613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4" name="3 shl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shl</a:t>
              </a:r>
            </a:p>
          </p:txBody>
        </p:sp>
      </p:grpSp>
      <p:grpSp>
        <p:nvGrpSpPr>
          <p:cNvPr id="618" name="Rectangle 76"/>
          <p:cNvGrpSpPr/>
          <p:nvPr/>
        </p:nvGrpSpPr>
        <p:grpSpPr>
          <a:xfrm>
            <a:off x="5583966" y="2956886"/>
            <a:ext cx="533402" cy="457202"/>
            <a:chOff x="0" y="0"/>
            <a:chExt cx="533401" cy="457201"/>
          </a:xfrm>
        </p:grpSpPr>
        <p:sp>
          <p:nvSpPr>
            <p:cNvPr id="616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7" name="3 sub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sub</a:t>
              </a:r>
            </a:p>
          </p:txBody>
        </p:sp>
      </p:grpSp>
      <p:grpSp>
        <p:nvGrpSpPr>
          <p:cNvPr id="621" name="Rectangle 77"/>
          <p:cNvGrpSpPr/>
          <p:nvPr/>
        </p:nvGrpSpPr>
        <p:grpSpPr>
          <a:xfrm>
            <a:off x="2154965" y="3566488"/>
            <a:ext cx="457202" cy="457202"/>
            <a:chOff x="0" y="0"/>
            <a:chExt cx="457201" cy="457201"/>
          </a:xfrm>
        </p:grpSpPr>
        <p:sp>
          <p:nvSpPr>
            <p:cNvPr id="619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0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624" name="Rectangle 79"/>
          <p:cNvGrpSpPr/>
          <p:nvPr/>
        </p:nvGrpSpPr>
        <p:grpSpPr>
          <a:xfrm>
            <a:off x="2612165" y="3566488"/>
            <a:ext cx="457202" cy="457202"/>
            <a:chOff x="0" y="0"/>
            <a:chExt cx="457201" cy="457201"/>
          </a:xfrm>
        </p:grpSpPr>
        <p:sp>
          <p:nvSpPr>
            <p:cNvPr id="622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3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627" name="Rectangle 85"/>
          <p:cNvGrpSpPr/>
          <p:nvPr/>
        </p:nvGrpSpPr>
        <p:grpSpPr>
          <a:xfrm>
            <a:off x="2154965" y="4176088"/>
            <a:ext cx="457202" cy="457202"/>
            <a:chOff x="0" y="0"/>
            <a:chExt cx="457201" cy="457201"/>
          </a:xfrm>
        </p:grpSpPr>
        <p:sp>
          <p:nvSpPr>
            <p:cNvPr id="625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6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630" name="Rectangle 86"/>
          <p:cNvGrpSpPr/>
          <p:nvPr/>
        </p:nvGrpSpPr>
        <p:grpSpPr>
          <a:xfrm>
            <a:off x="3983766" y="4176088"/>
            <a:ext cx="533402" cy="457202"/>
            <a:chOff x="0" y="0"/>
            <a:chExt cx="533401" cy="457201"/>
          </a:xfrm>
        </p:grpSpPr>
        <p:sp>
          <p:nvSpPr>
            <p:cNvPr id="628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9" name="3 jmp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jmp</a:t>
              </a:r>
            </a:p>
          </p:txBody>
        </p:sp>
      </p:grpSp>
      <p:grpSp>
        <p:nvGrpSpPr>
          <p:cNvPr id="633" name="Rectangle 87"/>
          <p:cNvGrpSpPr/>
          <p:nvPr/>
        </p:nvGrpSpPr>
        <p:grpSpPr>
          <a:xfrm>
            <a:off x="2612165" y="4176088"/>
            <a:ext cx="457202" cy="457202"/>
            <a:chOff x="0" y="0"/>
            <a:chExt cx="457201" cy="457201"/>
          </a:xfrm>
        </p:grpSpPr>
        <p:sp>
          <p:nvSpPr>
            <p:cNvPr id="631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2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636" name="Rectangle 88"/>
          <p:cNvGrpSpPr/>
          <p:nvPr/>
        </p:nvGrpSpPr>
        <p:grpSpPr>
          <a:xfrm>
            <a:off x="3069365" y="4176088"/>
            <a:ext cx="457202" cy="457202"/>
            <a:chOff x="0" y="0"/>
            <a:chExt cx="457201" cy="457201"/>
          </a:xfrm>
        </p:grpSpPr>
        <p:sp>
          <p:nvSpPr>
            <p:cNvPr id="634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5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639" name="Rectangle 89"/>
          <p:cNvGrpSpPr/>
          <p:nvPr/>
        </p:nvGrpSpPr>
        <p:grpSpPr>
          <a:xfrm>
            <a:off x="3526566" y="4176088"/>
            <a:ext cx="457202" cy="457202"/>
            <a:chOff x="0" y="0"/>
            <a:chExt cx="457201" cy="457201"/>
          </a:xfrm>
        </p:grpSpPr>
        <p:sp>
          <p:nvSpPr>
            <p:cNvPr id="637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8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grpSp>
        <p:nvGrpSpPr>
          <p:cNvPr id="642" name="Rectangle 90"/>
          <p:cNvGrpSpPr/>
          <p:nvPr/>
        </p:nvGrpSpPr>
        <p:grpSpPr>
          <a:xfrm>
            <a:off x="4517166" y="4176088"/>
            <a:ext cx="533402" cy="457202"/>
            <a:chOff x="0" y="0"/>
            <a:chExt cx="533401" cy="457201"/>
          </a:xfrm>
        </p:grpSpPr>
        <p:sp>
          <p:nvSpPr>
            <p:cNvPr id="640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1" name="3 div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div</a:t>
              </a:r>
            </a:p>
          </p:txBody>
        </p:sp>
      </p:grpSp>
      <p:grpSp>
        <p:nvGrpSpPr>
          <p:cNvPr id="645" name="Rectangle 91"/>
          <p:cNvGrpSpPr/>
          <p:nvPr/>
        </p:nvGrpSpPr>
        <p:grpSpPr>
          <a:xfrm>
            <a:off x="5050566" y="4176088"/>
            <a:ext cx="533402" cy="457202"/>
            <a:chOff x="0" y="0"/>
            <a:chExt cx="533401" cy="457201"/>
          </a:xfrm>
        </p:grpSpPr>
        <p:sp>
          <p:nvSpPr>
            <p:cNvPr id="643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4" name="3 shl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shl</a:t>
              </a:r>
            </a:p>
          </p:txBody>
        </p:sp>
      </p:grpSp>
      <p:sp>
        <p:nvSpPr>
          <p:cNvPr id="646" name="TextBox 93"/>
          <p:cNvSpPr txBox="1"/>
          <p:nvPr/>
        </p:nvSpPr>
        <p:spPr>
          <a:xfrm>
            <a:off x="6876652" y="1812400"/>
            <a:ext cx="718766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leader</a:t>
            </a:r>
          </a:p>
        </p:txBody>
      </p:sp>
      <p:sp>
        <p:nvSpPr>
          <p:cNvPr id="647" name="TextBox 94"/>
          <p:cNvSpPr txBox="1"/>
          <p:nvPr/>
        </p:nvSpPr>
        <p:spPr>
          <a:xfrm>
            <a:off x="6878407" y="1375938"/>
            <a:ext cx="102944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log index</a:t>
            </a:r>
          </a:p>
        </p:txBody>
      </p:sp>
      <p:sp>
        <p:nvSpPr>
          <p:cNvPr id="648" name="TextBox 95"/>
          <p:cNvSpPr txBox="1"/>
          <p:nvPr/>
        </p:nvSpPr>
        <p:spPr>
          <a:xfrm>
            <a:off x="6878449" y="3374499"/>
            <a:ext cx="1014934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followers</a:t>
            </a:r>
          </a:p>
        </p:txBody>
      </p:sp>
      <p:sp>
        <p:nvSpPr>
          <p:cNvPr id="649" name="Right Brace 96"/>
          <p:cNvSpPr/>
          <p:nvPr/>
        </p:nvSpPr>
        <p:spPr>
          <a:xfrm>
            <a:off x="6422166" y="2347286"/>
            <a:ext cx="228602" cy="2283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360"/>
                  <a:pt x="10800" y="805"/>
                </a:cubicBezTo>
                <a:lnTo>
                  <a:pt x="10800" y="9995"/>
                </a:lnTo>
                <a:cubicBezTo>
                  <a:pt x="10800" y="10440"/>
                  <a:pt x="15635" y="10800"/>
                  <a:pt x="21600" y="10800"/>
                </a:cubicBezTo>
                <a:cubicBezTo>
                  <a:pt x="15635" y="10800"/>
                  <a:pt x="10800" y="11160"/>
                  <a:pt x="10800" y="11605"/>
                </a:cubicBezTo>
                <a:lnTo>
                  <a:pt x="10800" y="20795"/>
                </a:lnTo>
                <a:cubicBezTo>
                  <a:pt x="10800" y="21240"/>
                  <a:pt x="5965" y="21600"/>
                  <a:pt x="0" y="21600"/>
                </a:cubicBezTo>
              </a:path>
            </a:pathLst>
          </a:custGeom>
          <a:ln w="19050" cap="rnd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653" name="Group 9"/>
          <p:cNvGrpSpPr/>
          <p:nvPr/>
        </p:nvGrpSpPr>
        <p:grpSpPr>
          <a:xfrm>
            <a:off x="2154964" y="4709488"/>
            <a:ext cx="3429004" cy="228602"/>
            <a:chOff x="-1" y="0"/>
            <a:chExt cx="3429002" cy="228600"/>
          </a:xfrm>
        </p:grpSpPr>
        <p:sp>
          <p:nvSpPr>
            <p:cNvPr id="650" name="Straight Connector 98"/>
            <p:cNvSpPr/>
            <p:nvPr/>
          </p:nvSpPr>
          <p:spPr>
            <a:xfrm flipH="1">
              <a:off x="-2" y="0"/>
              <a:ext cx="2" cy="228602"/>
            </a:xfrm>
            <a:prstGeom prst="line">
              <a:avLst/>
            </a:prstGeom>
            <a:noFill/>
            <a:ln w="28575" cap="rnd">
              <a:solidFill>
                <a:srgbClr val="A500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51" name="Straight Connector 99"/>
            <p:cNvSpPr/>
            <p:nvPr/>
          </p:nvSpPr>
          <p:spPr>
            <a:xfrm>
              <a:off x="3429001" y="0"/>
              <a:ext cx="1" cy="228602"/>
            </a:xfrm>
            <a:prstGeom prst="line">
              <a:avLst/>
            </a:prstGeom>
            <a:noFill/>
            <a:ln w="28575" cap="rnd">
              <a:solidFill>
                <a:srgbClr val="A500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52" name="Straight Connector 101"/>
            <p:cNvSpPr/>
            <p:nvPr/>
          </p:nvSpPr>
          <p:spPr>
            <a:xfrm>
              <a:off x="-1" y="114300"/>
              <a:ext cx="3429002" cy="1"/>
            </a:xfrm>
            <a:prstGeom prst="line">
              <a:avLst/>
            </a:prstGeom>
            <a:noFill/>
            <a:ln w="28575" cap="rnd">
              <a:solidFill>
                <a:srgbClr val="A5001E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54" name="TextBox 102"/>
          <p:cNvSpPr txBox="1"/>
          <p:nvPr/>
        </p:nvSpPr>
        <p:spPr>
          <a:xfrm>
            <a:off x="6881476" y="4630311"/>
            <a:ext cx="2017167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committed entries</a:t>
            </a:r>
          </a:p>
        </p:txBody>
      </p:sp>
      <p:sp>
        <p:nvSpPr>
          <p:cNvPr id="655" name="TextBox 103"/>
          <p:cNvSpPr txBox="1"/>
          <p:nvPr/>
        </p:nvSpPr>
        <p:spPr>
          <a:xfrm>
            <a:off x="1105536" y="1473832"/>
            <a:ext cx="520701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term</a:t>
            </a:r>
          </a:p>
        </p:txBody>
      </p:sp>
      <p:sp>
        <p:nvSpPr>
          <p:cNvPr id="656" name="TextBox 104"/>
          <p:cNvSpPr txBox="1"/>
          <p:nvPr/>
        </p:nvSpPr>
        <p:spPr>
          <a:xfrm>
            <a:off x="494952" y="2127715"/>
            <a:ext cx="112792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command</a:t>
            </a:r>
          </a:p>
        </p:txBody>
      </p:sp>
      <p:sp>
        <p:nvSpPr>
          <p:cNvPr id="657" name="Freeform 108"/>
          <p:cNvSpPr/>
          <p:nvPr/>
        </p:nvSpPr>
        <p:spPr>
          <a:xfrm>
            <a:off x="1702579" y="1649487"/>
            <a:ext cx="375387" cy="240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1" h="21458" extrusionOk="0">
                <a:moveTo>
                  <a:pt x="0" y="1"/>
                </a:moveTo>
                <a:cubicBezTo>
                  <a:pt x="19186" y="-142"/>
                  <a:pt x="-1779" y="21172"/>
                  <a:pt x="19821" y="21458"/>
                </a:cubicBezTo>
              </a:path>
            </a:pathLst>
          </a:custGeom>
          <a:ln w="19050" cap="rnd">
            <a:solidFill>
              <a:srgbClr val="1F4899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58" name="Freeform 109"/>
          <p:cNvSpPr/>
          <p:nvPr/>
        </p:nvSpPr>
        <p:spPr>
          <a:xfrm flipV="1">
            <a:off x="1697765" y="2040851"/>
            <a:ext cx="375387" cy="24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1" h="21458" extrusionOk="0">
                <a:moveTo>
                  <a:pt x="0" y="1"/>
                </a:moveTo>
                <a:cubicBezTo>
                  <a:pt x="19186" y="-142"/>
                  <a:pt x="-1779" y="21172"/>
                  <a:pt x="19821" y="21458"/>
                </a:cubicBezTo>
              </a:path>
            </a:pathLst>
          </a:custGeom>
          <a:ln w="19050" cap="rnd">
            <a:solidFill>
              <a:srgbClr val="1F4899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59" name="Slide Number Placeholder 7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660" name="Title 8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Log Structure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6" build="p" bldLvl="5" animBg="1" advAuto="0"/>
      <p:bldP spid="646" grpId="3" animBg="1" advAuto="0"/>
      <p:bldP spid="648" grpId="1" animBg="1" advAuto="0"/>
      <p:bldP spid="649" grpId="2" animBg="1" advAuto="0"/>
      <p:bldP spid="653" grpId="4" animBg="1" advAuto="0"/>
      <p:bldP spid="654" grpId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254945" y="1674865"/>
            <a:ext cx="8660456" cy="487833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2800" spc="-100"/>
            </a:pPr>
            <a:r>
              <a:t>Provide behavior of a single copy of object:</a:t>
            </a:r>
          </a:p>
          <a:p>
            <a:pPr marL="742950" lvl="1" indent="-285750">
              <a:lnSpc>
                <a:spcPct val="95000"/>
              </a:lnSpc>
              <a:spcBef>
                <a:spcPts val="800"/>
              </a:spcBef>
              <a:defRPr sz="2400" spc="-100"/>
            </a:pPr>
            <a:r>
              <a:t>Read should return the most recent write</a:t>
            </a:r>
            <a:endParaRPr sz="2800" spc="-50"/>
          </a:p>
          <a:p>
            <a:pPr marL="742950" lvl="1" indent="-285750">
              <a:lnSpc>
                <a:spcPct val="95000"/>
              </a:lnSpc>
              <a:spcBef>
                <a:spcPts val="800"/>
              </a:spcBef>
              <a:defRPr sz="2400" spc="-100"/>
            </a:pPr>
            <a:r>
              <a:t>Subsequent reads should return same value, until next write</a:t>
            </a:r>
          </a:p>
          <a:p>
            <a:pPr marL="742950" lvl="1" indent="-285750">
              <a:lnSpc>
                <a:spcPct val="95000"/>
              </a:lnSpc>
              <a:spcBef>
                <a:spcPts val="800"/>
              </a:spcBef>
              <a:defRPr sz="2400" spc="-100"/>
            </a:pPr>
            <a:endParaRPr/>
          </a:p>
          <a:p>
            <a:pPr>
              <a:spcBef>
                <a:spcPts val="800"/>
              </a:spcBef>
              <a:defRPr sz="2800" spc="-100"/>
            </a:pPr>
            <a:r>
              <a:t>Telephone intuition:</a:t>
            </a:r>
          </a:p>
          <a:p>
            <a:pPr marL="882315" lvl="1" indent="-374315">
              <a:spcBef>
                <a:spcPts val="800"/>
              </a:spcBef>
              <a:buFontTx/>
              <a:buAutoNum type="arabicPeriod"/>
              <a:defRPr sz="2400" spc="-85"/>
            </a:pPr>
            <a:r>
              <a:t>Alice updates Facebook post</a:t>
            </a:r>
          </a:p>
          <a:p>
            <a:pPr marL="882315" lvl="1" indent="-374315">
              <a:spcBef>
                <a:spcPts val="800"/>
              </a:spcBef>
              <a:buFontTx/>
              <a:buAutoNum type="arabicPeriod"/>
              <a:defRPr sz="2400" spc="-85"/>
            </a:pPr>
            <a:r>
              <a:t>Alice calls Bob on phone: “Check my Facebook post!”</a:t>
            </a:r>
          </a:p>
          <a:p>
            <a:pPr marL="882315" lvl="1" indent="-374315">
              <a:spcBef>
                <a:spcPts val="800"/>
              </a:spcBef>
              <a:buFontTx/>
              <a:buAutoNum type="arabicPeriod"/>
              <a:defRPr sz="2400" spc="-85"/>
            </a:pPr>
            <a:r>
              <a:t>Bob reads Alice’s wall, sees her post</a:t>
            </a:r>
          </a:p>
        </p:txBody>
      </p:sp>
      <p:sp>
        <p:nvSpPr>
          <p:cNvPr id="25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53" name="Title 3"/>
          <p:cNvSpPr txBox="1">
            <a:spLocks noGrp="1"/>
          </p:cNvSpPr>
          <p:nvPr>
            <p:ph type="title"/>
          </p:nvPr>
        </p:nvSpPr>
        <p:spPr>
          <a:xfrm>
            <a:off x="312095" y="16215"/>
            <a:ext cx="8831906" cy="1066801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Recall: Linearizability </a:t>
            </a:r>
            <a:r>
              <a:rPr sz="3200"/>
              <a:t>(Strong Consistency)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539015" y="3793143"/>
            <a:ext cx="8686801" cy="306485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2200" b="0"/>
            </a:pPr>
            <a:r>
              <a:t>Client sends command to leader</a:t>
            </a:r>
          </a:p>
          <a:p>
            <a:pPr>
              <a:spcBef>
                <a:spcPts val="300"/>
              </a:spcBef>
              <a:defRPr sz="2200" b="0"/>
            </a:pPr>
            <a:r>
              <a:t>Leader appends command to its log</a:t>
            </a:r>
          </a:p>
          <a:p>
            <a:pPr>
              <a:spcBef>
                <a:spcPts val="300"/>
              </a:spcBef>
              <a:defRPr sz="2200" b="0"/>
            </a:pPr>
            <a:r>
              <a:t>Leader sends AppendEntries RPCs to followers</a:t>
            </a:r>
          </a:p>
          <a:p>
            <a:pPr>
              <a:spcBef>
                <a:spcPts val="1000"/>
              </a:spcBef>
              <a:defRPr sz="2200" b="0">
                <a:solidFill>
                  <a:srgbClr val="C00000"/>
                </a:solidFill>
              </a:defRPr>
            </a:pPr>
            <a:r>
              <a:t>Once new entry committed:</a:t>
            </a:r>
          </a:p>
          <a:p>
            <a:pPr marL="800100" lvl="1" indent="-342900">
              <a:spcBef>
                <a:spcPts val="300"/>
              </a:spcBef>
              <a:buFont typeface="Helvetica"/>
              <a:defRPr sz="2000" b="0"/>
            </a:pPr>
            <a:r>
              <a:t>Leader passes command to its state machine, sends result to client</a:t>
            </a:r>
          </a:p>
          <a:p>
            <a:pPr marL="800100" lvl="1" indent="-342900">
              <a:spcBef>
                <a:spcPts val="300"/>
              </a:spcBef>
              <a:buFont typeface="Helvetica"/>
              <a:defRPr sz="2000" b="0"/>
            </a:pPr>
            <a:r>
              <a:t>Leader piggybacks commitment to followers in later AppendEntries</a:t>
            </a:r>
          </a:p>
          <a:p>
            <a:pPr marL="800100" lvl="1" indent="-342900">
              <a:spcBef>
                <a:spcPts val="300"/>
              </a:spcBef>
              <a:buFont typeface="Helvetica"/>
              <a:defRPr sz="2000" b="0"/>
            </a:pPr>
            <a:r>
              <a:t>Followers pass committed commands to their state machines</a:t>
            </a:r>
          </a:p>
        </p:txBody>
      </p:sp>
      <p:sp>
        <p:nvSpPr>
          <p:cNvPr id="663" name="Slide Number Placeholder 7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664" name="Title 8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Normal operation</a:t>
            </a:r>
          </a:p>
        </p:txBody>
      </p:sp>
      <p:sp>
        <p:nvSpPr>
          <p:cNvPr id="665" name="Rounded Rectangle 104"/>
          <p:cNvSpPr/>
          <p:nvPr/>
        </p:nvSpPr>
        <p:spPr>
          <a:xfrm>
            <a:off x="1001656" y="1683736"/>
            <a:ext cx="2286001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678" name="Group 105"/>
          <p:cNvGrpSpPr/>
          <p:nvPr/>
        </p:nvGrpSpPr>
        <p:grpSpPr>
          <a:xfrm>
            <a:off x="1286833" y="3177625"/>
            <a:ext cx="1543625" cy="288822"/>
            <a:chOff x="-2" y="0"/>
            <a:chExt cx="1543623" cy="288821"/>
          </a:xfrm>
        </p:grpSpPr>
        <p:grpSp>
          <p:nvGrpSpPr>
            <p:cNvPr id="668" name="Rectangle 106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666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67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add</a:t>
                </a:r>
              </a:p>
            </p:txBody>
          </p:sp>
        </p:grpSp>
        <p:grpSp>
          <p:nvGrpSpPr>
            <p:cNvPr id="671" name="Rectangle 107"/>
            <p:cNvGrpSpPr/>
            <p:nvPr/>
          </p:nvGrpSpPr>
          <p:grpSpPr>
            <a:xfrm>
              <a:off x="380998" y="-1"/>
              <a:ext cx="420238" cy="288822"/>
              <a:chOff x="0" y="0"/>
              <a:chExt cx="420236" cy="288821"/>
            </a:xfrm>
          </p:grpSpPr>
          <p:sp>
            <p:nvSpPr>
              <p:cNvPr id="669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70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jmp</a:t>
                </a:r>
              </a:p>
            </p:txBody>
          </p:sp>
        </p:grpSp>
        <p:grpSp>
          <p:nvGrpSpPr>
            <p:cNvPr id="674" name="Rectangle 108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672" name="Rectangle"/>
              <p:cNvSpPr/>
              <p:nvPr/>
            </p:nvSpPr>
            <p:spPr>
              <a:xfrm>
                <a:off x="44361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73" name="mov"/>
              <p:cNvSpPr txBox="1"/>
              <p:nvPr/>
            </p:nvSpPr>
            <p:spPr>
              <a:xfrm>
                <a:off x="-2" y="0"/>
                <a:ext cx="469723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mov</a:t>
                </a:r>
              </a:p>
            </p:txBody>
          </p:sp>
        </p:grpSp>
        <p:grpSp>
          <p:nvGrpSpPr>
            <p:cNvPr id="677" name="Rectangle 109"/>
            <p:cNvGrpSpPr/>
            <p:nvPr/>
          </p:nvGrpSpPr>
          <p:grpSpPr>
            <a:xfrm>
              <a:off x="1162620" y="-1"/>
              <a:ext cx="381002" cy="288822"/>
              <a:chOff x="0" y="0"/>
              <a:chExt cx="381001" cy="288821"/>
            </a:xfrm>
          </p:grpSpPr>
          <p:sp>
            <p:nvSpPr>
              <p:cNvPr id="675" name="Rectangle"/>
              <p:cNvSpPr/>
              <p:nvPr/>
            </p:nvSpPr>
            <p:spPr>
              <a:xfrm>
                <a:off x="0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76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shl</a:t>
                </a:r>
              </a:p>
            </p:txBody>
          </p:sp>
        </p:grpSp>
      </p:grpSp>
      <p:sp>
        <p:nvSpPr>
          <p:cNvPr id="679" name="TextBox 110"/>
          <p:cNvSpPr txBox="1"/>
          <p:nvPr/>
        </p:nvSpPr>
        <p:spPr>
          <a:xfrm>
            <a:off x="18991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Log</a:t>
            </a:r>
          </a:p>
        </p:txBody>
      </p:sp>
      <p:grpSp>
        <p:nvGrpSpPr>
          <p:cNvPr id="690" name="Group 111"/>
          <p:cNvGrpSpPr/>
          <p:nvPr/>
        </p:nvGrpSpPr>
        <p:grpSpPr>
          <a:xfrm>
            <a:off x="2400423" y="2217137"/>
            <a:ext cx="658636" cy="609603"/>
            <a:chOff x="0" y="0"/>
            <a:chExt cx="658635" cy="609602"/>
          </a:xfrm>
        </p:grpSpPr>
        <p:sp>
          <p:nvSpPr>
            <p:cNvPr id="680" name="Oval 112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1" name="Oval 113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2" name="Oval 114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3" name="Oval 115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4" name="Freeform 116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5" name="Freeform 117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6" name="Freeform 118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7" name="Freeform 119"/>
            <p:cNvSpPr/>
            <p:nvPr/>
          </p:nvSpPr>
          <p:spPr>
            <a:xfrm rot="10800000" flipH="1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8" name="Freeform 120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9" name="Straight Connector 121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94" name="Group 122"/>
          <p:cNvGrpSpPr/>
          <p:nvPr/>
        </p:nvGrpSpPr>
        <p:grpSpPr>
          <a:xfrm>
            <a:off x="1328914" y="2166777"/>
            <a:ext cx="714996" cy="703958"/>
            <a:chOff x="0" y="0"/>
            <a:chExt cx="714994" cy="703957"/>
          </a:xfrm>
        </p:grpSpPr>
        <p:sp>
          <p:nvSpPr>
            <p:cNvPr id="691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692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693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</p:grpSp>
      <p:sp>
        <p:nvSpPr>
          <p:cNvPr id="695" name="TextBox 126"/>
          <p:cNvSpPr txBox="1"/>
          <p:nvPr/>
        </p:nvSpPr>
        <p:spPr>
          <a:xfrm>
            <a:off x="1150223" y="1759936"/>
            <a:ext cx="971068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696" name="TextBox 127"/>
          <p:cNvSpPr txBox="1"/>
          <p:nvPr/>
        </p:nvSpPr>
        <p:spPr>
          <a:xfrm>
            <a:off x="23686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697" name="Rounded Rectangle 128"/>
          <p:cNvSpPr/>
          <p:nvPr/>
        </p:nvSpPr>
        <p:spPr>
          <a:xfrm>
            <a:off x="3440055" y="1683736"/>
            <a:ext cx="2286002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710" name="Group 129"/>
          <p:cNvGrpSpPr/>
          <p:nvPr/>
        </p:nvGrpSpPr>
        <p:grpSpPr>
          <a:xfrm>
            <a:off x="3725234" y="3177625"/>
            <a:ext cx="1543623" cy="288822"/>
            <a:chOff x="-2" y="0"/>
            <a:chExt cx="1543622" cy="288821"/>
          </a:xfrm>
        </p:grpSpPr>
        <p:grpSp>
          <p:nvGrpSpPr>
            <p:cNvPr id="700" name="Rectangle 130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698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99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add</a:t>
                </a:r>
              </a:p>
            </p:txBody>
          </p:sp>
        </p:grpSp>
        <p:grpSp>
          <p:nvGrpSpPr>
            <p:cNvPr id="703" name="Rectangle 131"/>
            <p:cNvGrpSpPr/>
            <p:nvPr/>
          </p:nvGrpSpPr>
          <p:grpSpPr>
            <a:xfrm>
              <a:off x="380998" y="-1"/>
              <a:ext cx="420237" cy="288822"/>
              <a:chOff x="0" y="0"/>
              <a:chExt cx="420236" cy="288821"/>
            </a:xfrm>
          </p:grpSpPr>
          <p:sp>
            <p:nvSpPr>
              <p:cNvPr id="701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02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jmp</a:t>
                </a:r>
              </a:p>
            </p:txBody>
          </p:sp>
        </p:grpSp>
        <p:grpSp>
          <p:nvGrpSpPr>
            <p:cNvPr id="706" name="Rectangle 132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704" name="Rectangle"/>
              <p:cNvSpPr/>
              <p:nvPr/>
            </p:nvSpPr>
            <p:spPr>
              <a:xfrm>
                <a:off x="44361" y="30111"/>
                <a:ext cx="381003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05" name="mov"/>
              <p:cNvSpPr txBox="1"/>
              <p:nvPr/>
            </p:nvSpPr>
            <p:spPr>
              <a:xfrm>
                <a:off x="-1" y="0"/>
                <a:ext cx="469722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mov</a:t>
                </a:r>
              </a:p>
            </p:txBody>
          </p:sp>
        </p:grpSp>
        <p:grpSp>
          <p:nvGrpSpPr>
            <p:cNvPr id="709" name="Rectangle 133"/>
            <p:cNvGrpSpPr/>
            <p:nvPr/>
          </p:nvGrpSpPr>
          <p:grpSpPr>
            <a:xfrm>
              <a:off x="1162619" y="-1"/>
              <a:ext cx="381002" cy="288822"/>
              <a:chOff x="0" y="0"/>
              <a:chExt cx="381001" cy="288821"/>
            </a:xfrm>
          </p:grpSpPr>
          <p:sp>
            <p:nvSpPr>
              <p:cNvPr id="707" name="Rectangle"/>
              <p:cNvSpPr/>
              <p:nvPr/>
            </p:nvSpPr>
            <p:spPr>
              <a:xfrm>
                <a:off x="-1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08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shl</a:t>
                </a:r>
              </a:p>
            </p:txBody>
          </p:sp>
        </p:grpSp>
      </p:grpSp>
      <p:sp>
        <p:nvSpPr>
          <p:cNvPr id="711" name="TextBox 134"/>
          <p:cNvSpPr txBox="1"/>
          <p:nvPr/>
        </p:nvSpPr>
        <p:spPr>
          <a:xfrm>
            <a:off x="43375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Log</a:t>
            </a:r>
          </a:p>
        </p:txBody>
      </p:sp>
      <p:grpSp>
        <p:nvGrpSpPr>
          <p:cNvPr id="722" name="Group 135"/>
          <p:cNvGrpSpPr/>
          <p:nvPr/>
        </p:nvGrpSpPr>
        <p:grpSpPr>
          <a:xfrm>
            <a:off x="4838822" y="2217137"/>
            <a:ext cx="658636" cy="609603"/>
            <a:chOff x="0" y="0"/>
            <a:chExt cx="658635" cy="609602"/>
          </a:xfrm>
        </p:grpSpPr>
        <p:sp>
          <p:nvSpPr>
            <p:cNvPr id="712" name="Oval 136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3" name="Oval 137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4" name="Oval 138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5" name="Oval 139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6" name="Freeform 140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7" name="Freeform 141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8" name="Freeform 142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9" name="Freeform 143"/>
            <p:cNvSpPr/>
            <p:nvPr/>
          </p:nvSpPr>
          <p:spPr>
            <a:xfrm rot="10800000" flipH="1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20" name="Freeform 144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21" name="Straight Connector 145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26" name="Group 146"/>
          <p:cNvGrpSpPr/>
          <p:nvPr/>
        </p:nvGrpSpPr>
        <p:grpSpPr>
          <a:xfrm>
            <a:off x="3767314" y="2166777"/>
            <a:ext cx="714996" cy="703958"/>
            <a:chOff x="0" y="0"/>
            <a:chExt cx="714994" cy="703957"/>
          </a:xfrm>
        </p:grpSpPr>
        <p:sp>
          <p:nvSpPr>
            <p:cNvPr id="723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724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725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</p:grpSp>
      <p:sp>
        <p:nvSpPr>
          <p:cNvPr id="727" name="TextBox 150"/>
          <p:cNvSpPr txBox="1"/>
          <p:nvPr/>
        </p:nvSpPr>
        <p:spPr>
          <a:xfrm>
            <a:off x="3588623" y="1759936"/>
            <a:ext cx="971068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728" name="TextBox 151"/>
          <p:cNvSpPr txBox="1"/>
          <p:nvPr/>
        </p:nvSpPr>
        <p:spPr>
          <a:xfrm>
            <a:off x="48070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729" name="Rounded Rectangle 152"/>
          <p:cNvSpPr/>
          <p:nvPr/>
        </p:nvSpPr>
        <p:spPr>
          <a:xfrm>
            <a:off x="5878455" y="1683736"/>
            <a:ext cx="2286002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742" name="Group 153"/>
          <p:cNvGrpSpPr/>
          <p:nvPr/>
        </p:nvGrpSpPr>
        <p:grpSpPr>
          <a:xfrm>
            <a:off x="6163634" y="3177625"/>
            <a:ext cx="1543623" cy="288822"/>
            <a:chOff x="-2" y="0"/>
            <a:chExt cx="1543622" cy="288821"/>
          </a:xfrm>
        </p:grpSpPr>
        <p:grpSp>
          <p:nvGrpSpPr>
            <p:cNvPr id="732" name="Rectangle 154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730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31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add</a:t>
                </a:r>
              </a:p>
            </p:txBody>
          </p:sp>
        </p:grpSp>
        <p:grpSp>
          <p:nvGrpSpPr>
            <p:cNvPr id="735" name="Rectangle 155"/>
            <p:cNvGrpSpPr/>
            <p:nvPr/>
          </p:nvGrpSpPr>
          <p:grpSpPr>
            <a:xfrm>
              <a:off x="380998" y="-1"/>
              <a:ext cx="420237" cy="288822"/>
              <a:chOff x="0" y="0"/>
              <a:chExt cx="420236" cy="288821"/>
            </a:xfrm>
          </p:grpSpPr>
          <p:sp>
            <p:nvSpPr>
              <p:cNvPr id="733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34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jmp</a:t>
                </a:r>
              </a:p>
            </p:txBody>
          </p:sp>
        </p:grpSp>
        <p:grpSp>
          <p:nvGrpSpPr>
            <p:cNvPr id="738" name="Rectangle 156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736" name="Rectangle"/>
              <p:cNvSpPr/>
              <p:nvPr/>
            </p:nvSpPr>
            <p:spPr>
              <a:xfrm>
                <a:off x="44361" y="30111"/>
                <a:ext cx="381003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37" name="mov"/>
              <p:cNvSpPr txBox="1"/>
              <p:nvPr/>
            </p:nvSpPr>
            <p:spPr>
              <a:xfrm>
                <a:off x="-1" y="0"/>
                <a:ext cx="469722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mov</a:t>
                </a:r>
              </a:p>
            </p:txBody>
          </p:sp>
        </p:grpSp>
        <p:grpSp>
          <p:nvGrpSpPr>
            <p:cNvPr id="741" name="Rectangle 157"/>
            <p:cNvGrpSpPr/>
            <p:nvPr/>
          </p:nvGrpSpPr>
          <p:grpSpPr>
            <a:xfrm>
              <a:off x="1162619" y="-1"/>
              <a:ext cx="381002" cy="288822"/>
              <a:chOff x="0" y="0"/>
              <a:chExt cx="381001" cy="288821"/>
            </a:xfrm>
          </p:grpSpPr>
          <p:sp>
            <p:nvSpPr>
              <p:cNvPr id="739" name="Rectangle"/>
              <p:cNvSpPr/>
              <p:nvPr/>
            </p:nvSpPr>
            <p:spPr>
              <a:xfrm>
                <a:off x="-1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40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shl</a:t>
                </a:r>
              </a:p>
            </p:txBody>
          </p:sp>
        </p:grpSp>
      </p:grpSp>
      <p:sp>
        <p:nvSpPr>
          <p:cNvPr id="743" name="TextBox 158"/>
          <p:cNvSpPr txBox="1"/>
          <p:nvPr/>
        </p:nvSpPr>
        <p:spPr>
          <a:xfrm>
            <a:off x="67759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Log</a:t>
            </a:r>
          </a:p>
        </p:txBody>
      </p:sp>
      <p:grpSp>
        <p:nvGrpSpPr>
          <p:cNvPr id="754" name="Group 159"/>
          <p:cNvGrpSpPr/>
          <p:nvPr/>
        </p:nvGrpSpPr>
        <p:grpSpPr>
          <a:xfrm>
            <a:off x="7277223" y="2217137"/>
            <a:ext cx="658637" cy="609603"/>
            <a:chOff x="0" y="0"/>
            <a:chExt cx="658635" cy="609602"/>
          </a:xfrm>
        </p:grpSpPr>
        <p:sp>
          <p:nvSpPr>
            <p:cNvPr id="744" name="Oval 160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45" name="Oval 161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46" name="Oval 162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47" name="Oval 163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48" name="Freeform 164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49" name="Freeform 165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50" name="Freeform 166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51" name="Freeform 167"/>
            <p:cNvSpPr/>
            <p:nvPr/>
          </p:nvSpPr>
          <p:spPr>
            <a:xfrm rot="10800000" flipH="1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52" name="Freeform 168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53" name="Straight Connector 169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58" name="Group 170"/>
          <p:cNvGrpSpPr/>
          <p:nvPr/>
        </p:nvGrpSpPr>
        <p:grpSpPr>
          <a:xfrm>
            <a:off x="6205714" y="2166777"/>
            <a:ext cx="714996" cy="703958"/>
            <a:chOff x="0" y="0"/>
            <a:chExt cx="714994" cy="703957"/>
          </a:xfrm>
        </p:grpSpPr>
        <p:sp>
          <p:nvSpPr>
            <p:cNvPr id="755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756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757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</p:grpSp>
      <p:sp>
        <p:nvSpPr>
          <p:cNvPr id="759" name="TextBox 174"/>
          <p:cNvSpPr txBox="1"/>
          <p:nvPr/>
        </p:nvSpPr>
        <p:spPr>
          <a:xfrm>
            <a:off x="6027025" y="1759936"/>
            <a:ext cx="971067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760" name="TextBox 175"/>
          <p:cNvSpPr txBox="1"/>
          <p:nvPr/>
        </p:nvSpPr>
        <p:spPr>
          <a:xfrm>
            <a:off x="72454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761" name="Straight Connector 185"/>
          <p:cNvSpPr/>
          <p:nvPr/>
        </p:nvSpPr>
        <p:spPr>
          <a:xfrm>
            <a:off x="6501703" y="1406234"/>
            <a:ext cx="2" cy="7620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2" name="Freeform 186"/>
          <p:cNvSpPr/>
          <p:nvPr/>
        </p:nvSpPr>
        <p:spPr>
          <a:xfrm>
            <a:off x="4296335" y="1875568"/>
            <a:ext cx="2007033" cy="355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034" extrusionOk="0">
                <a:moveTo>
                  <a:pt x="21600" y="12811"/>
                </a:moveTo>
                <a:cubicBezTo>
                  <a:pt x="15547" y="-1198"/>
                  <a:pt x="8576" y="-7566"/>
                  <a:pt x="0" y="14034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3" name="Freeform 187"/>
          <p:cNvSpPr/>
          <p:nvPr/>
        </p:nvSpPr>
        <p:spPr>
          <a:xfrm>
            <a:off x="1839857" y="1631896"/>
            <a:ext cx="4463513" cy="599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301" extrusionOk="0">
                <a:moveTo>
                  <a:pt x="21600" y="13561"/>
                </a:moveTo>
                <a:cubicBezTo>
                  <a:pt x="16897" y="-7299"/>
                  <a:pt x="6514" y="-1722"/>
                  <a:pt x="0" y="14301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4" name="Freeform 188"/>
          <p:cNvSpPr/>
          <p:nvPr/>
        </p:nvSpPr>
        <p:spPr>
          <a:xfrm>
            <a:off x="4079361" y="2789284"/>
            <a:ext cx="867905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5" name="Straight Connector 189"/>
          <p:cNvSpPr/>
          <p:nvPr/>
        </p:nvSpPr>
        <p:spPr>
          <a:xfrm flipV="1">
            <a:off x="5162948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6" name="Freeform 190"/>
          <p:cNvSpPr/>
          <p:nvPr/>
        </p:nvSpPr>
        <p:spPr>
          <a:xfrm>
            <a:off x="6511304" y="2789284"/>
            <a:ext cx="867906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7" name="Freeform 191"/>
          <p:cNvSpPr/>
          <p:nvPr/>
        </p:nvSpPr>
        <p:spPr>
          <a:xfrm>
            <a:off x="1634502" y="2789284"/>
            <a:ext cx="867908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8" name="Straight Connector 192"/>
          <p:cNvSpPr/>
          <p:nvPr/>
        </p:nvSpPr>
        <p:spPr>
          <a:xfrm flipV="1">
            <a:off x="7600060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9" name="Straight Connector 193"/>
          <p:cNvSpPr/>
          <p:nvPr/>
        </p:nvSpPr>
        <p:spPr>
          <a:xfrm flipV="1">
            <a:off x="2723258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70" name="Freeform 194"/>
          <p:cNvSpPr/>
          <p:nvPr/>
        </p:nvSpPr>
        <p:spPr>
          <a:xfrm>
            <a:off x="6690858" y="1325090"/>
            <a:ext cx="922151" cy="83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541" y="11591"/>
                  <a:pt x="15671" y="4200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1" name="TextBox 195"/>
          <p:cNvSpPr txBox="1"/>
          <p:nvPr/>
        </p:nvSpPr>
        <p:spPr>
          <a:xfrm>
            <a:off x="6046199" y="1350862"/>
            <a:ext cx="42423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shl</a:t>
            </a:r>
          </a:p>
        </p:txBody>
      </p:sp>
      <p:pic>
        <p:nvPicPr>
          <p:cNvPr id="772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2363" y="758282"/>
            <a:ext cx="685802" cy="690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" grpId="7" build="p" bldLvl="5" animBg="1" advAuto="0"/>
      <p:bldP spid="761" grpId="1" animBg="1" advAuto="0"/>
      <p:bldP spid="762" grpId="4" animBg="1" advAuto="0"/>
      <p:bldP spid="763" grpId="3" animBg="1" advAuto="0"/>
      <p:bldP spid="764" grpId="6" animBg="1" advAuto="0"/>
      <p:bldP spid="765" grpId="11" animBg="1" advAuto="0"/>
      <p:bldP spid="766" grpId="2" animBg="1" advAuto="0"/>
      <p:bldP spid="767" grpId="5" animBg="1" advAuto="0"/>
      <p:bldP spid="768" grpId="8" animBg="1" advAuto="0"/>
      <p:bldP spid="769" grpId="10" animBg="1" advAuto="0"/>
      <p:bldP spid="770" grpId="9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539016" y="4161635"/>
            <a:ext cx="7314511" cy="214363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b="0"/>
            </a:pPr>
            <a:r>
              <a:t>Crashed / slow followers?</a:t>
            </a:r>
          </a:p>
          <a:p>
            <a:pPr marL="800100" lvl="1" indent="-342900">
              <a:spcBef>
                <a:spcPts val="300"/>
              </a:spcBef>
              <a:buFont typeface="Helvetica"/>
              <a:defRPr sz="2200" b="0"/>
            </a:pPr>
            <a:r>
              <a:t>Leader retries RPCs until they succeed</a:t>
            </a:r>
            <a:endParaRPr sz="2000"/>
          </a:p>
          <a:p>
            <a:pPr marL="800100" lvl="1" indent="-342900">
              <a:spcBef>
                <a:spcPts val="300"/>
              </a:spcBef>
              <a:buFont typeface="Helvetica"/>
              <a:defRPr sz="2000" b="0"/>
            </a:pPr>
            <a:endParaRPr sz="2000"/>
          </a:p>
          <a:p>
            <a:pPr>
              <a:spcBef>
                <a:spcPts val="300"/>
              </a:spcBef>
              <a:defRPr b="0"/>
            </a:pPr>
            <a:r>
              <a:t>Performance is optimal in common case:</a:t>
            </a:r>
          </a:p>
          <a:p>
            <a:pPr marL="800100" lvl="1" indent="-342900">
              <a:spcBef>
                <a:spcPts val="300"/>
              </a:spcBef>
              <a:buFont typeface="Helvetica"/>
              <a:defRPr sz="2200" b="0"/>
            </a:pPr>
            <a:r>
              <a:t>One successful RPC to any majority of servers</a:t>
            </a:r>
          </a:p>
        </p:txBody>
      </p:sp>
      <p:sp>
        <p:nvSpPr>
          <p:cNvPr id="775" name="Slide Number Placeholder 7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76" name="Title 8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Normal operation</a:t>
            </a:r>
          </a:p>
        </p:txBody>
      </p:sp>
      <p:sp>
        <p:nvSpPr>
          <p:cNvPr id="777" name="Rounded Rectangle 104"/>
          <p:cNvSpPr/>
          <p:nvPr/>
        </p:nvSpPr>
        <p:spPr>
          <a:xfrm>
            <a:off x="1001656" y="1683736"/>
            <a:ext cx="2286001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790" name="Group 105"/>
          <p:cNvGrpSpPr/>
          <p:nvPr/>
        </p:nvGrpSpPr>
        <p:grpSpPr>
          <a:xfrm>
            <a:off x="1286833" y="3177625"/>
            <a:ext cx="1543625" cy="288822"/>
            <a:chOff x="-2" y="0"/>
            <a:chExt cx="1543623" cy="288821"/>
          </a:xfrm>
        </p:grpSpPr>
        <p:grpSp>
          <p:nvGrpSpPr>
            <p:cNvPr id="780" name="Rectangle 106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778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79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add</a:t>
                </a:r>
              </a:p>
            </p:txBody>
          </p:sp>
        </p:grpSp>
        <p:grpSp>
          <p:nvGrpSpPr>
            <p:cNvPr id="783" name="Rectangle 107"/>
            <p:cNvGrpSpPr/>
            <p:nvPr/>
          </p:nvGrpSpPr>
          <p:grpSpPr>
            <a:xfrm>
              <a:off x="380998" y="-1"/>
              <a:ext cx="420238" cy="288822"/>
              <a:chOff x="0" y="0"/>
              <a:chExt cx="420236" cy="288821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82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jmp</a:t>
                </a:r>
              </a:p>
            </p:txBody>
          </p:sp>
        </p:grpSp>
        <p:grpSp>
          <p:nvGrpSpPr>
            <p:cNvPr id="786" name="Rectangle 108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784" name="Rectangle"/>
              <p:cNvSpPr/>
              <p:nvPr/>
            </p:nvSpPr>
            <p:spPr>
              <a:xfrm>
                <a:off x="44361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85" name="mov"/>
              <p:cNvSpPr txBox="1"/>
              <p:nvPr/>
            </p:nvSpPr>
            <p:spPr>
              <a:xfrm>
                <a:off x="-2" y="0"/>
                <a:ext cx="469723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mov</a:t>
                </a:r>
              </a:p>
            </p:txBody>
          </p:sp>
        </p:grpSp>
        <p:grpSp>
          <p:nvGrpSpPr>
            <p:cNvPr id="789" name="Rectangle 109"/>
            <p:cNvGrpSpPr/>
            <p:nvPr/>
          </p:nvGrpSpPr>
          <p:grpSpPr>
            <a:xfrm>
              <a:off x="1162620" y="-1"/>
              <a:ext cx="381002" cy="288822"/>
              <a:chOff x="0" y="0"/>
              <a:chExt cx="381001" cy="288821"/>
            </a:xfrm>
          </p:grpSpPr>
          <p:sp>
            <p:nvSpPr>
              <p:cNvPr id="787" name="Rectangle"/>
              <p:cNvSpPr/>
              <p:nvPr/>
            </p:nvSpPr>
            <p:spPr>
              <a:xfrm>
                <a:off x="0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88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shl</a:t>
                </a:r>
              </a:p>
            </p:txBody>
          </p:sp>
        </p:grpSp>
      </p:grpSp>
      <p:sp>
        <p:nvSpPr>
          <p:cNvPr id="791" name="TextBox 110"/>
          <p:cNvSpPr txBox="1"/>
          <p:nvPr/>
        </p:nvSpPr>
        <p:spPr>
          <a:xfrm>
            <a:off x="18991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Log</a:t>
            </a:r>
          </a:p>
        </p:txBody>
      </p:sp>
      <p:grpSp>
        <p:nvGrpSpPr>
          <p:cNvPr id="802" name="Group 111"/>
          <p:cNvGrpSpPr/>
          <p:nvPr/>
        </p:nvGrpSpPr>
        <p:grpSpPr>
          <a:xfrm>
            <a:off x="2400423" y="2217137"/>
            <a:ext cx="658636" cy="609603"/>
            <a:chOff x="0" y="0"/>
            <a:chExt cx="658635" cy="609602"/>
          </a:xfrm>
        </p:grpSpPr>
        <p:sp>
          <p:nvSpPr>
            <p:cNvPr id="792" name="Oval 112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93" name="Oval 113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94" name="Oval 114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95" name="Oval 115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96" name="Freeform 116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97" name="Freeform 117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98" name="Freeform 118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99" name="Freeform 119"/>
            <p:cNvSpPr/>
            <p:nvPr/>
          </p:nvSpPr>
          <p:spPr>
            <a:xfrm rot="10800000" flipH="1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00" name="Freeform 120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01" name="Straight Connector 121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06" name="Group 122"/>
          <p:cNvGrpSpPr/>
          <p:nvPr/>
        </p:nvGrpSpPr>
        <p:grpSpPr>
          <a:xfrm>
            <a:off x="1328914" y="2166777"/>
            <a:ext cx="714996" cy="703958"/>
            <a:chOff x="0" y="0"/>
            <a:chExt cx="714994" cy="703957"/>
          </a:xfrm>
        </p:grpSpPr>
        <p:sp>
          <p:nvSpPr>
            <p:cNvPr id="803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804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805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</p:grpSp>
      <p:sp>
        <p:nvSpPr>
          <p:cNvPr id="807" name="TextBox 126"/>
          <p:cNvSpPr txBox="1"/>
          <p:nvPr/>
        </p:nvSpPr>
        <p:spPr>
          <a:xfrm>
            <a:off x="1150223" y="1759936"/>
            <a:ext cx="971068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808" name="TextBox 127"/>
          <p:cNvSpPr txBox="1"/>
          <p:nvPr/>
        </p:nvSpPr>
        <p:spPr>
          <a:xfrm>
            <a:off x="23686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809" name="Rounded Rectangle 128"/>
          <p:cNvSpPr/>
          <p:nvPr/>
        </p:nvSpPr>
        <p:spPr>
          <a:xfrm>
            <a:off x="3440055" y="1683736"/>
            <a:ext cx="2286002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822" name="Group 129"/>
          <p:cNvGrpSpPr/>
          <p:nvPr/>
        </p:nvGrpSpPr>
        <p:grpSpPr>
          <a:xfrm>
            <a:off x="3725234" y="3177625"/>
            <a:ext cx="1543623" cy="288822"/>
            <a:chOff x="-2" y="0"/>
            <a:chExt cx="1543622" cy="288821"/>
          </a:xfrm>
        </p:grpSpPr>
        <p:grpSp>
          <p:nvGrpSpPr>
            <p:cNvPr id="812" name="Rectangle 130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810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11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add</a:t>
                </a:r>
              </a:p>
            </p:txBody>
          </p:sp>
        </p:grpSp>
        <p:grpSp>
          <p:nvGrpSpPr>
            <p:cNvPr id="815" name="Rectangle 131"/>
            <p:cNvGrpSpPr/>
            <p:nvPr/>
          </p:nvGrpSpPr>
          <p:grpSpPr>
            <a:xfrm>
              <a:off x="380998" y="-1"/>
              <a:ext cx="420237" cy="288822"/>
              <a:chOff x="0" y="0"/>
              <a:chExt cx="420236" cy="288821"/>
            </a:xfrm>
          </p:grpSpPr>
          <p:sp>
            <p:nvSpPr>
              <p:cNvPr id="813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14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jmp</a:t>
                </a:r>
              </a:p>
            </p:txBody>
          </p:sp>
        </p:grpSp>
        <p:grpSp>
          <p:nvGrpSpPr>
            <p:cNvPr id="818" name="Rectangle 132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44361" y="30111"/>
                <a:ext cx="381003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17" name="mov"/>
              <p:cNvSpPr txBox="1"/>
              <p:nvPr/>
            </p:nvSpPr>
            <p:spPr>
              <a:xfrm>
                <a:off x="-1" y="0"/>
                <a:ext cx="469722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mov</a:t>
                </a:r>
              </a:p>
            </p:txBody>
          </p:sp>
        </p:grpSp>
        <p:grpSp>
          <p:nvGrpSpPr>
            <p:cNvPr id="821" name="Rectangle 133"/>
            <p:cNvGrpSpPr/>
            <p:nvPr/>
          </p:nvGrpSpPr>
          <p:grpSpPr>
            <a:xfrm>
              <a:off x="1162619" y="-1"/>
              <a:ext cx="381002" cy="288822"/>
              <a:chOff x="0" y="0"/>
              <a:chExt cx="381001" cy="288821"/>
            </a:xfrm>
          </p:grpSpPr>
          <p:sp>
            <p:nvSpPr>
              <p:cNvPr id="819" name="Rectangle"/>
              <p:cNvSpPr/>
              <p:nvPr/>
            </p:nvSpPr>
            <p:spPr>
              <a:xfrm>
                <a:off x="-1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20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shl</a:t>
                </a:r>
              </a:p>
            </p:txBody>
          </p:sp>
        </p:grpSp>
      </p:grpSp>
      <p:sp>
        <p:nvSpPr>
          <p:cNvPr id="823" name="TextBox 134"/>
          <p:cNvSpPr txBox="1"/>
          <p:nvPr/>
        </p:nvSpPr>
        <p:spPr>
          <a:xfrm>
            <a:off x="43375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Log</a:t>
            </a:r>
          </a:p>
        </p:txBody>
      </p:sp>
      <p:grpSp>
        <p:nvGrpSpPr>
          <p:cNvPr id="834" name="Group 135"/>
          <p:cNvGrpSpPr/>
          <p:nvPr/>
        </p:nvGrpSpPr>
        <p:grpSpPr>
          <a:xfrm>
            <a:off x="4838822" y="2217137"/>
            <a:ext cx="658636" cy="609603"/>
            <a:chOff x="0" y="0"/>
            <a:chExt cx="658635" cy="609602"/>
          </a:xfrm>
        </p:grpSpPr>
        <p:sp>
          <p:nvSpPr>
            <p:cNvPr id="824" name="Oval 136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25" name="Oval 137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26" name="Oval 138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27" name="Oval 139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28" name="Freeform 140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29" name="Freeform 141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30" name="Freeform 142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31" name="Freeform 143"/>
            <p:cNvSpPr/>
            <p:nvPr/>
          </p:nvSpPr>
          <p:spPr>
            <a:xfrm rot="10800000" flipH="1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32" name="Freeform 144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33" name="Straight Connector 145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38" name="Group 146"/>
          <p:cNvGrpSpPr/>
          <p:nvPr/>
        </p:nvGrpSpPr>
        <p:grpSpPr>
          <a:xfrm>
            <a:off x="3767314" y="2166777"/>
            <a:ext cx="714996" cy="703958"/>
            <a:chOff x="0" y="0"/>
            <a:chExt cx="714994" cy="703957"/>
          </a:xfrm>
        </p:grpSpPr>
        <p:sp>
          <p:nvSpPr>
            <p:cNvPr id="835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836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837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</p:grpSp>
      <p:sp>
        <p:nvSpPr>
          <p:cNvPr id="839" name="TextBox 150"/>
          <p:cNvSpPr txBox="1"/>
          <p:nvPr/>
        </p:nvSpPr>
        <p:spPr>
          <a:xfrm>
            <a:off x="3588623" y="1759936"/>
            <a:ext cx="971068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840" name="TextBox 151"/>
          <p:cNvSpPr txBox="1"/>
          <p:nvPr/>
        </p:nvSpPr>
        <p:spPr>
          <a:xfrm>
            <a:off x="48070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841" name="Rounded Rectangle 152"/>
          <p:cNvSpPr/>
          <p:nvPr/>
        </p:nvSpPr>
        <p:spPr>
          <a:xfrm>
            <a:off x="5878455" y="1683736"/>
            <a:ext cx="2286002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854" name="Group 153"/>
          <p:cNvGrpSpPr/>
          <p:nvPr/>
        </p:nvGrpSpPr>
        <p:grpSpPr>
          <a:xfrm>
            <a:off x="6163634" y="3177625"/>
            <a:ext cx="1543623" cy="288822"/>
            <a:chOff x="-2" y="0"/>
            <a:chExt cx="1543622" cy="288821"/>
          </a:xfrm>
        </p:grpSpPr>
        <p:grpSp>
          <p:nvGrpSpPr>
            <p:cNvPr id="844" name="Rectangle 154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842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43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add</a:t>
                </a:r>
              </a:p>
            </p:txBody>
          </p:sp>
        </p:grpSp>
        <p:grpSp>
          <p:nvGrpSpPr>
            <p:cNvPr id="847" name="Rectangle 155"/>
            <p:cNvGrpSpPr/>
            <p:nvPr/>
          </p:nvGrpSpPr>
          <p:grpSpPr>
            <a:xfrm>
              <a:off x="380998" y="-1"/>
              <a:ext cx="420237" cy="288822"/>
              <a:chOff x="0" y="0"/>
              <a:chExt cx="420236" cy="288821"/>
            </a:xfrm>
          </p:grpSpPr>
          <p:sp>
            <p:nvSpPr>
              <p:cNvPr id="845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46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jmp</a:t>
                </a:r>
              </a:p>
            </p:txBody>
          </p:sp>
        </p:grpSp>
        <p:grpSp>
          <p:nvGrpSpPr>
            <p:cNvPr id="850" name="Rectangle 156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848" name="Rectangle"/>
              <p:cNvSpPr/>
              <p:nvPr/>
            </p:nvSpPr>
            <p:spPr>
              <a:xfrm>
                <a:off x="44361" y="30111"/>
                <a:ext cx="381003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49" name="mov"/>
              <p:cNvSpPr txBox="1"/>
              <p:nvPr/>
            </p:nvSpPr>
            <p:spPr>
              <a:xfrm>
                <a:off x="-1" y="0"/>
                <a:ext cx="469722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mov</a:t>
                </a:r>
              </a:p>
            </p:txBody>
          </p:sp>
        </p:grpSp>
        <p:grpSp>
          <p:nvGrpSpPr>
            <p:cNvPr id="853" name="Rectangle 157"/>
            <p:cNvGrpSpPr/>
            <p:nvPr/>
          </p:nvGrpSpPr>
          <p:grpSpPr>
            <a:xfrm>
              <a:off x="1162619" y="-1"/>
              <a:ext cx="381002" cy="288822"/>
              <a:chOff x="0" y="0"/>
              <a:chExt cx="381001" cy="288821"/>
            </a:xfrm>
          </p:grpSpPr>
          <p:sp>
            <p:nvSpPr>
              <p:cNvPr id="851" name="Rectangle"/>
              <p:cNvSpPr/>
              <p:nvPr/>
            </p:nvSpPr>
            <p:spPr>
              <a:xfrm>
                <a:off x="-1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52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shl</a:t>
                </a:r>
              </a:p>
            </p:txBody>
          </p:sp>
        </p:grpSp>
      </p:grpSp>
      <p:sp>
        <p:nvSpPr>
          <p:cNvPr id="855" name="TextBox 158"/>
          <p:cNvSpPr txBox="1"/>
          <p:nvPr/>
        </p:nvSpPr>
        <p:spPr>
          <a:xfrm>
            <a:off x="67759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Log</a:t>
            </a:r>
          </a:p>
        </p:txBody>
      </p:sp>
      <p:grpSp>
        <p:nvGrpSpPr>
          <p:cNvPr id="866" name="Group 159"/>
          <p:cNvGrpSpPr/>
          <p:nvPr/>
        </p:nvGrpSpPr>
        <p:grpSpPr>
          <a:xfrm>
            <a:off x="7277223" y="2217137"/>
            <a:ext cx="658637" cy="609603"/>
            <a:chOff x="0" y="0"/>
            <a:chExt cx="658635" cy="609602"/>
          </a:xfrm>
        </p:grpSpPr>
        <p:sp>
          <p:nvSpPr>
            <p:cNvPr id="856" name="Oval 160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57" name="Oval 161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58" name="Oval 162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59" name="Oval 163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0" name="Freeform 164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1" name="Freeform 165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2" name="Freeform 166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3" name="Freeform 167"/>
            <p:cNvSpPr/>
            <p:nvPr/>
          </p:nvSpPr>
          <p:spPr>
            <a:xfrm rot="10800000" flipH="1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4" name="Freeform 168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5" name="Straight Connector 169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70" name="Group 170"/>
          <p:cNvGrpSpPr/>
          <p:nvPr/>
        </p:nvGrpSpPr>
        <p:grpSpPr>
          <a:xfrm>
            <a:off x="6205714" y="2166777"/>
            <a:ext cx="714996" cy="703958"/>
            <a:chOff x="0" y="0"/>
            <a:chExt cx="714994" cy="703957"/>
          </a:xfrm>
        </p:grpSpPr>
        <p:sp>
          <p:nvSpPr>
            <p:cNvPr id="867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868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869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</p:grpSp>
      <p:sp>
        <p:nvSpPr>
          <p:cNvPr id="871" name="TextBox 174"/>
          <p:cNvSpPr txBox="1"/>
          <p:nvPr/>
        </p:nvSpPr>
        <p:spPr>
          <a:xfrm>
            <a:off x="6027025" y="1759936"/>
            <a:ext cx="971067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872" name="TextBox 175"/>
          <p:cNvSpPr txBox="1"/>
          <p:nvPr/>
        </p:nvSpPr>
        <p:spPr>
          <a:xfrm>
            <a:off x="72454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873" name="Straight Connector 185"/>
          <p:cNvSpPr/>
          <p:nvPr/>
        </p:nvSpPr>
        <p:spPr>
          <a:xfrm>
            <a:off x="6501703" y="1406234"/>
            <a:ext cx="2" cy="7620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74" name="Freeform 186"/>
          <p:cNvSpPr/>
          <p:nvPr/>
        </p:nvSpPr>
        <p:spPr>
          <a:xfrm>
            <a:off x="4296335" y="1875568"/>
            <a:ext cx="2007033" cy="355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034" extrusionOk="0">
                <a:moveTo>
                  <a:pt x="21600" y="12811"/>
                </a:moveTo>
                <a:cubicBezTo>
                  <a:pt x="15547" y="-1198"/>
                  <a:pt x="8576" y="-7566"/>
                  <a:pt x="0" y="14034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5" name="Freeform 187"/>
          <p:cNvSpPr/>
          <p:nvPr/>
        </p:nvSpPr>
        <p:spPr>
          <a:xfrm>
            <a:off x="1839857" y="1631896"/>
            <a:ext cx="4463513" cy="599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301" extrusionOk="0">
                <a:moveTo>
                  <a:pt x="21600" y="13561"/>
                </a:moveTo>
                <a:cubicBezTo>
                  <a:pt x="16897" y="-7299"/>
                  <a:pt x="6514" y="-1722"/>
                  <a:pt x="0" y="14301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6" name="Freeform 188"/>
          <p:cNvSpPr/>
          <p:nvPr/>
        </p:nvSpPr>
        <p:spPr>
          <a:xfrm>
            <a:off x="4079361" y="2789284"/>
            <a:ext cx="867905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7" name="Straight Connector 189"/>
          <p:cNvSpPr/>
          <p:nvPr/>
        </p:nvSpPr>
        <p:spPr>
          <a:xfrm flipV="1">
            <a:off x="5162948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78" name="Freeform 190"/>
          <p:cNvSpPr/>
          <p:nvPr/>
        </p:nvSpPr>
        <p:spPr>
          <a:xfrm>
            <a:off x="6511304" y="2789284"/>
            <a:ext cx="867906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9" name="Freeform 191"/>
          <p:cNvSpPr/>
          <p:nvPr/>
        </p:nvSpPr>
        <p:spPr>
          <a:xfrm>
            <a:off x="1634502" y="2789284"/>
            <a:ext cx="867908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80" name="Straight Connector 192"/>
          <p:cNvSpPr/>
          <p:nvPr/>
        </p:nvSpPr>
        <p:spPr>
          <a:xfrm flipV="1">
            <a:off x="7600060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1" name="Straight Connector 193"/>
          <p:cNvSpPr/>
          <p:nvPr/>
        </p:nvSpPr>
        <p:spPr>
          <a:xfrm flipV="1">
            <a:off x="2723258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2" name="Freeform 194"/>
          <p:cNvSpPr/>
          <p:nvPr/>
        </p:nvSpPr>
        <p:spPr>
          <a:xfrm>
            <a:off x="6690858" y="1325090"/>
            <a:ext cx="922151" cy="83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541" y="11591"/>
                  <a:pt x="15671" y="4200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83" name="TextBox 195"/>
          <p:cNvSpPr txBox="1"/>
          <p:nvPr/>
        </p:nvSpPr>
        <p:spPr>
          <a:xfrm>
            <a:off x="6046199" y="1350862"/>
            <a:ext cx="42423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shl</a:t>
            </a:r>
          </a:p>
        </p:txBody>
      </p:sp>
      <p:pic>
        <p:nvPicPr>
          <p:cNvPr id="884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2363" y="758282"/>
            <a:ext cx="685802" cy="690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74128" y="3556946"/>
            <a:ext cx="8769872" cy="3048002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If log entries on different server have same index and term:</a:t>
            </a:r>
          </a:p>
          <a:p>
            <a:pPr marL="800100" lvl="1" indent="-342900">
              <a:spcBef>
                <a:spcPts val="600"/>
              </a:spcBef>
              <a:buFont typeface="Helvetica"/>
              <a:defRPr b="0"/>
            </a:pPr>
            <a:r>
              <a:t>Store the same command</a:t>
            </a:r>
            <a:endParaRPr sz="2000"/>
          </a:p>
          <a:p>
            <a:pPr marL="800100" lvl="1" indent="-342900">
              <a:spcBef>
                <a:spcPts val="600"/>
              </a:spcBef>
              <a:buFont typeface="Helvetica"/>
              <a:defRPr b="0"/>
            </a:pPr>
            <a:r>
              <a:t>Logs are identical in all preceding entries</a:t>
            </a:r>
          </a:p>
          <a:p>
            <a:pPr>
              <a:spcBef>
                <a:spcPts val="2400"/>
              </a:spcBef>
              <a:defRPr b="0"/>
            </a:pPr>
            <a:r>
              <a:t>If given entry is committed, all preceding also committed</a:t>
            </a:r>
          </a:p>
        </p:txBody>
      </p:sp>
      <p:sp>
        <p:nvSpPr>
          <p:cNvPr id="887" name="Slide Number Placeholder 14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888" name="Title 8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Log Operation:  Highly Coherent</a:t>
            </a:r>
          </a:p>
        </p:txBody>
      </p:sp>
      <p:grpSp>
        <p:nvGrpSpPr>
          <p:cNvPr id="931" name="Group 118"/>
          <p:cNvGrpSpPr/>
          <p:nvPr/>
        </p:nvGrpSpPr>
        <p:grpSpPr>
          <a:xfrm>
            <a:off x="1860026" y="1510350"/>
            <a:ext cx="2895602" cy="1447802"/>
            <a:chOff x="0" y="0"/>
            <a:chExt cx="2895601" cy="1447801"/>
          </a:xfrm>
        </p:grpSpPr>
        <p:grpSp>
          <p:nvGrpSpPr>
            <p:cNvPr id="891" name="Rectangle 119"/>
            <p:cNvGrpSpPr/>
            <p:nvPr/>
          </p:nvGrpSpPr>
          <p:grpSpPr>
            <a:xfrm>
              <a:off x="-1" y="381000"/>
              <a:ext cx="457202" cy="457201"/>
              <a:chOff x="0" y="0"/>
              <a:chExt cx="457201" cy="457200"/>
            </a:xfrm>
          </p:grpSpPr>
          <p:sp>
            <p:nvSpPr>
              <p:cNvPr id="889" name="Square"/>
              <p:cNvSpPr/>
              <p:nvPr/>
            </p:nvSpPr>
            <p:spPr>
              <a:xfrm>
                <a:off x="-1" y="-1"/>
                <a:ext cx="457203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90" name="1 add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add</a:t>
                </a:r>
              </a:p>
            </p:txBody>
          </p:sp>
        </p:grpSp>
        <p:sp>
          <p:nvSpPr>
            <p:cNvPr id="892" name="TextBox 120"/>
            <p:cNvSpPr txBox="1"/>
            <p:nvPr/>
          </p:nvSpPr>
          <p:spPr>
            <a:xfrm>
              <a:off x="-1" y="-1"/>
              <a:ext cx="457202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893" name="TextBox 121"/>
            <p:cNvSpPr txBox="1"/>
            <p:nvPr/>
          </p:nvSpPr>
          <p:spPr>
            <a:xfrm>
              <a:off x="457200" y="-1"/>
              <a:ext cx="457201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894" name="TextBox 122"/>
            <p:cNvSpPr txBox="1"/>
            <p:nvPr/>
          </p:nvSpPr>
          <p:spPr>
            <a:xfrm>
              <a:off x="914400" y="-1"/>
              <a:ext cx="457201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895" name="TextBox 123"/>
            <p:cNvSpPr txBox="1"/>
            <p:nvPr/>
          </p:nvSpPr>
          <p:spPr>
            <a:xfrm>
              <a:off x="1371600" y="-1"/>
              <a:ext cx="457201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896" name="TextBox 124"/>
            <p:cNvSpPr txBox="1"/>
            <p:nvPr/>
          </p:nvSpPr>
          <p:spPr>
            <a:xfrm>
              <a:off x="1828800" y="-1"/>
              <a:ext cx="533401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897" name="TextBox 125"/>
            <p:cNvSpPr txBox="1"/>
            <p:nvPr/>
          </p:nvSpPr>
          <p:spPr>
            <a:xfrm>
              <a:off x="2362200" y="-1"/>
              <a:ext cx="533401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900" name="Rectangle 126"/>
            <p:cNvGrpSpPr/>
            <p:nvPr/>
          </p:nvGrpSpPr>
          <p:grpSpPr>
            <a:xfrm>
              <a:off x="1828800" y="381000"/>
              <a:ext cx="533401" cy="457201"/>
              <a:chOff x="0" y="0"/>
              <a:chExt cx="533400" cy="457200"/>
            </a:xfrm>
          </p:grpSpPr>
          <p:sp>
            <p:nvSpPr>
              <p:cNvPr id="898" name="Rectangle"/>
              <p:cNvSpPr/>
              <p:nvPr/>
            </p:nvSpPr>
            <p:spPr>
              <a:xfrm>
                <a:off x="-1" y="-1"/>
                <a:ext cx="533401" cy="4572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99" name="3 jmp"/>
              <p:cNvSpPr txBox="1"/>
              <p:nvPr/>
            </p:nvSpPr>
            <p:spPr>
              <a:xfrm>
                <a:off x="-1" y="12759"/>
                <a:ext cx="5334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3</a:t>
                </a:r>
                <a:br/>
                <a:r>
                  <a:t>jmp</a:t>
                </a:r>
              </a:p>
            </p:txBody>
          </p:sp>
        </p:grpSp>
        <p:grpSp>
          <p:nvGrpSpPr>
            <p:cNvPr id="903" name="Rectangle 127"/>
            <p:cNvGrpSpPr/>
            <p:nvPr/>
          </p:nvGrpSpPr>
          <p:grpSpPr>
            <a:xfrm>
              <a:off x="457200" y="381000"/>
              <a:ext cx="457201" cy="457201"/>
              <a:chOff x="0" y="0"/>
              <a:chExt cx="457200" cy="457200"/>
            </a:xfrm>
          </p:grpSpPr>
          <p:sp>
            <p:nvSpPr>
              <p:cNvPr id="901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02" name="1 cmp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cmp</a:t>
                </a:r>
              </a:p>
            </p:txBody>
          </p:sp>
        </p:grpSp>
        <p:grpSp>
          <p:nvGrpSpPr>
            <p:cNvPr id="906" name="Rectangle 128"/>
            <p:cNvGrpSpPr/>
            <p:nvPr/>
          </p:nvGrpSpPr>
          <p:grpSpPr>
            <a:xfrm>
              <a:off x="914400" y="381000"/>
              <a:ext cx="457201" cy="457201"/>
              <a:chOff x="0" y="0"/>
              <a:chExt cx="457200" cy="457200"/>
            </a:xfrm>
          </p:grpSpPr>
          <p:sp>
            <p:nvSpPr>
              <p:cNvPr id="904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05" name="1 ret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ret</a:t>
                </a:r>
              </a:p>
            </p:txBody>
          </p:sp>
        </p:grpSp>
        <p:grpSp>
          <p:nvGrpSpPr>
            <p:cNvPr id="909" name="Rectangle 129"/>
            <p:cNvGrpSpPr/>
            <p:nvPr/>
          </p:nvGrpSpPr>
          <p:grpSpPr>
            <a:xfrm>
              <a:off x="1371600" y="381000"/>
              <a:ext cx="457201" cy="457201"/>
              <a:chOff x="0" y="0"/>
              <a:chExt cx="457200" cy="457200"/>
            </a:xfrm>
          </p:grpSpPr>
          <p:sp>
            <p:nvSpPr>
              <p:cNvPr id="907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08" name="2 mov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br/>
                <a:r>
                  <a:t>mov</a:t>
                </a:r>
              </a:p>
            </p:txBody>
          </p:sp>
        </p:grpSp>
        <p:grpSp>
          <p:nvGrpSpPr>
            <p:cNvPr id="912" name="Rectangle 130"/>
            <p:cNvGrpSpPr/>
            <p:nvPr/>
          </p:nvGrpSpPr>
          <p:grpSpPr>
            <a:xfrm>
              <a:off x="2362200" y="381000"/>
              <a:ext cx="533401" cy="457201"/>
              <a:chOff x="0" y="0"/>
              <a:chExt cx="533400" cy="457200"/>
            </a:xfrm>
          </p:grpSpPr>
          <p:sp>
            <p:nvSpPr>
              <p:cNvPr id="910" name="Rectangle"/>
              <p:cNvSpPr/>
              <p:nvPr/>
            </p:nvSpPr>
            <p:spPr>
              <a:xfrm>
                <a:off x="-1" y="-1"/>
                <a:ext cx="533401" cy="4572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11" name="3 div"/>
              <p:cNvSpPr txBox="1"/>
              <p:nvPr/>
            </p:nvSpPr>
            <p:spPr>
              <a:xfrm>
                <a:off x="-1" y="12759"/>
                <a:ext cx="5334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3</a:t>
                </a:r>
                <a:br/>
                <a:r>
                  <a:t>div</a:t>
                </a:r>
              </a:p>
            </p:txBody>
          </p:sp>
        </p:grpSp>
        <p:grpSp>
          <p:nvGrpSpPr>
            <p:cNvPr id="915" name="Rectangle 131"/>
            <p:cNvGrpSpPr/>
            <p:nvPr/>
          </p:nvGrpSpPr>
          <p:grpSpPr>
            <a:xfrm>
              <a:off x="2362200" y="990600"/>
              <a:ext cx="533401" cy="457201"/>
              <a:chOff x="0" y="0"/>
              <a:chExt cx="533400" cy="457200"/>
            </a:xfrm>
          </p:grpSpPr>
          <p:sp>
            <p:nvSpPr>
              <p:cNvPr id="913" name="Rectangle"/>
              <p:cNvSpPr/>
              <p:nvPr/>
            </p:nvSpPr>
            <p:spPr>
              <a:xfrm>
                <a:off x="-1" y="-1"/>
                <a:ext cx="533401" cy="4572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14" name="4 sub"/>
              <p:cNvSpPr txBox="1"/>
              <p:nvPr/>
            </p:nvSpPr>
            <p:spPr>
              <a:xfrm>
                <a:off x="-1" y="12759"/>
                <a:ext cx="5334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4</a:t>
                </a:r>
                <a:br/>
                <a:r>
                  <a:t>sub</a:t>
                </a:r>
              </a:p>
            </p:txBody>
          </p:sp>
        </p:grpSp>
        <p:grpSp>
          <p:nvGrpSpPr>
            <p:cNvPr id="918" name="Rectangle 132"/>
            <p:cNvGrpSpPr/>
            <p:nvPr/>
          </p:nvGrpSpPr>
          <p:grpSpPr>
            <a:xfrm>
              <a:off x="-1" y="990600"/>
              <a:ext cx="457202" cy="457201"/>
              <a:chOff x="0" y="0"/>
              <a:chExt cx="457201" cy="457200"/>
            </a:xfrm>
          </p:grpSpPr>
          <p:sp>
            <p:nvSpPr>
              <p:cNvPr id="916" name="Square"/>
              <p:cNvSpPr/>
              <p:nvPr/>
            </p:nvSpPr>
            <p:spPr>
              <a:xfrm>
                <a:off x="-1" y="-1"/>
                <a:ext cx="457203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17" name="1 add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add</a:t>
                </a:r>
              </a:p>
            </p:txBody>
          </p:sp>
        </p:grpSp>
        <p:grpSp>
          <p:nvGrpSpPr>
            <p:cNvPr id="921" name="Rectangle 133"/>
            <p:cNvGrpSpPr/>
            <p:nvPr/>
          </p:nvGrpSpPr>
          <p:grpSpPr>
            <a:xfrm>
              <a:off x="1828800" y="990600"/>
              <a:ext cx="533401" cy="457201"/>
              <a:chOff x="0" y="0"/>
              <a:chExt cx="533400" cy="457200"/>
            </a:xfrm>
          </p:grpSpPr>
          <p:sp>
            <p:nvSpPr>
              <p:cNvPr id="919" name="Rectangle"/>
              <p:cNvSpPr/>
              <p:nvPr/>
            </p:nvSpPr>
            <p:spPr>
              <a:xfrm>
                <a:off x="-1" y="-1"/>
                <a:ext cx="533401" cy="4572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20" name="3 jmp"/>
              <p:cNvSpPr txBox="1"/>
              <p:nvPr/>
            </p:nvSpPr>
            <p:spPr>
              <a:xfrm>
                <a:off x="-1" y="12759"/>
                <a:ext cx="5334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3</a:t>
                </a:r>
                <a:br/>
                <a:r>
                  <a:t>jmp</a:t>
                </a:r>
              </a:p>
            </p:txBody>
          </p:sp>
        </p:grpSp>
        <p:grpSp>
          <p:nvGrpSpPr>
            <p:cNvPr id="924" name="Rectangle 134"/>
            <p:cNvGrpSpPr/>
            <p:nvPr/>
          </p:nvGrpSpPr>
          <p:grpSpPr>
            <a:xfrm>
              <a:off x="457200" y="990600"/>
              <a:ext cx="457201" cy="457201"/>
              <a:chOff x="0" y="0"/>
              <a:chExt cx="457200" cy="457200"/>
            </a:xfrm>
          </p:grpSpPr>
          <p:sp>
            <p:nvSpPr>
              <p:cNvPr id="922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23" name="1 cmp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cmp</a:t>
                </a:r>
              </a:p>
            </p:txBody>
          </p:sp>
        </p:grpSp>
        <p:grpSp>
          <p:nvGrpSpPr>
            <p:cNvPr id="927" name="Rectangle 135"/>
            <p:cNvGrpSpPr/>
            <p:nvPr/>
          </p:nvGrpSpPr>
          <p:grpSpPr>
            <a:xfrm>
              <a:off x="914400" y="990600"/>
              <a:ext cx="457201" cy="457201"/>
              <a:chOff x="0" y="0"/>
              <a:chExt cx="457200" cy="457200"/>
            </a:xfrm>
          </p:grpSpPr>
          <p:sp>
            <p:nvSpPr>
              <p:cNvPr id="925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26" name="1 ret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ret</a:t>
                </a:r>
              </a:p>
            </p:txBody>
          </p:sp>
        </p:grpSp>
        <p:grpSp>
          <p:nvGrpSpPr>
            <p:cNvPr id="930" name="Rectangle 136"/>
            <p:cNvGrpSpPr/>
            <p:nvPr/>
          </p:nvGrpSpPr>
          <p:grpSpPr>
            <a:xfrm>
              <a:off x="1371600" y="990600"/>
              <a:ext cx="457201" cy="457201"/>
              <a:chOff x="0" y="0"/>
              <a:chExt cx="457200" cy="457200"/>
            </a:xfrm>
          </p:grpSpPr>
          <p:sp>
            <p:nvSpPr>
              <p:cNvPr id="928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29" name="2 mov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br/>
                <a:r>
                  <a:t>mov</a:t>
                </a:r>
              </a:p>
            </p:txBody>
          </p:sp>
        </p:grpSp>
      </p:grpSp>
      <p:sp>
        <p:nvSpPr>
          <p:cNvPr id="932" name="TextBox 137"/>
          <p:cNvSpPr txBox="1"/>
          <p:nvPr/>
        </p:nvSpPr>
        <p:spPr>
          <a:xfrm>
            <a:off x="832969" y="1966062"/>
            <a:ext cx="85965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server1</a:t>
            </a:r>
          </a:p>
        </p:txBody>
      </p:sp>
      <p:sp>
        <p:nvSpPr>
          <p:cNvPr id="933" name="TextBox 138"/>
          <p:cNvSpPr txBox="1"/>
          <p:nvPr/>
        </p:nvSpPr>
        <p:spPr>
          <a:xfrm>
            <a:off x="832969" y="2575662"/>
            <a:ext cx="85965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server2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48003" y="4920060"/>
            <a:ext cx="8467398" cy="1459134"/>
          </a:xfrm>
          <a:prstGeom prst="rect">
            <a:avLst/>
          </a:prstGeom>
        </p:spPr>
        <p:txBody>
          <a:bodyPr/>
          <a:lstStyle/>
          <a:p>
            <a:pPr marL="332613" indent="-332613" defTabSz="886967">
              <a:spcBef>
                <a:spcPts val="1100"/>
              </a:spcBef>
              <a:defRPr sz="2100" b="0"/>
            </a:pPr>
            <a:r>
              <a:t>AppendEntries has &lt;index,term&gt; of entry preceding new ones</a:t>
            </a:r>
          </a:p>
          <a:p>
            <a:pPr marL="332613" indent="-332613" defTabSz="886967">
              <a:spcBef>
                <a:spcPts val="1500"/>
              </a:spcBef>
              <a:defRPr sz="2100" b="0"/>
            </a:pPr>
            <a:r>
              <a:t>Follower must contain matching entry; otherwise it rejects</a:t>
            </a:r>
          </a:p>
          <a:p>
            <a:pPr marL="332613" indent="-332613" defTabSz="886967">
              <a:spcBef>
                <a:spcPts val="1500"/>
              </a:spcBef>
              <a:defRPr sz="2100" b="0"/>
            </a:pPr>
            <a:r>
              <a:t>Implements an </a:t>
            </a:r>
            <a:r>
              <a:rPr>
                <a:solidFill>
                  <a:srgbClr val="1F4899"/>
                </a:solidFill>
              </a:rPr>
              <a:t>induction step</a:t>
            </a:r>
            <a:r>
              <a:t>, ensures coherency</a:t>
            </a:r>
          </a:p>
        </p:txBody>
      </p:sp>
      <p:sp>
        <p:nvSpPr>
          <p:cNvPr id="936" name="Slide Number Placeholder 15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937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Log Operation:  Consistency Check</a:t>
            </a:r>
          </a:p>
        </p:txBody>
      </p:sp>
      <p:grpSp>
        <p:nvGrpSpPr>
          <p:cNvPr id="940" name="Rectangle 46"/>
          <p:cNvGrpSpPr/>
          <p:nvPr/>
        </p:nvGrpSpPr>
        <p:grpSpPr>
          <a:xfrm>
            <a:off x="1852084" y="1891351"/>
            <a:ext cx="457202" cy="457202"/>
            <a:chOff x="0" y="0"/>
            <a:chExt cx="457201" cy="457201"/>
          </a:xfrm>
        </p:grpSpPr>
        <p:sp>
          <p:nvSpPr>
            <p:cNvPr id="938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39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943" name="Rectangle 47"/>
          <p:cNvGrpSpPr/>
          <p:nvPr/>
        </p:nvGrpSpPr>
        <p:grpSpPr>
          <a:xfrm>
            <a:off x="3680883" y="1891351"/>
            <a:ext cx="533402" cy="457202"/>
            <a:chOff x="0" y="0"/>
            <a:chExt cx="533401" cy="457201"/>
          </a:xfrm>
        </p:grpSpPr>
        <p:sp>
          <p:nvSpPr>
            <p:cNvPr id="941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42" name="3 jmp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jmp</a:t>
              </a:r>
            </a:p>
          </p:txBody>
        </p:sp>
      </p:grpSp>
      <p:grpSp>
        <p:nvGrpSpPr>
          <p:cNvPr id="946" name="Rectangle 48"/>
          <p:cNvGrpSpPr/>
          <p:nvPr/>
        </p:nvGrpSpPr>
        <p:grpSpPr>
          <a:xfrm>
            <a:off x="2309284" y="1891351"/>
            <a:ext cx="457202" cy="457202"/>
            <a:chOff x="0" y="0"/>
            <a:chExt cx="457201" cy="457201"/>
          </a:xfrm>
        </p:grpSpPr>
        <p:sp>
          <p:nvSpPr>
            <p:cNvPr id="944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45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949" name="Rectangle 51"/>
          <p:cNvGrpSpPr/>
          <p:nvPr/>
        </p:nvGrpSpPr>
        <p:grpSpPr>
          <a:xfrm>
            <a:off x="2766484" y="1891351"/>
            <a:ext cx="457202" cy="457202"/>
            <a:chOff x="0" y="0"/>
            <a:chExt cx="457201" cy="457201"/>
          </a:xfrm>
        </p:grpSpPr>
        <p:sp>
          <p:nvSpPr>
            <p:cNvPr id="947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48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952" name="Rectangle 54"/>
          <p:cNvGrpSpPr/>
          <p:nvPr/>
        </p:nvGrpSpPr>
        <p:grpSpPr>
          <a:xfrm>
            <a:off x="3223684" y="1891351"/>
            <a:ext cx="457202" cy="457202"/>
            <a:chOff x="0" y="0"/>
            <a:chExt cx="457201" cy="457201"/>
          </a:xfrm>
        </p:grpSpPr>
        <p:sp>
          <p:nvSpPr>
            <p:cNvPr id="950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1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grpSp>
        <p:nvGrpSpPr>
          <p:cNvPr id="955" name="Rectangle 55"/>
          <p:cNvGrpSpPr/>
          <p:nvPr/>
        </p:nvGrpSpPr>
        <p:grpSpPr>
          <a:xfrm>
            <a:off x="1852084" y="2500951"/>
            <a:ext cx="457202" cy="457202"/>
            <a:chOff x="0" y="0"/>
            <a:chExt cx="457201" cy="457201"/>
          </a:xfrm>
        </p:grpSpPr>
        <p:sp>
          <p:nvSpPr>
            <p:cNvPr id="953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4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958" name="Rectangle 57"/>
          <p:cNvGrpSpPr/>
          <p:nvPr/>
        </p:nvGrpSpPr>
        <p:grpSpPr>
          <a:xfrm>
            <a:off x="2309284" y="2500951"/>
            <a:ext cx="457202" cy="457202"/>
            <a:chOff x="0" y="0"/>
            <a:chExt cx="457201" cy="457201"/>
          </a:xfrm>
        </p:grpSpPr>
        <p:sp>
          <p:nvSpPr>
            <p:cNvPr id="956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7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961" name="Rectangle 58"/>
          <p:cNvGrpSpPr/>
          <p:nvPr/>
        </p:nvGrpSpPr>
        <p:grpSpPr>
          <a:xfrm>
            <a:off x="2766484" y="2500951"/>
            <a:ext cx="457202" cy="457202"/>
            <a:chOff x="0" y="0"/>
            <a:chExt cx="457201" cy="457201"/>
          </a:xfrm>
        </p:grpSpPr>
        <p:sp>
          <p:nvSpPr>
            <p:cNvPr id="959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60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964" name="Rectangle 59"/>
          <p:cNvGrpSpPr/>
          <p:nvPr/>
        </p:nvGrpSpPr>
        <p:grpSpPr>
          <a:xfrm>
            <a:off x="3223684" y="2500951"/>
            <a:ext cx="457202" cy="457202"/>
            <a:chOff x="0" y="0"/>
            <a:chExt cx="457201" cy="457201"/>
          </a:xfrm>
        </p:grpSpPr>
        <p:sp>
          <p:nvSpPr>
            <p:cNvPr id="962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63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sp>
        <p:nvSpPr>
          <p:cNvPr id="965" name="TextBox 60"/>
          <p:cNvSpPr txBox="1"/>
          <p:nvPr/>
        </p:nvSpPr>
        <p:spPr>
          <a:xfrm>
            <a:off x="944356" y="1966062"/>
            <a:ext cx="718767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leader</a:t>
            </a:r>
          </a:p>
        </p:txBody>
      </p:sp>
      <p:sp>
        <p:nvSpPr>
          <p:cNvPr id="966" name="TextBox 62"/>
          <p:cNvSpPr txBox="1"/>
          <p:nvPr/>
        </p:nvSpPr>
        <p:spPr>
          <a:xfrm>
            <a:off x="774012" y="2575662"/>
            <a:ext cx="887935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follower</a:t>
            </a:r>
          </a:p>
        </p:txBody>
      </p:sp>
      <p:sp>
        <p:nvSpPr>
          <p:cNvPr id="967" name="TextBox 63"/>
          <p:cNvSpPr txBox="1"/>
          <p:nvPr/>
        </p:nvSpPr>
        <p:spPr>
          <a:xfrm>
            <a:off x="1852084" y="1523999"/>
            <a:ext cx="457202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968" name="TextBox 64"/>
          <p:cNvSpPr txBox="1"/>
          <p:nvPr/>
        </p:nvSpPr>
        <p:spPr>
          <a:xfrm>
            <a:off x="2309284" y="1523999"/>
            <a:ext cx="457202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969" name="TextBox 65"/>
          <p:cNvSpPr txBox="1"/>
          <p:nvPr/>
        </p:nvSpPr>
        <p:spPr>
          <a:xfrm>
            <a:off x="2766484" y="1523999"/>
            <a:ext cx="457202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970" name="TextBox 66"/>
          <p:cNvSpPr txBox="1"/>
          <p:nvPr/>
        </p:nvSpPr>
        <p:spPr>
          <a:xfrm>
            <a:off x="3223684" y="1523999"/>
            <a:ext cx="457202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971" name="TextBox 68"/>
          <p:cNvSpPr txBox="1"/>
          <p:nvPr/>
        </p:nvSpPr>
        <p:spPr>
          <a:xfrm>
            <a:off x="3680883" y="1523999"/>
            <a:ext cx="533402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</a:t>
            </a:r>
          </a:p>
        </p:txBody>
      </p:sp>
      <p:grpSp>
        <p:nvGrpSpPr>
          <p:cNvPr id="1002" name="Group 27"/>
          <p:cNvGrpSpPr/>
          <p:nvPr/>
        </p:nvGrpSpPr>
        <p:grpSpPr>
          <a:xfrm>
            <a:off x="482154" y="3105998"/>
            <a:ext cx="8229602" cy="1223755"/>
            <a:chOff x="0" y="0"/>
            <a:chExt cx="8229600" cy="1223753"/>
          </a:xfrm>
        </p:grpSpPr>
        <p:sp>
          <p:nvSpPr>
            <p:cNvPr id="972" name="Straight Connector 13"/>
            <p:cNvSpPr/>
            <p:nvPr/>
          </p:nvSpPr>
          <p:spPr>
            <a:xfrm>
              <a:off x="0" y="-1"/>
              <a:ext cx="8229602" cy="2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975" name="Rectangle 69"/>
            <p:cNvGrpSpPr/>
            <p:nvPr/>
          </p:nvGrpSpPr>
          <p:grpSpPr>
            <a:xfrm>
              <a:off x="1369929" y="156952"/>
              <a:ext cx="457202" cy="457202"/>
              <a:chOff x="0" y="0"/>
              <a:chExt cx="457201" cy="457201"/>
            </a:xfrm>
          </p:grpSpPr>
          <p:sp>
            <p:nvSpPr>
              <p:cNvPr id="973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74" name="1 add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add</a:t>
                </a:r>
              </a:p>
            </p:txBody>
          </p:sp>
        </p:grpSp>
        <p:grpSp>
          <p:nvGrpSpPr>
            <p:cNvPr id="978" name="Rectangle 70"/>
            <p:cNvGrpSpPr/>
            <p:nvPr/>
          </p:nvGrpSpPr>
          <p:grpSpPr>
            <a:xfrm>
              <a:off x="3198729" y="156952"/>
              <a:ext cx="533402" cy="457202"/>
              <a:chOff x="0" y="0"/>
              <a:chExt cx="533401" cy="457201"/>
            </a:xfrm>
          </p:grpSpPr>
          <p:sp>
            <p:nvSpPr>
              <p:cNvPr id="976" name="Rectangle"/>
              <p:cNvSpPr/>
              <p:nvPr/>
            </p:nvSpPr>
            <p:spPr>
              <a:xfrm>
                <a:off x="-1" y="-1"/>
                <a:ext cx="533403" cy="457203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77" name="3 jmp"/>
              <p:cNvSpPr txBox="1"/>
              <p:nvPr/>
            </p:nvSpPr>
            <p:spPr>
              <a:xfrm>
                <a:off x="-1" y="12759"/>
                <a:ext cx="5334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3</a:t>
                </a:r>
                <a:br/>
                <a:r>
                  <a:t>jmp</a:t>
                </a:r>
              </a:p>
            </p:txBody>
          </p:sp>
        </p:grpSp>
        <p:grpSp>
          <p:nvGrpSpPr>
            <p:cNvPr id="981" name="Rectangle 71"/>
            <p:cNvGrpSpPr/>
            <p:nvPr/>
          </p:nvGrpSpPr>
          <p:grpSpPr>
            <a:xfrm>
              <a:off x="1827129" y="156952"/>
              <a:ext cx="457202" cy="457202"/>
              <a:chOff x="0" y="0"/>
              <a:chExt cx="457201" cy="457201"/>
            </a:xfrm>
          </p:grpSpPr>
          <p:sp>
            <p:nvSpPr>
              <p:cNvPr id="979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80" name="1 cmp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cmp</a:t>
                </a:r>
              </a:p>
            </p:txBody>
          </p:sp>
        </p:grpSp>
        <p:grpSp>
          <p:nvGrpSpPr>
            <p:cNvPr id="984" name="Rectangle 72"/>
            <p:cNvGrpSpPr/>
            <p:nvPr/>
          </p:nvGrpSpPr>
          <p:grpSpPr>
            <a:xfrm>
              <a:off x="2284329" y="156952"/>
              <a:ext cx="457202" cy="457202"/>
              <a:chOff x="0" y="0"/>
              <a:chExt cx="457201" cy="457201"/>
            </a:xfrm>
          </p:grpSpPr>
          <p:sp>
            <p:nvSpPr>
              <p:cNvPr id="982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83" name="1 ret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ret</a:t>
                </a:r>
              </a:p>
            </p:txBody>
          </p:sp>
        </p:grpSp>
        <p:grpSp>
          <p:nvGrpSpPr>
            <p:cNvPr id="987" name="Rectangle 73"/>
            <p:cNvGrpSpPr/>
            <p:nvPr/>
          </p:nvGrpSpPr>
          <p:grpSpPr>
            <a:xfrm>
              <a:off x="2741529" y="156952"/>
              <a:ext cx="457202" cy="457202"/>
              <a:chOff x="0" y="0"/>
              <a:chExt cx="457201" cy="457201"/>
            </a:xfrm>
          </p:grpSpPr>
          <p:sp>
            <p:nvSpPr>
              <p:cNvPr id="985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86" name="2 mov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br/>
                <a:r>
                  <a:t>mov</a:t>
                </a:r>
              </a:p>
            </p:txBody>
          </p:sp>
        </p:grpSp>
        <p:grpSp>
          <p:nvGrpSpPr>
            <p:cNvPr id="990" name="Rectangle 74"/>
            <p:cNvGrpSpPr/>
            <p:nvPr/>
          </p:nvGrpSpPr>
          <p:grpSpPr>
            <a:xfrm>
              <a:off x="1369929" y="766552"/>
              <a:ext cx="457202" cy="457202"/>
              <a:chOff x="0" y="0"/>
              <a:chExt cx="457201" cy="457201"/>
            </a:xfrm>
          </p:grpSpPr>
          <p:sp>
            <p:nvSpPr>
              <p:cNvPr id="988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89" name="1 add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add</a:t>
                </a:r>
              </a:p>
            </p:txBody>
          </p:sp>
        </p:grpSp>
        <p:grpSp>
          <p:nvGrpSpPr>
            <p:cNvPr id="993" name="Rectangle 75"/>
            <p:cNvGrpSpPr/>
            <p:nvPr/>
          </p:nvGrpSpPr>
          <p:grpSpPr>
            <a:xfrm>
              <a:off x="1827129" y="766552"/>
              <a:ext cx="457202" cy="457202"/>
              <a:chOff x="0" y="0"/>
              <a:chExt cx="457201" cy="457201"/>
            </a:xfrm>
          </p:grpSpPr>
          <p:sp>
            <p:nvSpPr>
              <p:cNvPr id="991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92" name="1 cmp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cmp</a:t>
                </a:r>
              </a:p>
            </p:txBody>
          </p:sp>
        </p:grpSp>
        <p:grpSp>
          <p:nvGrpSpPr>
            <p:cNvPr id="996" name="Rectangle 76"/>
            <p:cNvGrpSpPr/>
            <p:nvPr/>
          </p:nvGrpSpPr>
          <p:grpSpPr>
            <a:xfrm>
              <a:off x="2284329" y="766552"/>
              <a:ext cx="457202" cy="457202"/>
              <a:chOff x="0" y="0"/>
              <a:chExt cx="457201" cy="457201"/>
            </a:xfrm>
          </p:grpSpPr>
          <p:sp>
            <p:nvSpPr>
              <p:cNvPr id="994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95" name="1 ret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ret</a:t>
                </a:r>
              </a:p>
            </p:txBody>
          </p:sp>
        </p:grpSp>
        <p:grpSp>
          <p:nvGrpSpPr>
            <p:cNvPr id="999" name="Rectangle 77"/>
            <p:cNvGrpSpPr/>
            <p:nvPr/>
          </p:nvGrpSpPr>
          <p:grpSpPr>
            <a:xfrm>
              <a:off x="2741529" y="766552"/>
              <a:ext cx="457202" cy="457202"/>
              <a:chOff x="0" y="0"/>
              <a:chExt cx="457201" cy="457201"/>
            </a:xfrm>
          </p:grpSpPr>
          <p:sp>
            <p:nvSpPr>
              <p:cNvPr id="997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98" name="1 shl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shl</a:t>
                </a:r>
              </a:p>
            </p:txBody>
          </p:sp>
        </p:grpSp>
        <p:sp>
          <p:nvSpPr>
            <p:cNvPr id="1000" name="TextBox 78"/>
            <p:cNvSpPr txBox="1"/>
            <p:nvPr/>
          </p:nvSpPr>
          <p:spPr>
            <a:xfrm>
              <a:off x="462202" y="231664"/>
              <a:ext cx="718767" cy="283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leader</a:t>
              </a:r>
            </a:p>
          </p:txBody>
        </p:sp>
        <p:sp>
          <p:nvSpPr>
            <p:cNvPr id="1001" name="TextBox 79"/>
            <p:cNvSpPr txBox="1"/>
            <p:nvPr/>
          </p:nvSpPr>
          <p:spPr>
            <a:xfrm>
              <a:off x="291858" y="841264"/>
              <a:ext cx="887935" cy="28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follower</a:t>
              </a:r>
            </a:p>
          </p:txBody>
        </p:sp>
      </p:grpSp>
      <p:sp>
        <p:nvSpPr>
          <p:cNvPr id="1003" name="Freeform 80"/>
          <p:cNvSpPr/>
          <p:nvPr/>
        </p:nvSpPr>
        <p:spPr>
          <a:xfrm>
            <a:off x="3985683" y="2095087"/>
            <a:ext cx="828721" cy="635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052" h="21600" extrusionOk="0">
                <a:moveTo>
                  <a:pt x="5909" y="0"/>
                </a:moveTo>
                <a:cubicBezTo>
                  <a:pt x="21600" y="7009"/>
                  <a:pt x="11818" y="20891"/>
                  <a:pt x="0" y="21600"/>
                </a:cubicBezTo>
              </a:path>
            </a:pathLst>
          </a:custGeom>
          <a:ln w="28575">
            <a:solidFill>
              <a:srgbClr val="0064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04" name="TextBox 81"/>
          <p:cNvSpPr txBox="1"/>
          <p:nvPr/>
        </p:nvSpPr>
        <p:spPr>
          <a:xfrm>
            <a:off x="5042972" y="2043751"/>
            <a:ext cx="2833721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>
              <a:defRPr sz="1800" b="0">
                <a:solidFill>
                  <a:srgbClr val="0064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AppendEntries succeeds: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l">
              <a:defRPr sz="1800" b="0">
                <a:solidFill>
                  <a:srgbClr val="0064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matching entry</a:t>
            </a:r>
          </a:p>
        </p:txBody>
      </p:sp>
      <p:sp>
        <p:nvSpPr>
          <p:cNvPr id="1005" name="Freeform 82"/>
          <p:cNvSpPr/>
          <p:nvPr/>
        </p:nvSpPr>
        <p:spPr>
          <a:xfrm>
            <a:off x="3985683" y="3465884"/>
            <a:ext cx="828721" cy="635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052" h="21600" extrusionOk="0">
                <a:moveTo>
                  <a:pt x="5909" y="0"/>
                </a:moveTo>
                <a:cubicBezTo>
                  <a:pt x="21600" y="7009"/>
                  <a:pt x="11818" y="20891"/>
                  <a:pt x="0" y="21600"/>
                </a:cubicBezTo>
              </a:path>
            </a:pathLst>
          </a:custGeom>
          <a:ln w="28575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06" name="TextBox 83"/>
          <p:cNvSpPr txBox="1"/>
          <p:nvPr/>
        </p:nvSpPr>
        <p:spPr>
          <a:xfrm>
            <a:off x="5042971" y="3454820"/>
            <a:ext cx="2274500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AppendEntries fails: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l"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mismatch</a:t>
            </a:r>
          </a:p>
        </p:txBody>
      </p:sp>
      <p:grpSp>
        <p:nvGrpSpPr>
          <p:cNvPr id="1009" name="Group 84"/>
          <p:cNvGrpSpPr/>
          <p:nvPr/>
        </p:nvGrpSpPr>
        <p:grpSpPr>
          <a:xfrm>
            <a:off x="3795183" y="3948749"/>
            <a:ext cx="304803" cy="304805"/>
            <a:chOff x="0" y="0"/>
            <a:chExt cx="304801" cy="304804"/>
          </a:xfrm>
        </p:grpSpPr>
        <p:sp>
          <p:nvSpPr>
            <p:cNvPr id="1007" name="Straight Connector 85"/>
            <p:cNvSpPr/>
            <p:nvPr/>
          </p:nvSpPr>
          <p:spPr>
            <a:xfrm>
              <a:off x="0" y="-1"/>
              <a:ext cx="304802" cy="304805"/>
            </a:xfrm>
            <a:prstGeom prst="line">
              <a:avLst/>
            </a:prstGeom>
            <a:noFill/>
            <a:ln w="57150" cap="rnd">
              <a:solidFill>
                <a:srgbClr val="A500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8" name="Straight Connector 86"/>
            <p:cNvSpPr/>
            <p:nvPr/>
          </p:nvSpPr>
          <p:spPr>
            <a:xfrm flipV="1">
              <a:off x="0" y="-2"/>
              <a:ext cx="304802" cy="304806"/>
            </a:xfrm>
            <a:prstGeom prst="line">
              <a:avLst/>
            </a:prstGeom>
            <a:noFill/>
            <a:ln w="57150" cap="rnd">
              <a:solidFill>
                <a:srgbClr val="A500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10" name="Rectangle 87"/>
          <p:cNvSpPr/>
          <p:nvPr/>
        </p:nvSpPr>
        <p:spPr>
          <a:xfrm>
            <a:off x="3299883" y="1542640"/>
            <a:ext cx="304802" cy="577314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" grpId="2" build="p" bldLvl="5" animBg="1" advAuto="0"/>
      <p:bldP spid="1002" grpId="1" animBg="1" advAuto="0"/>
      <p:bldP spid="1003" grpId="8" animBg="1" advAuto="0"/>
      <p:bldP spid="1004" grpId="3" animBg="1" advAuto="0"/>
      <p:bldP spid="1005" grpId="5" animBg="1" advAuto="0"/>
      <p:bldP spid="1006" grpId="4" animBg="1" advAuto="0"/>
      <p:bldP spid="1009" grpId="6" animBg="1" advAuto="0"/>
      <p:bldP spid="1010" grpId="7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47472" y="1444752"/>
            <a:ext cx="8767455" cy="490696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200" b="0"/>
            </a:pPr>
            <a:r>
              <a:t>New leader’s log is truth, no special steps, start normal operation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200" b="0"/>
            </a:pPr>
            <a:r>
              <a:t>Will eventually make follower’s logs identical to leader’s</a:t>
            </a:r>
            <a:endParaRPr sz="2000"/>
          </a:p>
          <a:p>
            <a:pPr marL="800100" lvl="1" indent="-342900">
              <a:spcBef>
                <a:spcPts val="600"/>
              </a:spcBef>
              <a:buFont typeface="Helvetica"/>
              <a:defRPr sz="2200" b="0"/>
            </a:pPr>
            <a:r>
              <a:t>Old leader may have left entries partially replicated</a:t>
            </a:r>
            <a:endParaRPr sz="2000"/>
          </a:p>
          <a:p>
            <a:pPr>
              <a:spcBef>
                <a:spcPts val="3000"/>
              </a:spcBef>
              <a:defRPr sz="2200" b="0"/>
            </a:pPr>
            <a:r>
              <a:t>Multiple crashes can leave many extraneous log entries</a:t>
            </a:r>
          </a:p>
        </p:txBody>
      </p:sp>
      <p:grpSp>
        <p:nvGrpSpPr>
          <p:cNvPr id="1112" name="Group 55"/>
          <p:cNvGrpSpPr/>
          <p:nvPr/>
        </p:nvGrpSpPr>
        <p:grpSpPr>
          <a:xfrm>
            <a:off x="2199400" y="3909289"/>
            <a:ext cx="3965042" cy="2590802"/>
            <a:chOff x="0" y="-1"/>
            <a:chExt cx="3965041" cy="2590801"/>
          </a:xfrm>
        </p:grpSpPr>
        <p:sp>
          <p:nvSpPr>
            <p:cNvPr id="1013" name="TextBox 6"/>
            <p:cNvSpPr txBox="1"/>
            <p:nvPr/>
          </p:nvSpPr>
          <p:spPr>
            <a:xfrm>
              <a:off x="1298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014" name="TextBox 7"/>
            <p:cNvSpPr txBox="1"/>
            <p:nvPr/>
          </p:nvSpPr>
          <p:spPr>
            <a:xfrm>
              <a:off x="1679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015" name="TextBox 8"/>
            <p:cNvSpPr txBox="1"/>
            <p:nvPr/>
          </p:nvSpPr>
          <p:spPr>
            <a:xfrm>
              <a:off x="2060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016" name="TextBox 9"/>
            <p:cNvSpPr txBox="1"/>
            <p:nvPr/>
          </p:nvSpPr>
          <p:spPr>
            <a:xfrm>
              <a:off x="2441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017" name="TextBox 10"/>
            <p:cNvSpPr txBox="1"/>
            <p:nvPr/>
          </p:nvSpPr>
          <p:spPr>
            <a:xfrm>
              <a:off x="2822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018" name="TextBox 11"/>
            <p:cNvSpPr txBox="1"/>
            <p:nvPr/>
          </p:nvSpPr>
          <p:spPr>
            <a:xfrm>
              <a:off x="3203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019" name="TextBox 12"/>
            <p:cNvSpPr txBox="1"/>
            <p:nvPr/>
          </p:nvSpPr>
          <p:spPr>
            <a:xfrm>
              <a:off x="3584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020" name="TextBox 14"/>
            <p:cNvSpPr txBox="1"/>
            <p:nvPr/>
          </p:nvSpPr>
          <p:spPr>
            <a:xfrm>
              <a:off x="228600" y="47865"/>
              <a:ext cx="1143002" cy="22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defRPr sz="1600" b="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log index</a:t>
              </a:r>
            </a:p>
          </p:txBody>
        </p:sp>
        <p:grpSp>
          <p:nvGrpSpPr>
            <p:cNvPr id="1023" name="Rectangle 15"/>
            <p:cNvGrpSpPr/>
            <p:nvPr/>
          </p:nvGrpSpPr>
          <p:grpSpPr>
            <a:xfrm>
              <a:off x="1298040" y="381000"/>
              <a:ext cx="381002" cy="381001"/>
              <a:chOff x="0" y="0"/>
              <a:chExt cx="381001" cy="381000"/>
            </a:xfrm>
          </p:grpSpPr>
          <p:sp>
            <p:nvSpPr>
              <p:cNvPr id="1021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22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26" name="Rectangle 16"/>
            <p:cNvGrpSpPr/>
            <p:nvPr/>
          </p:nvGrpSpPr>
          <p:grpSpPr>
            <a:xfrm>
              <a:off x="1679040" y="381000"/>
              <a:ext cx="381002" cy="381001"/>
              <a:chOff x="0" y="0"/>
              <a:chExt cx="381001" cy="381000"/>
            </a:xfrm>
          </p:grpSpPr>
          <p:sp>
            <p:nvSpPr>
              <p:cNvPr id="1024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25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29" name="Rectangle 17"/>
            <p:cNvGrpSpPr/>
            <p:nvPr/>
          </p:nvGrpSpPr>
          <p:grpSpPr>
            <a:xfrm>
              <a:off x="1298040" y="838200"/>
              <a:ext cx="381002" cy="381001"/>
              <a:chOff x="0" y="0"/>
              <a:chExt cx="381001" cy="381000"/>
            </a:xfrm>
          </p:grpSpPr>
          <p:sp>
            <p:nvSpPr>
              <p:cNvPr id="1027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28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32" name="Rectangle 18"/>
            <p:cNvGrpSpPr/>
            <p:nvPr/>
          </p:nvGrpSpPr>
          <p:grpSpPr>
            <a:xfrm>
              <a:off x="1679040" y="838200"/>
              <a:ext cx="381002" cy="381001"/>
              <a:chOff x="0" y="0"/>
              <a:chExt cx="381001" cy="381000"/>
            </a:xfrm>
          </p:grpSpPr>
          <p:sp>
            <p:nvSpPr>
              <p:cNvPr id="1030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31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35" name="Rectangle 19"/>
            <p:cNvGrpSpPr/>
            <p:nvPr/>
          </p:nvGrpSpPr>
          <p:grpSpPr>
            <a:xfrm>
              <a:off x="2060040" y="381000"/>
              <a:ext cx="381002" cy="381001"/>
              <a:chOff x="0" y="0"/>
              <a:chExt cx="381001" cy="381000"/>
            </a:xfrm>
          </p:grpSpPr>
          <p:sp>
            <p:nvSpPr>
              <p:cNvPr id="1033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34" name="5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038" name="Rectangle 20"/>
            <p:cNvGrpSpPr/>
            <p:nvPr/>
          </p:nvGrpSpPr>
          <p:grpSpPr>
            <a:xfrm>
              <a:off x="2060040" y="838200"/>
              <a:ext cx="381002" cy="381001"/>
              <a:chOff x="0" y="0"/>
              <a:chExt cx="381001" cy="381000"/>
            </a:xfrm>
          </p:grpSpPr>
          <p:sp>
            <p:nvSpPr>
              <p:cNvPr id="1036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37" name="5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041" name="Rectangle 21"/>
            <p:cNvGrpSpPr/>
            <p:nvPr/>
          </p:nvGrpSpPr>
          <p:grpSpPr>
            <a:xfrm>
              <a:off x="2441040" y="381000"/>
              <a:ext cx="381002" cy="381001"/>
              <a:chOff x="0" y="0"/>
              <a:chExt cx="381001" cy="381000"/>
            </a:xfrm>
          </p:grpSpPr>
          <p:sp>
            <p:nvSpPr>
              <p:cNvPr id="1039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40" name="6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044" name="Rectangle 22"/>
            <p:cNvGrpSpPr/>
            <p:nvPr/>
          </p:nvGrpSpPr>
          <p:grpSpPr>
            <a:xfrm>
              <a:off x="2822040" y="381000"/>
              <a:ext cx="381002" cy="381001"/>
              <a:chOff x="0" y="0"/>
              <a:chExt cx="381001" cy="381000"/>
            </a:xfrm>
          </p:grpSpPr>
          <p:sp>
            <p:nvSpPr>
              <p:cNvPr id="1042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43" name="6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047" name="Rectangle 23"/>
            <p:cNvGrpSpPr/>
            <p:nvPr/>
          </p:nvGrpSpPr>
          <p:grpSpPr>
            <a:xfrm>
              <a:off x="3203040" y="381000"/>
              <a:ext cx="381002" cy="381001"/>
              <a:chOff x="0" y="0"/>
              <a:chExt cx="381001" cy="381000"/>
            </a:xfrm>
          </p:grpSpPr>
          <p:sp>
            <p:nvSpPr>
              <p:cNvPr id="1045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46" name="6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050" name="Rectangle 24"/>
            <p:cNvGrpSpPr/>
            <p:nvPr/>
          </p:nvGrpSpPr>
          <p:grpSpPr>
            <a:xfrm>
              <a:off x="2441040" y="838200"/>
              <a:ext cx="381002" cy="381001"/>
              <a:chOff x="0" y="0"/>
              <a:chExt cx="381001" cy="381000"/>
            </a:xfrm>
          </p:grpSpPr>
          <p:sp>
            <p:nvSpPr>
              <p:cNvPr id="1048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49" name="6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053" name="Rectangle 25"/>
            <p:cNvGrpSpPr/>
            <p:nvPr/>
          </p:nvGrpSpPr>
          <p:grpSpPr>
            <a:xfrm>
              <a:off x="1298040" y="1295400"/>
              <a:ext cx="381002" cy="381001"/>
              <a:chOff x="0" y="0"/>
              <a:chExt cx="381001" cy="381000"/>
            </a:xfrm>
          </p:grpSpPr>
          <p:sp>
            <p:nvSpPr>
              <p:cNvPr id="1051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52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56" name="Rectangle 26"/>
            <p:cNvGrpSpPr/>
            <p:nvPr/>
          </p:nvGrpSpPr>
          <p:grpSpPr>
            <a:xfrm>
              <a:off x="1679040" y="1295400"/>
              <a:ext cx="381002" cy="381001"/>
              <a:chOff x="0" y="0"/>
              <a:chExt cx="381001" cy="381000"/>
            </a:xfrm>
          </p:grpSpPr>
          <p:sp>
            <p:nvSpPr>
              <p:cNvPr id="1054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55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59" name="Rectangle 27"/>
            <p:cNvGrpSpPr/>
            <p:nvPr/>
          </p:nvGrpSpPr>
          <p:grpSpPr>
            <a:xfrm>
              <a:off x="2060040" y="1295400"/>
              <a:ext cx="381002" cy="381001"/>
              <a:chOff x="0" y="0"/>
              <a:chExt cx="381001" cy="381000"/>
            </a:xfrm>
          </p:grpSpPr>
          <p:sp>
            <p:nvSpPr>
              <p:cNvPr id="1057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58" name="5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062" name="Rectangle 28"/>
            <p:cNvGrpSpPr/>
            <p:nvPr/>
          </p:nvGrpSpPr>
          <p:grpSpPr>
            <a:xfrm>
              <a:off x="2441040" y="1295400"/>
              <a:ext cx="381002" cy="381001"/>
              <a:chOff x="0" y="0"/>
              <a:chExt cx="381001" cy="381000"/>
            </a:xfrm>
          </p:grpSpPr>
          <p:sp>
            <p:nvSpPr>
              <p:cNvPr id="1060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61" name="5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065" name="Rectangle 29"/>
            <p:cNvGrpSpPr/>
            <p:nvPr/>
          </p:nvGrpSpPr>
          <p:grpSpPr>
            <a:xfrm>
              <a:off x="1298040" y="1752600"/>
              <a:ext cx="381002" cy="381001"/>
              <a:chOff x="0" y="0"/>
              <a:chExt cx="381001" cy="381000"/>
            </a:xfrm>
          </p:grpSpPr>
          <p:sp>
            <p:nvSpPr>
              <p:cNvPr id="1063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64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68" name="Rectangle 30"/>
            <p:cNvGrpSpPr/>
            <p:nvPr/>
          </p:nvGrpSpPr>
          <p:grpSpPr>
            <a:xfrm>
              <a:off x="2441040" y="1752600"/>
              <a:ext cx="381002" cy="381001"/>
              <a:chOff x="0" y="0"/>
              <a:chExt cx="381001" cy="381000"/>
            </a:xfrm>
          </p:grpSpPr>
          <p:sp>
            <p:nvSpPr>
              <p:cNvPr id="1066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67" name="4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071" name="Rectangle 31"/>
            <p:cNvGrpSpPr/>
            <p:nvPr/>
          </p:nvGrpSpPr>
          <p:grpSpPr>
            <a:xfrm>
              <a:off x="1679040" y="1752600"/>
              <a:ext cx="381002" cy="381001"/>
              <a:chOff x="0" y="0"/>
              <a:chExt cx="381001" cy="381000"/>
            </a:xfrm>
          </p:grpSpPr>
          <p:sp>
            <p:nvSpPr>
              <p:cNvPr id="1069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70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74" name="Rectangle 32"/>
            <p:cNvGrpSpPr/>
            <p:nvPr/>
          </p:nvGrpSpPr>
          <p:grpSpPr>
            <a:xfrm>
              <a:off x="1298040" y="2209800"/>
              <a:ext cx="381002" cy="381001"/>
              <a:chOff x="0" y="0"/>
              <a:chExt cx="381001" cy="381000"/>
            </a:xfrm>
          </p:grpSpPr>
          <p:sp>
            <p:nvSpPr>
              <p:cNvPr id="1072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73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77" name="Rectangle 33"/>
            <p:cNvGrpSpPr/>
            <p:nvPr/>
          </p:nvGrpSpPr>
          <p:grpSpPr>
            <a:xfrm>
              <a:off x="1679040" y="2209800"/>
              <a:ext cx="381002" cy="381001"/>
              <a:chOff x="0" y="0"/>
              <a:chExt cx="381001" cy="381000"/>
            </a:xfrm>
          </p:grpSpPr>
          <p:sp>
            <p:nvSpPr>
              <p:cNvPr id="1075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76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80" name="Rectangle 34"/>
            <p:cNvGrpSpPr/>
            <p:nvPr/>
          </p:nvGrpSpPr>
          <p:grpSpPr>
            <a:xfrm>
              <a:off x="2822040" y="838200"/>
              <a:ext cx="381002" cy="381001"/>
              <a:chOff x="0" y="0"/>
              <a:chExt cx="381001" cy="381000"/>
            </a:xfrm>
          </p:grpSpPr>
          <p:sp>
            <p:nvSpPr>
              <p:cNvPr id="1078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EECBA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79" name="7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083" name="Rectangle 35"/>
            <p:cNvGrpSpPr/>
            <p:nvPr/>
          </p:nvGrpSpPr>
          <p:grpSpPr>
            <a:xfrm>
              <a:off x="3203040" y="838200"/>
              <a:ext cx="381002" cy="381001"/>
              <a:chOff x="0" y="0"/>
              <a:chExt cx="381001" cy="381000"/>
            </a:xfrm>
          </p:grpSpPr>
          <p:sp>
            <p:nvSpPr>
              <p:cNvPr id="1081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EECBA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82" name="7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086" name="Rectangle 36"/>
            <p:cNvGrpSpPr/>
            <p:nvPr/>
          </p:nvGrpSpPr>
          <p:grpSpPr>
            <a:xfrm>
              <a:off x="2060040" y="2209800"/>
              <a:ext cx="381002" cy="381001"/>
              <a:chOff x="0" y="0"/>
              <a:chExt cx="381001" cy="381000"/>
            </a:xfrm>
          </p:grpSpPr>
          <p:sp>
            <p:nvSpPr>
              <p:cNvPr id="1084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1B2E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85" name="2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089" name="Rectangle 37"/>
            <p:cNvGrpSpPr/>
            <p:nvPr/>
          </p:nvGrpSpPr>
          <p:grpSpPr>
            <a:xfrm>
              <a:off x="2441040" y="2209800"/>
              <a:ext cx="381002" cy="381001"/>
              <a:chOff x="0" y="0"/>
              <a:chExt cx="381001" cy="381000"/>
            </a:xfrm>
          </p:grpSpPr>
          <p:sp>
            <p:nvSpPr>
              <p:cNvPr id="1087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1B2E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88" name="2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092" name="Rectangle 38"/>
            <p:cNvGrpSpPr/>
            <p:nvPr/>
          </p:nvGrpSpPr>
          <p:grpSpPr>
            <a:xfrm>
              <a:off x="2822040" y="2209800"/>
              <a:ext cx="381002" cy="381001"/>
              <a:chOff x="0" y="0"/>
              <a:chExt cx="381001" cy="381000"/>
            </a:xfrm>
          </p:grpSpPr>
          <p:sp>
            <p:nvSpPr>
              <p:cNvPr id="1090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E18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91" name="3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095" name="Rectangle 39"/>
            <p:cNvGrpSpPr/>
            <p:nvPr/>
          </p:nvGrpSpPr>
          <p:grpSpPr>
            <a:xfrm>
              <a:off x="3203040" y="2209800"/>
              <a:ext cx="381002" cy="381001"/>
              <a:chOff x="0" y="0"/>
              <a:chExt cx="381001" cy="381000"/>
            </a:xfrm>
          </p:grpSpPr>
          <p:sp>
            <p:nvSpPr>
              <p:cNvPr id="1093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E18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94" name="3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098" name="Rectangle 40"/>
            <p:cNvGrpSpPr/>
            <p:nvPr/>
          </p:nvGrpSpPr>
          <p:grpSpPr>
            <a:xfrm>
              <a:off x="3584040" y="2209800"/>
              <a:ext cx="381002" cy="381001"/>
              <a:chOff x="0" y="0"/>
              <a:chExt cx="381001" cy="381000"/>
            </a:xfrm>
          </p:grpSpPr>
          <p:sp>
            <p:nvSpPr>
              <p:cNvPr id="1096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E18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97" name="3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101" name="Rectangle 41"/>
            <p:cNvGrpSpPr/>
            <p:nvPr/>
          </p:nvGrpSpPr>
          <p:grpSpPr>
            <a:xfrm>
              <a:off x="2060040" y="1752600"/>
              <a:ext cx="381002" cy="381001"/>
              <a:chOff x="0" y="0"/>
              <a:chExt cx="381001" cy="381000"/>
            </a:xfrm>
          </p:grpSpPr>
          <p:sp>
            <p:nvSpPr>
              <p:cNvPr id="1099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1B2E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00" name="2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104" name="Rectangle 42"/>
            <p:cNvGrpSpPr/>
            <p:nvPr/>
          </p:nvGrpSpPr>
          <p:grpSpPr>
            <a:xfrm>
              <a:off x="3584040" y="838200"/>
              <a:ext cx="381002" cy="381001"/>
              <a:chOff x="0" y="0"/>
              <a:chExt cx="381001" cy="381000"/>
            </a:xfrm>
          </p:grpSpPr>
          <p:sp>
            <p:nvSpPr>
              <p:cNvPr id="1102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EECBA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03" name="7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7</a:t>
                </a:r>
              </a:p>
            </p:txBody>
          </p:sp>
        </p:grpSp>
        <p:sp>
          <p:nvSpPr>
            <p:cNvPr id="1105" name="TextBox 43"/>
            <p:cNvSpPr txBox="1"/>
            <p:nvPr/>
          </p:nvSpPr>
          <p:spPr>
            <a:xfrm>
              <a:off x="0" y="447774"/>
              <a:ext cx="762002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defRPr sz="1600" b="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term</a:t>
              </a:r>
            </a:p>
          </p:txBody>
        </p:sp>
        <p:sp>
          <p:nvSpPr>
            <p:cNvPr id="1106" name="TextBox 45"/>
            <p:cNvSpPr txBox="1"/>
            <p:nvPr/>
          </p:nvSpPr>
          <p:spPr>
            <a:xfrm>
              <a:off x="917040" y="433000"/>
              <a:ext cx="381002" cy="302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r>
                <a:t>s</a:t>
              </a:r>
              <a:r>
                <a:rPr baseline="-25000"/>
                <a:t>1</a:t>
              </a:r>
            </a:p>
          </p:txBody>
        </p:sp>
        <p:sp>
          <p:nvSpPr>
            <p:cNvPr id="1107" name="TextBox 46"/>
            <p:cNvSpPr txBox="1"/>
            <p:nvPr/>
          </p:nvSpPr>
          <p:spPr>
            <a:xfrm>
              <a:off x="917040" y="890200"/>
              <a:ext cx="381002" cy="302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r>
                <a:t>s</a:t>
              </a:r>
              <a:r>
                <a:rPr baseline="-25000"/>
                <a:t>2</a:t>
              </a:r>
            </a:p>
          </p:txBody>
        </p:sp>
        <p:sp>
          <p:nvSpPr>
            <p:cNvPr id="1108" name="TextBox 47"/>
            <p:cNvSpPr txBox="1"/>
            <p:nvPr/>
          </p:nvSpPr>
          <p:spPr>
            <a:xfrm>
              <a:off x="917040" y="1347400"/>
              <a:ext cx="381002" cy="302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r>
                <a:t>s</a:t>
              </a:r>
              <a:r>
                <a:rPr baseline="-25000"/>
                <a:t>3</a:t>
              </a:r>
            </a:p>
          </p:txBody>
        </p:sp>
        <p:sp>
          <p:nvSpPr>
            <p:cNvPr id="1109" name="TextBox 48"/>
            <p:cNvSpPr txBox="1"/>
            <p:nvPr/>
          </p:nvSpPr>
          <p:spPr>
            <a:xfrm>
              <a:off x="917040" y="1804601"/>
              <a:ext cx="381002" cy="3026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r>
                <a:t>s</a:t>
              </a:r>
              <a:r>
                <a:rPr baseline="-25000"/>
                <a:t>4</a:t>
              </a:r>
            </a:p>
          </p:txBody>
        </p:sp>
        <p:sp>
          <p:nvSpPr>
            <p:cNvPr id="1110" name="TextBox 49"/>
            <p:cNvSpPr txBox="1"/>
            <p:nvPr/>
          </p:nvSpPr>
          <p:spPr>
            <a:xfrm>
              <a:off x="917040" y="2261801"/>
              <a:ext cx="381002" cy="3026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r>
                <a:t>s</a:t>
              </a:r>
              <a:r>
                <a:rPr baseline="-25000"/>
                <a:t>5</a:t>
              </a:r>
            </a:p>
          </p:txBody>
        </p:sp>
        <p:sp>
          <p:nvSpPr>
            <p:cNvPr id="1111" name="Freeform 52"/>
            <p:cNvSpPr/>
            <p:nvPr/>
          </p:nvSpPr>
          <p:spPr>
            <a:xfrm>
              <a:off x="477786" y="390559"/>
              <a:ext cx="923963" cy="136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846" extrusionOk="0">
                  <a:moveTo>
                    <a:pt x="0" y="11489"/>
                  </a:moveTo>
                  <a:cubicBezTo>
                    <a:pt x="6823" y="-6754"/>
                    <a:pt x="14484" y="-1494"/>
                    <a:pt x="21600" y="14846"/>
                  </a:cubicBezTo>
                </a:path>
              </a:pathLst>
            </a:custGeom>
            <a:noFill/>
            <a:ln w="19050" cap="flat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113" name="Slide Number Placeholder 50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114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Leader Changes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" grpId="1" animBg="1" advAuto="0"/>
      <p:bldP spid="1112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517997" y="5883116"/>
            <a:ext cx="8229601" cy="60960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800" b="0"/>
            </a:lvl1pPr>
          </a:lstStyle>
          <a:p>
            <a:r>
              <a:t>Leader changes can result in log inconsistencies</a:t>
            </a:r>
          </a:p>
        </p:txBody>
      </p:sp>
      <p:sp>
        <p:nvSpPr>
          <p:cNvPr id="1117" name="Slide Number Placeholder 9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118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Challenge:  Log Inconsistencies</a:t>
            </a:r>
          </a:p>
        </p:txBody>
      </p:sp>
      <p:grpSp>
        <p:nvGrpSpPr>
          <p:cNvPr id="1121" name="Rectangle 133"/>
          <p:cNvGrpSpPr/>
          <p:nvPr/>
        </p:nvGrpSpPr>
        <p:grpSpPr>
          <a:xfrm>
            <a:off x="2753493" y="1863805"/>
            <a:ext cx="381002" cy="381003"/>
            <a:chOff x="0" y="0"/>
            <a:chExt cx="381001" cy="381001"/>
          </a:xfrm>
        </p:grpSpPr>
        <p:sp>
          <p:nvSpPr>
            <p:cNvPr id="111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24" name="Rectangle 134"/>
          <p:cNvGrpSpPr/>
          <p:nvPr/>
        </p:nvGrpSpPr>
        <p:grpSpPr>
          <a:xfrm>
            <a:off x="3896495" y="1863805"/>
            <a:ext cx="381002" cy="381003"/>
            <a:chOff x="0" y="0"/>
            <a:chExt cx="381001" cy="381001"/>
          </a:xfrm>
        </p:grpSpPr>
        <p:sp>
          <p:nvSpPr>
            <p:cNvPr id="112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3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127" name="Rectangle 138"/>
          <p:cNvGrpSpPr/>
          <p:nvPr/>
        </p:nvGrpSpPr>
        <p:grpSpPr>
          <a:xfrm>
            <a:off x="3134493" y="1863805"/>
            <a:ext cx="381002" cy="381003"/>
            <a:chOff x="0" y="0"/>
            <a:chExt cx="381001" cy="381001"/>
          </a:xfrm>
        </p:grpSpPr>
        <p:sp>
          <p:nvSpPr>
            <p:cNvPr id="112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30" name="Rectangle 139"/>
          <p:cNvGrpSpPr/>
          <p:nvPr/>
        </p:nvGrpSpPr>
        <p:grpSpPr>
          <a:xfrm>
            <a:off x="3515495" y="1863805"/>
            <a:ext cx="381002" cy="381003"/>
            <a:chOff x="0" y="0"/>
            <a:chExt cx="381001" cy="381001"/>
          </a:xfrm>
        </p:grpSpPr>
        <p:sp>
          <p:nvSpPr>
            <p:cNvPr id="112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33" name="Rectangle 140"/>
          <p:cNvGrpSpPr/>
          <p:nvPr/>
        </p:nvGrpSpPr>
        <p:grpSpPr>
          <a:xfrm>
            <a:off x="4277495" y="1863805"/>
            <a:ext cx="381002" cy="381003"/>
            <a:chOff x="0" y="0"/>
            <a:chExt cx="381001" cy="381001"/>
          </a:xfrm>
        </p:grpSpPr>
        <p:sp>
          <p:nvSpPr>
            <p:cNvPr id="113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32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136" name="Rectangle 141"/>
          <p:cNvGrpSpPr/>
          <p:nvPr/>
        </p:nvGrpSpPr>
        <p:grpSpPr>
          <a:xfrm>
            <a:off x="4658495" y="1863805"/>
            <a:ext cx="381002" cy="381003"/>
            <a:chOff x="0" y="0"/>
            <a:chExt cx="381001" cy="381001"/>
          </a:xfrm>
        </p:grpSpPr>
        <p:sp>
          <p:nvSpPr>
            <p:cNvPr id="113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35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139" name="Rectangle 143"/>
          <p:cNvGrpSpPr/>
          <p:nvPr/>
        </p:nvGrpSpPr>
        <p:grpSpPr>
          <a:xfrm>
            <a:off x="5039495" y="1863805"/>
            <a:ext cx="381002" cy="381003"/>
            <a:chOff x="0" y="0"/>
            <a:chExt cx="381001" cy="381001"/>
          </a:xfrm>
        </p:grpSpPr>
        <p:sp>
          <p:nvSpPr>
            <p:cNvPr id="113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38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142" name="Rectangle 144"/>
          <p:cNvGrpSpPr/>
          <p:nvPr/>
        </p:nvGrpSpPr>
        <p:grpSpPr>
          <a:xfrm>
            <a:off x="5420495" y="1863805"/>
            <a:ext cx="381002" cy="381003"/>
            <a:chOff x="0" y="0"/>
            <a:chExt cx="381001" cy="381001"/>
          </a:xfrm>
        </p:grpSpPr>
        <p:sp>
          <p:nvSpPr>
            <p:cNvPr id="114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1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145" name="Rectangle 145"/>
          <p:cNvGrpSpPr/>
          <p:nvPr/>
        </p:nvGrpSpPr>
        <p:grpSpPr>
          <a:xfrm>
            <a:off x="5801495" y="1863805"/>
            <a:ext cx="381002" cy="381003"/>
            <a:chOff x="0" y="0"/>
            <a:chExt cx="381001" cy="381001"/>
          </a:xfrm>
        </p:grpSpPr>
        <p:sp>
          <p:nvSpPr>
            <p:cNvPr id="114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4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148" name="Rectangle 146"/>
          <p:cNvGrpSpPr/>
          <p:nvPr/>
        </p:nvGrpSpPr>
        <p:grpSpPr>
          <a:xfrm>
            <a:off x="6182495" y="1863805"/>
            <a:ext cx="381002" cy="381003"/>
            <a:chOff x="0" y="0"/>
            <a:chExt cx="381001" cy="381001"/>
          </a:xfrm>
        </p:grpSpPr>
        <p:sp>
          <p:nvSpPr>
            <p:cNvPr id="114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7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149" name="TextBox 160"/>
          <p:cNvSpPr txBox="1"/>
          <p:nvPr/>
        </p:nvSpPr>
        <p:spPr>
          <a:xfrm>
            <a:off x="-75108" y="1911505"/>
            <a:ext cx="2327101" cy="24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900"/>
              </a:lnSpc>
              <a:defRPr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Leader for term 8</a:t>
            </a:r>
          </a:p>
        </p:txBody>
      </p:sp>
      <p:grpSp>
        <p:nvGrpSpPr>
          <p:cNvPr id="1152" name="Rectangle 237"/>
          <p:cNvGrpSpPr/>
          <p:nvPr/>
        </p:nvGrpSpPr>
        <p:grpSpPr>
          <a:xfrm>
            <a:off x="2753493" y="2401322"/>
            <a:ext cx="381002" cy="381002"/>
            <a:chOff x="0" y="0"/>
            <a:chExt cx="381001" cy="381001"/>
          </a:xfrm>
        </p:grpSpPr>
        <p:sp>
          <p:nvSpPr>
            <p:cNvPr id="115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55" name="Rectangle 238"/>
          <p:cNvGrpSpPr/>
          <p:nvPr/>
        </p:nvGrpSpPr>
        <p:grpSpPr>
          <a:xfrm>
            <a:off x="3896495" y="2401322"/>
            <a:ext cx="381002" cy="381002"/>
            <a:chOff x="0" y="0"/>
            <a:chExt cx="381001" cy="381001"/>
          </a:xfrm>
        </p:grpSpPr>
        <p:sp>
          <p:nvSpPr>
            <p:cNvPr id="115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4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158" name="Rectangle 239"/>
          <p:cNvGrpSpPr/>
          <p:nvPr/>
        </p:nvGrpSpPr>
        <p:grpSpPr>
          <a:xfrm>
            <a:off x="3134493" y="2401322"/>
            <a:ext cx="381002" cy="381002"/>
            <a:chOff x="0" y="0"/>
            <a:chExt cx="381001" cy="381001"/>
          </a:xfrm>
        </p:grpSpPr>
        <p:sp>
          <p:nvSpPr>
            <p:cNvPr id="115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7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61" name="Rectangle 240"/>
          <p:cNvGrpSpPr/>
          <p:nvPr/>
        </p:nvGrpSpPr>
        <p:grpSpPr>
          <a:xfrm>
            <a:off x="3515495" y="2401322"/>
            <a:ext cx="381002" cy="381002"/>
            <a:chOff x="0" y="0"/>
            <a:chExt cx="381001" cy="381001"/>
          </a:xfrm>
        </p:grpSpPr>
        <p:sp>
          <p:nvSpPr>
            <p:cNvPr id="115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64" name="Rectangle 241"/>
          <p:cNvGrpSpPr/>
          <p:nvPr/>
        </p:nvGrpSpPr>
        <p:grpSpPr>
          <a:xfrm>
            <a:off x="4277495" y="2401322"/>
            <a:ext cx="381002" cy="381002"/>
            <a:chOff x="0" y="0"/>
            <a:chExt cx="381001" cy="381001"/>
          </a:xfrm>
        </p:grpSpPr>
        <p:sp>
          <p:nvSpPr>
            <p:cNvPr id="116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3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167" name="Rectangle 242"/>
          <p:cNvGrpSpPr/>
          <p:nvPr/>
        </p:nvGrpSpPr>
        <p:grpSpPr>
          <a:xfrm>
            <a:off x="4658495" y="2401322"/>
            <a:ext cx="381002" cy="381002"/>
            <a:chOff x="0" y="0"/>
            <a:chExt cx="381001" cy="381001"/>
          </a:xfrm>
        </p:grpSpPr>
        <p:sp>
          <p:nvSpPr>
            <p:cNvPr id="116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6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170" name="Rectangle 243"/>
          <p:cNvGrpSpPr/>
          <p:nvPr/>
        </p:nvGrpSpPr>
        <p:grpSpPr>
          <a:xfrm>
            <a:off x="5039495" y="2401322"/>
            <a:ext cx="381002" cy="381002"/>
            <a:chOff x="0" y="0"/>
            <a:chExt cx="381001" cy="381001"/>
          </a:xfrm>
        </p:grpSpPr>
        <p:sp>
          <p:nvSpPr>
            <p:cNvPr id="116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9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173" name="Rectangle 244"/>
          <p:cNvGrpSpPr/>
          <p:nvPr/>
        </p:nvGrpSpPr>
        <p:grpSpPr>
          <a:xfrm>
            <a:off x="5420495" y="2401322"/>
            <a:ext cx="381002" cy="381002"/>
            <a:chOff x="0" y="0"/>
            <a:chExt cx="381001" cy="381001"/>
          </a:xfrm>
        </p:grpSpPr>
        <p:sp>
          <p:nvSpPr>
            <p:cNvPr id="117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2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176" name="Rectangle 245"/>
          <p:cNvGrpSpPr/>
          <p:nvPr/>
        </p:nvGrpSpPr>
        <p:grpSpPr>
          <a:xfrm>
            <a:off x="5801495" y="2401322"/>
            <a:ext cx="381002" cy="381002"/>
            <a:chOff x="0" y="0"/>
            <a:chExt cx="381001" cy="381001"/>
          </a:xfrm>
        </p:grpSpPr>
        <p:sp>
          <p:nvSpPr>
            <p:cNvPr id="117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5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179" name="Rectangle 246"/>
          <p:cNvGrpSpPr/>
          <p:nvPr/>
        </p:nvGrpSpPr>
        <p:grpSpPr>
          <a:xfrm>
            <a:off x="2753493" y="2934722"/>
            <a:ext cx="381002" cy="381002"/>
            <a:chOff x="0" y="0"/>
            <a:chExt cx="381001" cy="381001"/>
          </a:xfrm>
        </p:grpSpPr>
        <p:sp>
          <p:nvSpPr>
            <p:cNvPr id="117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82" name="Rectangle 247"/>
          <p:cNvGrpSpPr/>
          <p:nvPr/>
        </p:nvGrpSpPr>
        <p:grpSpPr>
          <a:xfrm>
            <a:off x="3896495" y="2934722"/>
            <a:ext cx="381002" cy="381002"/>
            <a:chOff x="0" y="0"/>
            <a:chExt cx="381001" cy="381001"/>
          </a:xfrm>
        </p:grpSpPr>
        <p:sp>
          <p:nvSpPr>
            <p:cNvPr id="118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1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185" name="Rectangle 248"/>
          <p:cNvGrpSpPr/>
          <p:nvPr/>
        </p:nvGrpSpPr>
        <p:grpSpPr>
          <a:xfrm>
            <a:off x="3134493" y="2934722"/>
            <a:ext cx="381002" cy="381002"/>
            <a:chOff x="0" y="0"/>
            <a:chExt cx="381001" cy="381001"/>
          </a:xfrm>
        </p:grpSpPr>
        <p:sp>
          <p:nvSpPr>
            <p:cNvPr id="118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88" name="Rectangle 249"/>
          <p:cNvGrpSpPr/>
          <p:nvPr/>
        </p:nvGrpSpPr>
        <p:grpSpPr>
          <a:xfrm>
            <a:off x="3515495" y="2934722"/>
            <a:ext cx="381002" cy="381002"/>
            <a:chOff x="0" y="0"/>
            <a:chExt cx="381001" cy="381001"/>
          </a:xfrm>
        </p:grpSpPr>
        <p:sp>
          <p:nvSpPr>
            <p:cNvPr id="118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7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91" name="Rectangle 250"/>
          <p:cNvGrpSpPr/>
          <p:nvPr/>
        </p:nvGrpSpPr>
        <p:grpSpPr>
          <a:xfrm>
            <a:off x="2753493" y="3468123"/>
            <a:ext cx="381002" cy="381002"/>
            <a:chOff x="0" y="0"/>
            <a:chExt cx="381001" cy="381001"/>
          </a:xfrm>
        </p:grpSpPr>
        <p:sp>
          <p:nvSpPr>
            <p:cNvPr id="118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94" name="Rectangle 251"/>
          <p:cNvGrpSpPr/>
          <p:nvPr/>
        </p:nvGrpSpPr>
        <p:grpSpPr>
          <a:xfrm>
            <a:off x="3896495" y="3468123"/>
            <a:ext cx="381002" cy="381002"/>
            <a:chOff x="0" y="0"/>
            <a:chExt cx="381001" cy="381001"/>
          </a:xfrm>
        </p:grpSpPr>
        <p:sp>
          <p:nvSpPr>
            <p:cNvPr id="119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3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197" name="Rectangle 252"/>
          <p:cNvGrpSpPr/>
          <p:nvPr/>
        </p:nvGrpSpPr>
        <p:grpSpPr>
          <a:xfrm>
            <a:off x="3134493" y="3468123"/>
            <a:ext cx="381002" cy="381002"/>
            <a:chOff x="0" y="0"/>
            <a:chExt cx="381001" cy="381001"/>
          </a:xfrm>
        </p:grpSpPr>
        <p:sp>
          <p:nvSpPr>
            <p:cNvPr id="119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00" name="Rectangle 253"/>
          <p:cNvGrpSpPr/>
          <p:nvPr/>
        </p:nvGrpSpPr>
        <p:grpSpPr>
          <a:xfrm>
            <a:off x="3515495" y="3468123"/>
            <a:ext cx="381002" cy="381002"/>
            <a:chOff x="0" y="0"/>
            <a:chExt cx="381001" cy="381001"/>
          </a:xfrm>
        </p:grpSpPr>
        <p:sp>
          <p:nvSpPr>
            <p:cNvPr id="119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03" name="Rectangle 254"/>
          <p:cNvGrpSpPr/>
          <p:nvPr/>
        </p:nvGrpSpPr>
        <p:grpSpPr>
          <a:xfrm>
            <a:off x="4277495" y="3468123"/>
            <a:ext cx="381002" cy="381002"/>
            <a:chOff x="0" y="0"/>
            <a:chExt cx="381001" cy="381001"/>
          </a:xfrm>
        </p:grpSpPr>
        <p:sp>
          <p:nvSpPr>
            <p:cNvPr id="120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2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206" name="Rectangle 255"/>
          <p:cNvGrpSpPr/>
          <p:nvPr/>
        </p:nvGrpSpPr>
        <p:grpSpPr>
          <a:xfrm>
            <a:off x="4658495" y="3468123"/>
            <a:ext cx="381002" cy="381002"/>
            <a:chOff x="0" y="0"/>
            <a:chExt cx="381001" cy="381001"/>
          </a:xfrm>
        </p:grpSpPr>
        <p:sp>
          <p:nvSpPr>
            <p:cNvPr id="120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5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209" name="Rectangle 256"/>
          <p:cNvGrpSpPr/>
          <p:nvPr/>
        </p:nvGrpSpPr>
        <p:grpSpPr>
          <a:xfrm>
            <a:off x="5039495" y="3468123"/>
            <a:ext cx="381002" cy="381002"/>
            <a:chOff x="0" y="0"/>
            <a:chExt cx="381001" cy="381001"/>
          </a:xfrm>
        </p:grpSpPr>
        <p:sp>
          <p:nvSpPr>
            <p:cNvPr id="120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8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212" name="Rectangle 257"/>
          <p:cNvGrpSpPr/>
          <p:nvPr/>
        </p:nvGrpSpPr>
        <p:grpSpPr>
          <a:xfrm>
            <a:off x="5420495" y="3468123"/>
            <a:ext cx="381002" cy="381002"/>
            <a:chOff x="0" y="0"/>
            <a:chExt cx="381001" cy="381001"/>
          </a:xfrm>
        </p:grpSpPr>
        <p:sp>
          <p:nvSpPr>
            <p:cNvPr id="121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1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215" name="Rectangle 258"/>
          <p:cNvGrpSpPr/>
          <p:nvPr/>
        </p:nvGrpSpPr>
        <p:grpSpPr>
          <a:xfrm>
            <a:off x="5801495" y="3468123"/>
            <a:ext cx="381002" cy="381002"/>
            <a:chOff x="0" y="0"/>
            <a:chExt cx="381001" cy="381001"/>
          </a:xfrm>
        </p:grpSpPr>
        <p:sp>
          <p:nvSpPr>
            <p:cNvPr id="121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4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218" name="Rectangle 259"/>
          <p:cNvGrpSpPr/>
          <p:nvPr/>
        </p:nvGrpSpPr>
        <p:grpSpPr>
          <a:xfrm>
            <a:off x="6182495" y="3468123"/>
            <a:ext cx="381002" cy="381002"/>
            <a:chOff x="0" y="0"/>
            <a:chExt cx="381001" cy="381001"/>
          </a:xfrm>
        </p:grpSpPr>
        <p:sp>
          <p:nvSpPr>
            <p:cNvPr id="121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7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221" name="Rectangle 260"/>
          <p:cNvGrpSpPr/>
          <p:nvPr/>
        </p:nvGrpSpPr>
        <p:grpSpPr>
          <a:xfrm>
            <a:off x="6563493" y="3468123"/>
            <a:ext cx="381002" cy="381002"/>
            <a:chOff x="0" y="0"/>
            <a:chExt cx="381001" cy="381001"/>
          </a:xfrm>
        </p:grpSpPr>
        <p:sp>
          <p:nvSpPr>
            <p:cNvPr id="121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0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224" name="Rectangle 261"/>
          <p:cNvGrpSpPr/>
          <p:nvPr/>
        </p:nvGrpSpPr>
        <p:grpSpPr>
          <a:xfrm>
            <a:off x="2753493" y="4001523"/>
            <a:ext cx="381002" cy="381002"/>
            <a:chOff x="0" y="0"/>
            <a:chExt cx="381001" cy="381001"/>
          </a:xfrm>
        </p:grpSpPr>
        <p:sp>
          <p:nvSpPr>
            <p:cNvPr id="122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3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27" name="Rectangle 262"/>
          <p:cNvGrpSpPr/>
          <p:nvPr/>
        </p:nvGrpSpPr>
        <p:grpSpPr>
          <a:xfrm>
            <a:off x="3896495" y="4001523"/>
            <a:ext cx="381002" cy="381002"/>
            <a:chOff x="0" y="0"/>
            <a:chExt cx="381001" cy="381001"/>
          </a:xfrm>
        </p:grpSpPr>
        <p:sp>
          <p:nvSpPr>
            <p:cNvPr id="122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6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230" name="Rectangle 263"/>
          <p:cNvGrpSpPr/>
          <p:nvPr/>
        </p:nvGrpSpPr>
        <p:grpSpPr>
          <a:xfrm>
            <a:off x="3134493" y="4001523"/>
            <a:ext cx="381002" cy="381002"/>
            <a:chOff x="0" y="0"/>
            <a:chExt cx="381001" cy="381001"/>
          </a:xfrm>
        </p:grpSpPr>
        <p:sp>
          <p:nvSpPr>
            <p:cNvPr id="122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33" name="Rectangle 264"/>
          <p:cNvGrpSpPr/>
          <p:nvPr/>
        </p:nvGrpSpPr>
        <p:grpSpPr>
          <a:xfrm>
            <a:off x="3515495" y="4001523"/>
            <a:ext cx="381002" cy="381002"/>
            <a:chOff x="0" y="0"/>
            <a:chExt cx="381001" cy="381001"/>
          </a:xfrm>
        </p:grpSpPr>
        <p:sp>
          <p:nvSpPr>
            <p:cNvPr id="123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36" name="Rectangle 265"/>
          <p:cNvGrpSpPr/>
          <p:nvPr/>
        </p:nvGrpSpPr>
        <p:grpSpPr>
          <a:xfrm>
            <a:off x="4277495" y="4001523"/>
            <a:ext cx="381002" cy="381002"/>
            <a:chOff x="0" y="0"/>
            <a:chExt cx="381001" cy="381001"/>
          </a:xfrm>
        </p:grpSpPr>
        <p:sp>
          <p:nvSpPr>
            <p:cNvPr id="123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5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239" name="Rectangle 266"/>
          <p:cNvGrpSpPr/>
          <p:nvPr/>
        </p:nvGrpSpPr>
        <p:grpSpPr>
          <a:xfrm>
            <a:off x="4658495" y="4001523"/>
            <a:ext cx="381002" cy="381002"/>
            <a:chOff x="0" y="0"/>
            <a:chExt cx="381001" cy="381001"/>
          </a:xfrm>
        </p:grpSpPr>
        <p:sp>
          <p:nvSpPr>
            <p:cNvPr id="123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8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242" name="Rectangle 267"/>
          <p:cNvGrpSpPr/>
          <p:nvPr/>
        </p:nvGrpSpPr>
        <p:grpSpPr>
          <a:xfrm>
            <a:off x="5039495" y="4001523"/>
            <a:ext cx="381002" cy="381002"/>
            <a:chOff x="0" y="0"/>
            <a:chExt cx="381001" cy="381001"/>
          </a:xfrm>
        </p:grpSpPr>
        <p:sp>
          <p:nvSpPr>
            <p:cNvPr id="124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1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245" name="Rectangle 268"/>
          <p:cNvGrpSpPr/>
          <p:nvPr/>
        </p:nvGrpSpPr>
        <p:grpSpPr>
          <a:xfrm>
            <a:off x="5420495" y="4001523"/>
            <a:ext cx="381002" cy="381002"/>
            <a:chOff x="0" y="0"/>
            <a:chExt cx="381001" cy="381001"/>
          </a:xfrm>
        </p:grpSpPr>
        <p:sp>
          <p:nvSpPr>
            <p:cNvPr id="124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4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248" name="Rectangle 269"/>
          <p:cNvGrpSpPr/>
          <p:nvPr/>
        </p:nvGrpSpPr>
        <p:grpSpPr>
          <a:xfrm>
            <a:off x="5801495" y="4001523"/>
            <a:ext cx="381002" cy="381002"/>
            <a:chOff x="0" y="0"/>
            <a:chExt cx="381001" cy="381001"/>
          </a:xfrm>
        </p:grpSpPr>
        <p:sp>
          <p:nvSpPr>
            <p:cNvPr id="124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7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251" name="Rectangle 270"/>
          <p:cNvGrpSpPr/>
          <p:nvPr/>
        </p:nvGrpSpPr>
        <p:grpSpPr>
          <a:xfrm>
            <a:off x="6182495" y="4001523"/>
            <a:ext cx="381002" cy="381002"/>
            <a:chOff x="0" y="0"/>
            <a:chExt cx="381001" cy="381001"/>
          </a:xfrm>
        </p:grpSpPr>
        <p:sp>
          <p:nvSpPr>
            <p:cNvPr id="124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0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254" name="Rectangle 271"/>
          <p:cNvGrpSpPr/>
          <p:nvPr/>
        </p:nvGrpSpPr>
        <p:grpSpPr>
          <a:xfrm>
            <a:off x="2753493" y="4534923"/>
            <a:ext cx="381002" cy="381002"/>
            <a:chOff x="0" y="0"/>
            <a:chExt cx="381001" cy="381001"/>
          </a:xfrm>
        </p:grpSpPr>
        <p:sp>
          <p:nvSpPr>
            <p:cNvPr id="125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3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7" name="Rectangle 272"/>
          <p:cNvGrpSpPr/>
          <p:nvPr/>
        </p:nvGrpSpPr>
        <p:grpSpPr>
          <a:xfrm>
            <a:off x="3896495" y="4534923"/>
            <a:ext cx="381002" cy="381002"/>
            <a:chOff x="0" y="0"/>
            <a:chExt cx="381001" cy="381001"/>
          </a:xfrm>
        </p:grpSpPr>
        <p:sp>
          <p:nvSpPr>
            <p:cNvPr id="125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6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260" name="Rectangle 273"/>
          <p:cNvGrpSpPr/>
          <p:nvPr/>
        </p:nvGrpSpPr>
        <p:grpSpPr>
          <a:xfrm>
            <a:off x="3134493" y="4534923"/>
            <a:ext cx="381002" cy="381002"/>
            <a:chOff x="0" y="0"/>
            <a:chExt cx="381001" cy="381001"/>
          </a:xfrm>
        </p:grpSpPr>
        <p:sp>
          <p:nvSpPr>
            <p:cNvPr id="125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63" name="Rectangle 274"/>
          <p:cNvGrpSpPr/>
          <p:nvPr/>
        </p:nvGrpSpPr>
        <p:grpSpPr>
          <a:xfrm>
            <a:off x="3515495" y="4534923"/>
            <a:ext cx="381002" cy="381002"/>
            <a:chOff x="0" y="0"/>
            <a:chExt cx="381001" cy="381001"/>
          </a:xfrm>
        </p:grpSpPr>
        <p:sp>
          <p:nvSpPr>
            <p:cNvPr id="126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66" name="Rectangle 275"/>
          <p:cNvGrpSpPr/>
          <p:nvPr/>
        </p:nvGrpSpPr>
        <p:grpSpPr>
          <a:xfrm>
            <a:off x="4277495" y="4534923"/>
            <a:ext cx="381002" cy="381002"/>
            <a:chOff x="0" y="0"/>
            <a:chExt cx="381001" cy="381001"/>
          </a:xfrm>
        </p:grpSpPr>
        <p:sp>
          <p:nvSpPr>
            <p:cNvPr id="126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5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269" name="Rectangle 276"/>
          <p:cNvGrpSpPr/>
          <p:nvPr/>
        </p:nvGrpSpPr>
        <p:grpSpPr>
          <a:xfrm>
            <a:off x="2753493" y="5068323"/>
            <a:ext cx="381002" cy="381002"/>
            <a:chOff x="0" y="0"/>
            <a:chExt cx="381001" cy="381001"/>
          </a:xfrm>
        </p:grpSpPr>
        <p:sp>
          <p:nvSpPr>
            <p:cNvPr id="126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72" name="Rectangle 277"/>
          <p:cNvGrpSpPr/>
          <p:nvPr/>
        </p:nvGrpSpPr>
        <p:grpSpPr>
          <a:xfrm>
            <a:off x="3134493" y="5068323"/>
            <a:ext cx="381002" cy="381002"/>
            <a:chOff x="0" y="0"/>
            <a:chExt cx="381001" cy="381001"/>
          </a:xfrm>
        </p:grpSpPr>
        <p:sp>
          <p:nvSpPr>
            <p:cNvPr id="127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75" name="Rectangle 278"/>
          <p:cNvGrpSpPr/>
          <p:nvPr/>
        </p:nvGrpSpPr>
        <p:grpSpPr>
          <a:xfrm>
            <a:off x="3515495" y="5068323"/>
            <a:ext cx="381002" cy="381002"/>
            <a:chOff x="0" y="0"/>
            <a:chExt cx="381001" cy="381001"/>
          </a:xfrm>
        </p:grpSpPr>
        <p:sp>
          <p:nvSpPr>
            <p:cNvPr id="127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276" name="Right Brace 279"/>
          <p:cNvSpPr/>
          <p:nvPr/>
        </p:nvSpPr>
        <p:spPr>
          <a:xfrm flipH="1">
            <a:off x="2042884" y="2325122"/>
            <a:ext cx="152402" cy="320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55"/>
                  <a:pt x="10800" y="347"/>
                </a:cubicBezTo>
                <a:lnTo>
                  <a:pt x="10800" y="10453"/>
                </a:lnTo>
                <a:cubicBezTo>
                  <a:pt x="10800" y="10645"/>
                  <a:pt x="15635" y="10800"/>
                  <a:pt x="21600" y="10800"/>
                </a:cubicBezTo>
                <a:cubicBezTo>
                  <a:pt x="15635" y="10800"/>
                  <a:pt x="10800" y="10955"/>
                  <a:pt x="10800" y="11147"/>
                </a:cubicBezTo>
                <a:lnTo>
                  <a:pt x="10800" y="21253"/>
                </a:lnTo>
                <a:cubicBezTo>
                  <a:pt x="10800" y="21445"/>
                  <a:pt x="5965" y="21600"/>
                  <a:pt x="0" y="21600"/>
                </a:cubicBezTo>
              </a:path>
            </a:pathLst>
          </a:custGeom>
          <a:ln w="19050" cap="rnd">
            <a:solidFill>
              <a:srgbClr val="1E4899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7" name="TextBox 280"/>
          <p:cNvSpPr txBox="1"/>
          <p:nvPr/>
        </p:nvSpPr>
        <p:spPr>
          <a:xfrm>
            <a:off x="104217" y="3681667"/>
            <a:ext cx="1828801" cy="482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ts val="1900"/>
              </a:lnSpc>
              <a:defRPr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Possible</a:t>
            </a:r>
            <a:br/>
            <a:r>
              <a:t>followers</a:t>
            </a:r>
          </a:p>
        </p:txBody>
      </p:sp>
      <p:grpSp>
        <p:nvGrpSpPr>
          <p:cNvPr id="1280" name="Rectangle 281"/>
          <p:cNvGrpSpPr/>
          <p:nvPr/>
        </p:nvGrpSpPr>
        <p:grpSpPr>
          <a:xfrm>
            <a:off x="4658495" y="4534923"/>
            <a:ext cx="381002" cy="381002"/>
            <a:chOff x="0" y="0"/>
            <a:chExt cx="381001" cy="381001"/>
          </a:xfrm>
        </p:grpSpPr>
        <p:sp>
          <p:nvSpPr>
            <p:cNvPr id="127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9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283" name="Rectangle 282"/>
          <p:cNvGrpSpPr/>
          <p:nvPr/>
        </p:nvGrpSpPr>
        <p:grpSpPr>
          <a:xfrm>
            <a:off x="5039495" y="4534923"/>
            <a:ext cx="381002" cy="381002"/>
            <a:chOff x="0" y="0"/>
            <a:chExt cx="381001" cy="381001"/>
          </a:xfrm>
        </p:grpSpPr>
        <p:sp>
          <p:nvSpPr>
            <p:cNvPr id="128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2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286" name="Rectangle 283"/>
          <p:cNvGrpSpPr/>
          <p:nvPr/>
        </p:nvGrpSpPr>
        <p:grpSpPr>
          <a:xfrm>
            <a:off x="6563493" y="4001523"/>
            <a:ext cx="381002" cy="381002"/>
            <a:chOff x="0" y="0"/>
            <a:chExt cx="381001" cy="381001"/>
          </a:xfrm>
        </p:grpSpPr>
        <p:sp>
          <p:nvSpPr>
            <p:cNvPr id="128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EECBA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5" name="7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289" name="Rectangle 284"/>
          <p:cNvGrpSpPr/>
          <p:nvPr/>
        </p:nvGrpSpPr>
        <p:grpSpPr>
          <a:xfrm>
            <a:off x="6944493" y="4001523"/>
            <a:ext cx="381002" cy="381002"/>
            <a:chOff x="0" y="0"/>
            <a:chExt cx="381001" cy="381001"/>
          </a:xfrm>
        </p:grpSpPr>
        <p:sp>
          <p:nvSpPr>
            <p:cNvPr id="128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EECBA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8" name="7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292" name="Rectangle 285"/>
          <p:cNvGrpSpPr/>
          <p:nvPr/>
        </p:nvGrpSpPr>
        <p:grpSpPr>
          <a:xfrm>
            <a:off x="3896495" y="5068323"/>
            <a:ext cx="381002" cy="381002"/>
            <a:chOff x="0" y="0"/>
            <a:chExt cx="381001" cy="381001"/>
          </a:xfrm>
        </p:grpSpPr>
        <p:sp>
          <p:nvSpPr>
            <p:cNvPr id="129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1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95" name="Rectangle 286"/>
          <p:cNvGrpSpPr/>
          <p:nvPr/>
        </p:nvGrpSpPr>
        <p:grpSpPr>
          <a:xfrm>
            <a:off x="4277495" y="5068323"/>
            <a:ext cx="381002" cy="381002"/>
            <a:chOff x="0" y="0"/>
            <a:chExt cx="381001" cy="381001"/>
          </a:xfrm>
        </p:grpSpPr>
        <p:sp>
          <p:nvSpPr>
            <p:cNvPr id="129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4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98" name="Rectangle 287"/>
          <p:cNvGrpSpPr/>
          <p:nvPr/>
        </p:nvGrpSpPr>
        <p:grpSpPr>
          <a:xfrm>
            <a:off x="6563493" y="5068323"/>
            <a:ext cx="381002" cy="381002"/>
            <a:chOff x="0" y="0"/>
            <a:chExt cx="381001" cy="381001"/>
          </a:xfrm>
        </p:grpSpPr>
        <p:sp>
          <p:nvSpPr>
            <p:cNvPr id="129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7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01" name="Rectangle 288"/>
          <p:cNvGrpSpPr/>
          <p:nvPr/>
        </p:nvGrpSpPr>
        <p:grpSpPr>
          <a:xfrm>
            <a:off x="5039495" y="5068323"/>
            <a:ext cx="381002" cy="381002"/>
            <a:chOff x="0" y="0"/>
            <a:chExt cx="381001" cy="381001"/>
          </a:xfrm>
        </p:grpSpPr>
        <p:sp>
          <p:nvSpPr>
            <p:cNvPr id="129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0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04" name="Rectangle 289"/>
          <p:cNvGrpSpPr/>
          <p:nvPr/>
        </p:nvGrpSpPr>
        <p:grpSpPr>
          <a:xfrm>
            <a:off x="5420495" y="5068323"/>
            <a:ext cx="381002" cy="381002"/>
            <a:chOff x="0" y="0"/>
            <a:chExt cx="381001" cy="381001"/>
          </a:xfrm>
        </p:grpSpPr>
        <p:sp>
          <p:nvSpPr>
            <p:cNvPr id="130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3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07" name="Rectangle 290"/>
          <p:cNvGrpSpPr/>
          <p:nvPr/>
        </p:nvGrpSpPr>
        <p:grpSpPr>
          <a:xfrm>
            <a:off x="5801495" y="5068323"/>
            <a:ext cx="381002" cy="381002"/>
            <a:chOff x="0" y="0"/>
            <a:chExt cx="381001" cy="381001"/>
          </a:xfrm>
        </p:grpSpPr>
        <p:sp>
          <p:nvSpPr>
            <p:cNvPr id="130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6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10" name="Rectangle 291"/>
          <p:cNvGrpSpPr/>
          <p:nvPr/>
        </p:nvGrpSpPr>
        <p:grpSpPr>
          <a:xfrm>
            <a:off x="6182495" y="5068323"/>
            <a:ext cx="381002" cy="381002"/>
            <a:chOff x="0" y="0"/>
            <a:chExt cx="381001" cy="381001"/>
          </a:xfrm>
        </p:grpSpPr>
        <p:sp>
          <p:nvSpPr>
            <p:cNvPr id="130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9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13" name="Rectangle 292"/>
          <p:cNvGrpSpPr/>
          <p:nvPr/>
        </p:nvGrpSpPr>
        <p:grpSpPr>
          <a:xfrm>
            <a:off x="4658495" y="5068323"/>
            <a:ext cx="381002" cy="381002"/>
            <a:chOff x="0" y="0"/>
            <a:chExt cx="381001" cy="381001"/>
          </a:xfrm>
        </p:grpSpPr>
        <p:sp>
          <p:nvSpPr>
            <p:cNvPr id="131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12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314" name="TextBox 293"/>
          <p:cNvSpPr txBox="1"/>
          <p:nvPr/>
        </p:nvSpPr>
        <p:spPr>
          <a:xfrm>
            <a:off x="2296293" y="2453324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(a)</a:t>
            </a:r>
          </a:p>
        </p:txBody>
      </p:sp>
      <p:sp>
        <p:nvSpPr>
          <p:cNvPr id="1315" name="TextBox 294"/>
          <p:cNvSpPr txBox="1"/>
          <p:nvPr/>
        </p:nvSpPr>
        <p:spPr>
          <a:xfrm>
            <a:off x="2296293" y="2986724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(b)</a:t>
            </a:r>
          </a:p>
        </p:txBody>
      </p:sp>
      <p:sp>
        <p:nvSpPr>
          <p:cNvPr id="1316" name="TextBox 295"/>
          <p:cNvSpPr txBox="1"/>
          <p:nvPr/>
        </p:nvSpPr>
        <p:spPr>
          <a:xfrm>
            <a:off x="2296293" y="3520123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(c)</a:t>
            </a:r>
          </a:p>
        </p:txBody>
      </p:sp>
      <p:sp>
        <p:nvSpPr>
          <p:cNvPr id="1317" name="TextBox 296"/>
          <p:cNvSpPr txBox="1"/>
          <p:nvPr/>
        </p:nvSpPr>
        <p:spPr>
          <a:xfrm>
            <a:off x="2296293" y="4053523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(d)</a:t>
            </a:r>
          </a:p>
        </p:txBody>
      </p:sp>
      <p:sp>
        <p:nvSpPr>
          <p:cNvPr id="1318" name="TextBox 297"/>
          <p:cNvSpPr txBox="1"/>
          <p:nvPr/>
        </p:nvSpPr>
        <p:spPr>
          <a:xfrm>
            <a:off x="2296293" y="4586923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(e)</a:t>
            </a:r>
          </a:p>
        </p:txBody>
      </p:sp>
      <p:sp>
        <p:nvSpPr>
          <p:cNvPr id="1319" name="TextBox 298"/>
          <p:cNvSpPr txBox="1"/>
          <p:nvPr/>
        </p:nvSpPr>
        <p:spPr>
          <a:xfrm>
            <a:off x="2296293" y="5120323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(f)</a:t>
            </a:r>
          </a:p>
        </p:txBody>
      </p:sp>
      <p:grpSp>
        <p:nvGrpSpPr>
          <p:cNvPr id="1325" name="Group 15"/>
          <p:cNvGrpSpPr/>
          <p:nvPr/>
        </p:nvGrpSpPr>
        <p:grpSpPr>
          <a:xfrm>
            <a:off x="4201295" y="2325122"/>
            <a:ext cx="4483030" cy="1066802"/>
            <a:chOff x="0" y="0"/>
            <a:chExt cx="4483029" cy="1066800"/>
          </a:xfrm>
        </p:grpSpPr>
        <p:sp>
          <p:nvSpPr>
            <p:cNvPr id="1320" name="Rounded Rectangle 302"/>
            <p:cNvSpPr/>
            <p:nvPr/>
          </p:nvSpPr>
          <p:spPr>
            <a:xfrm>
              <a:off x="1905000" y="-1"/>
              <a:ext cx="533401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21" name="Rounded Rectangle 303"/>
            <p:cNvSpPr/>
            <p:nvPr/>
          </p:nvSpPr>
          <p:spPr>
            <a:xfrm>
              <a:off x="-1" y="533400"/>
              <a:ext cx="2438402" cy="5334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22" name="TextBox 305"/>
            <p:cNvSpPr txBox="1"/>
            <p:nvPr/>
          </p:nvSpPr>
          <p:spPr>
            <a:xfrm>
              <a:off x="3604017" y="228600"/>
              <a:ext cx="879013" cy="617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l">
                <a:defRPr sz="1800" b="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Missing</a:t>
              </a:r>
              <a:br/>
              <a:r>
                <a:t>Entries</a:t>
              </a:r>
            </a:p>
          </p:txBody>
        </p:sp>
        <p:sp>
          <p:nvSpPr>
            <p:cNvPr id="1323" name="Freeform 306"/>
            <p:cNvSpPr/>
            <p:nvPr/>
          </p:nvSpPr>
          <p:spPr>
            <a:xfrm>
              <a:off x="2515891" y="249264"/>
              <a:ext cx="1045600" cy="26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8440" y="21092"/>
                    <a:pt x="13529" y="120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24" name="Freeform 308"/>
            <p:cNvSpPr/>
            <p:nvPr/>
          </p:nvSpPr>
          <p:spPr>
            <a:xfrm rot="10800000" flipH="1">
              <a:off x="2514600" y="609599"/>
              <a:ext cx="1045599" cy="22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8440" y="21092"/>
                    <a:pt x="13529" y="120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334" name="Group 19"/>
          <p:cNvGrpSpPr/>
          <p:nvPr/>
        </p:nvGrpSpPr>
        <p:grpSpPr>
          <a:xfrm>
            <a:off x="3820295" y="3391923"/>
            <a:ext cx="5245551" cy="2133602"/>
            <a:chOff x="0" y="0"/>
            <a:chExt cx="5245550" cy="2133601"/>
          </a:xfrm>
        </p:grpSpPr>
        <p:sp>
          <p:nvSpPr>
            <p:cNvPr id="1326" name="TextBox 299"/>
            <p:cNvSpPr txBox="1"/>
            <p:nvPr/>
          </p:nvSpPr>
          <p:spPr>
            <a:xfrm>
              <a:off x="3985017" y="738753"/>
              <a:ext cx="1260534" cy="617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l">
                <a:defRPr sz="1800" b="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Extraneous</a:t>
              </a:r>
              <a:br/>
              <a:r>
                <a:t>Entries</a:t>
              </a:r>
            </a:p>
          </p:txBody>
        </p:sp>
        <p:sp>
          <p:nvSpPr>
            <p:cNvPr id="1327" name="Rounded Rectangle 300"/>
            <p:cNvSpPr/>
            <p:nvPr/>
          </p:nvSpPr>
          <p:spPr>
            <a:xfrm>
              <a:off x="0" y="1600200"/>
              <a:ext cx="3200401" cy="5334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28" name="Rounded Rectangle 301"/>
            <p:cNvSpPr/>
            <p:nvPr/>
          </p:nvSpPr>
          <p:spPr>
            <a:xfrm>
              <a:off x="2667000" y="-1"/>
              <a:ext cx="533401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29" name="Freeform 304"/>
            <p:cNvSpPr/>
            <p:nvPr/>
          </p:nvSpPr>
          <p:spPr>
            <a:xfrm>
              <a:off x="3268850" y="267345"/>
              <a:ext cx="693551" cy="72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0138" y="21538"/>
                    <a:pt x="16215" y="25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0" name="Freeform 307"/>
            <p:cNvSpPr/>
            <p:nvPr/>
          </p:nvSpPr>
          <p:spPr>
            <a:xfrm rot="10800000" flipH="1">
              <a:off x="3276600" y="1143000"/>
              <a:ext cx="693550" cy="72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0138" y="21538"/>
                    <a:pt x="16215" y="25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1" name="Rounded Rectangle 309"/>
            <p:cNvSpPr/>
            <p:nvPr/>
          </p:nvSpPr>
          <p:spPr>
            <a:xfrm>
              <a:off x="1524000" y="1066800"/>
              <a:ext cx="1295401" cy="5334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2" name="Rounded Rectangle 310"/>
            <p:cNvSpPr/>
            <p:nvPr/>
          </p:nvSpPr>
          <p:spPr>
            <a:xfrm>
              <a:off x="2667000" y="533400"/>
              <a:ext cx="914401" cy="5334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3" name="Freeform 311"/>
            <p:cNvSpPr/>
            <p:nvPr/>
          </p:nvSpPr>
          <p:spPr>
            <a:xfrm>
              <a:off x="3602566" y="948267"/>
              <a:ext cx="369170" cy="11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1" extrusionOk="0">
                  <a:moveTo>
                    <a:pt x="21600" y="21221"/>
                  </a:moveTo>
                  <a:cubicBezTo>
                    <a:pt x="12000" y="21600"/>
                    <a:pt x="5811" y="11369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35" name="TextBox 312"/>
          <p:cNvSpPr txBox="1"/>
          <p:nvPr/>
        </p:nvSpPr>
        <p:spPr>
          <a:xfrm>
            <a:off x="2753493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1336" name="TextBox 313"/>
          <p:cNvSpPr txBox="1"/>
          <p:nvPr/>
        </p:nvSpPr>
        <p:spPr>
          <a:xfrm>
            <a:off x="3134493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1337" name="TextBox 314"/>
          <p:cNvSpPr txBox="1"/>
          <p:nvPr/>
        </p:nvSpPr>
        <p:spPr>
          <a:xfrm>
            <a:off x="3515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1338" name="TextBox 315"/>
          <p:cNvSpPr txBox="1"/>
          <p:nvPr/>
        </p:nvSpPr>
        <p:spPr>
          <a:xfrm>
            <a:off x="3896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1339" name="TextBox 316"/>
          <p:cNvSpPr txBox="1"/>
          <p:nvPr/>
        </p:nvSpPr>
        <p:spPr>
          <a:xfrm>
            <a:off x="4277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</a:t>
            </a:r>
          </a:p>
        </p:txBody>
      </p:sp>
      <p:sp>
        <p:nvSpPr>
          <p:cNvPr id="1340" name="TextBox 317"/>
          <p:cNvSpPr txBox="1"/>
          <p:nvPr/>
        </p:nvSpPr>
        <p:spPr>
          <a:xfrm>
            <a:off x="4658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6</a:t>
            </a:r>
          </a:p>
        </p:txBody>
      </p:sp>
      <p:sp>
        <p:nvSpPr>
          <p:cNvPr id="1341" name="TextBox 318"/>
          <p:cNvSpPr txBox="1"/>
          <p:nvPr/>
        </p:nvSpPr>
        <p:spPr>
          <a:xfrm>
            <a:off x="5039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</a:t>
            </a:r>
          </a:p>
        </p:txBody>
      </p:sp>
      <p:sp>
        <p:nvSpPr>
          <p:cNvPr id="1342" name="TextBox 319"/>
          <p:cNvSpPr txBox="1"/>
          <p:nvPr/>
        </p:nvSpPr>
        <p:spPr>
          <a:xfrm>
            <a:off x="5420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8</a:t>
            </a:r>
          </a:p>
        </p:txBody>
      </p:sp>
      <p:sp>
        <p:nvSpPr>
          <p:cNvPr id="1343" name="TextBox 320"/>
          <p:cNvSpPr txBox="1"/>
          <p:nvPr/>
        </p:nvSpPr>
        <p:spPr>
          <a:xfrm>
            <a:off x="5801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9</a:t>
            </a:r>
          </a:p>
        </p:txBody>
      </p:sp>
      <p:sp>
        <p:nvSpPr>
          <p:cNvPr id="1344" name="TextBox 321"/>
          <p:cNvSpPr txBox="1"/>
          <p:nvPr/>
        </p:nvSpPr>
        <p:spPr>
          <a:xfrm>
            <a:off x="6106295" y="1470402"/>
            <a:ext cx="5334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</a:t>
            </a:r>
          </a:p>
        </p:txBody>
      </p:sp>
      <p:sp>
        <p:nvSpPr>
          <p:cNvPr id="1345" name="TextBox 322"/>
          <p:cNvSpPr txBox="1"/>
          <p:nvPr/>
        </p:nvSpPr>
        <p:spPr>
          <a:xfrm>
            <a:off x="6487295" y="1470402"/>
            <a:ext cx="5334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11</a:t>
            </a:r>
          </a:p>
        </p:txBody>
      </p:sp>
      <p:sp>
        <p:nvSpPr>
          <p:cNvPr id="1346" name="TextBox 323"/>
          <p:cNvSpPr txBox="1"/>
          <p:nvPr/>
        </p:nvSpPr>
        <p:spPr>
          <a:xfrm>
            <a:off x="6868293" y="1470402"/>
            <a:ext cx="5334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" grpId="1" animBg="1" advAuto="0"/>
      <p:bldP spid="1334" grpId="2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Repairing Follower Logs</a:t>
            </a:r>
          </a:p>
        </p:txBody>
      </p:sp>
      <p:grpSp>
        <p:nvGrpSpPr>
          <p:cNvPr id="1392" name="Group 4"/>
          <p:cNvGrpSpPr/>
          <p:nvPr/>
        </p:nvGrpSpPr>
        <p:grpSpPr>
          <a:xfrm>
            <a:off x="-75107" y="1470402"/>
            <a:ext cx="7476802" cy="774407"/>
            <a:chOff x="0" y="0"/>
            <a:chExt cx="7476801" cy="774406"/>
          </a:xfrm>
        </p:grpSpPr>
        <p:grpSp>
          <p:nvGrpSpPr>
            <p:cNvPr id="1351" name="Rectangle 133"/>
            <p:cNvGrpSpPr/>
            <p:nvPr/>
          </p:nvGrpSpPr>
          <p:grpSpPr>
            <a:xfrm>
              <a:off x="2828600" y="393405"/>
              <a:ext cx="381003" cy="381002"/>
              <a:chOff x="-1" y="0"/>
              <a:chExt cx="381002" cy="381000"/>
            </a:xfrm>
          </p:grpSpPr>
          <p:sp>
            <p:nvSpPr>
              <p:cNvPr id="1349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50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354" name="Rectangle 134"/>
            <p:cNvGrpSpPr/>
            <p:nvPr/>
          </p:nvGrpSpPr>
          <p:grpSpPr>
            <a:xfrm>
              <a:off x="3971600" y="393405"/>
              <a:ext cx="381003" cy="381002"/>
              <a:chOff x="-1" y="0"/>
              <a:chExt cx="381002" cy="381000"/>
            </a:xfrm>
          </p:grpSpPr>
          <p:sp>
            <p:nvSpPr>
              <p:cNvPr id="1352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53" name="4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357" name="Rectangle 138"/>
            <p:cNvGrpSpPr/>
            <p:nvPr/>
          </p:nvGrpSpPr>
          <p:grpSpPr>
            <a:xfrm>
              <a:off x="3209600" y="393405"/>
              <a:ext cx="381003" cy="381002"/>
              <a:chOff x="-1" y="0"/>
              <a:chExt cx="381002" cy="381000"/>
            </a:xfrm>
          </p:grpSpPr>
          <p:sp>
            <p:nvSpPr>
              <p:cNvPr id="1355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56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360" name="Rectangle 139"/>
            <p:cNvGrpSpPr/>
            <p:nvPr/>
          </p:nvGrpSpPr>
          <p:grpSpPr>
            <a:xfrm>
              <a:off x="3590600" y="393405"/>
              <a:ext cx="381003" cy="381002"/>
              <a:chOff x="-1" y="0"/>
              <a:chExt cx="381002" cy="381000"/>
            </a:xfrm>
          </p:grpSpPr>
          <p:sp>
            <p:nvSpPr>
              <p:cNvPr id="1358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59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363" name="Rectangle 140"/>
            <p:cNvGrpSpPr/>
            <p:nvPr/>
          </p:nvGrpSpPr>
          <p:grpSpPr>
            <a:xfrm>
              <a:off x="4352600" y="393405"/>
              <a:ext cx="381003" cy="381002"/>
              <a:chOff x="-1" y="0"/>
              <a:chExt cx="381002" cy="381000"/>
            </a:xfrm>
          </p:grpSpPr>
          <p:sp>
            <p:nvSpPr>
              <p:cNvPr id="1361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62" name="4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366" name="Rectangle 141"/>
            <p:cNvGrpSpPr/>
            <p:nvPr/>
          </p:nvGrpSpPr>
          <p:grpSpPr>
            <a:xfrm>
              <a:off x="4733600" y="393405"/>
              <a:ext cx="381003" cy="381002"/>
              <a:chOff x="-1" y="0"/>
              <a:chExt cx="381002" cy="381000"/>
            </a:xfrm>
          </p:grpSpPr>
          <p:sp>
            <p:nvSpPr>
              <p:cNvPr id="1364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65" name="5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369" name="Rectangle 143"/>
            <p:cNvGrpSpPr/>
            <p:nvPr/>
          </p:nvGrpSpPr>
          <p:grpSpPr>
            <a:xfrm>
              <a:off x="5114600" y="393405"/>
              <a:ext cx="381003" cy="381002"/>
              <a:chOff x="-1" y="0"/>
              <a:chExt cx="381002" cy="381000"/>
            </a:xfrm>
          </p:grpSpPr>
          <p:sp>
            <p:nvSpPr>
              <p:cNvPr id="1367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68" name="5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372" name="Rectangle 144"/>
            <p:cNvGrpSpPr/>
            <p:nvPr/>
          </p:nvGrpSpPr>
          <p:grpSpPr>
            <a:xfrm>
              <a:off x="5495600" y="393405"/>
              <a:ext cx="381003" cy="381002"/>
              <a:chOff x="-1" y="0"/>
              <a:chExt cx="381002" cy="381000"/>
            </a:xfrm>
          </p:grpSpPr>
          <p:sp>
            <p:nvSpPr>
              <p:cNvPr id="1370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71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375" name="Rectangle 145"/>
            <p:cNvGrpSpPr/>
            <p:nvPr/>
          </p:nvGrpSpPr>
          <p:grpSpPr>
            <a:xfrm>
              <a:off x="5876600" y="393405"/>
              <a:ext cx="381003" cy="381002"/>
              <a:chOff x="-1" y="0"/>
              <a:chExt cx="381002" cy="381000"/>
            </a:xfrm>
          </p:grpSpPr>
          <p:sp>
            <p:nvSpPr>
              <p:cNvPr id="1373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74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378" name="Rectangle 146"/>
            <p:cNvGrpSpPr/>
            <p:nvPr/>
          </p:nvGrpSpPr>
          <p:grpSpPr>
            <a:xfrm>
              <a:off x="6257600" y="393405"/>
              <a:ext cx="381003" cy="381002"/>
              <a:chOff x="-1" y="0"/>
              <a:chExt cx="381002" cy="381000"/>
            </a:xfrm>
          </p:grpSpPr>
          <p:sp>
            <p:nvSpPr>
              <p:cNvPr id="1376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77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sp>
          <p:nvSpPr>
            <p:cNvPr id="1379" name="TextBox 160"/>
            <p:cNvSpPr txBox="1"/>
            <p:nvPr/>
          </p:nvSpPr>
          <p:spPr>
            <a:xfrm>
              <a:off x="0" y="441103"/>
              <a:ext cx="2327100" cy="241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ts val="1900"/>
                </a:lnSpc>
                <a:defRPr sz="18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Leader for term 7</a:t>
              </a:r>
            </a:p>
          </p:txBody>
        </p:sp>
        <p:sp>
          <p:nvSpPr>
            <p:cNvPr id="1380" name="TextBox 312"/>
            <p:cNvSpPr txBox="1"/>
            <p:nvPr/>
          </p:nvSpPr>
          <p:spPr>
            <a:xfrm>
              <a:off x="2828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381" name="TextBox 313"/>
            <p:cNvSpPr txBox="1"/>
            <p:nvPr/>
          </p:nvSpPr>
          <p:spPr>
            <a:xfrm>
              <a:off x="3209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382" name="TextBox 314"/>
            <p:cNvSpPr txBox="1"/>
            <p:nvPr/>
          </p:nvSpPr>
          <p:spPr>
            <a:xfrm>
              <a:off x="3590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383" name="TextBox 315"/>
            <p:cNvSpPr txBox="1"/>
            <p:nvPr/>
          </p:nvSpPr>
          <p:spPr>
            <a:xfrm>
              <a:off x="3971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384" name="TextBox 316"/>
            <p:cNvSpPr txBox="1"/>
            <p:nvPr/>
          </p:nvSpPr>
          <p:spPr>
            <a:xfrm>
              <a:off x="4352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385" name="TextBox 317"/>
            <p:cNvSpPr txBox="1"/>
            <p:nvPr/>
          </p:nvSpPr>
          <p:spPr>
            <a:xfrm>
              <a:off x="4733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386" name="TextBox 318"/>
            <p:cNvSpPr txBox="1"/>
            <p:nvPr/>
          </p:nvSpPr>
          <p:spPr>
            <a:xfrm>
              <a:off x="5114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387" name="TextBox 319"/>
            <p:cNvSpPr txBox="1"/>
            <p:nvPr/>
          </p:nvSpPr>
          <p:spPr>
            <a:xfrm>
              <a:off x="5495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1388" name="TextBox 320"/>
            <p:cNvSpPr txBox="1"/>
            <p:nvPr/>
          </p:nvSpPr>
          <p:spPr>
            <a:xfrm>
              <a:off x="5876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1389" name="TextBox 321"/>
            <p:cNvSpPr txBox="1"/>
            <p:nvPr/>
          </p:nvSpPr>
          <p:spPr>
            <a:xfrm>
              <a:off x="6181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1390" name="TextBox 322"/>
            <p:cNvSpPr txBox="1"/>
            <p:nvPr/>
          </p:nvSpPr>
          <p:spPr>
            <a:xfrm>
              <a:off x="6562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1391" name="TextBox 323"/>
            <p:cNvSpPr txBox="1"/>
            <p:nvPr/>
          </p:nvSpPr>
          <p:spPr>
            <a:xfrm>
              <a:off x="6943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12</a:t>
              </a:r>
            </a:p>
          </p:txBody>
        </p:sp>
      </p:grpSp>
      <p:grpSp>
        <p:nvGrpSpPr>
          <p:cNvPr id="1395" name="Rectangle 167"/>
          <p:cNvGrpSpPr/>
          <p:nvPr/>
        </p:nvGrpSpPr>
        <p:grpSpPr>
          <a:xfrm>
            <a:off x="2744228" y="2547335"/>
            <a:ext cx="381002" cy="381002"/>
            <a:chOff x="0" y="0"/>
            <a:chExt cx="381001" cy="381001"/>
          </a:xfrm>
        </p:grpSpPr>
        <p:sp>
          <p:nvSpPr>
            <p:cNvPr id="139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9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398" name="Rectangle 168"/>
          <p:cNvGrpSpPr/>
          <p:nvPr/>
        </p:nvGrpSpPr>
        <p:grpSpPr>
          <a:xfrm>
            <a:off x="3887227" y="2547335"/>
            <a:ext cx="381002" cy="381002"/>
            <a:chOff x="0" y="0"/>
            <a:chExt cx="381001" cy="381001"/>
          </a:xfrm>
        </p:grpSpPr>
        <p:sp>
          <p:nvSpPr>
            <p:cNvPr id="139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97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401" name="Rectangle 169"/>
          <p:cNvGrpSpPr/>
          <p:nvPr/>
        </p:nvGrpSpPr>
        <p:grpSpPr>
          <a:xfrm>
            <a:off x="3125228" y="2547335"/>
            <a:ext cx="381002" cy="381002"/>
            <a:chOff x="0" y="0"/>
            <a:chExt cx="381001" cy="381001"/>
          </a:xfrm>
        </p:grpSpPr>
        <p:sp>
          <p:nvSpPr>
            <p:cNvPr id="139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04" name="Rectangle 170"/>
          <p:cNvGrpSpPr/>
          <p:nvPr/>
        </p:nvGrpSpPr>
        <p:grpSpPr>
          <a:xfrm>
            <a:off x="3506227" y="2547335"/>
            <a:ext cx="381002" cy="381002"/>
            <a:chOff x="0" y="0"/>
            <a:chExt cx="381001" cy="381001"/>
          </a:xfrm>
        </p:grpSpPr>
        <p:sp>
          <p:nvSpPr>
            <p:cNvPr id="140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3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07" name="Rectangle 171"/>
          <p:cNvGrpSpPr/>
          <p:nvPr/>
        </p:nvGrpSpPr>
        <p:grpSpPr>
          <a:xfrm>
            <a:off x="2744228" y="3233135"/>
            <a:ext cx="381002" cy="381002"/>
            <a:chOff x="0" y="0"/>
            <a:chExt cx="381001" cy="381001"/>
          </a:xfrm>
        </p:grpSpPr>
        <p:sp>
          <p:nvSpPr>
            <p:cNvPr id="140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10" name="Rectangle 172"/>
          <p:cNvGrpSpPr/>
          <p:nvPr/>
        </p:nvGrpSpPr>
        <p:grpSpPr>
          <a:xfrm>
            <a:off x="3125228" y="3233135"/>
            <a:ext cx="381002" cy="381002"/>
            <a:chOff x="0" y="0"/>
            <a:chExt cx="381001" cy="381001"/>
          </a:xfrm>
        </p:grpSpPr>
        <p:sp>
          <p:nvSpPr>
            <p:cNvPr id="140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13" name="Rectangle 173"/>
          <p:cNvGrpSpPr/>
          <p:nvPr/>
        </p:nvGrpSpPr>
        <p:grpSpPr>
          <a:xfrm>
            <a:off x="3506227" y="3233135"/>
            <a:ext cx="381002" cy="381002"/>
            <a:chOff x="0" y="0"/>
            <a:chExt cx="381001" cy="381001"/>
          </a:xfrm>
        </p:grpSpPr>
        <p:sp>
          <p:nvSpPr>
            <p:cNvPr id="141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414" name="Right Brace 174"/>
          <p:cNvSpPr/>
          <p:nvPr/>
        </p:nvSpPr>
        <p:spPr>
          <a:xfrm flipH="1">
            <a:off x="1906028" y="2471134"/>
            <a:ext cx="152402" cy="1219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408"/>
                  <a:pt x="10800" y="911"/>
                </a:cubicBezTo>
                <a:lnTo>
                  <a:pt x="10800" y="9889"/>
                </a:lnTo>
                <a:cubicBezTo>
                  <a:pt x="10800" y="10392"/>
                  <a:pt x="15635" y="10800"/>
                  <a:pt x="21600" y="10800"/>
                </a:cubicBezTo>
                <a:cubicBezTo>
                  <a:pt x="15635" y="10800"/>
                  <a:pt x="10800" y="11208"/>
                  <a:pt x="10800" y="11711"/>
                </a:cubicBezTo>
                <a:lnTo>
                  <a:pt x="10800" y="20689"/>
                </a:lnTo>
                <a:cubicBezTo>
                  <a:pt x="10800" y="21192"/>
                  <a:pt x="5965" y="21600"/>
                  <a:pt x="0" y="21600"/>
                </a:cubicBezTo>
              </a:path>
            </a:pathLst>
          </a:custGeom>
          <a:ln w="19050" cap="rnd">
            <a:solidFill>
              <a:srgbClr val="1E4899"/>
            </a:solidFill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15" name="TextBox 175"/>
          <p:cNvSpPr txBox="1"/>
          <p:nvPr/>
        </p:nvSpPr>
        <p:spPr>
          <a:xfrm>
            <a:off x="759715" y="2951843"/>
            <a:ext cx="1079687" cy="24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ts val="1900"/>
              </a:lnSpc>
              <a:defRPr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Followers</a:t>
            </a:r>
          </a:p>
        </p:txBody>
      </p:sp>
      <p:grpSp>
        <p:nvGrpSpPr>
          <p:cNvPr id="1418" name="Rectangle 176"/>
          <p:cNvGrpSpPr/>
          <p:nvPr/>
        </p:nvGrpSpPr>
        <p:grpSpPr>
          <a:xfrm>
            <a:off x="3887227" y="3233135"/>
            <a:ext cx="381002" cy="381002"/>
            <a:chOff x="0" y="0"/>
            <a:chExt cx="381001" cy="381001"/>
          </a:xfrm>
        </p:grpSpPr>
        <p:sp>
          <p:nvSpPr>
            <p:cNvPr id="141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7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421" name="Rectangle 177"/>
          <p:cNvGrpSpPr/>
          <p:nvPr/>
        </p:nvGrpSpPr>
        <p:grpSpPr>
          <a:xfrm>
            <a:off x="4268227" y="3233135"/>
            <a:ext cx="381002" cy="381002"/>
            <a:chOff x="0" y="0"/>
            <a:chExt cx="381001" cy="381001"/>
          </a:xfrm>
        </p:grpSpPr>
        <p:sp>
          <p:nvSpPr>
            <p:cNvPr id="141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0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424" name="Rectangle 178"/>
          <p:cNvGrpSpPr/>
          <p:nvPr/>
        </p:nvGrpSpPr>
        <p:grpSpPr>
          <a:xfrm>
            <a:off x="6554227" y="3233135"/>
            <a:ext cx="381002" cy="381002"/>
            <a:chOff x="0" y="0"/>
            <a:chExt cx="381001" cy="381001"/>
          </a:xfrm>
        </p:grpSpPr>
        <p:sp>
          <p:nvSpPr>
            <p:cNvPr id="142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3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427" name="Rectangle 179"/>
          <p:cNvGrpSpPr/>
          <p:nvPr/>
        </p:nvGrpSpPr>
        <p:grpSpPr>
          <a:xfrm>
            <a:off x="5030227" y="3233135"/>
            <a:ext cx="381002" cy="381002"/>
            <a:chOff x="0" y="0"/>
            <a:chExt cx="381001" cy="381001"/>
          </a:xfrm>
        </p:grpSpPr>
        <p:sp>
          <p:nvSpPr>
            <p:cNvPr id="142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6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430" name="Rectangle 180"/>
          <p:cNvGrpSpPr/>
          <p:nvPr/>
        </p:nvGrpSpPr>
        <p:grpSpPr>
          <a:xfrm>
            <a:off x="5411227" y="3233135"/>
            <a:ext cx="381002" cy="381002"/>
            <a:chOff x="0" y="0"/>
            <a:chExt cx="381001" cy="381001"/>
          </a:xfrm>
        </p:grpSpPr>
        <p:sp>
          <p:nvSpPr>
            <p:cNvPr id="142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9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433" name="Rectangle 181"/>
          <p:cNvGrpSpPr/>
          <p:nvPr/>
        </p:nvGrpSpPr>
        <p:grpSpPr>
          <a:xfrm>
            <a:off x="5792227" y="3233135"/>
            <a:ext cx="381002" cy="381002"/>
            <a:chOff x="0" y="0"/>
            <a:chExt cx="381001" cy="381001"/>
          </a:xfrm>
        </p:grpSpPr>
        <p:sp>
          <p:nvSpPr>
            <p:cNvPr id="143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2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436" name="Rectangle 182"/>
          <p:cNvGrpSpPr/>
          <p:nvPr/>
        </p:nvGrpSpPr>
        <p:grpSpPr>
          <a:xfrm>
            <a:off x="6173227" y="3233135"/>
            <a:ext cx="381002" cy="381002"/>
            <a:chOff x="0" y="0"/>
            <a:chExt cx="381001" cy="381001"/>
          </a:xfrm>
        </p:grpSpPr>
        <p:sp>
          <p:nvSpPr>
            <p:cNvPr id="143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5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439" name="Rectangle 183"/>
          <p:cNvGrpSpPr/>
          <p:nvPr/>
        </p:nvGrpSpPr>
        <p:grpSpPr>
          <a:xfrm>
            <a:off x="4649227" y="3233135"/>
            <a:ext cx="381002" cy="381002"/>
            <a:chOff x="0" y="0"/>
            <a:chExt cx="381001" cy="381001"/>
          </a:xfrm>
        </p:grpSpPr>
        <p:sp>
          <p:nvSpPr>
            <p:cNvPr id="143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8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440" name="TextBox 184"/>
          <p:cNvSpPr txBox="1"/>
          <p:nvPr/>
        </p:nvSpPr>
        <p:spPr>
          <a:xfrm>
            <a:off x="2287028" y="2599337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(a)</a:t>
            </a:r>
          </a:p>
        </p:txBody>
      </p:sp>
      <p:sp>
        <p:nvSpPr>
          <p:cNvPr id="1441" name="TextBox 185"/>
          <p:cNvSpPr txBox="1"/>
          <p:nvPr/>
        </p:nvSpPr>
        <p:spPr>
          <a:xfrm>
            <a:off x="2287028" y="3285137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(b)</a:t>
            </a:r>
          </a:p>
        </p:txBody>
      </p:sp>
      <p:sp>
        <p:nvSpPr>
          <p:cNvPr id="1442" name="Freeform 186"/>
          <p:cNvSpPr/>
          <p:nvPr/>
        </p:nvSpPr>
        <p:spPr>
          <a:xfrm>
            <a:off x="6407903" y="3096391"/>
            <a:ext cx="302933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43" name="Freeform 187"/>
          <p:cNvSpPr/>
          <p:nvPr/>
        </p:nvSpPr>
        <p:spPr>
          <a:xfrm>
            <a:off x="6020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44" name="Freeform 188"/>
          <p:cNvSpPr/>
          <p:nvPr/>
        </p:nvSpPr>
        <p:spPr>
          <a:xfrm>
            <a:off x="5639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45" name="Freeform 189"/>
          <p:cNvSpPr/>
          <p:nvPr/>
        </p:nvSpPr>
        <p:spPr>
          <a:xfrm>
            <a:off x="5258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46" name="Freeform 190"/>
          <p:cNvSpPr/>
          <p:nvPr/>
        </p:nvSpPr>
        <p:spPr>
          <a:xfrm>
            <a:off x="4877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47" name="Freeform 191"/>
          <p:cNvSpPr/>
          <p:nvPr/>
        </p:nvSpPr>
        <p:spPr>
          <a:xfrm>
            <a:off x="4496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48" name="Freeform 192"/>
          <p:cNvSpPr/>
          <p:nvPr/>
        </p:nvSpPr>
        <p:spPr>
          <a:xfrm>
            <a:off x="4115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49" name="Freeform 193"/>
          <p:cNvSpPr/>
          <p:nvPr/>
        </p:nvSpPr>
        <p:spPr>
          <a:xfrm>
            <a:off x="6407903" y="2410591"/>
            <a:ext cx="302933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0" name="Freeform 194"/>
          <p:cNvSpPr/>
          <p:nvPr/>
        </p:nvSpPr>
        <p:spPr>
          <a:xfrm>
            <a:off x="6020827" y="24105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1" name="Freeform 195"/>
          <p:cNvSpPr/>
          <p:nvPr/>
        </p:nvSpPr>
        <p:spPr>
          <a:xfrm>
            <a:off x="5639827" y="24105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2" name="Freeform 196"/>
          <p:cNvSpPr/>
          <p:nvPr/>
        </p:nvSpPr>
        <p:spPr>
          <a:xfrm>
            <a:off x="5258827" y="24105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3" name="Freeform 197"/>
          <p:cNvSpPr/>
          <p:nvPr/>
        </p:nvSpPr>
        <p:spPr>
          <a:xfrm>
            <a:off x="4877827" y="24105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4" name="Freeform 198"/>
          <p:cNvSpPr/>
          <p:nvPr/>
        </p:nvSpPr>
        <p:spPr>
          <a:xfrm>
            <a:off x="4496827" y="24105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5" name="Straight Arrow Connector 199"/>
          <p:cNvSpPr/>
          <p:nvPr/>
        </p:nvSpPr>
        <p:spPr>
          <a:xfrm>
            <a:off x="6744327" y="1092910"/>
            <a:ext cx="2" cy="1454426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56" name="Straight Arrow Connector 200"/>
          <p:cNvSpPr/>
          <p:nvPr/>
        </p:nvSpPr>
        <p:spPr>
          <a:xfrm>
            <a:off x="6744327" y="2623535"/>
            <a:ext cx="2" cy="609602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57" name="TextBox 201"/>
          <p:cNvSpPr txBox="1"/>
          <p:nvPr/>
        </p:nvSpPr>
        <p:spPr>
          <a:xfrm>
            <a:off x="6474714" y="849253"/>
            <a:ext cx="1079798" cy="24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ts val="1900"/>
              </a:lnSpc>
              <a:defRPr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nextIndex</a:t>
            </a:r>
          </a:p>
        </p:txBody>
      </p:sp>
      <p:sp>
        <p:nvSpPr>
          <p:cNvPr id="1458" name="Rectangle 202"/>
          <p:cNvSpPr/>
          <p:nvPr/>
        </p:nvSpPr>
        <p:spPr>
          <a:xfrm>
            <a:off x="6563559" y="1870866"/>
            <a:ext cx="381002" cy="381003"/>
          </a:xfrm>
          <a:prstGeom prst="rect">
            <a:avLst/>
          </a:prstGeom>
          <a:ln w="19050">
            <a:solidFill>
              <a:srgbClr val="A5001E"/>
            </a:solidFill>
            <a:prstDash val="sysDot"/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sz="1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9" name="Rectangle 203"/>
          <p:cNvSpPr/>
          <p:nvPr/>
        </p:nvSpPr>
        <p:spPr>
          <a:xfrm>
            <a:off x="6225926" y="1417587"/>
            <a:ext cx="275293" cy="762002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60" name="Content Placeholder 1"/>
          <p:cNvSpPr txBox="1"/>
          <p:nvPr/>
        </p:nvSpPr>
        <p:spPr>
          <a:xfrm>
            <a:off x="347470" y="3935321"/>
            <a:ext cx="8796532" cy="266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 algn="l">
              <a:spcBef>
                <a:spcPts val="1200"/>
              </a:spcBef>
              <a:buClr>
                <a:srgbClr val="000000"/>
              </a:buClr>
              <a:buSzPct val="9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New leader must make follower logs consistent with its own</a:t>
            </a:r>
            <a:endParaRPr sz="2400"/>
          </a:p>
          <a:p>
            <a:pPr marL="800100" lvl="1" indent="-342900" algn="l">
              <a:spcBef>
                <a:spcPts val="300"/>
              </a:spcBef>
              <a:buClr>
                <a:srgbClr val="000000"/>
              </a:buClr>
              <a:buSzPct val="100000"/>
              <a:buFont typeface="Helvetica"/>
              <a:buChar char="–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Delete extraneous entries</a:t>
            </a:r>
          </a:p>
          <a:p>
            <a:pPr marL="800100" lvl="1" indent="-342900" algn="l">
              <a:spcBef>
                <a:spcPts val="300"/>
              </a:spcBef>
              <a:buClr>
                <a:srgbClr val="000000"/>
              </a:buClr>
              <a:buSzPct val="100000"/>
              <a:buFont typeface="Helvetica"/>
              <a:buChar char="–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Fill in missing entries</a:t>
            </a:r>
          </a:p>
          <a:p>
            <a:pPr marL="342900" indent="-342900" algn="l">
              <a:spcBef>
                <a:spcPts val="1200"/>
              </a:spcBef>
              <a:buClr>
                <a:srgbClr val="000000"/>
              </a:buClr>
              <a:buSzPct val="9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Leader keeps nextIndex for each follower:</a:t>
            </a:r>
            <a:endParaRPr sz="2400"/>
          </a:p>
          <a:p>
            <a:pPr marL="800100" lvl="1" indent="-342900" algn="l">
              <a:spcBef>
                <a:spcPts val="300"/>
              </a:spcBef>
              <a:buClr>
                <a:srgbClr val="000000"/>
              </a:buClr>
              <a:buSzPct val="100000"/>
              <a:buFont typeface="Helvetica"/>
              <a:buChar char="–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Index of next log entry to send to that follower</a:t>
            </a:r>
          </a:p>
          <a:p>
            <a:pPr marL="800100" lvl="1" indent="-342900" algn="l">
              <a:spcBef>
                <a:spcPts val="300"/>
              </a:spcBef>
              <a:buClr>
                <a:srgbClr val="000000"/>
              </a:buClr>
              <a:buSzPct val="100000"/>
              <a:buFont typeface="Helvetica"/>
              <a:buChar char="–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Initialized to (1 + leader’s last index)</a:t>
            </a:r>
          </a:p>
          <a:p>
            <a:pPr marL="342900" indent="-342900" algn="l">
              <a:spcBef>
                <a:spcPts val="1200"/>
              </a:spcBef>
              <a:buClr>
                <a:srgbClr val="000000"/>
              </a:buClr>
              <a:buSzPct val="90000"/>
              <a:buFont typeface="Arial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If AppendEntries consistency check fails, decrement nextIndex, try again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2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2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2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2" presetClass="entr" presetSubtype="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2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2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2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" grpId="5" animBg="1" advAuto="0"/>
      <p:bldP spid="1443" grpId="7" animBg="1" advAuto="0"/>
      <p:bldP spid="1444" grpId="10" animBg="1" advAuto="0"/>
      <p:bldP spid="1445" grpId="11" animBg="1" advAuto="0"/>
      <p:bldP spid="1446" grpId="13" animBg="1" advAuto="0"/>
      <p:bldP spid="1447" grpId="15" animBg="1" advAuto="0"/>
      <p:bldP spid="1448" grpId="17" animBg="1" advAuto="0"/>
      <p:bldP spid="1449" grpId="6" animBg="1" advAuto="0"/>
      <p:bldP spid="1450" grpId="8" animBg="1" advAuto="0"/>
      <p:bldP spid="1451" grpId="9" animBg="1" advAuto="0"/>
      <p:bldP spid="1452" grpId="12" animBg="1" advAuto="0"/>
      <p:bldP spid="1453" grpId="14" animBg="1" advAuto="0"/>
      <p:bldP spid="1454" grpId="16" animBg="1" advAuto="0"/>
      <p:bldP spid="1455" grpId="2" animBg="1" advAuto="0"/>
      <p:bldP spid="1456" grpId="3" animBg="1" advAuto="0"/>
      <p:bldP spid="1457" grpId="4" animBg="1" advAuto="0"/>
      <p:bldP spid="1460" grpId="1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Repairing Follower Logs</a:t>
            </a:r>
          </a:p>
        </p:txBody>
      </p:sp>
      <p:grpSp>
        <p:nvGrpSpPr>
          <p:cNvPr id="1506" name="Group 4"/>
          <p:cNvGrpSpPr/>
          <p:nvPr/>
        </p:nvGrpSpPr>
        <p:grpSpPr>
          <a:xfrm>
            <a:off x="-75107" y="1470402"/>
            <a:ext cx="7476802" cy="774407"/>
            <a:chOff x="0" y="0"/>
            <a:chExt cx="7476801" cy="774406"/>
          </a:xfrm>
        </p:grpSpPr>
        <p:grpSp>
          <p:nvGrpSpPr>
            <p:cNvPr id="1465" name="Rectangle 133"/>
            <p:cNvGrpSpPr/>
            <p:nvPr/>
          </p:nvGrpSpPr>
          <p:grpSpPr>
            <a:xfrm>
              <a:off x="2828600" y="393405"/>
              <a:ext cx="381003" cy="381002"/>
              <a:chOff x="-1" y="0"/>
              <a:chExt cx="381002" cy="381000"/>
            </a:xfrm>
          </p:grpSpPr>
          <p:sp>
            <p:nvSpPr>
              <p:cNvPr id="1463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64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468" name="Rectangle 134"/>
            <p:cNvGrpSpPr/>
            <p:nvPr/>
          </p:nvGrpSpPr>
          <p:grpSpPr>
            <a:xfrm>
              <a:off x="3971600" y="393405"/>
              <a:ext cx="381003" cy="381002"/>
              <a:chOff x="-1" y="0"/>
              <a:chExt cx="381002" cy="381000"/>
            </a:xfrm>
          </p:grpSpPr>
          <p:sp>
            <p:nvSpPr>
              <p:cNvPr id="1466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67" name="4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471" name="Rectangle 138"/>
            <p:cNvGrpSpPr/>
            <p:nvPr/>
          </p:nvGrpSpPr>
          <p:grpSpPr>
            <a:xfrm>
              <a:off x="3209600" y="393405"/>
              <a:ext cx="381003" cy="381002"/>
              <a:chOff x="-1" y="0"/>
              <a:chExt cx="381002" cy="381000"/>
            </a:xfrm>
          </p:grpSpPr>
          <p:sp>
            <p:nvSpPr>
              <p:cNvPr id="1469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70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474" name="Rectangle 139"/>
            <p:cNvGrpSpPr/>
            <p:nvPr/>
          </p:nvGrpSpPr>
          <p:grpSpPr>
            <a:xfrm>
              <a:off x="3590600" y="393405"/>
              <a:ext cx="381003" cy="381002"/>
              <a:chOff x="-1" y="0"/>
              <a:chExt cx="381002" cy="381000"/>
            </a:xfrm>
          </p:grpSpPr>
          <p:sp>
            <p:nvSpPr>
              <p:cNvPr id="1472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73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477" name="Rectangle 140"/>
            <p:cNvGrpSpPr/>
            <p:nvPr/>
          </p:nvGrpSpPr>
          <p:grpSpPr>
            <a:xfrm>
              <a:off x="4352600" y="393405"/>
              <a:ext cx="381003" cy="381002"/>
              <a:chOff x="-1" y="0"/>
              <a:chExt cx="381002" cy="381000"/>
            </a:xfrm>
          </p:grpSpPr>
          <p:sp>
            <p:nvSpPr>
              <p:cNvPr id="1475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76" name="4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480" name="Rectangle 141"/>
            <p:cNvGrpSpPr/>
            <p:nvPr/>
          </p:nvGrpSpPr>
          <p:grpSpPr>
            <a:xfrm>
              <a:off x="4733600" y="393405"/>
              <a:ext cx="381003" cy="381002"/>
              <a:chOff x="-1" y="0"/>
              <a:chExt cx="381002" cy="381000"/>
            </a:xfrm>
          </p:grpSpPr>
          <p:sp>
            <p:nvSpPr>
              <p:cNvPr id="1478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79" name="5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483" name="Rectangle 143"/>
            <p:cNvGrpSpPr/>
            <p:nvPr/>
          </p:nvGrpSpPr>
          <p:grpSpPr>
            <a:xfrm>
              <a:off x="5114600" y="393405"/>
              <a:ext cx="381003" cy="381002"/>
              <a:chOff x="-1" y="0"/>
              <a:chExt cx="381002" cy="381000"/>
            </a:xfrm>
          </p:grpSpPr>
          <p:sp>
            <p:nvSpPr>
              <p:cNvPr id="1481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82" name="5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486" name="Rectangle 144"/>
            <p:cNvGrpSpPr/>
            <p:nvPr/>
          </p:nvGrpSpPr>
          <p:grpSpPr>
            <a:xfrm>
              <a:off x="5495600" y="393405"/>
              <a:ext cx="381003" cy="381002"/>
              <a:chOff x="-1" y="0"/>
              <a:chExt cx="381002" cy="381000"/>
            </a:xfrm>
          </p:grpSpPr>
          <p:sp>
            <p:nvSpPr>
              <p:cNvPr id="1484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85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489" name="Rectangle 145"/>
            <p:cNvGrpSpPr/>
            <p:nvPr/>
          </p:nvGrpSpPr>
          <p:grpSpPr>
            <a:xfrm>
              <a:off x="5876600" y="393405"/>
              <a:ext cx="381003" cy="381002"/>
              <a:chOff x="-1" y="0"/>
              <a:chExt cx="381002" cy="381000"/>
            </a:xfrm>
          </p:grpSpPr>
          <p:sp>
            <p:nvSpPr>
              <p:cNvPr id="1487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88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492" name="Rectangle 146"/>
            <p:cNvGrpSpPr/>
            <p:nvPr/>
          </p:nvGrpSpPr>
          <p:grpSpPr>
            <a:xfrm>
              <a:off x="6257600" y="393405"/>
              <a:ext cx="381003" cy="381002"/>
              <a:chOff x="-1" y="0"/>
              <a:chExt cx="381002" cy="381000"/>
            </a:xfrm>
          </p:grpSpPr>
          <p:sp>
            <p:nvSpPr>
              <p:cNvPr id="1490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91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sz="1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sp>
          <p:nvSpPr>
            <p:cNvPr id="1493" name="TextBox 160"/>
            <p:cNvSpPr txBox="1"/>
            <p:nvPr/>
          </p:nvSpPr>
          <p:spPr>
            <a:xfrm>
              <a:off x="0" y="441103"/>
              <a:ext cx="2327100" cy="241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ts val="1900"/>
                </a:lnSpc>
                <a:defRPr sz="18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Leader for term 7</a:t>
              </a:r>
            </a:p>
          </p:txBody>
        </p:sp>
        <p:sp>
          <p:nvSpPr>
            <p:cNvPr id="1494" name="TextBox 312"/>
            <p:cNvSpPr txBox="1"/>
            <p:nvPr/>
          </p:nvSpPr>
          <p:spPr>
            <a:xfrm>
              <a:off x="2828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5" name="TextBox 313"/>
            <p:cNvSpPr txBox="1"/>
            <p:nvPr/>
          </p:nvSpPr>
          <p:spPr>
            <a:xfrm>
              <a:off x="3209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496" name="TextBox 314"/>
            <p:cNvSpPr txBox="1"/>
            <p:nvPr/>
          </p:nvSpPr>
          <p:spPr>
            <a:xfrm>
              <a:off x="3590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497" name="TextBox 315"/>
            <p:cNvSpPr txBox="1"/>
            <p:nvPr/>
          </p:nvSpPr>
          <p:spPr>
            <a:xfrm>
              <a:off x="3971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498" name="TextBox 316"/>
            <p:cNvSpPr txBox="1"/>
            <p:nvPr/>
          </p:nvSpPr>
          <p:spPr>
            <a:xfrm>
              <a:off x="4352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499" name="TextBox 317"/>
            <p:cNvSpPr txBox="1"/>
            <p:nvPr/>
          </p:nvSpPr>
          <p:spPr>
            <a:xfrm>
              <a:off x="4733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0" name="TextBox 318"/>
            <p:cNvSpPr txBox="1"/>
            <p:nvPr/>
          </p:nvSpPr>
          <p:spPr>
            <a:xfrm>
              <a:off x="5114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01" name="TextBox 319"/>
            <p:cNvSpPr txBox="1"/>
            <p:nvPr/>
          </p:nvSpPr>
          <p:spPr>
            <a:xfrm>
              <a:off x="5495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1502" name="TextBox 320"/>
            <p:cNvSpPr txBox="1"/>
            <p:nvPr/>
          </p:nvSpPr>
          <p:spPr>
            <a:xfrm>
              <a:off x="5876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1503" name="TextBox 321"/>
            <p:cNvSpPr txBox="1"/>
            <p:nvPr/>
          </p:nvSpPr>
          <p:spPr>
            <a:xfrm>
              <a:off x="6181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1504" name="TextBox 322"/>
            <p:cNvSpPr txBox="1"/>
            <p:nvPr/>
          </p:nvSpPr>
          <p:spPr>
            <a:xfrm>
              <a:off x="6562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1505" name="TextBox 323"/>
            <p:cNvSpPr txBox="1"/>
            <p:nvPr/>
          </p:nvSpPr>
          <p:spPr>
            <a:xfrm>
              <a:off x="6943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 b="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12</a:t>
              </a:r>
            </a:p>
          </p:txBody>
        </p:sp>
      </p:grpSp>
      <p:grpSp>
        <p:nvGrpSpPr>
          <p:cNvPr id="1509" name="Rectangle 171"/>
          <p:cNvGrpSpPr/>
          <p:nvPr/>
        </p:nvGrpSpPr>
        <p:grpSpPr>
          <a:xfrm>
            <a:off x="2744228" y="3233135"/>
            <a:ext cx="381002" cy="381002"/>
            <a:chOff x="0" y="0"/>
            <a:chExt cx="381001" cy="381001"/>
          </a:xfrm>
        </p:grpSpPr>
        <p:sp>
          <p:nvSpPr>
            <p:cNvPr id="150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0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12" name="Rectangle 172"/>
          <p:cNvGrpSpPr/>
          <p:nvPr/>
        </p:nvGrpSpPr>
        <p:grpSpPr>
          <a:xfrm>
            <a:off x="3125228" y="3233135"/>
            <a:ext cx="381002" cy="381002"/>
            <a:chOff x="0" y="0"/>
            <a:chExt cx="381001" cy="381001"/>
          </a:xfrm>
        </p:grpSpPr>
        <p:sp>
          <p:nvSpPr>
            <p:cNvPr id="151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1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15" name="Rectangle 173"/>
          <p:cNvGrpSpPr/>
          <p:nvPr/>
        </p:nvGrpSpPr>
        <p:grpSpPr>
          <a:xfrm>
            <a:off x="3506227" y="3233135"/>
            <a:ext cx="381002" cy="381002"/>
            <a:chOff x="0" y="0"/>
            <a:chExt cx="381001" cy="381001"/>
          </a:xfrm>
        </p:grpSpPr>
        <p:sp>
          <p:nvSpPr>
            <p:cNvPr id="151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1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516" name="TextBox 175"/>
          <p:cNvSpPr txBox="1"/>
          <p:nvPr/>
        </p:nvSpPr>
        <p:spPr>
          <a:xfrm>
            <a:off x="823822" y="3301808"/>
            <a:ext cx="1334184" cy="24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ts val="1900"/>
              </a:lnSpc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Before repair</a:t>
            </a:r>
          </a:p>
        </p:txBody>
      </p:sp>
      <p:grpSp>
        <p:nvGrpSpPr>
          <p:cNvPr id="1519" name="Rectangle 176"/>
          <p:cNvGrpSpPr/>
          <p:nvPr/>
        </p:nvGrpSpPr>
        <p:grpSpPr>
          <a:xfrm>
            <a:off x="3887227" y="3233135"/>
            <a:ext cx="381002" cy="381002"/>
            <a:chOff x="0" y="0"/>
            <a:chExt cx="381001" cy="381001"/>
          </a:xfrm>
        </p:grpSpPr>
        <p:sp>
          <p:nvSpPr>
            <p:cNvPr id="151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18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522" name="Rectangle 177"/>
          <p:cNvGrpSpPr/>
          <p:nvPr/>
        </p:nvGrpSpPr>
        <p:grpSpPr>
          <a:xfrm>
            <a:off x="4268227" y="3233135"/>
            <a:ext cx="381002" cy="381002"/>
            <a:chOff x="0" y="0"/>
            <a:chExt cx="381001" cy="381001"/>
          </a:xfrm>
        </p:grpSpPr>
        <p:sp>
          <p:nvSpPr>
            <p:cNvPr id="152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1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525" name="Rectangle 178"/>
          <p:cNvGrpSpPr/>
          <p:nvPr/>
        </p:nvGrpSpPr>
        <p:grpSpPr>
          <a:xfrm>
            <a:off x="6554227" y="3233135"/>
            <a:ext cx="381002" cy="381002"/>
            <a:chOff x="0" y="0"/>
            <a:chExt cx="381001" cy="381001"/>
          </a:xfrm>
        </p:grpSpPr>
        <p:sp>
          <p:nvSpPr>
            <p:cNvPr id="152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4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528" name="Rectangle 179"/>
          <p:cNvGrpSpPr/>
          <p:nvPr/>
        </p:nvGrpSpPr>
        <p:grpSpPr>
          <a:xfrm>
            <a:off x="5030227" y="3233135"/>
            <a:ext cx="381002" cy="381002"/>
            <a:chOff x="0" y="0"/>
            <a:chExt cx="381001" cy="381001"/>
          </a:xfrm>
        </p:grpSpPr>
        <p:sp>
          <p:nvSpPr>
            <p:cNvPr id="152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7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531" name="Rectangle 180"/>
          <p:cNvGrpSpPr/>
          <p:nvPr/>
        </p:nvGrpSpPr>
        <p:grpSpPr>
          <a:xfrm>
            <a:off x="5411227" y="3233135"/>
            <a:ext cx="381002" cy="381002"/>
            <a:chOff x="0" y="0"/>
            <a:chExt cx="381001" cy="381001"/>
          </a:xfrm>
        </p:grpSpPr>
        <p:sp>
          <p:nvSpPr>
            <p:cNvPr id="152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0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534" name="Rectangle 181"/>
          <p:cNvGrpSpPr/>
          <p:nvPr/>
        </p:nvGrpSpPr>
        <p:grpSpPr>
          <a:xfrm>
            <a:off x="5792227" y="3233135"/>
            <a:ext cx="381002" cy="381002"/>
            <a:chOff x="0" y="0"/>
            <a:chExt cx="381001" cy="381001"/>
          </a:xfrm>
        </p:grpSpPr>
        <p:sp>
          <p:nvSpPr>
            <p:cNvPr id="153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3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537" name="Rectangle 182"/>
          <p:cNvGrpSpPr/>
          <p:nvPr/>
        </p:nvGrpSpPr>
        <p:grpSpPr>
          <a:xfrm>
            <a:off x="6173227" y="3233135"/>
            <a:ext cx="381002" cy="381002"/>
            <a:chOff x="0" y="0"/>
            <a:chExt cx="381001" cy="381001"/>
          </a:xfrm>
        </p:grpSpPr>
        <p:sp>
          <p:nvSpPr>
            <p:cNvPr id="153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6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540" name="Rectangle 183"/>
          <p:cNvGrpSpPr/>
          <p:nvPr/>
        </p:nvGrpSpPr>
        <p:grpSpPr>
          <a:xfrm>
            <a:off x="4649227" y="3233135"/>
            <a:ext cx="381002" cy="381002"/>
            <a:chOff x="0" y="0"/>
            <a:chExt cx="381001" cy="381001"/>
          </a:xfrm>
        </p:grpSpPr>
        <p:sp>
          <p:nvSpPr>
            <p:cNvPr id="153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9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541" name="TextBox 185"/>
          <p:cNvSpPr txBox="1"/>
          <p:nvPr/>
        </p:nvSpPr>
        <p:spPr>
          <a:xfrm>
            <a:off x="2287028" y="3285137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(f)</a:t>
            </a:r>
          </a:p>
        </p:txBody>
      </p:sp>
      <p:sp>
        <p:nvSpPr>
          <p:cNvPr id="1542" name="Rectangle 202"/>
          <p:cNvSpPr/>
          <p:nvPr/>
        </p:nvSpPr>
        <p:spPr>
          <a:xfrm>
            <a:off x="6563559" y="1870866"/>
            <a:ext cx="381002" cy="381003"/>
          </a:xfrm>
          <a:prstGeom prst="rect">
            <a:avLst/>
          </a:prstGeom>
          <a:ln w="19050">
            <a:solidFill>
              <a:srgbClr val="A5001E"/>
            </a:solidFill>
            <a:prstDash val="sysDot"/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sz="1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545" name="Rectangle 64"/>
          <p:cNvGrpSpPr/>
          <p:nvPr/>
        </p:nvGrpSpPr>
        <p:grpSpPr>
          <a:xfrm>
            <a:off x="2744228" y="4224775"/>
            <a:ext cx="381002" cy="381002"/>
            <a:chOff x="0" y="0"/>
            <a:chExt cx="381001" cy="381001"/>
          </a:xfrm>
        </p:grpSpPr>
        <p:sp>
          <p:nvSpPr>
            <p:cNvPr id="154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4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48" name="Rectangle 65"/>
          <p:cNvGrpSpPr/>
          <p:nvPr/>
        </p:nvGrpSpPr>
        <p:grpSpPr>
          <a:xfrm>
            <a:off x="3125228" y="4224775"/>
            <a:ext cx="381002" cy="381002"/>
            <a:chOff x="0" y="0"/>
            <a:chExt cx="381001" cy="381001"/>
          </a:xfrm>
        </p:grpSpPr>
        <p:sp>
          <p:nvSpPr>
            <p:cNvPr id="154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47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51" name="Rectangle 66"/>
          <p:cNvGrpSpPr/>
          <p:nvPr/>
        </p:nvGrpSpPr>
        <p:grpSpPr>
          <a:xfrm>
            <a:off x="3506227" y="4224775"/>
            <a:ext cx="381002" cy="381002"/>
            <a:chOff x="0" y="0"/>
            <a:chExt cx="381001" cy="381001"/>
          </a:xfrm>
        </p:grpSpPr>
        <p:sp>
          <p:nvSpPr>
            <p:cNvPr id="154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5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54" name="Rectangle 67"/>
          <p:cNvGrpSpPr/>
          <p:nvPr/>
        </p:nvGrpSpPr>
        <p:grpSpPr>
          <a:xfrm>
            <a:off x="3887227" y="4224775"/>
            <a:ext cx="381002" cy="381002"/>
            <a:chOff x="0" y="0"/>
            <a:chExt cx="381001" cy="381001"/>
          </a:xfrm>
        </p:grpSpPr>
        <p:sp>
          <p:nvSpPr>
            <p:cNvPr id="155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53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1555" name="TextBox 68"/>
          <p:cNvSpPr txBox="1"/>
          <p:nvPr/>
        </p:nvSpPr>
        <p:spPr>
          <a:xfrm>
            <a:off x="2280404" y="4232669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(f)</a:t>
            </a:r>
          </a:p>
        </p:txBody>
      </p:sp>
      <p:sp>
        <p:nvSpPr>
          <p:cNvPr id="1556" name="Straight Arrow Connector 70"/>
          <p:cNvSpPr/>
          <p:nvPr/>
        </p:nvSpPr>
        <p:spPr>
          <a:xfrm>
            <a:off x="4083344" y="2814559"/>
            <a:ext cx="2" cy="429661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57" name="TextBox 71"/>
          <p:cNvSpPr txBox="1"/>
          <p:nvPr/>
        </p:nvSpPr>
        <p:spPr>
          <a:xfrm>
            <a:off x="3797927" y="2533152"/>
            <a:ext cx="1079798" cy="241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ts val="1900"/>
              </a:lnSpc>
              <a:defRPr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nextIndex</a:t>
            </a:r>
          </a:p>
        </p:txBody>
      </p:sp>
      <p:sp>
        <p:nvSpPr>
          <p:cNvPr id="1558" name="Down Arrow 3"/>
          <p:cNvSpPr/>
          <p:nvPr/>
        </p:nvSpPr>
        <p:spPr>
          <a:xfrm>
            <a:off x="3306145" y="3715187"/>
            <a:ext cx="411092" cy="420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033"/>
                </a:moveTo>
                <a:lnTo>
                  <a:pt x="5400" y="11033"/>
                </a:lnTo>
                <a:lnTo>
                  <a:pt x="5400" y="0"/>
                </a:lnTo>
                <a:lnTo>
                  <a:pt x="16200" y="0"/>
                </a:lnTo>
                <a:lnTo>
                  <a:pt x="16200" y="11033"/>
                </a:lnTo>
                <a:lnTo>
                  <a:pt x="21600" y="11033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90016"/>
              </a:gs>
              <a:gs pos="80000">
                <a:srgbClr val="A0001D"/>
              </a:gs>
              <a:gs pos="100000">
                <a:srgbClr val="A0001D"/>
              </a:gs>
            </a:gsLst>
            <a:lin ang="16200000"/>
          </a:gradFill>
          <a:ln>
            <a:solidFill>
              <a:srgbClr val="A1001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59" name="TextBox 75"/>
          <p:cNvSpPr txBox="1"/>
          <p:nvPr/>
        </p:nvSpPr>
        <p:spPr>
          <a:xfrm>
            <a:off x="1016183" y="4276804"/>
            <a:ext cx="1143422" cy="24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ts val="1900"/>
              </a:lnSpc>
              <a:defRPr sz="1800" b="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After repair</a:t>
            </a:r>
          </a:p>
        </p:txBody>
      </p:sp>
      <p:sp>
        <p:nvSpPr>
          <p:cNvPr id="1560" name="Straight Arrow Connector 70"/>
          <p:cNvSpPr/>
          <p:nvPr/>
        </p:nvSpPr>
        <p:spPr>
          <a:xfrm>
            <a:off x="4070644" y="2814559"/>
            <a:ext cx="2" cy="429661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61" name="Straight Arrow Connector 70"/>
          <p:cNvSpPr/>
          <p:nvPr/>
        </p:nvSpPr>
        <p:spPr>
          <a:xfrm>
            <a:off x="4057944" y="2814559"/>
            <a:ext cx="2" cy="429661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62" name="Straight Arrow Connector 70"/>
          <p:cNvSpPr/>
          <p:nvPr/>
        </p:nvSpPr>
        <p:spPr>
          <a:xfrm>
            <a:off x="4070644" y="2814559"/>
            <a:ext cx="2" cy="429661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22899" y="2749880"/>
            <a:ext cx="8592502" cy="2942992"/>
          </a:xfrm>
          <a:prstGeom prst="rect">
            <a:avLst/>
          </a:prstGeom>
        </p:spPr>
        <p:txBody>
          <a:bodyPr/>
          <a:lstStyle/>
          <a:p>
            <a:r>
              <a:t>Raft safety property:  </a:t>
            </a:r>
            <a:r>
              <a:rPr sz="2300" b="0"/>
              <a:t>If leader has decided log entry is committed, entry will be present in logs of all future leaders</a:t>
            </a:r>
          </a:p>
          <a:p>
            <a:pPr>
              <a:spcBef>
                <a:spcPts val="2400"/>
              </a:spcBef>
              <a:defRPr b="0"/>
            </a:pPr>
            <a:r>
              <a:t>Why does this guarantee higher-level goal?</a:t>
            </a:r>
          </a:p>
          <a:p>
            <a:pPr marL="914400" lvl="1" indent="-457200">
              <a:spcBef>
                <a:spcPts val="600"/>
              </a:spcBef>
              <a:buFontTx/>
              <a:buAutoNum type="arabicPeriod"/>
              <a:defRPr sz="2100" b="0"/>
            </a:pPr>
            <a:r>
              <a:t>Leaders never overwrite entries in their logs</a:t>
            </a:r>
            <a:endParaRPr sz="2000"/>
          </a:p>
          <a:p>
            <a:pPr marL="914400" lvl="1" indent="-457200">
              <a:spcBef>
                <a:spcPts val="600"/>
              </a:spcBef>
              <a:buFontTx/>
              <a:buAutoNum type="arabicPeriod"/>
              <a:defRPr sz="2100" b="0"/>
            </a:pPr>
            <a:r>
              <a:t>Only entries in leader’s log can be committed</a:t>
            </a:r>
            <a:endParaRPr sz="2000"/>
          </a:p>
          <a:p>
            <a:pPr marL="914400" lvl="1" indent="-457200">
              <a:spcBef>
                <a:spcPts val="600"/>
              </a:spcBef>
              <a:buFontTx/>
              <a:buAutoNum type="arabicPeriod"/>
              <a:defRPr sz="2100" b="0"/>
            </a:pPr>
            <a:r>
              <a:t>Entries must be committed before applying to state machine</a:t>
            </a:r>
          </a:p>
        </p:txBody>
      </p:sp>
      <p:sp>
        <p:nvSpPr>
          <p:cNvPr id="1565" name="TextBox 6"/>
          <p:cNvSpPr txBox="1"/>
          <p:nvPr/>
        </p:nvSpPr>
        <p:spPr>
          <a:xfrm>
            <a:off x="2253631" y="5585147"/>
            <a:ext cx="5453394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Committed → Present in future leaders’ logs</a:t>
            </a:r>
          </a:p>
        </p:txBody>
      </p:sp>
      <p:sp>
        <p:nvSpPr>
          <p:cNvPr id="1566" name="TextBox 7"/>
          <p:cNvSpPr txBox="1"/>
          <p:nvPr/>
        </p:nvSpPr>
        <p:spPr>
          <a:xfrm>
            <a:off x="976040" y="6031598"/>
            <a:ext cx="1616046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r">
              <a:defRPr sz="1800" b="0">
                <a:solidFill>
                  <a:srgbClr val="0078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Restrictions on</a:t>
            </a:r>
            <a:br/>
            <a:r>
              <a:t>commitment</a:t>
            </a:r>
          </a:p>
        </p:txBody>
      </p:sp>
      <p:sp>
        <p:nvSpPr>
          <p:cNvPr id="1567" name="TextBox 8"/>
          <p:cNvSpPr txBox="1"/>
          <p:nvPr/>
        </p:nvSpPr>
        <p:spPr>
          <a:xfrm>
            <a:off x="6233443" y="6020739"/>
            <a:ext cx="1616046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>
              <a:defRPr sz="1800" b="0">
                <a:solidFill>
                  <a:srgbClr val="0078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Restrictions on</a:t>
            </a:r>
            <a:br/>
            <a:r>
              <a:t>leader election</a:t>
            </a:r>
          </a:p>
        </p:txBody>
      </p:sp>
      <p:sp>
        <p:nvSpPr>
          <p:cNvPr id="1568" name="Freeform 9"/>
          <p:cNvSpPr/>
          <p:nvPr/>
        </p:nvSpPr>
        <p:spPr>
          <a:xfrm>
            <a:off x="2551144" y="5941781"/>
            <a:ext cx="658680" cy="402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261" y="13015"/>
                  <a:pt x="17619" y="21046"/>
                  <a:pt x="0" y="21600"/>
                </a:cubicBezTo>
              </a:path>
            </a:pathLst>
          </a:custGeom>
          <a:ln w="25400">
            <a:solidFill>
              <a:srgbClr val="0078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69" name="Freeform 10"/>
          <p:cNvSpPr/>
          <p:nvPr/>
        </p:nvSpPr>
        <p:spPr>
          <a:xfrm flipH="1">
            <a:off x="5568146" y="5941781"/>
            <a:ext cx="658680" cy="402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261" y="13015"/>
                  <a:pt x="17619" y="21046"/>
                  <a:pt x="0" y="21600"/>
                </a:cubicBezTo>
              </a:path>
            </a:pathLst>
          </a:custGeom>
          <a:ln w="25400">
            <a:solidFill>
              <a:srgbClr val="0078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70" name="Slide Number Placeholder 12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571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Safety Requirement</a:t>
            </a:r>
          </a:p>
        </p:txBody>
      </p:sp>
      <p:grpSp>
        <p:nvGrpSpPr>
          <p:cNvPr id="1574" name="Rounded Rectangle 15"/>
          <p:cNvGrpSpPr/>
          <p:nvPr/>
        </p:nvGrpSpPr>
        <p:grpSpPr>
          <a:xfrm>
            <a:off x="548643" y="1486317"/>
            <a:ext cx="8172833" cy="1074473"/>
            <a:chOff x="0" y="0"/>
            <a:chExt cx="8172832" cy="1074472"/>
          </a:xfrm>
        </p:grpSpPr>
        <p:sp>
          <p:nvSpPr>
            <p:cNvPr id="1572" name="Rounded Rectangle"/>
            <p:cNvSpPr/>
            <p:nvPr/>
          </p:nvSpPr>
          <p:spPr>
            <a:xfrm>
              <a:off x="0" y="0"/>
              <a:ext cx="8172833" cy="107447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790016"/>
                </a:gs>
                <a:gs pos="80000">
                  <a:srgbClr val="A0001D"/>
                </a:gs>
                <a:gs pos="100000">
                  <a:srgbClr val="A0001D"/>
                </a:gs>
              </a:gsLst>
              <a:lin ang="16200000" scaled="0"/>
            </a:gradFill>
            <a:ln w="9525" cap="flat">
              <a:solidFill>
                <a:srgbClr val="A1001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73" name="Once log entry applied to a state machine, no other state machine must apply a different value for that log entry"/>
            <p:cNvSpPr txBox="1"/>
            <p:nvPr/>
          </p:nvSpPr>
          <p:spPr>
            <a:xfrm>
              <a:off x="52449" y="153392"/>
              <a:ext cx="8067934" cy="7676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Once log entry applied to a state machine, no other state machine must apply a different value for that log entry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" grpId="1" build="p" bldLvl="5" animBg="1" advAuto="0"/>
      <p:bldP spid="1565" grpId="2" animBg="1" advAuto="0"/>
      <p:bldP spid="1566" grpId="3" animBg="1" advAuto="0"/>
      <p:bldP spid="1567" grpId="4" animBg="1" advAuto="0"/>
      <p:bldP spid="1568" grpId="5" animBg="1" advAuto="0"/>
      <p:bldP spid="1569" grpId="6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319305" y="3737917"/>
            <a:ext cx="8596095" cy="288126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b="0"/>
            </a:pPr>
            <a:r>
              <a:t>Elect candidate most likely to contain all committed entries</a:t>
            </a:r>
          </a:p>
          <a:p>
            <a:pPr marL="800100" lvl="1" indent="-342900">
              <a:spcBef>
                <a:spcPts val="800"/>
              </a:spcBef>
              <a:buFont typeface="Helvetica"/>
              <a:defRPr sz="2200" b="0"/>
            </a:pPr>
            <a:r>
              <a:t>In RequestVote, candidates incl. index + term of last log entry</a:t>
            </a:r>
          </a:p>
          <a:p>
            <a:pPr marL="800100" lvl="1" indent="-342900">
              <a:spcBef>
                <a:spcPts val="800"/>
              </a:spcBef>
              <a:buFont typeface="Helvetica"/>
              <a:defRPr sz="2200" b="0"/>
            </a:pPr>
            <a:r>
              <a:t>Voter V denies vote if its log is “</a:t>
            </a:r>
            <a:r>
              <a:rPr>
                <a:solidFill>
                  <a:srgbClr val="FF2600"/>
                </a:solidFill>
              </a:rPr>
              <a:t>more</a:t>
            </a:r>
            <a:r>
              <a:t> </a:t>
            </a:r>
            <a:r>
              <a:rPr>
                <a:solidFill>
                  <a:srgbClr val="FF2600"/>
                </a:solidFill>
              </a:rPr>
              <a:t>complete</a:t>
            </a:r>
            <a:r>
              <a:t>”:</a:t>
            </a:r>
          </a:p>
          <a:p>
            <a:pPr marL="1257300" lvl="2" indent="-342900">
              <a:spcBef>
                <a:spcPts val="800"/>
              </a:spcBef>
              <a:buSzPct val="100000"/>
              <a:buFont typeface="Helvetica"/>
              <a:buChar char="–"/>
              <a:defRPr sz="2200" b="0"/>
            </a:pPr>
            <a:r>
              <a:t>pick log whose last entry has the </a:t>
            </a:r>
            <a:r>
              <a:rPr>
                <a:solidFill>
                  <a:srgbClr val="FF2600"/>
                </a:solidFill>
              </a:rPr>
              <a:t>higher term</a:t>
            </a:r>
          </a:p>
          <a:p>
            <a:pPr marL="1257300" lvl="2" indent="-342900">
              <a:spcBef>
                <a:spcPts val="800"/>
              </a:spcBef>
              <a:buSzPct val="100000"/>
              <a:buFont typeface="Helvetica"/>
              <a:buChar char="–"/>
              <a:defRPr sz="2200" b="0"/>
            </a:pPr>
            <a:r>
              <a:t>if last log term is the same, then pick </a:t>
            </a:r>
            <a:r>
              <a:rPr>
                <a:solidFill>
                  <a:srgbClr val="FF2600"/>
                </a:solidFill>
              </a:rPr>
              <a:t>longer log</a:t>
            </a:r>
            <a:endParaRPr>
              <a:solidFill>
                <a:srgbClr val="1F4899"/>
              </a:solidFill>
            </a:endParaRPr>
          </a:p>
          <a:p>
            <a:pPr marL="800100" lvl="1" indent="-342900">
              <a:spcBef>
                <a:spcPts val="800"/>
              </a:spcBef>
              <a:buFont typeface="Helvetica"/>
              <a:defRPr sz="2200" b="0"/>
            </a:pPr>
            <a:r>
              <a:t>Leader will have “most complete” log among electing majority</a:t>
            </a:r>
          </a:p>
        </p:txBody>
      </p:sp>
      <p:sp>
        <p:nvSpPr>
          <p:cNvPr id="1577" name="Slide Number Placeholder 6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78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Picking the Best Leader</a:t>
            </a:r>
          </a:p>
        </p:txBody>
      </p:sp>
      <p:grpSp>
        <p:nvGrpSpPr>
          <p:cNvPr id="1581" name="Rectangle 91"/>
          <p:cNvGrpSpPr/>
          <p:nvPr/>
        </p:nvGrpSpPr>
        <p:grpSpPr>
          <a:xfrm>
            <a:off x="2739082" y="1853513"/>
            <a:ext cx="381003" cy="381002"/>
            <a:chOff x="0" y="0"/>
            <a:chExt cx="381001" cy="381001"/>
          </a:xfrm>
        </p:grpSpPr>
        <p:sp>
          <p:nvSpPr>
            <p:cNvPr id="157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84" name="Rectangle 92"/>
          <p:cNvGrpSpPr/>
          <p:nvPr/>
        </p:nvGrpSpPr>
        <p:grpSpPr>
          <a:xfrm>
            <a:off x="3882082" y="1853513"/>
            <a:ext cx="381002" cy="381002"/>
            <a:chOff x="0" y="0"/>
            <a:chExt cx="381001" cy="381001"/>
          </a:xfrm>
        </p:grpSpPr>
        <p:sp>
          <p:nvSpPr>
            <p:cNvPr id="158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3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587" name="Rectangle 93"/>
          <p:cNvGrpSpPr/>
          <p:nvPr/>
        </p:nvGrpSpPr>
        <p:grpSpPr>
          <a:xfrm>
            <a:off x="3120082" y="1853513"/>
            <a:ext cx="381003" cy="381002"/>
            <a:chOff x="0" y="0"/>
            <a:chExt cx="381001" cy="381001"/>
          </a:xfrm>
        </p:grpSpPr>
        <p:sp>
          <p:nvSpPr>
            <p:cNvPr id="158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90" name="Rectangle 94"/>
          <p:cNvGrpSpPr/>
          <p:nvPr/>
        </p:nvGrpSpPr>
        <p:grpSpPr>
          <a:xfrm>
            <a:off x="3501082" y="1853513"/>
            <a:ext cx="381002" cy="381002"/>
            <a:chOff x="0" y="0"/>
            <a:chExt cx="381001" cy="381001"/>
          </a:xfrm>
        </p:grpSpPr>
        <p:sp>
          <p:nvSpPr>
            <p:cNvPr id="158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93" name="Rectangle 95"/>
          <p:cNvGrpSpPr/>
          <p:nvPr/>
        </p:nvGrpSpPr>
        <p:grpSpPr>
          <a:xfrm>
            <a:off x="4263082" y="1853513"/>
            <a:ext cx="381002" cy="381002"/>
            <a:chOff x="0" y="0"/>
            <a:chExt cx="381001" cy="381001"/>
          </a:xfrm>
        </p:grpSpPr>
        <p:sp>
          <p:nvSpPr>
            <p:cNvPr id="159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2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594" name="TextBox 96"/>
          <p:cNvSpPr txBox="1"/>
          <p:nvPr/>
        </p:nvSpPr>
        <p:spPr>
          <a:xfrm>
            <a:off x="2739082" y="1497227"/>
            <a:ext cx="381003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1595" name="TextBox 97"/>
          <p:cNvSpPr txBox="1"/>
          <p:nvPr/>
        </p:nvSpPr>
        <p:spPr>
          <a:xfrm>
            <a:off x="3120082" y="1497227"/>
            <a:ext cx="381003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1596" name="TextBox 98"/>
          <p:cNvSpPr txBox="1"/>
          <p:nvPr/>
        </p:nvSpPr>
        <p:spPr>
          <a:xfrm>
            <a:off x="3501082" y="1497227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1597" name="TextBox 99"/>
          <p:cNvSpPr txBox="1"/>
          <p:nvPr/>
        </p:nvSpPr>
        <p:spPr>
          <a:xfrm>
            <a:off x="3882082" y="1497227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1598" name="TextBox 100"/>
          <p:cNvSpPr txBox="1"/>
          <p:nvPr/>
        </p:nvSpPr>
        <p:spPr>
          <a:xfrm>
            <a:off x="4263082" y="1497227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</a:t>
            </a:r>
          </a:p>
        </p:txBody>
      </p:sp>
      <p:grpSp>
        <p:nvGrpSpPr>
          <p:cNvPr id="1601" name="Rectangle 101"/>
          <p:cNvGrpSpPr/>
          <p:nvPr/>
        </p:nvGrpSpPr>
        <p:grpSpPr>
          <a:xfrm>
            <a:off x="2739082" y="2386913"/>
            <a:ext cx="381003" cy="381002"/>
            <a:chOff x="0" y="0"/>
            <a:chExt cx="381001" cy="381001"/>
          </a:xfrm>
        </p:grpSpPr>
        <p:sp>
          <p:nvSpPr>
            <p:cNvPr id="159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04" name="Rectangle 102"/>
          <p:cNvGrpSpPr/>
          <p:nvPr/>
        </p:nvGrpSpPr>
        <p:grpSpPr>
          <a:xfrm>
            <a:off x="3882082" y="2386913"/>
            <a:ext cx="381002" cy="381002"/>
            <a:chOff x="0" y="0"/>
            <a:chExt cx="381001" cy="381001"/>
          </a:xfrm>
        </p:grpSpPr>
        <p:sp>
          <p:nvSpPr>
            <p:cNvPr id="160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3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07" name="Rectangle 103"/>
          <p:cNvGrpSpPr/>
          <p:nvPr/>
        </p:nvGrpSpPr>
        <p:grpSpPr>
          <a:xfrm>
            <a:off x="3120082" y="2386913"/>
            <a:ext cx="381003" cy="381002"/>
            <a:chOff x="0" y="0"/>
            <a:chExt cx="381001" cy="381001"/>
          </a:xfrm>
        </p:grpSpPr>
        <p:sp>
          <p:nvSpPr>
            <p:cNvPr id="160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10" name="Rectangle 104"/>
          <p:cNvGrpSpPr/>
          <p:nvPr/>
        </p:nvGrpSpPr>
        <p:grpSpPr>
          <a:xfrm>
            <a:off x="3501082" y="2386913"/>
            <a:ext cx="381002" cy="381002"/>
            <a:chOff x="0" y="0"/>
            <a:chExt cx="381001" cy="381001"/>
          </a:xfrm>
        </p:grpSpPr>
        <p:sp>
          <p:nvSpPr>
            <p:cNvPr id="160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13" name="Rectangle 105"/>
          <p:cNvGrpSpPr/>
          <p:nvPr/>
        </p:nvGrpSpPr>
        <p:grpSpPr>
          <a:xfrm>
            <a:off x="2739082" y="2920313"/>
            <a:ext cx="381003" cy="381002"/>
            <a:chOff x="0" y="0"/>
            <a:chExt cx="381001" cy="381001"/>
          </a:xfrm>
        </p:grpSpPr>
        <p:sp>
          <p:nvSpPr>
            <p:cNvPr id="161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1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16" name="Rectangle 106"/>
          <p:cNvGrpSpPr/>
          <p:nvPr/>
        </p:nvGrpSpPr>
        <p:grpSpPr>
          <a:xfrm>
            <a:off x="3882082" y="2920313"/>
            <a:ext cx="381002" cy="381002"/>
            <a:chOff x="0" y="0"/>
            <a:chExt cx="381001" cy="381001"/>
          </a:xfrm>
        </p:grpSpPr>
        <p:sp>
          <p:nvSpPr>
            <p:cNvPr id="161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15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19" name="Rectangle 107"/>
          <p:cNvGrpSpPr/>
          <p:nvPr/>
        </p:nvGrpSpPr>
        <p:grpSpPr>
          <a:xfrm>
            <a:off x="3120082" y="2920313"/>
            <a:ext cx="381003" cy="381002"/>
            <a:chOff x="0" y="0"/>
            <a:chExt cx="381001" cy="381001"/>
          </a:xfrm>
        </p:grpSpPr>
        <p:sp>
          <p:nvSpPr>
            <p:cNvPr id="161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1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22" name="Rectangle 108"/>
          <p:cNvGrpSpPr/>
          <p:nvPr/>
        </p:nvGrpSpPr>
        <p:grpSpPr>
          <a:xfrm>
            <a:off x="3501082" y="2920313"/>
            <a:ext cx="381002" cy="381002"/>
            <a:chOff x="0" y="0"/>
            <a:chExt cx="381001" cy="381001"/>
          </a:xfrm>
        </p:grpSpPr>
        <p:sp>
          <p:nvSpPr>
            <p:cNvPr id="162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2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25" name="Rectangle 109"/>
          <p:cNvGrpSpPr/>
          <p:nvPr/>
        </p:nvGrpSpPr>
        <p:grpSpPr>
          <a:xfrm>
            <a:off x="4263082" y="2920313"/>
            <a:ext cx="381002" cy="381002"/>
            <a:chOff x="0" y="0"/>
            <a:chExt cx="381001" cy="381001"/>
          </a:xfrm>
        </p:grpSpPr>
        <p:sp>
          <p:nvSpPr>
            <p:cNvPr id="162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24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29" name="Group 11"/>
          <p:cNvGrpSpPr/>
          <p:nvPr/>
        </p:nvGrpSpPr>
        <p:grpSpPr>
          <a:xfrm>
            <a:off x="2662880" y="2844113"/>
            <a:ext cx="5410205" cy="533402"/>
            <a:chOff x="-1" y="0"/>
            <a:chExt cx="5410203" cy="533401"/>
          </a:xfrm>
        </p:grpSpPr>
        <p:sp>
          <p:nvSpPr>
            <p:cNvPr id="1626" name="Rounded Rectangle 110"/>
            <p:cNvSpPr/>
            <p:nvPr/>
          </p:nvSpPr>
          <p:spPr>
            <a:xfrm>
              <a:off x="-2" y="0"/>
              <a:ext cx="2057403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27" name="TextBox 111"/>
            <p:cNvSpPr txBox="1"/>
            <p:nvPr/>
          </p:nvSpPr>
          <p:spPr>
            <a:xfrm>
              <a:off x="2878739" y="17212"/>
              <a:ext cx="2531464" cy="482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Unavailable during leader transition</a:t>
              </a:r>
            </a:p>
          </p:txBody>
        </p:sp>
        <p:sp>
          <p:nvSpPr>
            <p:cNvPr id="1628" name="Straight Connector 114"/>
            <p:cNvSpPr/>
            <p:nvPr/>
          </p:nvSpPr>
          <p:spPr>
            <a:xfrm flipH="1" flipV="1">
              <a:off x="2133600" y="266699"/>
              <a:ext cx="609601" cy="3"/>
            </a:xfrm>
            <a:prstGeom prst="line">
              <a:avLst/>
            </a:prstGeom>
            <a:noFill/>
            <a:ln w="19050" cap="rnd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633" name="Group 12"/>
          <p:cNvGrpSpPr/>
          <p:nvPr/>
        </p:nvGrpSpPr>
        <p:grpSpPr>
          <a:xfrm>
            <a:off x="4186882" y="1777313"/>
            <a:ext cx="3183540" cy="533402"/>
            <a:chOff x="0" y="0"/>
            <a:chExt cx="3183539" cy="533401"/>
          </a:xfrm>
        </p:grpSpPr>
        <p:sp>
          <p:nvSpPr>
            <p:cNvPr id="1630" name="TextBox 112"/>
            <p:cNvSpPr txBox="1"/>
            <p:nvPr/>
          </p:nvSpPr>
          <p:spPr>
            <a:xfrm>
              <a:off x="1354738" y="144871"/>
              <a:ext cx="1828802" cy="24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Committed?</a:t>
              </a:r>
            </a:p>
          </p:txBody>
        </p:sp>
        <p:sp>
          <p:nvSpPr>
            <p:cNvPr id="1631" name="Straight Connector 113"/>
            <p:cNvSpPr/>
            <p:nvPr/>
          </p:nvSpPr>
          <p:spPr>
            <a:xfrm flipH="1" flipV="1">
              <a:off x="609600" y="266699"/>
              <a:ext cx="609601" cy="3"/>
            </a:xfrm>
            <a:prstGeom prst="line">
              <a:avLst/>
            </a:prstGeom>
            <a:noFill/>
            <a:ln w="19050" cap="rnd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32" name="Rounded Rectangle 115"/>
            <p:cNvSpPr/>
            <p:nvPr/>
          </p:nvSpPr>
          <p:spPr>
            <a:xfrm>
              <a:off x="0" y="0"/>
              <a:ext cx="533402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634" name="Rectangle 116"/>
          <p:cNvSpPr txBox="1"/>
          <p:nvPr/>
        </p:nvSpPr>
        <p:spPr>
          <a:xfrm>
            <a:off x="293331" y="2016922"/>
            <a:ext cx="1960704" cy="107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200" b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Can’t tell which entries committed!</a:t>
            </a:r>
          </a:p>
        </p:txBody>
      </p:sp>
      <p:sp>
        <p:nvSpPr>
          <p:cNvPr id="1635" name="TextBox 117"/>
          <p:cNvSpPr txBox="1"/>
          <p:nvPr/>
        </p:nvSpPr>
        <p:spPr>
          <a:xfrm>
            <a:off x="2358082" y="1899336"/>
            <a:ext cx="381002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1</a:t>
            </a:r>
          </a:p>
        </p:txBody>
      </p:sp>
      <p:sp>
        <p:nvSpPr>
          <p:cNvPr id="1636" name="TextBox 118"/>
          <p:cNvSpPr txBox="1"/>
          <p:nvPr/>
        </p:nvSpPr>
        <p:spPr>
          <a:xfrm>
            <a:off x="2358082" y="2432736"/>
            <a:ext cx="381002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" grpId="4" build="p" bldLvl="5" animBg="1" advAuto="0"/>
      <p:bldP spid="1629" grpId="1" animBg="1" advAuto="0"/>
      <p:bldP spid="1633" grpId="2" animBg="1" advAuto="0"/>
      <p:bldP spid="1634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3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Two phase commit protocol</a:t>
            </a:r>
          </a:p>
        </p:txBody>
      </p:sp>
      <p:sp>
        <p:nvSpPr>
          <p:cNvPr id="256" name="Rectangle 19"/>
          <p:cNvSpPr txBox="1"/>
          <p:nvPr/>
        </p:nvSpPr>
        <p:spPr>
          <a:xfrm>
            <a:off x="1294298" y="2115598"/>
            <a:ext cx="97227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Client C</a:t>
            </a:r>
          </a:p>
        </p:txBody>
      </p:sp>
      <p:sp>
        <p:nvSpPr>
          <p:cNvPr id="257" name="Rectangle 20"/>
          <p:cNvSpPr txBox="1"/>
          <p:nvPr/>
        </p:nvSpPr>
        <p:spPr>
          <a:xfrm>
            <a:off x="758293" y="3481308"/>
            <a:ext cx="16827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spc="-15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Primary P</a:t>
            </a:r>
          </a:p>
        </p:txBody>
      </p:sp>
      <p:sp>
        <p:nvSpPr>
          <p:cNvPr id="258" name="Rectangle 21"/>
          <p:cNvSpPr txBox="1"/>
          <p:nvPr/>
        </p:nvSpPr>
        <p:spPr>
          <a:xfrm>
            <a:off x="676159" y="5554612"/>
            <a:ext cx="107534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Backup</a:t>
            </a:r>
          </a:p>
        </p:txBody>
      </p:sp>
      <p:pic>
        <p:nvPicPr>
          <p:cNvPr id="259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9" y="194998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23" descr="Picture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4329" y="342933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24" descr="Picture 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8252" y="4812924"/>
            <a:ext cx="609603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25" descr="Picture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0403" y="4812924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Curved Connector 8"/>
          <p:cNvSpPr/>
          <p:nvPr/>
        </p:nvSpPr>
        <p:spPr>
          <a:xfrm>
            <a:off x="2993929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" name="Curved Connector 8"/>
          <p:cNvSpPr/>
          <p:nvPr/>
        </p:nvSpPr>
        <p:spPr>
          <a:xfrm rot="10800000" flipV="1">
            <a:off x="2113053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5" name="Rectangle 6"/>
          <p:cNvSpPr txBox="1"/>
          <p:nvPr/>
        </p:nvSpPr>
        <p:spPr>
          <a:xfrm>
            <a:off x="1880184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66" name="Rectangle 6"/>
          <p:cNvSpPr txBox="1"/>
          <p:nvPr/>
        </p:nvSpPr>
        <p:spPr>
          <a:xfrm>
            <a:off x="3070737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67" name="Curved Connector 8"/>
          <p:cNvSpPr/>
          <p:nvPr/>
        </p:nvSpPr>
        <p:spPr>
          <a:xfrm>
            <a:off x="2669256" y="2617951"/>
            <a:ext cx="2" cy="81138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8" name="Content Placeholder 3"/>
          <p:cNvSpPr txBox="1"/>
          <p:nvPr/>
        </p:nvSpPr>
        <p:spPr>
          <a:xfrm>
            <a:off x="4159639" y="1828164"/>
            <a:ext cx="4819675" cy="320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/>
              <a:defRPr sz="2200" spc="-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P</a:t>
            </a:r>
            <a:r>
              <a:rPr>
                <a:solidFill>
                  <a:srgbClr val="000000"/>
                </a:solidFill>
              </a:rPr>
              <a:t>: </a:t>
            </a:r>
            <a:r>
              <a:rPr b="0" i="1">
                <a:solidFill>
                  <a:srgbClr val="000000"/>
                </a:solidFill>
              </a:rPr>
              <a:t>“request &lt;op&gt;”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/>
              <a:defRPr sz="2200" b="0" i="1" spc="-50">
                <a:latin typeface="Arial"/>
                <a:ea typeface="Arial"/>
                <a:cs typeface="Arial"/>
                <a:sym typeface="Arial"/>
              </a:defRPr>
            </a:pP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2"/>
              <a:defRPr sz="2200" spc="-100"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A, B: </a:t>
            </a:r>
            <a:r>
              <a:rPr b="0" i="1"/>
              <a:t>“prepare &lt;op&gt;”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2"/>
              <a:defRPr sz="2200" spc="-100">
                <a:latin typeface="Arial"/>
                <a:ea typeface="Arial"/>
                <a:cs typeface="Arial"/>
                <a:sym typeface="Arial"/>
              </a:defRPr>
            </a:pP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3"/>
              <a:defRPr sz="2200" spc="-100">
                <a:latin typeface="Arial"/>
                <a:ea typeface="Arial"/>
                <a:cs typeface="Arial"/>
                <a:sym typeface="Arial"/>
              </a:defRPr>
            </a:pPr>
            <a:r>
              <a:t>A, B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P: </a:t>
            </a:r>
            <a:r>
              <a:rPr b="0" i="1"/>
              <a:t>“prepared” </a:t>
            </a:r>
            <a:r>
              <a:rPr b="0"/>
              <a:t>or </a:t>
            </a:r>
            <a:r>
              <a:rPr b="0" i="1"/>
              <a:t>“error”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3"/>
              <a:defRPr sz="2200" spc="-100">
                <a:latin typeface="Arial"/>
                <a:ea typeface="Arial"/>
                <a:cs typeface="Arial"/>
                <a:sym typeface="Arial"/>
              </a:defRPr>
            </a:pPr>
            <a:endParaRPr spc="-50"/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4"/>
              <a:defRPr sz="2200" spc="-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</a:t>
            </a:r>
            <a:r>
              <a:rPr>
                <a:solidFill>
                  <a:srgbClr val="000000"/>
                </a:solidFill>
              </a:rPr>
              <a:t>: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 i="1">
                <a:solidFill>
                  <a:srgbClr val="000000"/>
                </a:solidFill>
              </a:rPr>
              <a:t>“result exec&lt;op&gt;” or “failed”</a:t>
            </a:r>
            <a:endParaRPr spc="-50"/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4"/>
              <a:defRPr sz="2200" b="0" i="1" spc="-100">
                <a:latin typeface="Arial"/>
                <a:ea typeface="Arial"/>
                <a:cs typeface="Arial"/>
                <a:sym typeface="Arial"/>
              </a:defRPr>
            </a:pPr>
            <a:endParaRPr spc="-50"/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5"/>
              <a:defRPr sz="2200" spc="-100"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A, B: </a:t>
            </a:r>
            <a:r>
              <a:rPr b="0" i="1"/>
              <a:t>“</a:t>
            </a:r>
            <a:r>
              <a:rPr i="1"/>
              <a:t>commit</a:t>
            </a:r>
            <a:r>
              <a:rPr b="0" i="1"/>
              <a:t> &lt;op&gt;”</a:t>
            </a:r>
          </a:p>
        </p:txBody>
      </p:sp>
      <p:sp>
        <p:nvSpPr>
          <p:cNvPr id="269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272" name="Rounded Rectangle 16"/>
          <p:cNvGrpSpPr/>
          <p:nvPr/>
        </p:nvGrpSpPr>
        <p:grpSpPr>
          <a:xfrm>
            <a:off x="4159639" y="5272601"/>
            <a:ext cx="4396016" cy="970885"/>
            <a:chOff x="0" y="0"/>
            <a:chExt cx="4396015" cy="970883"/>
          </a:xfrm>
        </p:grpSpPr>
        <p:sp>
          <p:nvSpPr>
            <p:cNvPr id="270" name="Rounded Rectangle"/>
            <p:cNvSpPr/>
            <p:nvPr/>
          </p:nvSpPr>
          <p:spPr>
            <a:xfrm>
              <a:off x="-1" y="0"/>
              <a:ext cx="4396016" cy="9708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514350" indent="-514350">
                <a:defRPr sz="2400" b="0" i="1" spc="-1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1" name="What if primary fails?…"/>
            <p:cNvSpPr txBox="1"/>
            <p:nvPr/>
          </p:nvSpPr>
          <p:spPr>
            <a:xfrm>
              <a:off x="47394" y="89106"/>
              <a:ext cx="4301226" cy="792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1028700" indent="-1543050">
                <a:defRPr sz="24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What if primary fails? </a:t>
              </a:r>
            </a:p>
            <a:p>
              <a:pPr marL="1028700" indent="-1543050">
                <a:defRPr sz="24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Backup fails?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639" name="Which one is more complet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Which one is more complete?</a:t>
            </a:r>
          </a:p>
        </p:txBody>
      </p:sp>
      <p:grpSp>
        <p:nvGrpSpPr>
          <p:cNvPr id="1655" name="Shape 440"/>
          <p:cNvGrpSpPr/>
          <p:nvPr/>
        </p:nvGrpSpPr>
        <p:grpSpPr>
          <a:xfrm>
            <a:off x="1353806" y="2555069"/>
            <a:ext cx="3270225" cy="701292"/>
            <a:chOff x="0" y="-1"/>
            <a:chExt cx="3270223" cy="701290"/>
          </a:xfrm>
        </p:grpSpPr>
        <p:grpSp>
          <p:nvGrpSpPr>
            <p:cNvPr id="1642" name="Shape 441"/>
            <p:cNvGrpSpPr/>
            <p:nvPr/>
          </p:nvGrpSpPr>
          <p:grpSpPr>
            <a:xfrm>
              <a:off x="-1" y="-2"/>
              <a:ext cx="572705" cy="701291"/>
              <a:chOff x="0" y="0"/>
              <a:chExt cx="572703" cy="701290"/>
            </a:xfrm>
          </p:grpSpPr>
          <p:sp>
            <p:nvSpPr>
              <p:cNvPr id="1640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41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645" name="Shape 442"/>
            <p:cNvGrpSpPr/>
            <p:nvPr/>
          </p:nvGrpSpPr>
          <p:grpSpPr>
            <a:xfrm>
              <a:off x="674379" y="-2"/>
              <a:ext cx="572705" cy="701291"/>
              <a:chOff x="0" y="0"/>
              <a:chExt cx="572703" cy="701290"/>
            </a:xfrm>
          </p:grpSpPr>
          <p:sp>
            <p:nvSpPr>
              <p:cNvPr id="1643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44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648" name="Shape 443"/>
            <p:cNvGrpSpPr/>
            <p:nvPr/>
          </p:nvGrpSpPr>
          <p:grpSpPr>
            <a:xfrm>
              <a:off x="1348759" y="-2"/>
              <a:ext cx="572705" cy="701291"/>
              <a:chOff x="0" y="0"/>
              <a:chExt cx="572703" cy="701290"/>
            </a:xfrm>
          </p:grpSpPr>
          <p:sp>
            <p:nvSpPr>
              <p:cNvPr id="1646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47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651" name="Shape 444"/>
            <p:cNvGrpSpPr/>
            <p:nvPr/>
          </p:nvGrpSpPr>
          <p:grpSpPr>
            <a:xfrm>
              <a:off x="2023139" y="-2"/>
              <a:ext cx="572705" cy="701291"/>
              <a:chOff x="0" y="0"/>
              <a:chExt cx="572703" cy="701290"/>
            </a:xfrm>
          </p:grpSpPr>
          <p:sp>
            <p:nvSpPr>
              <p:cNvPr id="1649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4CC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50" name="2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654" name="Shape 445"/>
            <p:cNvGrpSpPr/>
            <p:nvPr/>
          </p:nvGrpSpPr>
          <p:grpSpPr>
            <a:xfrm>
              <a:off x="2697519" y="-2"/>
              <a:ext cx="572705" cy="701291"/>
              <a:chOff x="0" y="0"/>
              <a:chExt cx="572703" cy="701290"/>
            </a:xfrm>
          </p:grpSpPr>
          <p:sp>
            <p:nvSpPr>
              <p:cNvPr id="1652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D9EAD3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53" name="3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pic>
        <p:nvPicPr>
          <p:cNvPr id="1656" name="Shape 446" descr="Shape 4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3811" y="2646970"/>
            <a:ext cx="496583" cy="517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9" name="Shape 447"/>
          <p:cNvGrpSpPr/>
          <p:nvPr/>
        </p:nvGrpSpPr>
        <p:grpSpPr>
          <a:xfrm>
            <a:off x="1353806" y="3697820"/>
            <a:ext cx="572703" cy="701291"/>
            <a:chOff x="0" y="0"/>
            <a:chExt cx="572702" cy="701290"/>
          </a:xfrm>
        </p:grpSpPr>
        <p:sp>
          <p:nvSpPr>
            <p:cNvPr id="1657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58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62" name="Shape 448"/>
          <p:cNvGrpSpPr/>
          <p:nvPr/>
        </p:nvGrpSpPr>
        <p:grpSpPr>
          <a:xfrm>
            <a:off x="2028187" y="3697820"/>
            <a:ext cx="572703" cy="701291"/>
            <a:chOff x="0" y="0"/>
            <a:chExt cx="572702" cy="701290"/>
          </a:xfrm>
        </p:grpSpPr>
        <p:sp>
          <p:nvSpPr>
            <p:cNvPr id="1660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61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65" name="Shape 449"/>
          <p:cNvGrpSpPr/>
          <p:nvPr/>
        </p:nvGrpSpPr>
        <p:grpSpPr>
          <a:xfrm>
            <a:off x="2702567" y="3697820"/>
            <a:ext cx="572703" cy="701291"/>
            <a:chOff x="0" y="0"/>
            <a:chExt cx="572702" cy="701290"/>
          </a:xfrm>
        </p:grpSpPr>
        <p:sp>
          <p:nvSpPr>
            <p:cNvPr id="1663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64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68" name="Shape 450"/>
          <p:cNvGrpSpPr/>
          <p:nvPr/>
        </p:nvGrpSpPr>
        <p:grpSpPr>
          <a:xfrm>
            <a:off x="3376983" y="3697820"/>
            <a:ext cx="572703" cy="701291"/>
            <a:chOff x="0" y="0"/>
            <a:chExt cx="572702" cy="701290"/>
          </a:xfrm>
        </p:grpSpPr>
        <p:sp>
          <p:nvSpPr>
            <p:cNvPr id="1666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67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71" name="Shape 451"/>
          <p:cNvGrpSpPr/>
          <p:nvPr/>
        </p:nvGrpSpPr>
        <p:grpSpPr>
          <a:xfrm>
            <a:off x="4051361" y="3697820"/>
            <a:ext cx="572704" cy="701291"/>
            <a:chOff x="0" y="0"/>
            <a:chExt cx="572702" cy="701290"/>
          </a:xfrm>
        </p:grpSpPr>
        <p:sp>
          <p:nvSpPr>
            <p:cNvPr id="1669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70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74" name="Shape 452"/>
          <p:cNvGrpSpPr/>
          <p:nvPr/>
        </p:nvGrpSpPr>
        <p:grpSpPr>
          <a:xfrm>
            <a:off x="4725742" y="3697820"/>
            <a:ext cx="572703" cy="701291"/>
            <a:chOff x="0" y="0"/>
            <a:chExt cx="572702" cy="701290"/>
          </a:xfrm>
        </p:grpSpPr>
        <p:sp>
          <p:nvSpPr>
            <p:cNvPr id="1672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73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77" name="Shape 453"/>
          <p:cNvGrpSpPr/>
          <p:nvPr/>
        </p:nvGrpSpPr>
        <p:grpSpPr>
          <a:xfrm>
            <a:off x="5400156" y="3697820"/>
            <a:ext cx="572704" cy="701291"/>
            <a:chOff x="0" y="0"/>
            <a:chExt cx="572703" cy="701290"/>
          </a:xfrm>
        </p:grpSpPr>
        <p:sp>
          <p:nvSpPr>
            <p:cNvPr id="1675" name="Square"/>
            <p:cNvSpPr/>
            <p:nvPr/>
          </p:nvSpPr>
          <p:spPr>
            <a:xfrm>
              <a:off x="-1" y="64296"/>
              <a:ext cx="572705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76" name="1"/>
            <p:cNvSpPr txBox="1"/>
            <p:nvPr/>
          </p:nvSpPr>
          <p:spPr>
            <a:xfrm>
              <a:off x="-1" y="-1"/>
              <a:ext cx="572705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680" name="Which one is more complet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Which one is more complete?</a:t>
            </a:r>
          </a:p>
        </p:txBody>
      </p:sp>
      <p:grpSp>
        <p:nvGrpSpPr>
          <p:cNvPr id="1696" name="Shape 459"/>
          <p:cNvGrpSpPr/>
          <p:nvPr/>
        </p:nvGrpSpPr>
        <p:grpSpPr>
          <a:xfrm>
            <a:off x="1353806" y="2555069"/>
            <a:ext cx="3270225" cy="701292"/>
            <a:chOff x="0" y="-1"/>
            <a:chExt cx="3270223" cy="701290"/>
          </a:xfrm>
        </p:grpSpPr>
        <p:grpSp>
          <p:nvGrpSpPr>
            <p:cNvPr id="1683" name="Shape 460"/>
            <p:cNvGrpSpPr/>
            <p:nvPr/>
          </p:nvGrpSpPr>
          <p:grpSpPr>
            <a:xfrm>
              <a:off x="-1" y="-2"/>
              <a:ext cx="572705" cy="701291"/>
              <a:chOff x="0" y="0"/>
              <a:chExt cx="572703" cy="701290"/>
            </a:xfrm>
          </p:grpSpPr>
          <p:sp>
            <p:nvSpPr>
              <p:cNvPr id="1681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82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686" name="Shape 461"/>
            <p:cNvGrpSpPr/>
            <p:nvPr/>
          </p:nvGrpSpPr>
          <p:grpSpPr>
            <a:xfrm>
              <a:off x="674379" y="-2"/>
              <a:ext cx="572705" cy="701291"/>
              <a:chOff x="0" y="0"/>
              <a:chExt cx="572703" cy="701290"/>
            </a:xfrm>
          </p:grpSpPr>
          <p:sp>
            <p:nvSpPr>
              <p:cNvPr id="1684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85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689" name="Shape 462"/>
            <p:cNvGrpSpPr/>
            <p:nvPr/>
          </p:nvGrpSpPr>
          <p:grpSpPr>
            <a:xfrm>
              <a:off x="1348759" y="-2"/>
              <a:ext cx="572705" cy="701291"/>
              <a:chOff x="0" y="0"/>
              <a:chExt cx="572703" cy="701290"/>
            </a:xfrm>
          </p:grpSpPr>
          <p:sp>
            <p:nvSpPr>
              <p:cNvPr id="1687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88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692" name="Shape 463"/>
            <p:cNvGrpSpPr/>
            <p:nvPr/>
          </p:nvGrpSpPr>
          <p:grpSpPr>
            <a:xfrm>
              <a:off x="2023139" y="-2"/>
              <a:ext cx="572705" cy="701291"/>
              <a:chOff x="0" y="0"/>
              <a:chExt cx="572703" cy="701290"/>
            </a:xfrm>
          </p:grpSpPr>
          <p:sp>
            <p:nvSpPr>
              <p:cNvPr id="1690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4CC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91" name="2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695" name="Shape 464"/>
            <p:cNvGrpSpPr/>
            <p:nvPr/>
          </p:nvGrpSpPr>
          <p:grpSpPr>
            <a:xfrm>
              <a:off x="2697519" y="-2"/>
              <a:ext cx="572705" cy="701291"/>
              <a:chOff x="0" y="0"/>
              <a:chExt cx="572703" cy="701290"/>
            </a:xfrm>
          </p:grpSpPr>
          <p:sp>
            <p:nvSpPr>
              <p:cNvPr id="1693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D9EAD3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94" name="3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pic>
        <p:nvPicPr>
          <p:cNvPr id="1697" name="Shape 465" descr="Shape 46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7049" y="3789721"/>
            <a:ext cx="496583" cy="517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0" name="Shape 466"/>
          <p:cNvGrpSpPr/>
          <p:nvPr/>
        </p:nvGrpSpPr>
        <p:grpSpPr>
          <a:xfrm>
            <a:off x="1353806" y="3697820"/>
            <a:ext cx="572705" cy="701292"/>
            <a:chOff x="0" y="0"/>
            <a:chExt cx="572703" cy="701290"/>
          </a:xfrm>
        </p:grpSpPr>
        <p:sp>
          <p:nvSpPr>
            <p:cNvPr id="1698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99" name="1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03" name="Shape 467"/>
          <p:cNvGrpSpPr/>
          <p:nvPr/>
        </p:nvGrpSpPr>
        <p:grpSpPr>
          <a:xfrm>
            <a:off x="2028187" y="3697820"/>
            <a:ext cx="572704" cy="701292"/>
            <a:chOff x="0" y="0"/>
            <a:chExt cx="572703" cy="701290"/>
          </a:xfrm>
        </p:grpSpPr>
        <p:sp>
          <p:nvSpPr>
            <p:cNvPr id="1701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02" name="1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06" name="Shape 468"/>
          <p:cNvGrpSpPr/>
          <p:nvPr/>
        </p:nvGrpSpPr>
        <p:grpSpPr>
          <a:xfrm>
            <a:off x="2702567" y="3697820"/>
            <a:ext cx="572704" cy="701292"/>
            <a:chOff x="0" y="0"/>
            <a:chExt cx="572703" cy="701290"/>
          </a:xfrm>
        </p:grpSpPr>
        <p:sp>
          <p:nvSpPr>
            <p:cNvPr id="1704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05" name="1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09" name="Shape 469"/>
          <p:cNvGrpSpPr/>
          <p:nvPr/>
        </p:nvGrpSpPr>
        <p:grpSpPr>
          <a:xfrm>
            <a:off x="3376945" y="3697820"/>
            <a:ext cx="572704" cy="701292"/>
            <a:chOff x="0" y="0"/>
            <a:chExt cx="572703" cy="701290"/>
          </a:xfrm>
        </p:grpSpPr>
        <p:sp>
          <p:nvSpPr>
            <p:cNvPr id="1707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4CC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08" name="2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712" name="Shape 470"/>
          <p:cNvGrpSpPr/>
          <p:nvPr/>
        </p:nvGrpSpPr>
        <p:grpSpPr>
          <a:xfrm>
            <a:off x="4051325" y="3697820"/>
            <a:ext cx="572704" cy="701292"/>
            <a:chOff x="0" y="0"/>
            <a:chExt cx="572703" cy="701290"/>
          </a:xfrm>
        </p:grpSpPr>
        <p:sp>
          <p:nvSpPr>
            <p:cNvPr id="1710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D9EAD3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11" name="3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15" name="Shape 471"/>
          <p:cNvGrpSpPr/>
          <p:nvPr/>
        </p:nvGrpSpPr>
        <p:grpSpPr>
          <a:xfrm>
            <a:off x="4725701" y="3697820"/>
            <a:ext cx="572703" cy="701291"/>
            <a:chOff x="0" y="0"/>
            <a:chExt cx="572702" cy="701290"/>
          </a:xfrm>
        </p:grpSpPr>
        <p:sp>
          <p:nvSpPr>
            <p:cNvPr id="1713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D9EAD3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14" name="3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18" name="Shape 472"/>
          <p:cNvGrpSpPr/>
          <p:nvPr/>
        </p:nvGrpSpPr>
        <p:grpSpPr>
          <a:xfrm>
            <a:off x="5400075" y="3697820"/>
            <a:ext cx="572703" cy="701291"/>
            <a:chOff x="0" y="0"/>
            <a:chExt cx="572702" cy="701290"/>
          </a:xfrm>
        </p:grpSpPr>
        <p:sp>
          <p:nvSpPr>
            <p:cNvPr id="1716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D9EAD3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17" name="3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721" name="Which one is more complet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Which one is more complete?</a:t>
            </a:r>
          </a:p>
        </p:txBody>
      </p:sp>
      <p:grpSp>
        <p:nvGrpSpPr>
          <p:cNvPr id="1737" name="Shape 478"/>
          <p:cNvGrpSpPr/>
          <p:nvPr/>
        </p:nvGrpSpPr>
        <p:grpSpPr>
          <a:xfrm>
            <a:off x="1353806" y="2555069"/>
            <a:ext cx="3270225" cy="701292"/>
            <a:chOff x="0" y="-1"/>
            <a:chExt cx="3270223" cy="701290"/>
          </a:xfrm>
        </p:grpSpPr>
        <p:grpSp>
          <p:nvGrpSpPr>
            <p:cNvPr id="1724" name="Shape 479"/>
            <p:cNvGrpSpPr/>
            <p:nvPr/>
          </p:nvGrpSpPr>
          <p:grpSpPr>
            <a:xfrm>
              <a:off x="-1" y="-2"/>
              <a:ext cx="572705" cy="701291"/>
              <a:chOff x="0" y="0"/>
              <a:chExt cx="572703" cy="701290"/>
            </a:xfrm>
          </p:grpSpPr>
          <p:sp>
            <p:nvSpPr>
              <p:cNvPr id="1722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23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727" name="Shape 480"/>
            <p:cNvGrpSpPr/>
            <p:nvPr/>
          </p:nvGrpSpPr>
          <p:grpSpPr>
            <a:xfrm>
              <a:off x="674379" y="-2"/>
              <a:ext cx="572705" cy="701291"/>
              <a:chOff x="0" y="0"/>
              <a:chExt cx="572703" cy="701290"/>
            </a:xfrm>
          </p:grpSpPr>
          <p:sp>
            <p:nvSpPr>
              <p:cNvPr id="1725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26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730" name="Shape 481"/>
            <p:cNvGrpSpPr/>
            <p:nvPr/>
          </p:nvGrpSpPr>
          <p:grpSpPr>
            <a:xfrm>
              <a:off x="1348759" y="-2"/>
              <a:ext cx="572705" cy="701291"/>
              <a:chOff x="0" y="0"/>
              <a:chExt cx="572703" cy="701290"/>
            </a:xfrm>
          </p:grpSpPr>
          <p:sp>
            <p:nvSpPr>
              <p:cNvPr id="1728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29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733" name="Shape 482"/>
            <p:cNvGrpSpPr/>
            <p:nvPr/>
          </p:nvGrpSpPr>
          <p:grpSpPr>
            <a:xfrm>
              <a:off x="2023139" y="-2"/>
              <a:ext cx="572705" cy="701291"/>
              <a:chOff x="0" y="0"/>
              <a:chExt cx="572703" cy="701290"/>
            </a:xfrm>
          </p:grpSpPr>
          <p:sp>
            <p:nvSpPr>
              <p:cNvPr id="1731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4CC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32" name="2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736" name="Shape 483"/>
            <p:cNvGrpSpPr/>
            <p:nvPr/>
          </p:nvGrpSpPr>
          <p:grpSpPr>
            <a:xfrm>
              <a:off x="2697519" y="-2"/>
              <a:ext cx="572705" cy="701291"/>
              <a:chOff x="0" y="0"/>
              <a:chExt cx="572703" cy="701290"/>
            </a:xfrm>
          </p:grpSpPr>
          <p:sp>
            <p:nvSpPr>
              <p:cNvPr id="1734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D9EAD3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35" name="3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sz="36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1740" name="Shape 484"/>
          <p:cNvGrpSpPr/>
          <p:nvPr/>
        </p:nvGrpSpPr>
        <p:grpSpPr>
          <a:xfrm>
            <a:off x="1353806" y="3698070"/>
            <a:ext cx="572705" cy="701292"/>
            <a:chOff x="0" y="0"/>
            <a:chExt cx="572703" cy="701290"/>
          </a:xfrm>
        </p:grpSpPr>
        <p:sp>
          <p:nvSpPr>
            <p:cNvPr id="1738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39" name="1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43" name="Shape 485"/>
          <p:cNvGrpSpPr/>
          <p:nvPr/>
        </p:nvGrpSpPr>
        <p:grpSpPr>
          <a:xfrm>
            <a:off x="2028187" y="3698070"/>
            <a:ext cx="572704" cy="701292"/>
            <a:chOff x="0" y="0"/>
            <a:chExt cx="572703" cy="701290"/>
          </a:xfrm>
        </p:grpSpPr>
        <p:sp>
          <p:nvSpPr>
            <p:cNvPr id="1741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42" name="1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46" name="Shape 486"/>
          <p:cNvGrpSpPr/>
          <p:nvPr/>
        </p:nvGrpSpPr>
        <p:grpSpPr>
          <a:xfrm>
            <a:off x="2702574" y="3698070"/>
            <a:ext cx="572703" cy="701291"/>
            <a:chOff x="0" y="0"/>
            <a:chExt cx="572702" cy="701290"/>
          </a:xfrm>
        </p:grpSpPr>
        <p:sp>
          <p:nvSpPr>
            <p:cNvPr id="1744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D9D2E9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45" name="4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sz="3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pic>
        <p:nvPicPr>
          <p:cNvPr id="1747" name="Shape 487" descr="Shape 48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3050" y="3789969"/>
            <a:ext cx="496583" cy="517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Content Placeholder 58"/>
          <p:cNvSpPr txBox="1">
            <a:spLocks noGrp="1"/>
          </p:cNvSpPr>
          <p:nvPr>
            <p:ph type="body" sz="half" idx="1"/>
          </p:nvPr>
        </p:nvSpPr>
        <p:spPr>
          <a:xfrm>
            <a:off x="347470" y="4663440"/>
            <a:ext cx="8796532" cy="1913460"/>
          </a:xfrm>
          <a:prstGeom prst="rect">
            <a:avLst/>
          </a:prstGeom>
        </p:spPr>
        <p:txBody>
          <a:bodyPr/>
          <a:lstStyle/>
          <a:p>
            <a:r>
              <a:t>Case #1: </a:t>
            </a:r>
            <a:r>
              <a:rPr b="0"/>
              <a:t>Leader decides entry in current term is committed</a:t>
            </a:r>
          </a:p>
          <a:p>
            <a:pPr>
              <a:spcBef>
                <a:spcPts val="2400"/>
              </a:spcBef>
              <a:defRPr b="0">
                <a:solidFill>
                  <a:srgbClr val="C00000"/>
                </a:solidFill>
              </a:defRPr>
            </a:pPr>
            <a:r>
              <a:t>Safe: </a:t>
            </a:r>
            <a:r>
              <a:rPr>
                <a:solidFill>
                  <a:srgbClr val="000000"/>
                </a:solidFill>
              </a:rPr>
              <a:t>leader for term 3 must contain entry 4</a:t>
            </a:r>
          </a:p>
        </p:txBody>
      </p:sp>
      <p:sp>
        <p:nvSpPr>
          <p:cNvPr id="1750" name="Slide Number Placeholder 12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751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793806" cy="1066801"/>
          </a:xfrm>
          <a:prstGeom prst="rect">
            <a:avLst/>
          </a:prstGeom>
        </p:spPr>
        <p:txBody>
          <a:bodyPr/>
          <a:lstStyle/>
          <a:p>
            <a:r>
              <a:t>Committing Entry from Current Term</a:t>
            </a:r>
          </a:p>
        </p:txBody>
      </p:sp>
      <p:sp>
        <p:nvSpPr>
          <p:cNvPr id="1752" name="TextBox 125"/>
          <p:cNvSpPr txBox="1"/>
          <p:nvPr/>
        </p:nvSpPr>
        <p:spPr>
          <a:xfrm>
            <a:off x="2741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1753" name="TextBox 126"/>
          <p:cNvSpPr txBox="1"/>
          <p:nvPr/>
        </p:nvSpPr>
        <p:spPr>
          <a:xfrm>
            <a:off x="3122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1754" name="TextBox 127"/>
          <p:cNvSpPr txBox="1"/>
          <p:nvPr/>
        </p:nvSpPr>
        <p:spPr>
          <a:xfrm>
            <a:off x="3503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1755" name="TextBox 128"/>
          <p:cNvSpPr txBox="1"/>
          <p:nvPr/>
        </p:nvSpPr>
        <p:spPr>
          <a:xfrm>
            <a:off x="3884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1756" name="TextBox 129"/>
          <p:cNvSpPr txBox="1"/>
          <p:nvPr/>
        </p:nvSpPr>
        <p:spPr>
          <a:xfrm>
            <a:off x="4265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</a:t>
            </a:r>
          </a:p>
        </p:txBody>
      </p:sp>
      <p:grpSp>
        <p:nvGrpSpPr>
          <p:cNvPr id="1759" name="Rectangle 164"/>
          <p:cNvGrpSpPr/>
          <p:nvPr/>
        </p:nvGrpSpPr>
        <p:grpSpPr>
          <a:xfrm>
            <a:off x="2745258" y="1850213"/>
            <a:ext cx="381002" cy="381003"/>
            <a:chOff x="0" y="0"/>
            <a:chExt cx="381001" cy="381001"/>
          </a:xfrm>
        </p:grpSpPr>
        <p:sp>
          <p:nvSpPr>
            <p:cNvPr id="175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5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62" name="Rectangle 165"/>
          <p:cNvGrpSpPr/>
          <p:nvPr/>
        </p:nvGrpSpPr>
        <p:grpSpPr>
          <a:xfrm>
            <a:off x="3126258" y="1850213"/>
            <a:ext cx="381002" cy="381003"/>
            <a:chOff x="0" y="0"/>
            <a:chExt cx="381001" cy="381001"/>
          </a:xfrm>
        </p:grpSpPr>
        <p:sp>
          <p:nvSpPr>
            <p:cNvPr id="176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6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65" name="Rectangle 166"/>
          <p:cNvGrpSpPr/>
          <p:nvPr/>
        </p:nvGrpSpPr>
        <p:grpSpPr>
          <a:xfrm>
            <a:off x="2745258" y="2383613"/>
            <a:ext cx="381002" cy="381003"/>
            <a:chOff x="0" y="0"/>
            <a:chExt cx="381001" cy="381001"/>
          </a:xfrm>
        </p:grpSpPr>
        <p:sp>
          <p:nvSpPr>
            <p:cNvPr id="176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6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68" name="Rectangle 167"/>
          <p:cNvGrpSpPr/>
          <p:nvPr/>
        </p:nvGrpSpPr>
        <p:grpSpPr>
          <a:xfrm>
            <a:off x="3126258" y="2383613"/>
            <a:ext cx="381002" cy="381003"/>
            <a:chOff x="0" y="0"/>
            <a:chExt cx="381001" cy="381001"/>
          </a:xfrm>
        </p:grpSpPr>
        <p:sp>
          <p:nvSpPr>
            <p:cNvPr id="176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67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71" name="Rectangle 168"/>
          <p:cNvGrpSpPr/>
          <p:nvPr/>
        </p:nvGrpSpPr>
        <p:grpSpPr>
          <a:xfrm>
            <a:off x="2745258" y="2917013"/>
            <a:ext cx="381002" cy="381003"/>
            <a:chOff x="0" y="0"/>
            <a:chExt cx="381001" cy="381001"/>
          </a:xfrm>
        </p:grpSpPr>
        <p:sp>
          <p:nvSpPr>
            <p:cNvPr id="176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7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74" name="Rectangle 169"/>
          <p:cNvGrpSpPr/>
          <p:nvPr/>
        </p:nvGrpSpPr>
        <p:grpSpPr>
          <a:xfrm>
            <a:off x="3126258" y="2917013"/>
            <a:ext cx="381002" cy="381003"/>
            <a:chOff x="0" y="0"/>
            <a:chExt cx="381001" cy="381001"/>
          </a:xfrm>
        </p:grpSpPr>
        <p:sp>
          <p:nvSpPr>
            <p:cNvPr id="177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73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77" name="Rectangle 170"/>
          <p:cNvGrpSpPr/>
          <p:nvPr/>
        </p:nvGrpSpPr>
        <p:grpSpPr>
          <a:xfrm>
            <a:off x="2745258" y="3450413"/>
            <a:ext cx="381002" cy="381002"/>
            <a:chOff x="0" y="0"/>
            <a:chExt cx="381001" cy="381001"/>
          </a:xfrm>
        </p:grpSpPr>
        <p:sp>
          <p:nvSpPr>
            <p:cNvPr id="177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7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80" name="Rectangle 171"/>
          <p:cNvGrpSpPr/>
          <p:nvPr/>
        </p:nvGrpSpPr>
        <p:grpSpPr>
          <a:xfrm>
            <a:off x="3507258" y="1850213"/>
            <a:ext cx="381002" cy="381003"/>
            <a:chOff x="0" y="0"/>
            <a:chExt cx="381001" cy="381001"/>
          </a:xfrm>
        </p:grpSpPr>
        <p:sp>
          <p:nvSpPr>
            <p:cNvPr id="177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79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783" name="Rectangle 172"/>
          <p:cNvGrpSpPr/>
          <p:nvPr/>
        </p:nvGrpSpPr>
        <p:grpSpPr>
          <a:xfrm>
            <a:off x="3126258" y="3450413"/>
            <a:ext cx="381002" cy="381002"/>
            <a:chOff x="0" y="0"/>
            <a:chExt cx="381001" cy="381001"/>
          </a:xfrm>
        </p:grpSpPr>
        <p:sp>
          <p:nvSpPr>
            <p:cNvPr id="178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8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86" name="Rectangle 173"/>
          <p:cNvGrpSpPr/>
          <p:nvPr/>
        </p:nvGrpSpPr>
        <p:grpSpPr>
          <a:xfrm>
            <a:off x="2745258" y="3983813"/>
            <a:ext cx="381002" cy="381002"/>
            <a:chOff x="0" y="0"/>
            <a:chExt cx="381001" cy="381001"/>
          </a:xfrm>
        </p:grpSpPr>
        <p:sp>
          <p:nvSpPr>
            <p:cNvPr id="178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85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89" name="Rectangle 174"/>
          <p:cNvGrpSpPr/>
          <p:nvPr/>
        </p:nvGrpSpPr>
        <p:grpSpPr>
          <a:xfrm>
            <a:off x="3126258" y="3983813"/>
            <a:ext cx="381002" cy="381002"/>
            <a:chOff x="0" y="0"/>
            <a:chExt cx="381001" cy="381001"/>
          </a:xfrm>
        </p:grpSpPr>
        <p:sp>
          <p:nvSpPr>
            <p:cNvPr id="178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8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790" name="TextBox 175"/>
          <p:cNvSpPr txBox="1"/>
          <p:nvPr/>
        </p:nvSpPr>
        <p:spPr>
          <a:xfrm>
            <a:off x="2364258" y="1902215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1</a:t>
            </a:r>
          </a:p>
        </p:txBody>
      </p:sp>
      <p:sp>
        <p:nvSpPr>
          <p:cNvPr id="1791" name="TextBox 176"/>
          <p:cNvSpPr txBox="1"/>
          <p:nvPr/>
        </p:nvSpPr>
        <p:spPr>
          <a:xfrm>
            <a:off x="2364258" y="2435615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2</a:t>
            </a:r>
          </a:p>
        </p:txBody>
      </p:sp>
      <p:sp>
        <p:nvSpPr>
          <p:cNvPr id="1792" name="TextBox 177"/>
          <p:cNvSpPr txBox="1"/>
          <p:nvPr/>
        </p:nvSpPr>
        <p:spPr>
          <a:xfrm>
            <a:off x="2364258" y="2969015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3</a:t>
            </a:r>
          </a:p>
        </p:txBody>
      </p:sp>
      <p:sp>
        <p:nvSpPr>
          <p:cNvPr id="1793" name="TextBox 178"/>
          <p:cNvSpPr txBox="1"/>
          <p:nvPr/>
        </p:nvSpPr>
        <p:spPr>
          <a:xfrm>
            <a:off x="2364258" y="3502414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4</a:t>
            </a:r>
          </a:p>
        </p:txBody>
      </p:sp>
      <p:sp>
        <p:nvSpPr>
          <p:cNvPr id="1794" name="TextBox 179"/>
          <p:cNvSpPr txBox="1"/>
          <p:nvPr/>
        </p:nvSpPr>
        <p:spPr>
          <a:xfrm>
            <a:off x="2364258" y="4035814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5</a:t>
            </a:r>
          </a:p>
        </p:txBody>
      </p:sp>
      <p:grpSp>
        <p:nvGrpSpPr>
          <p:cNvPr id="1797" name="Rectangle 180"/>
          <p:cNvGrpSpPr/>
          <p:nvPr/>
        </p:nvGrpSpPr>
        <p:grpSpPr>
          <a:xfrm>
            <a:off x="3507258" y="2383613"/>
            <a:ext cx="381002" cy="381003"/>
            <a:chOff x="0" y="0"/>
            <a:chExt cx="381001" cy="381001"/>
          </a:xfrm>
        </p:grpSpPr>
        <p:sp>
          <p:nvSpPr>
            <p:cNvPr id="179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96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00" name="Rectangle 181"/>
          <p:cNvGrpSpPr/>
          <p:nvPr/>
        </p:nvGrpSpPr>
        <p:grpSpPr>
          <a:xfrm>
            <a:off x="3507258" y="2917013"/>
            <a:ext cx="381002" cy="381003"/>
            <a:chOff x="0" y="0"/>
            <a:chExt cx="381001" cy="381001"/>
          </a:xfrm>
        </p:grpSpPr>
        <p:sp>
          <p:nvSpPr>
            <p:cNvPr id="179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99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03" name="Rectangle 182"/>
          <p:cNvGrpSpPr/>
          <p:nvPr/>
        </p:nvGrpSpPr>
        <p:grpSpPr>
          <a:xfrm>
            <a:off x="3888258" y="1850213"/>
            <a:ext cx="381002" cy="381003"/>
            <a:chOff x="0" y="0"/>
            <a:chExt cx="381001" cy="381001"/>
          </a:xfrm>
        </p:grpSpPr>
        <p:sp>
          <p:nvSpPr>
            <p:cNvPr id="180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02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06" name="Rectangle 183"/>
          <p:cNvGrpSpPr/>
          <p:nvPr/>
        </p:nvGrpSpPr>
        <p:grpSpPr>
          <a:xfrm>
            <a:off x="3888258" y="2383613"/>
            <a:ext cx="381002" cy="381003"/>
            <a:chOff x="0" y="0"/>
            <a:chExt cx="381001" cy="381001"/>
          </a:xfrm>
        </p:grpSpPr>
        <p:sp>
          <p:nvSpPr>
            <p:cNvPr id="180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05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09" name="Rectangle 184"/>
          <p:cNvGrpSpPr/>
          <p:nvPr/>
        </p:nvGrpSpPr>
        <p:grpSpPr>
          <a:xfrm>
            <a:off x="4269258" y="1850213"/>
            <a:ext cx="381002" cy="381003"/>
            <a:chOff x="0" y="0"/>
            <a:chExt cx="381001" cy="381001"/>
          </a:xfrm>
        </p:grpSpPr>
        <p:sp>
          <p:nvSpPr>
            <p:cNvPr id="180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08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12" name="Rectangle 185"/>
          <p:cNvGrpSpPr/>
          <p:nvPr/>
        </p:nvGrpSpPr>
        <p:grpSpPr>
          <a:xfrm>
            <a:off x="3888258" y="2917013"/>
            <a:ext cx="381002" cy="381003"/>
            <a:chOff x="0" y="0"/>
            <a:chExt cx="381001" cy="381001"/>
          </a:xfrm>
        </p:grpSpPr>
        <p:sp>
          <p:nvSpPr>
            <p:cNvPr id="181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11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15" name="Rectangle 186"/>
          <p:cNvGrpSpPr/>
          <p:nvPr/>
        </p:nvGrpSpPr>
        <p:grpSpPr>
          <a:xfrm>
            <a:off x="3507258" y="3450413"/>
            <a:ext cx="381002" cy="381002"/>
            <a:chOff x="0" y="0"/>
            <a:chExt cx="381001" cy="381001"/>
          </a:xfrm>
        </p:grpSpPr>
        <p:sp>
          <p:nvSpPr>
            <p:cNvPr id="181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14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18" name="Group 19"/>
          <p:cNvGrpSpPr/>
          <p:nvPr/>
        </p:nvGrpSpPr>
        <p:grpSpPr>
          <a:xfrm>
            <a:off x="4955055" y="3374213"/>
            <a:ext cx="2819404" cy="1066802"/>
            <a:chOff x="0" y="0"/>
            <a:chExt cx="2819402" cy="1066800"/>
          </a:xfrm>
        </p:grpSpPr>
        <p:sp>
          <p:nvSpPr>
            <p:cNvPr id="1816" name="TextBox 190"/>
            <p:cNvSpPr txBox="1"/>
            <p:nvPr/>
          </p:nvSpPr>
          <p:spPr>
            <a:xfrm>
              <a:off x="287938" y="274687"/>
              <a:ext cx="2531464" cy="482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ts val="1900"/>
                </a:lnSpc>
                <a:defRPr sz="180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Can’t be elected as</a:t>
              </a:r>
              <a:br/>
              <a:r>
                <a:t>leader for term 3</a:t>
              </a:r>
            </a:p>
          </p:txBody>
        </p:sp>
        <p:sp>
          <p:nvSpPr>
            <p:cNvPr id="1817" name="Right Brace 192"/>
            <p:cNvSpPr/>
            <p:nvPr/>
          </p:nvSpPr>
          <p:spPr>
            <a:xfrm>
              <a:off x="-1" y="0"/>
              <a:ext cx="152402" cy="1066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466"/>
                    <a:pt x="10800" y="1042"/>
                  </a:cubicBezTo>
                  <a:lnTo>
                    <a:pt x="10800" y="9758"/>
                  </a:lnTo>
                  <a:cubicBezTo>
                    <a:pt x="10800" y="10334"/>
                    <a:pt x="15635" y="10800"/>
                    <a:pt x="21600" y="10800"/>
                  </a:cubicBezTo>
                  <a:cubicBezTo>
                    <a:pt x="15635" y="10800"/>
                    <a:pt x="10800" y="11266"/>
                    <a:pt x="10800" y="11842"/>
                  </a:cubicBezTo>
                  <a:lnTo>
                    <a:pt x="10800" y="20558"/>
                  </a:lnTo>
                  <a:cubicBezTo>
                    <a:pt x="10800" y="21134"/>
                    <a:pt x="5965" y="21600"/>
                    <a:pt x="0" y="21600"/>
                  </a:cubicBezTo>
                </a:path>
              </a:pathLst>
            </a:custGeom>
            <a:noFill/>
            <a:ln w="19050" cap="rnd">
              <a:solidFill>
                <a:srgbClr val="A500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solidFill>
                    <a:srgbClr val="0078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825" name="Group 1"/>
          <p:cNvGrpSpPr/>
          <p:nvPr/>
        </p:nvGrpSpPr>
        <p:grpSpPr>
          <a:xfrm>
            <a:off x="3812055" y="1902214"/>
            <a:ext cx="5257804" cy="1472003"/>
            <a:chOff x="-1" y="-1"/>
            <a:chExt cx="5257802" cy="1472001"/>
          </a:xfrm>
        </p:grpSpPr>
        <p:sp>
          <p:nvSpPr>
            <p:cNvPr id="1819" name="Rounded Rectangle 187"/>
            <p:cNvSpPr/>
            <p:nvPr/>
          </p:nvSpPr>
          <p:spPr>
            <a:xfrm>
              <a:off x="-2" y="938599"/>
              <a:ext cx="533403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1F4899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20" name="TextBox 188"/>
            <p:cNvSpPr txBox="1"/>
            <p:nvPr/>
          </p:nvSpPr>
          <p:spPr>
            <a:xfrm>
              <a:off x="1430937" y="1083470"/>
              <a:ext cx="3826865" cy="241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AppendEntries just succeeded</a:t>
              </a:r>
            </a:p>
          </p:txBody>
        </p:sp>
        <p:sp>
          <p:nvSpPr>
            <p:cNvPr id="1821" name="Straight Connector 189"/>
            <p:cNvSpPr/>
            <p:nvPr/>
          </p:nvSpPr>
          <p:spPr>
            <a:xfrm flipH="1">
              <a:off x="685799" y="1205299"/>
              <a:ext cx="609602" cy="2"/>
            </a:xfrm>
            <a:prstGeom prst="line">
              <a:avLst/>
            </a:prstGeom>
            <a:noFill/>
            <a:ln w="19050" cap="rnd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22" name="Freeform 191"/>
            <p:cNvSpPr/>
            <p:nvPr/>
          </p:nvSpPr>
          <p:spPr>
            <a:xfrm>
              <a:off x="356132" y="264028"/>
              <a:ext cx="355895" cy="808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61" h="21600" extrusionOk="0">
                  <a:moveTo>
                    <a:pt x="0" y="0"/>
                  </a:moveTo>
                  <a:cubicBezTo>
                    <a:pt x="19055" y="7800"/>
                    <a:pt x="21600" y="138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23" name="TextBox 193"/>
            <p:cNvSpPr txBox="1"/>
            <p:nvPr/>
          </p:nvSpPr>
          <p:spPr>
            <a:xfrm>
              <a:off x="1430938" y="-1"/>
              <a:ext cx="2531464" cy="24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Leader for term 2</a:t>
              </a:r>
            </a:p>
          </p:txBody>
        </p:sp>
        <p:sp>
          <p:nvSpPr>
            <p:cNvPr id="1824" name="Straight Connector 194"/>
            <p:cNvSpPr/>
            <p:nvPr/>
          </p:nvSpPr>
          <p:spPr>
            <a:xfrm flipH="1" flipV="1">
              <a:off x="914400" y="138498"/>
              <a:ext cx="381001" cy="2"/>
            </a:xfrm>
            <a:prstGeom prst="line">
              <a:avLst/>
            </a:prstGeom>
            <a:noFill/>
            <a:ln w="19050" cap="rnd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9" grpId="2" animBg="1" advAuto="0"/>
      <p:bldP spid="1818" grpId="3" animBg="1" advAuto="0"/>
      <p:bldP spid="1825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Content Placeholder 58"/>
          <p:cNvSpPr txBox="1">
            <a:spLocks noGrp="1"/>
          </p:cNvSpPr>
          <p:nvPr>
            <p:ph type="body" sz="half" idx="1"/>
          </p:nvPr>
        </p:nvSpPr>
        <p:spPr>
          <a:xfrm>
            <a:off x="347471" y="4663440"/>
            <a:ext cx="8761519" cy="1975832"/>
          </a:xfrm>
          <a:prstGeom prst="rect">
            <a:avLst/>
          </a:prstGeom>
        </p:spPr>
        <p:txBody>
          <a:bodyPr/>
          <a:lstStyle/>
          <a:p>
            <a:pPr marL="336041" indent="-336041" defTabSz="896111">
              <a:spcBef>
                <a:spcPts val="1100"/>
              </a:spcBef>
              <a:defRPr sz="2300"/>
            </a:pPr>
            <a:r>
              <a:t>Case #2: </a:t>
            </a:r>
            <a:r>
              <a:rPr b="0"/>
              <a:t>Leader trying to finish committing entry from earlier</a:t>
            </a:r>
          </a:p>
          <a:p>
            <a:pPr marL="336041" indent="-336041" defTabSz="896111">
              <a:spcBef>
                <a:spcPts val="2300"/>
              </a:spcBef>
              <a:defRPr sz="2300" b="0"/>
            </a:pPr>
            <a:r>
              <a:t>Entry 3 </a:t>
            </a:r>
            <a:r>
              <a:rPr>
                <a:solidFill>
                  <a:srgbClr val="A5001E"/>
                </a:solidFill>
              </a:rPr>
              <a:t>not safely committed</a:t>
            </a:r>
            <a:r>
              <a:t>:</a:t>
            </a:r>
          </a:p>
          <a:p>
            <a:pPr marL="784098" lvl="1" indent="-336041" defTabSz="896111">
              <a:spcBef>
                <a:spcPts val="200"/>
              </a:spcBef>
              <a:buFont typeface="Helvetica"/>
              <a:defRPr sz="2300" b="0"/>
            </a:pPr>
            <a:r>
              <a:t>s</a:t>
            </a:r>
            <a:r>
              <a:rPr baseline="-25387"/>
              <a:t>5</a:t>
            </a:r>
            <a:r>
              <a:t> can be elected as leader for term 5</a:t>
            </a:r>
            <a:endParaRPr sz="1900"/>
          </a:p>
          <a:p>
            <a:pPr marL="784098" lvl="1" indent="-336041" defTabSz="896111">
              <a:spcBef>
                <a:spcPts val="200"/>
              </a:spcBef>
              <a:buFont typeface="Helvetica"/>
              <a:defRPr sz="2300" b="0"/>
            </a:pPr>
            <a:r>
              <a:t>If elected, it will overwrite entry 3 on s</a:t>
            </a:r>
            <a:r>
              <a:rPr baseline="-25387"/>
              <a:t>1</a:t>
            </a:r>
            <a:r>
              <a:t>, s</a:t>
            </a:r>
            <a:r>
              <a:rPr baseline="-25387"/>
              <a:t>2</a:t>
            </a:r>
            <a:r>
              <a:t>, and s</a:t>
            </a:r>
            <a:r>
              <a:rPr baseline="-25387"/>
              <a:t>3</a:t>
            </a:r>
          </a:p>
        </p:txBody>
      </p:sp>
      <p:sp>
        <p:nvSpPr>
          <p:cNvPr id="1828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829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Committing Entry from Earlier Term</a:t>
            </a:r>
          </a:p>
        </p:txBody>
      </p:sp>
      <p:sp>
        <p:nvSpPr>
          <p:cNvPr id="1830" name="TextBox 55"/>
          <p:cNvSpPr txBox="1"/>
          <p:nvPr/>
        </p:nvSpPr>
        <p:spPr>
          <a:xfrm>
            <a:off x="2741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1831" name="TextBox 56"/>
          <p:cNvSpPr txBox="1"/>
          <p:nvPr/>
        </p:nvSpPr>
        <p:spPr>
          <a:xfrm>
            <a:off x="3122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1832" name="TextBox 57"/>
          <p:cNvSpPr txBox="1"/>
          <p:nvPr/>
        </p:nvSpPr>
        <p:spPr>
          <a:xfrm>
            <a:off x="3503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1833" name="TextBox 62"/>
          <p:cNvSpPr txBox="1"/>
          <p:nvPr/>
        </p:nvSpPr>
        <p:spPr>
          <a:xfrm>
            <a:off x="3884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1834" name="TextBox 63"/>
          <p:cNvSpPr txBox="1"/>
          <p:nvPr/>
        </p:nvSpPr>
        <p:spPr>
          <a:xfrm>
            <a:off x="4265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</a:t>
            </a:r>
          </a:p>
        </p:txBody>
      </p:sp>
      <p:grpSp>
        <p:nvGrpSpPr>
          <p:cNvPr id="1837" name="Rectangle 66"/>
          <p:cNvGrpSpPr/>
          <p:nvPr/>
        </p:nvGrpSpPr>
        <p:grpSpPr>
          <a:xfrm>
            <a:off x="2741719" y="1857630"/>
            <a:ext cx="381002" cy="381002"/>
            <a:chOff x="0" y="0"/>
            <a:chExt cx="381001" cy="381001"/>
          </a:xfrm>
        </p:grpSpPr>
        <p:sp>
          <p:nvSpPr>
            <p:cNvPr id="183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3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40" name="Rectangle 68"/>
          <p:cNvGrpSpPr/>
          <p:nvPr/>
        </p:nvGrpSpPr>
        <p:grpSpPr>
          <a:xfrm>
            <a:off x="3122719" y="1857630"/>
            <a:ext cx="381002" cy="381002"/>
            <a:chOff x="0" y="0"/>
            <a:chExt cx="381001" cy="381001"/>
          </a:xfrm>
        </p:grpSpPr>
        <p:sp>
          <p:nvSpPr>
            <p:cNvPr id="183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3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43" name="Rectangle 69"/>
          <p:cNvGrpSpPr/>
          <p:nvPr/>
        </p:nvGrpSpPr>
        <p:grpSpPr>
          <a:xfrm>
            <a:off x="2741719" y="2391030"/>
            <a:ext cx="381002" cy="381002"/>
            <a:chOff x="0" y="0"/>
            <a:chExt cx="381001" cy="381001"/>
          </a:xfrm>
        </p:grpSpPr>
        <p:sp>
          <p:nvSpPr>
            <p:cNvPr id="184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4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46" name="Rectangle 70"/>
          <p:cNvGrpSpPr/>
          <p:nvPr/>
        </p:nvGrpSpPr>
        <p:grpSpPr>
          <a:xfrm>
            <a:off x="3122719" y="2391030"/>
            <a:ext cx="381002" cy="381002"/>
            <a:chOff x="0" y="0"/>
            <a:chExt cx="381001" cy="381001"/>
          </a:xfrm>
        </p:grpSpPr>
        <p:sp>
          <p:nvSpPr>
            <p:cNvPr id="184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45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49" name="Rectangle 71"/>
          <p:cNvGrpSpPr/>
          <p:nvPr/>
        </p:nvGrpSpPr>
        <p:grpSpPr>
          <a:xfrm>
            <a:off x="2741719" y="2924430"/>
            <a:ext cx="381002" cy="381002"/>
            <a:chOff x="0" y="0"/>
            <a:chExt cx="381001" cy="381001"/>
          </a:xfrm>
        </p:grpSpPr>
        <p:sp>
          <p:nvSpPr>
            <p:cNvPr id="184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4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52" name="Rectangle 72"/>
          <p:cNvGrpSpPr/>
          <p:nvPr/>
        </p:nvGrpSpPr>
        <p:grpSpPr>
          <a:xfrm>
            <a:off x="3122719" y="2924430"/>
            <a:ext cx="381002" cy="381002"/>
            <a:chOff x="0" y="0"/>
            <a:chExt cx="381001" cy="381001"/>
          </a:xfrm>
        </p:grpSpPr>
        <p:sp>
          <p:nvSpPr>
            <p:cNvPr id="185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5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55" name="Rectangle 73"/>
          <p:cNvGrpSpPr/>
          <p:nvPr/>
        </p:nvGrpSpPr>
        <p:grpSpPr>
          <a:xfrm>
            <a:off x="2741719" y="3457830"/>
            <a:ext cx="381002" cy="381002"/>
            <a:chOff x="0" y="0"/>
            <a:chExt cx="381001" cy="381001"/>
          </a:xfrm>
        </p:grpSpPr>
        <p:sp>
          <p:nvSpPr>
            <p:cNvPr id="185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5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58" name="Rectangle 74"/>
          <p:cNvGrpSpPr/>
          <p:nvPr/>
        </p:nvGrpSpPr>
        <p:grpSpPr>
          <a:xfrm>
            <a:off x="3503719" y="1857630"/>
            <a:ext cx="381002" cy="381002"/>
            <a:chOff x="0" y="0"/>
            <a:chExt cx="381001" cy="381001"/>
          </a:xfrm>
        </p:grpSpPr>
        <p:sp>
          <p:nvSpPr>
            <p:cNvPr id="185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57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61" name="Rectangle 75"/>
          <p:cNvGrpSpPr/>
          <p:nvPr/>
        </p:nvGrpSpPr>
        <p:grpSpPr>
          <a:xfrm>
            <a:off x="3122719" y="3457830"/>
            <a:ext cx="381002" cy="381002"/>
            <a:chOff x="0" y="0"/>
            <a:chExt cx="381001" cy="381001"/>
          </a:xfrm>
        </p:grpSpPr>
        <p:sp>
          <p:nvSpPr>
            <p:cNvPr id="185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6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64" name="Rectangle 76"/>
          <p:cNvGrpSpPr/>
          <p:nvPr/>
        </p:nvGrpSpPr>
        <p:grpSpPr>
          <a:xfrm>
            <a:off x="2741719" y="3991230"/>
            <a:ext cx="381002" cy="381002"/>
            <a:chOff x="0" y="0"/>
            <a:chExt cx="381001" cy="381001"/>
          </a:xfrm>
        </p:grpSpPr>
        <p:sp>
          <p:nvSpPr>
            <p:cNvPr id="186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63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67" name="Rectangle 77"/>
          <p:cNvGrpSpPr/>
          <p:nvPr/>
        </p:nvGrpSpPr>
        <p:grpSpPr>
          <a:xfrm>
            <a:off x="3122719" y="3991230"/>
            <a:ext cx="381002" cy="381002"/>
            <a:chOff x="0" y="0"/>
            <a:chExt cx="381001" cy="381001"/>
          </a:xfrm>
        </p:grpSpPr>
        <p:sp>
          <p:nvSpPr>
            <p:cNvPr id="186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6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868" name="TextBox 78"/>
          <p:cNvSpPr txBox="1"/>
          <p:nvPr/>
        </p:nvSpPr>
        <p:spPr>
          <a:xfrm>
            <a:off x="2360719" y="1909629"/>
            <a:ext cx="381002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1</a:t>
            </a:r>
          </a:p>
        </p:txBody>
      </p:sp>
      <p:sp>
        <p:nvSpPr>
          <p:cNvPr id="1869" name="TextBox 79"/>
          <p:cNvSpPr txBox="1"/>
          <p:nvPr/>
        </p:nvSpPr>
        <p:spPr>
          <a:xfrm>
            <a:off x="2360719" y="2443029"/>
            <a:ext cx="381002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2</a:t>
            </a:r>
          </a:p>
        </p:txBody>
      </p:sp>
      <p:sp>
        <p:nvSpPr>
          <p:cNvPr id="1870" name="TextBox 80"/>
          <p:cNvSpPr txBox="1"/>
          <p:nvPr/>
        </p:nvSpPr>
        <p:spPr>
          <a:xfrm>
            <a:off x="2360719" y="2976429"/>
            <a:ext cx="381002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3</a:t>
            </a:r>
          </a:p>
        </p:txBody>
      </p:sp>
      <p:sp>
        <p:nvSpPr>
          <p:cNvPr id="1871" name="TextBox 81"/>
          <p:cNvSpPr txBox="1"/>
          <p:nvPr/>
        </p:nvSpPr>
        <p:spPr>
          <a:xfrm>
            <a:off x="2360719" y="3509831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4</a:t>
            </a:r>
          </a:p>
        </p:txBody>
      </p:sp>
      <p:sp>
        <p:nvSpPr>
          <p:cNvPr id="1872" name="TextBox 82"/>
          <p:cNvSpPr txBox="1"/>
          <p:nvPr/>
        </p:nvSpPr>
        <p:spPr>
          <a:xfrm>
            <a:off x="2360719" y="4043231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5</a:t>
            </a:r>
          </a:p>
        </p:txBody>
      </p:sp>
      <p:grpSp>
        <p:nvGrpSpPr>
          <p:cNvPr id="1875" name="Rectangle 83"/>
          <p:cNvGrpSpPr/>
          <p:nvPr/>
        </p:nvGrpSpPr>
        <p:grpSpPr>
          <a:xfrm>
            <a:off x="3503719" y="2391030"/>
            <a:ext cx="381002" cy="381002"/>
            <a:chOff x="0" y="0"/>
            <a:chExt cx="381001" cy="381001"/>
          </a:xfrm>
        </p:grpSpPr>
        <p:sp>
          <p:nvSpPr>
            <p:cNvPr id="187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74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78" name="Rectangle 84"/>
          <p:cNvGrpSpPr/>
          <p:nvPr/>
        </p:nvGrpSpPr>
        <p:grpSpPr>
          <a:xfrm>
            <a:off x="3503719" y="2924430"/>
            <a:ext cx="381002" cy="381002"/>
            <a:chOff x="0" y="0"/>
            <a:chExt cx="381001" cy="381001"/>
          </a:xfrm>
        </p:grpSpPr>
        <p:sp>
          <p:nvSpPr>
            <p:cNvPr id="187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77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81" name="Rectangle 88"/>
          <p:cNvGrpSpPr/>
          <p:nvPr/>
        </p:nvGrpSpPr>
        <p:grpSpPr>
          <a:xfrm>
            <a:off x="3503719" y="3991230"/>
            <a:ext cx="381002" cy="381002"/>
            <a:chOff x="0" y="0"/>
            <a:chExt cx="381001" cy="381001"/>
          </a:xfrm>
        </p:grpSpPr>
        <p:sp>
          <p:nvSpPr>
            <p:cNvPr id="187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80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884" name="Rectangle 89"/>
          <p:cNvGrpSpPr/>
          <p:nvPr/>
        </p:nvGrpSpPr>
        <p:grpSpPr>
          <a:xfrm>
            <a:off x="3884719" y="1857630"/>
            <a:ext cx="381002" cy="381002"/>
            <a:chOff x="0" y="0"/>
            <a:chExt cx="381001" cy="381001"/>
          </a:xfrm>
        </p:grpSpPr>
        <p:sp>
          <p:nvSpPr>
            <p:cNvPr id="188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83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887" name="Rectangle 90"/>
          <p:cNvGrpSpPr/>
          <p:nvPr/>
        </p:nvGrpSpPr>
        <p:grpSpPr>
          <a:xfrm>
            <a:off x="3884719" y="3991230"/>
            <a:ext cx="381002" cy="381002"/>
            <a:chOff x="0" y="0"/>
            <a:chExt cx="381001" cy="381001"/>
          </a:xfrm>
        </p:grpSpPr>
        <p:sp>
          <p:nvSpPr>
            <p:cNvPr id="188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86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894" name="Group 2"/>
          <p:cNvGrpSpPr/>
          <p:nvPr/>
        </p:nvGrpSpPr>
        <p:grpSpPr>
          <a:xfrm>
            <a:off x="3427519" y="1901586"/>
            <a:ext cx="5681473" cy="1480046"/>
            <a:chOff x="0" y="0"/>
            <a:chExt cx="5681472" cy="1480045"/>
          </a:xfrm>
        </p:grpSpPr>
        <p:sp>
          <p:nvSpPr>
            <p:cNvPr id="1888" name="Rounded Rectangle 85"/>
            <p:cNvSpPr/>
            <p:nvPr/>
          </p:nvSpPr>
          <p:spPr>
            <a:xfrm>
              <a:off x="0" y="946643"/>
              <a:ext cx="533402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1F4899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89" name="TextBox 86"/>
            <p:cNvSpPr txBox="1"/>
            <p:nvPr/>
          </p:nvSpPr>
          <p:spPr>
            <a:xfrm>
              <a:off x="1811938" y="1096427"/>
              <a:ext cx="3869535" cy="241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AppendEntries just succeeded</a:t>
              </a:r>
            </a:p>
          </p:txBody>
        </p:sp>
        <p:sp>
          <p:nvSpPr>
            <p:cNvPr id="1890" name="Straight Connector 87"/>
            <p:cNvSpPr/>
            <p:nvPr/>
          </p:nvSpPr>
          <p:spPr>
            <a:xfrm flipH="1" flipV="1">
              <a:off x="685800" y="1213343"/>
              <a:ext cx="990601" cy="2"/>
            </a:xfrm>
            <a:prstGeom prst="line">
              <a:avLst/>
            </a:prstGeom>
            <a:noFill/>
            <a:ln w="19050" cap="rnd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1" name="Freeform 91"/>
            <p:cNvSpPr/>
            <p:nvPr/>
          </p:nvSpPr>
          <p:spPr>
            <a:xfrm>
              <a:off x="381000" y="272071"/>
              <a:ext cx="355894" cy="808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61" h="21600" extrusionOk="0">
                  <a:moveTo>
                    <a:pt x="0" y="0"/>
                  </a:moveTo>
                  <a:cubicBezTo>
                    <a:pt x="19055" y="7800"/>
                    <a:pt x="21600" y="138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92" name="TextBox 92"/>
            <p:cNvSpPr txBox="1"/>
            <p:nvPr/>
          </p:nvSpPr>
          <p:spPr>
            <a:xfrm>
              <a:off x="1811937" y="-1"/>
              <a:ext cx="1980119" cy="24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Leader for term 4</a:t>
              </a:r>
            </a:p>
          </p:txBody>
        </p:sp>
        <p:sp>
          <p:nvSpPr>
            <p:cNvPr id="1893" name="Straight Connector 93"/>
            <p:cNvSpPr/>
            <p:nvPr/>
          </p:nvSpPr>
          <p:spPr>
            <a:xfrm flipH="1" flipV="1">
              <a:off x="1066800" y="146542"/>
              <a:ext cx="609601" cy="2"/>
            </a:xfrm>
            <a:prstGeom prst="line">
              <a:avLst/>
            </a:prstGeom>
            <a:noFill/>
            <a:ln w="19050" cap="rnd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97" name="Rectangle 94"/>
          <p:cNvGrpSpPr/>
          <p:nvPr/>
        </p:nvGrpSpPr>
        <p:grpSpPr>
          <a:xfrm>
            <a:off x="4265719" y="3991230"/>
            <a:ext cx="381002" cy="381002"/>
            <a:chOff x="0" y="0"/>
            <a:chExt cx="381001" cy="381001"/>
          </a:xfrm>
        </p:grpSpPr>
        <p:sp>
          <p:nvSpPr>
            <p:cNvPr id="189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96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7" grpId="2" build="p" bldLvl="5" animBg="1" advAuto="0"/>
      <p:bldP spid="1894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Linearizable Reads?</a:t>
            </a:r>
          </a:p>
        </p:txBody>
      </p:sp>
      <p:sp>
        <p:nvSpPr>
          <p:cNvPr id="1900" name="Not yet……"/>
          <p:cNvSpPr txBox="1">
            <a:spLocks noGrp="1"/>
          </p:cNvSpPr>
          <p:nvPr>
            <p:ph type="body" idx="1"/>
          </p:nvPr>
        </p:nvSpPr>
        <p:spPr>
          <a:xfrm>
            <a:off x="347470" y="1453896"/>
            <a:ext cx="8796532" cy="4906965"/>
          </a:xfrm>
          <a:prstGeom prst="rect">
            <a:avLst/>
          </a:prstGeom>
        </p:spPr>
        <p:txBody>
          <a:bodyPr/>
          <a:lstStyle/>
          <a:p>
            <a:pPr marL="336041" indent="-336041" defTabSz="896111">
              <a:spcBef>
                <a:spcPts val="1100"/>
              </a:spcBef>
              <a:defRPr sz="2300"/>
            </a:pPr>
            <a:r>
              <a:t>Not yet…</a:t>
            </a:r>
          </a:p>
          <a:p>
            <a:pPr marL="784098" lvl="1" indent="-336041" defTabSz="896111">
              <a:spcBef>
                <a:spcPts val="1100"/>
              </a:spcBef>
              <a:buSzPct val="90000"/>
              <a:buChar char="•"/>
              <a:defRPr sz="2300" b="0"/>
            </a:pPr>
            <a:r>
              <a:t>5 nodes: A (leader), B, C, D, E</a:t>
            </a:r>
          </a:p>
          <a:p>
            <a:pPr marL="784098" lvl="1" indent="-336041" defTabSz="896111">
              <a:spcBef>
                <a:spcPts val="1100"/>
              </a:spcBef>
              <a:buSzPct val="90000"/>
              <a:buChar char="•"/>
              <a:defRPr sz="2300" b="0"/>
            </a:pPr>
            <a:r>
              <a:t>A is partitioned from B, C, D, E</a:t>
            </a:r>
          </a:p>
          <a:p>
            <a:pPr marL="784098" lvl="1" indent="-336041" defTabSz="896111">
              <a:spcBef>
                <a:spcPts val="1100"/>
              </a:spcBef>
              <a:buSzPct val="90000"/>
              <a:buChar char="•"/>
              <a:defRPr sz="2300" b="0"/>
            </a:pPr>
            <a:r>
              <a:t>B is elected as new leader, commits a bunch of ops</a:t>
            </a:r>
          </a:p>
          <a:p>
            <a:pPr marL="784098" lvl="1" indent="-336041" defTabSz="896111">
              <a:spcBef>
                <a:spcPts val="1100"/>
              </a:spcBef>
              <a:buSzPct val="90000"/>
              <a:buChar char="•"/>
              <a:defRPr sz="2300" b="0"/>
            </a:pPr>
            <a:r>
              <a:t>But A still thinks he’s the leader = can answer reads</a:t>
            </a:r>
          </a:p>
          <a:p>
            <a:pPr marL="784098" lvl="1" indent="-336041" defTabSz="896111">
              <a:spcBef>
                <a:spcPts val="1100"/>
              </a:spcBef>
              <a:buSzPct val="90000"/>
              <a:buChar char="•"/>
              <a:defRPr sz="2300" b="0"/>
            </a:pPr>
            <a:r>
              <a:t>If a client contacts A, the client will get </a:t>
            </a:r>
            <a:r>
              <a:rPr>
                <a:solidFill>
                  <a:srgbClr val="FF2600"/>
                </a:solidFill>
              </a:rPr>
              <a:t>stale values</a:t>
            </a:r>
            <a:r>
              <a:t>!</a:t>
            </a:r>
          </a:p>
          <a:p>
            <a:pPr marL="784098" lvl="1" indent="-336041" defTabSz="896111">
              <a:spcBef>
                <a:spcPts val="1100"/>
              </a:spcBef>
              <a:buSzPct val="90000"/>
              <a:buChar char="•"/>
              <a:defRPr sz="2300" b="0"/>
            </a:pPr>
            <a:endParaRPr/>
          </a:p>
          <a:p>
            <a:pPr marL="336041" indent="-336041" defTabSz="896111">
              <a:spcBef>
                <a:spcPts val="1100"/>
              </a:spcBef>
              <a:defRPr sz="2300"/>
            </a:pPr>
            <a:r>
              <a:t>Fix: </a:t>
            </a:r>
            <a:r>
              <a:rPr b="0"/>
              <a:t>Ensure you can contact majority before serving reads</a:t>
            </a:r>
          </a:p>
          <a:p>
            <a:pPr marL="784098" lvl="1" indent="-336041" defTabSz="896111">
              <a:spcBef>
                <a:spcPts val="1100"/>
              </a:spcBef>
              <a:buSzPct val="90000"/>
              <a:buChar char="•"/>
              <a:defRPr sz="2300" b="0"/>
            </a:pPr>
            <a:r>
              <a:t>… by committing an extra log entry for each read</a:t>
            </a:r>
          </a:p>
          <a:p>
            <a:pPr marL="784098" lvl="1" indent="-336041" defTabSz="896111">
              <a:spcBef>
                <a:spcPts val="1100"/>
              </a:spcBef>
              <a:buSzPct val="90000"/>
              <a:buChar char="•"/>
              <a:defRPr sz="2300" b="0"/>
            </a:pPr>
            <a:r>
              <a:t>This guarantees you are still the rightful leader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0" grpId="1" build="p" bldLvl="5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Title 1"/>
          <p:cNvSpPr txBox="1">
            <a:spLocks noGrp="1"/>
          </p:cNvSpPr>
          <p:nvPr>
            <p:ph type="title"/>
          </p:nvPr>
        </p:nvSpPr>
        <p:spPr>
          <a:xfrm>
            <a:off x="772373" y="1734136"/>
            <a:ext cx="7772401" cy="116648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r>
              <a:t>Monday lecture</a:t>
            </a:r>
          </a:p>
        </p:txBody>
      </p:sp>
      <p:sp>
        <p:nvSpPr>
          <p:cNvPr id="1903" name="Text Placeholder 2"/>
          <p:cNvSpPr txBox="1">
            <a:spLocks noGrp="1"/>
          </p:cNvSpPr>
          <p:nvPr>
            <p:ph type="body" idx="1"/>
          </p:nvPr>
        </p:nvSpPr>
        <p:spPr>
          <a:xfrm>
            <a:off x="772373" y="2900614"/>
            <a:ext cx="7772401" cy="3361792"/>
          </a:xfrm>
          <a:prstGeom prst="rect">
            <a:avLst/>
          </a:prstGeom>
        </p:spPr>
        <p:txBody>
          <a:bodyPr/>
          <a:lstStyle/>
          <a:p>
            <a:pPr marL="740662" indent="-742950" algn="l">
              <a:lnSpc>
                <a:spcPct val="100000"/>
              </a:lnSpc>
              <a:spcBef>
                <a:spcPts val="4000"/>
              </a:spcBef>
              <a:buSzPct val="100000"/>
              <a:buAutoNum type="arabicPeriod"/>
              <a:defRPr sz="3800" spc="-100"/>
            </a:pPr>
            <a:r>
              <a:t>Consensus papers</a:t>
            </a:r>
            <a:endParaRPr spc="-50"/>
          </a:p>
          <a:p>
            <a:pPr marL="740662" indent="-742950" algn="l">
              <a:lnSpc>
                <a:spcPct val="100000"/>
              </a:lnSpc>
              <a:spcBef>
                <a:spcPts val="4000"/>
              </a:spcBef>
              <a:buSzPct val="100000"/>
              <a:buAutoNum type="arabicPeriod"/>
              <a:defRPr sz="3800" spc="-100"/>
            </a:pPr>
            <a:r>
              <a:t>From single register consistency to multi-register transactions</a:t>
            </a:r>
          </a:p>
        </p:txBody>
      </p:sp>
      <p:sp>
        <p:nvSpPr>
          <p:cNvPr id="1904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Title 1"/>
          <p:cNvSpPr txBox="1">
            <a:spLocks noGrp="1"/>
          </p:cNvSpPr>
          <p:nvPr>
            <p:ph type="title"/>
          </p:nvPr>
        </p:nvSpPr>
        <p:spPr>
          <a:xfrm>
            <a:off x="772373" y="2845760"/>
            <a:ext cx="7772401" cy="11664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Additional Slides</a:t>
            </a:r>
            <a:endParaRPr dirty="0"/>
          </a:p>
        </p:txBody>
      </p:sp>
      <p:sp>
        <p:nvSpPr>
          <p:cNvPr id="1915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62164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47470" y="1453894"/>
            <a:ext cx="8567932" cy="53120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Leader temporarily disconnected  </a:t>
            </a:r>
          </a:p>
          <a:p>
            <a:pPr marL="0" lvl="1" indent="457200">
              <a:spcBef>
                <a:spcPts val="600"/>
              </a:spcBef>
              <a:buSzTx/>
              <a:buNone/>
              <a:defRPr b="0"/>
            </a:pPr>
            <a:r>
              <a:t>→ other servers elect new leader</a:t>
            </a:r>
            <a:endParaRPr sz="2000"/>
          </a:p>
          <a:p>
            <a:pPr marL="0" lvl="2" indent="857250">
              <a:spcBef>
                <a:spcPts val="400"/>
              </a:spcBef>
              <a:buSzTx/>
              <a:buNone/>
              <a:defRPr b="0"/>
            </a:pPr>
            <a:r>
              <a:t>→ old leader reconnected</a:t>
            </a:r>
            <a:endParaRPr sz="1800"/>
          </a:p>
          <a:p>
            <a:pPr marL="0" lvl="3" indent="1314450">
              <a:spcBef>
                <a:spcPts val="300"/>
              </a:spcBef>
              <a:buSzTx/>
              <a:buNone/>
              <a:defRPr b="0"/>
            </a:pPr>
            <a:r>
              <a:t>→ old leader attempts to commit log entries</a:t>
            </a:r>
            <a:endParaRPr sz="1600"/>
          </a:p>
          <a:p>
            <a:pPr>
              <a:spcBef>
                <a:spcPts val="2000"/>
              </a:spcBef>
            </a:pPr>
            <a:r>
              <a:t>Terms used to detect stale leaders (and candidates)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Every RPC contains term of sender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Sender’s term &lt; receiver:</a:t>
            </a:r>
          </a:p>
          <a:p>
            <a:pPr marL="1200150" lvl="2" indent="-285750">
              <a:spcBef>
                <a:spcPts val="400"/>
              </a:spcBef>
              <a:defRPr sz="2000" b="0"/>
            </a:pPr>
            <a:r>
              <a:t>Receiver: Rejects RPC (via ACK which sender processes…)</a:t>
            </a:r>
            <a:endParaRPr sz="1800"/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Receiver’s term &lt; sender:</a:t>
            </a:r>
          </a:p>
          <a:p>
            <a:pPr marL="1200150" lvl="2" indent="-285750">
              <a:spcBef>
                <a:spcPts val="400"/>
              </a:spcBef>
              <a:defRPr sz="2000" b="0"/>
            </a:pPr>
            <a:r>
              <a:t>Receiver reverts to follower, updates term, processes RPC</a:t>
            </a:r>
            <a:endParaRPr sz="1800"/>
          </a:p>
          <a:p>
            <a:pPr>
              <a:spcBef>
                <a:spcPts val="2000"/>
              </a:spcBef>
            </a:pPr>
            <a:r>
              <a:t>Election updates terms of majority of servers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Deposed server cannot commit new log entries</a:t>
            </a:r>
          </a:p>
        </p:txBody>
      </p:sp>
      <p:sp>
        <p:nvSpPr>
          <p:cNvPr id="1907" name="Slide Number Placeholder 6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908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Neutralizing Old Leaders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" grpId="1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47470" y="1453894"/>
            <a:ext cx="8796532" cy="5312033"/>
          </a:xfrm>
          <a:prstGeom prst="rect">
            <a:avLst/>
          </a:prstGeom>
        </p:spPr>
        <p:txBody>
          <a:bodyPr/>
          <a:lstStyle/>
          <a:p>
            <a:r>
              <a:t>Send commands to leader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If leader unknown, contact any server, which redirects client to leader</a:t>
            </a:r>
          </a:p>
          <a:p>
            <a:pPr>
              <a:spcBef>
                <a:spcPts val="2000"/>
              </a:spcBef>
            </a:pPr>
            <a:r>
              <a:t>Leader only responds after command logged, committed, and executed by leader </a:t>
            </a:r>
          </a:p>
          <a:p>
            <a:pPr>
              <a:spcBef>
                <a:spcPts val="2000"/>
              </a:spcBef>
            </a:pPr>
            <a:r>
              <a:t>If request times out (e.g., leader crashes):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Client reissues command to new leader (after possible redirect)</a:t>
            </a:r>
          </a:p>
          <a:p>
            <a:pPr>
              <a:spcBef>
                <a:spcPts val="3600"/>
              </a:spcBef>
            </a:pPr>
            <a:r>
              <a:t>Ensure </a:t>
            </a:r>
            <a:r>
              <a:rPr>
                <a:solidFill>
                  <a:srgbClr val="C00000"/>
                </a:solidFill>
              </a:rPr>
              <a:t>exactly-once semantics </a:t>
            </a:r>
            <a:r>
              <a:t>even with leader failures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E.g., Leader can execute command then crash before responding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Client should embed unique ID in each command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This client ID included in log entry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Before accepting request, leader checks log for entry with same id</a:t>
            </a:r>
          </a:p>
        </p:txBody>
      </p:sp>
      <p:sp>
        <p:nvSpPr>
          <p:cNvPr id="1911" name="Slide Number Placeholder 6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1912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Client Protocol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Rounded Rectangle 17"/>
          <p:cNvGrpSpPr/>
          <p:nvPr/>
        </p:nvGrpSpPr>
        <p:grpSpPr>
          <a:xfrm>
            <a:off x="4159639" y="5272601"/>
            <a:ext cx="4396016" cy="970885"/>
            <a:chOff x="0" y="0"/>
            <a:chExt cx="4396015" cy="970883"/>
          </a:xfrm>
        </p:grpSpPr>
        <p:sp>
          <p:nvSpPr>
            <p:cNvPr id="274" name="Rounded Rectangle"/>
            <p:cNvSpPr/>
            <p:nvPr/>
          </p:nvSpPr>
          <p:spPr>
            <a:xfrm>
              <a:off x="-1" y="0"/>
              <a:ext cx="4396016" cy="9708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514350" indent="-514350">
                <a:lnSpc>
                  <a:spcPct val="90000"/>
                </a:lnSpc>
                <a:defRPr sz="2400" b="0" i="1" spc="-1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5" name="“Okay” (i.e., op is stable) if written to &gt; ½ nodes"/>
            <p:cNvSpPr txBox="1"/>
            <p:nvPr/>
          </p:nvSpPr>
          <p:spPr>
            <a:xfrm>
              <a:off x="47394" y="106388"/>
              <a:ext cx="4301226" cy="758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1028700" indent="-1543050">
                <a:lnSpc>
                  <a:spcPct val="90000"/>
                </a:lnSpc>
                <a:defRPr sz="24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“Okay” (i.e., op is stable) if written to &gt; ½ </a:t>
              </a:r>
              <a:r>
                <a:rPr sz="2200" spc="-50"/>
                <a:t>nodes</a:t>
              </a:r>
            </a:p>
          </p:txBody>
        </p:sp>
      </p:grpSp>
      <p:sp>
        <p:nvSpPr>
          <p:cNvPr id="277" name="Title 3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Two phase commit protocol</a:t>
            </a:r>
          </a:p>
        </p:txBody>
      </p:sp>
      <p:sp>
        <p:nvSpPr>
          <p:cNvPr id="278" name="Rectangle 19"/>
          <p:cNvSpPr txBox="1"/>
          <p:nvPr/>
        </p:nvSpPr>
        <p:spPr>
          <a:xfrm>
            <a:off x="1294298" y="2115598"/>
            <a:ext cx="97227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Client C</a:t>
            </a:r>
          </a:p>
        </p:txBody>
      </p:sp>
      <p:sp>
        <p:nvSpPr>
          <p:cNvPr id="279" name="Rectangle 20"/>
          <p:cNvSpPr txBox="1"/>
          <p:nvPr/>
        </p:nvSpPr>
        <p:spPr>
          <a:xfrm>
            <a:off x="758293" y="3481308"/>
            <a:ext cx="16827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spc="-15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Primary P</a:t>
            </a:r>
          </a:p>
        </p:txBody>
      </p:sp>
      <p:sp>
        <p:nvSpPr>
          <p:cNvPr id="280" name="Rectangle 21"/>
          <p:cNvSpPr txBox="1"/>
          <p:nvPr/>
        </p:nvSpPr>
        <p:spPr>
          <a:xfrm>
            <a:off x="676159" y="5554612"/>
            <a:ext cx="107534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Backup</a:t>
            </a:r>
          </a:p>
        </p:txBody>
      </p:sp>
      <p:pic>
        <p:nvPicPr>
          <p:cNvPr id="281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9" y="194998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icture 23" descr="Picture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4329" y="342933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icture 24" descr="Picture 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8252" y="4812924"/>
            <a:ext cx="609603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25" descr="Picture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0403" y="4812924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Curved Connector 8"/>
          <p:cNvSpPr/>
          <p:nvPr/>
        </p:nvSpPr>
        <p:spPr>
          <a:xfrm>
            <a:off x="2993929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6" name="Curved Connector 8"/>
          <p:cNvSpPr/>
          <p:nvPr/>
        </p:nvSpPr>
        <p:spPr>
          <a:xfrm rot="10800000" flipV="1">
            <a:off x="2113053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" name="Rectangle 6"/>
          <p:cNvSpPr txBox="1"/>
          <p:nvPr/>
        </p:nvSpPr>
        <p:spPr>
          <a:xfrm>
            <a:off x="1880184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88" name="Rectangle 6"/>
          <p:cNvSpPr txBox="1"/>
          <p:nvPr/>
        </p:nvSpPr>
        <p:spPr>
          <a:xfrm>
            <a:off x="3070737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89" name="Curved Connector 8"/>
          <p:cNvSpPr/>
          <p:nvPr/>
        </p:nvSpPr>
        <p:spPr>
          <a:xfrm>
            <a:off x="2669256" y="2617951"/>
            <a:ext cx="2" cy="81138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0" name="Content Placeholder 3"/>
          <p:cNvSpPr txBox="1"/>
          <p:nvPr/>
        </p:nvSpPr>
        <p:spPr>
          <a:xfrm>
            <a:off x="4159639" y="1828164"/>
            <a:ext cx="4819675" cy="320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/>
              <a:defRPr sz="2200" spc="-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P</a:t>
            </a:r>
            <a:r>
              <a:rPr>
                <a:solidFill>
                  <a:srgbClr val="000000"/>
                </a:solidFill>
              </a:rPr>
              <a:t>: </a:t>
            </a:r>
            <a:r>
              <a:rPr b="0" i="1">
                <a:solidFill>
                  <a:srgbClr val="000000"/>
                </a:solidFill>
              </a:rPr>
              <a:t>“request &lt;op&gt;”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/>
              <a:defRPr sz="2200" b="0" i="1" spc="-50">
                <a:latin typeface="Arial"/>
                <a:ea typeface="Arial"/>
                <a:cs typeface="Arial"/>
                <a:sym typeface="Arial"/>
              </a:defRPr>
            </a:pP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2"/>
              <a:defRPr sz="2200" spc="-100"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A, B: </a:t>
            </a:r>
            <a:r>
              <a:rPr b="0" i="1"/>
              <a:t>“prepare &lt;op&gt;”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2"/>
              <a:defRPr sz="2200" spc="-100">
                <a:latin typeface="Arial"/>
                <a:ea typeface="Arial"/>
                <a:cs typeface="Arial"/>
                <a:sym typeface="Arial"/>
              </a:defRPr>
            </a:pP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3"/>
              <a:defRPr sz="2200" spc="-100">
                <a:latin typeface="Arial"/>
                <a:ea typeface="Arial"/>
                <a:cs typeface="Arial"/>
                <a:sym typeface="Arial"/>
              </a:defRPr>
            </a:pPr>
            <a:r>
              <a:t>A, B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P: </a:t>
            </a:r>
            <a:r>
              <a:rPr b="0" i="1"/>
              <a:t>“prepared” </a:t>
            </a:r>
            <a:r>
              <a:rPr b="0"/>
              <a:t>or </a:t>
            </a:r>
            <a:r>
              <a:rPr b="0" i="1"/>
              <a:t>“error”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3"/>
              <a:defRPr sz="2200" spc="-100">
                <a:latin typeface="Arial"/>
                <a:ea typeface="Arial"/>
                <a:cs typeface="Arial"/>
                <a:sym typeface="Arial"/>
              </a:defRPr>
            </a:pPr>
            <a:endParaRPr spc="-50"/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4"/>
              <a:defRPr sz="2200" spc="-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</a:t>
            </a:r>
            <a:r>
              <a:rPr>
                <a:solidFill>
                  <a:srgbClr val="000000"/>
                </a:solidFill>
              </a:rPr>
              <a:t>: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 i="1">
                <a:solidFill>
                  <a:srgbClr val="000000"/>
                </a:solidFill>
              </a:rPr>
              <a:t>“result exec&lt;op&gt;” or “failed”</a:t>
            </a:r>
            <a:endParaRPr spc="-50"/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4"/>
              <a:defRPr sz="2200" b="0" i="1" spc="-100">
                <a:latin typeface="Arial"/>
                <a:ea typeface="Arial"/>
                <a:cs typeface="Arial"/>
                <a:sym typeface="Arial"/>
              </a:defRPr>
            </a:pPr>
            <a:endParaRPr spc="-50"/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5"/>
              <a:defRPr sz="2200" spc="-100"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A, B: </a:t>
            </a:r>
            <a:r>
              <a:rPr b="0" i="1"/>
              <a:t>“</a:t>
            </a:r>
            <a:r>
              <a:rPr i="1"/>
              <a:t>commit</a:t>
            </a:r>
            <a:r>
              <a:rPr b="0" i="1"/>
              <a:t> &lt;op&gt;”</a:t>
            </a:r>
          </a:p>
        </p:txBody>
      </p:sp>
      <p:sp>
        <p:nvSpPr>
          <p:cNvPr id="291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Title 1"/>
          <p:cNvSpPr txBox="1">
            <a:spLocks noGrp="1"/>
          </p:cNvSpPr>
          <p:nvPr>
            <p:ph type="title"/>
          </p:nvPr>
        </p:nvSpPr>
        <p:spPr>
          <a:xfrm>
            <a:off x="772373" y="2845760"/>
            <a:ext cx="7772401" cy="1166480"/>
          </a:xfrm>
          <a:prstGeom prst="rect">
            <a:avLst/>
          </a:prstGeom>
        </p:spPr>
        <p:txBody>
          <a:bodyPr/>
          <a:lstStyle/>
          <a:p>
            <a:r>
              <a:t>Reconfiguration</a:t>
            </a:r>
          </a:p>
        </p:txBody>
      </p:sp>
      <p:sp>
        <p:nvSpPr>
          <p:cNvPr id="1915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47470" y="1453896"/>
            <a:ext cx="8567932" cy="3003256"/>
          </a:xfrm>
          <a:prstGeom prst="rect">
            <a:avLst/>
          </a:prstGeom>
        </p:spPr>
        <p:txBody>
          <a:bodyPr/>
          <a:lstStyle/>
          <a:p>
            <a:r>
              <a:t>View configuration:  { leader, { members }, settings }</a:t>
            </a:r>
          </a:p>
          <a:p>
            <a:r>
              <a:t>Consensus must support changes to configuration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Replace failed machine</a:t>
            </a:r>
          </a:p>
          <a:p>
            <a:pPr marL="800100" lvl="1" indent="-342900">
              <a:spcBef>
                <a:spcPts val="600"/>
              </a:spcBef>
              <a:buFont typeface="Helvetica"/>
              <a:defRPr sz="2000" b="0"/>
            </a:pPr>
            <a:r>
              <a:t>Change degree of replication</a:t>
            </a:r>
          </a:p>
          <a:p>
            <a:pPr>
              <a:spcBef>
                <a:spcPts val="2400"/>
              </a:spcBef>
            </a:pPr>
            <a:r>
              <a:t>Cannot switch directly from one config to another: </a:t>
            </a:r>
            <a:r>
              <a:rPr>
                <a:solidFill>
                  <a:srgbClr val="A5001E"/>
                </a:solidFill>
              </a:rPr>
              <a:t>conflicting majorities </a:t>
            </a:r>
            <a:r>
              <a:t>could arise</a:t>
            </a:r>
          </a:p>
        </p:txBody>
      </p:sp>
      <p:sp>
        <p:nvSpPr>
          <p:cNvPr id="1918" name="Slide Number Placeholder 6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1919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Configuration Changes</a:t>
            </a:r>
          </a:p>
        </p:txBody>
      </p:sp>
      <p:grpSp>
        <p:nvGrpSpPr>
          <p:cNvPr id="1937" name="Group 33"/>
          <p:cNvGrpSpPr/>
          <p:nvPr/>
        </p:nvGrpSpPr>
        <p:grpSpPr>
          <a:xfrm>
            <a:off x="1487486" y="4230585"/>
            <a:ext cx="5589524" cy="2448216"/>
            <a:chOff x="0" y="0"/>
            <a:chExt cx="5589522" cy="2448215"/>
          </a:xfrm>
        </p:grpSpPr>
        <p:sp>
          <p:nvSpPr>
            <p:cNvPr id="1920" name="Rectangle 9"/>
            <p:cNvSpPr/>
            <p:nvPr/>
          </p:nvSpPr>
          <p:spPr>
            <a:xfrm>
              <a:off x="1066800" y="381000"/>
              <a:ext cx="4495802" cy="228601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21" name="Rectangle 10"/>
            <p:cNvSpPr/>
            <p:nvPr/>
          </p:nvSpPr>
          <p:spPr>
            <a:xfrm>
              <a:off x="4114801" y="381000"/>
              <a:ext cx="1447801" cy="228601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22" name="TextBox 11"/>
            <p:cNvSpPr txBox="1"/>
            <p:nvPr/>
          </p:nvSpPr>
          <p:spPr>
            <a:xfrm>
              <a:off x="1066800" y="-1"/>
              <a:ext cx="450049" cy="3320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  <a:r>
                <a:rPr baseline="-25000"/>
                <a:t>old</a:t>
              </a:r>
            </a:p>
          </p:txBody>
        </p:sp>
        <p:sp>
          <p:nvSpPr>
            <p:cNvPr id="1923" name="TextBox 12"/>
            <p:cNvSpPr txBox="1"/>
            <p:nvPr/>
          </p:nvSpPr>
          <p:spPr>
            <a:xfrm>
              <a:off x="5064067" y="-1"/>
              <a:ext cx="525456" cy="3320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  <a:r>
                <a:rPr baseline="-25000"/>
                <a:t>new</a:t>
              </a:r>
            </a:p>
          </p:txBody>
        </p:sp>
        <p:sp>
          <p:nvSpPr>
            <p:cNvPr id="1924" name="TextBox 13"/>
            <p:cNvSpPr txBox="1"/>
            <p:nvPr/>
          </p:nvSpPr>
          <p:spPr>
            <a:xfrm>
              <a:off x="-1" y="356800"/>
              <a:ext cx="876649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1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Server 1</a:t>
              </a:r>
            </a:p>
          </p:txBody>
        </p:sp>
        <p:sp>
          <p:nvSpPr>
            <p:cNvPr id="1925" name="Rectangle 14"/>
            <p:cNvSpPr/>
            <p:nvPr/>
          </p:nvSpPr>
          <p:spPr>
            <a:xfrm>
              <a:off x="1066800" y="738553"/>
              <a:ext cx="4495802" cy="228602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26" name="Rectangle 15"/>
            <p:cNvSpPr/>
            <p:nvPr/>
          </p:nvSpPr>
          <p:spPr>
            <a:xfrm>
              <a:off x="3657601" y="738553"/>
              <a:ext cx="1905001" cy="228602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27" name="Rectangle 16"/>
            <p:cNvSpPr/>
            <p:nvPr/>
          </p:nvSpPr>
          <p:spPr>
            <a:xfrm>
              <a:off x="1066800" y="1096107"/>
              <a:ext cx="4495802" cy="228602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28" name="Rectangle 17"/>
            <p:cNvSpPr/>
            <p:nvPr/>
          </p:nvSpPr>
          <p:spPr>
            <a:xfrm>
              <a:off x="3048001" y="1096107"/>
              <a:ext cx="2514602" cy="228602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29" name="Rectangle 18"/>
            <p:cNvSpPr/>
            <p:nvPr/>
          </p:nvSpPr>
          <p:spPr>
            <a:xfrm>
              <a:off x="2590800" y="1453662"/>
              <a:ext cx="2971802" cy="228602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30" name="Rectangle 19"/>
            <p:cNvSpPr/>
            <p:nvPr/>
          </p:nvSpPr>
          <p:spPr>
            <a:xfrm>
              <a:off x="2133600" y="1811215"/>
              <a:ext cx="3429002" cy="228602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sz="16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31" name="TextBox 22"/>
            <p:cNvSpPr txBox="1"/>
            <p:nvPr/>
          </p:nvSpPr>
          <p:spPr>
            <a:xfrm>
              <a:off x="-1" y="714354"/>
              <a:ext cx="876649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1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Server 2</a:t>
              </a:r>
            </a:p>
          </p:txBody>
        </p:sp>
        <p:sp>
          <p:nvSpPr>
            <p:cNvPr id="1932" name="TextBox 23"/>
            <p:cNvSpPr txBox="1"/>
            <p:nvPr/>
          </p:nvSpPr>
          <p:spPr>
            <a:xfrm>
              <a:off x="-1" y="1071908"/>
              <a:ext cx="876649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1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Server 3</a:t>
              </a:r>
            </a:p>
          </p:txBody>
        </p:sp>
        <p:sp>
          <p:nvSpPr>
            <p:cNvPr id="1933" name="TextBox 24"/>
            <p:cNvSpPr txBox="1"/>
            <p:nvPr/>
          </p:nvSpPr>
          <p:spPr>
            <a:xfrm>
              <a:off x="-1" y="1429463"/>
              <a:ext cx="876649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1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Server 4</a:t>
              </a:r>
            </a:p>
          </p:txBody>
        </p:sp>
        <p:sp>
          <p:nvSpPr>
            <p:cNvPr id="1934" name="TextBox 25"/>
            <p:cNvSpPr txBox="1"/>
            <p:nvPr/>
          </p:nvSpPr>
          <p:spPr>
            <a:xfrm>
              <a:off x="-1" y="1787017"/>
              <a:ext cx="876649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1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Server 5</a:t>
              </a:r>
            </a:p>
          </p:txBody>
        </p:sp>
        <p:sp>
          <p:nvSpPr>
            <p:cNvPr id="1935" name="Straight Connector 30"/>
            <p:cNvSpPr/>
            <p:nvPr/>
          </p:nvSpPr>
          <p:spPr>
            <a:xfrm>
              <a:off x="1066800" y="2203939"/>
              <a:ext cx="4495802" cy="2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36" name="TextBox 31"/>
            <p:cNvSpPr txBox="1"/>
            <p:nvPr/>
          </p:nvSpPr>
          <p:spPr>
            <a:xfrm>
              <a:off x="1066800" y="2250831"/>
              <a:ext cx="378285" cy="197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time</a:t>
              </a:r>
            </a:p>
          </p:txBody>
        </p:sp>
      </p:grpSp>
      <p:grpSp>
        <p:nvGrpSpPr>
          <p:cNvPr id="1944" name="Group 41"/>
          <p:cNvGrpSpPr/>
          <p:nvPr/>
        </p:nvGrpSpPr>
        <p:grpSpPr>
          <a:xfrm>
            <a:off x="4687887" y="4230587"/>
            <a:ext cx="4360860" cy="2403835"/>
            <a:chOff x="0" y="4"/>
            <a:chExt cx="4360859" cy="2403834"/>
          </a:xfrm>
        </p:grpSpPr>
        <p:sp>
          <p:nvSpPr>
            <p:cNvPr id="1938" name="Rounded Rectangle 42"/>
            <p:cNvSpPr/>
            <p:nvPr/>
          </p:nvSpPr>
          <p:spPr>
            <a:xfrm>
              <a:off x="0" y="1057609"/>
              <a:ext cx="304801" cy="1042418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3167D3"/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39" name="Rounded Rectangle 43"/>
            <p:cNvSpPr/>
            <p:nvPr/>
          </p:nvSpPr>
          <p:spPr>
            <a:xfrm>
              <a:off x="0" y="330778"/>
              <a:ext cx="304801" cy="6858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00B800"/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40" name="TextBox 44"/>
            <p:cNvSpPr txBox="1"/>
            <p:nvPr/>
          </p:nvSpPr>
          <p:spPr>
            <a:xfrm>
              <a:off x="2735039" y="583878"/>
              <a:ext cx="1625551" cy="302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1800">
                  <a:solidFill>
                    <a:srgbClr val="008E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Majority of C</a:t>
              </a:r>
              <a:r>
                <a:rPr baseline="-25000"/>
                <a:t>old</a:t>
              </a:r>
            </a:p>
          </p:txBody>
        </p:sp>
        <p:sp>
          <p:nvSpPr>
            <p:cNvPr id="1941" name="TextBox 45"/>
            <p:cNvSpPr txBox="1"/>
            <p:nvPr/>
          </p:nvSpPr>
          <p:spPr>
            <a:xfrm>
              <a:off x="2667443" y="1406771"/>
              <a:ext cx="1693417" cy="302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1800">
                  <a:solidFill>
                    <a:srgbClr val="3167D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Majority of C</a:t>
              </a:r>
              <a:r>
                <a:rPr baseline="-25000"/>
                <a:t>new</a:t>
              </a:r>
            </a:p>
          </p:txBody>
        </p:sp>
        <p:sp>
          <p:nvSpPr>
            <p:cNvPr id="1942" name="Freeform 46"/>
            <p:cNvSpPr/>
            <p:nvPr/>
          </p:nvSpPr>
          <p:spPr>
            <a:xfrm rot="10800000" flipH="1">
              <a:off x="228585" y="4"/>
              <a:ext cx="3581430" cy="569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372" extrusionOk="0">
                  <a:moveTo>
                    <a:pt x="21572" y="0"/>
                  </a:moveTo>
                  <a:cubicBezTo>
                    <a:pt x="21501" y="19697"/>
                    <a:pt x="14580" y="21098"/>
                    <a:pt x="10871" y="21349"/>
                  </a:cubicBezTo>
                  <a:cubicBezTo>
                    <a:pt x="7163" y="21600"/>
                    <a:pt x="-28" y="19952"/>
                    <a:pt x="0" y="7618"/>
                  </a:cubicBezTo>
                </a:path>
              </a:pathLst>
            </a:custGeom>
            <a:noFill/>
            <a:ln w="25400" cap="flat">
              <a:solidFill>
                <a:srgbClr val="008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43" name="Freeform 47"/>
            <p:cNvSpPr/>
            <p:nvPr/>
          </p:nvSpPr>
          <p:spPr>
            <a:xfrm>
              <a:off x="228584" y="1771163"/>
              <a:ext cx="3591077" cy="63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56" extrusionOk="0">
                  <a:moveTo>
                    <a:pt x="21530" y="0"/>
                  </a:moveTo>
                  <a:cubicBezTo>
                    <a:pt x="21572" y="18013"/>
                    <a:pt x="14550" y="21048"/>
                    <a:pt x="10793" y="21324"/>
                  </a:cubicBezTo>
                  <a:cubicBezTo>
                    <a:pt x="7036" y="21600"/>
                    <a:pt x="-28" y="20265"/>
                    <a:pt x="0" y="10919"/>
                  </a:cubicBezTo>
                </a:path>
              </a:pathLst>
            </a:custGeom>
            <a:noFill/>
            <a:ln w="25400" cap="flat">
              <a:solidFill>
                <a:srgbClr val="3167D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7" grpId="3" animBg="1" advAuto="0"/>
      <p:bldP spid="1937" grpId="1" animBg="1" advAuto="0"/>
      <p:bldP spid="1944" grpId="2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Rectangle 43"/>
          <p:cNvSpPr/>
          <p:nvPr/>
        </p:nvSpPr>
        <p:spPr>
          <a:xfrm>
            <a:off x="304800" y="6173537"/>
            <a:ext cx="8534400" cy="6096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47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432836" y="1365268"/>
            <a:ext cx="8482564" cy="2590802"/>
          </a:xfrm>
          <a:prstGeom prst="rect">
            <a:avLst/>
          </a:prstGeom>
        </p:spPr>
        <p:txBody>
          <a:bodyPr/>
          <a:lstStyle/>
          <a:p>
            <a:pPr>
              <a:defRPr b="0">
                <a:solidFill>
                  <a:srgbClr val="A5001E"/>
                </a:solidFill>
              </a:defRPr>
            </a:pPr>
            <a:r>
              <a:t>Joint consensus </a:t>
            </a:r>
            <a:r>
              <a:rPr>
                <a:solidFill>
                  <a:srgbClr val="000000"/>
                </a:solidFill>
              </a:rPr>
              <a:t>in intermediate phase: need majority of </a:t>
            </a:r>
            <a:r>
              <a:rPr b="1">
                <a:solidFill>
                  <a:srgbClr val="000000"/>
                </a:solidFill>
              </a:rPr>
              <a:t>both</a:t>
            </a:r>
            <a:r>
              <a:rPr>
                <a:solidFill>
                  <a:srgbClr val="000000"/>
                </a:solidFill>
              </a:rPr>
              <a:t> old and new configurations for elections, commitment</a:t>
            </a:r>
          </a:p>
          <a:p>
            <a:pPr>
              <a:defRPr b="0"/>
            </a:pPr>
            <a:r>
              <a:t>Configuration change just a log entry; applied immediately on receipt (committed or not)</a:t>
            </a:r>
          </a:p>
          <a:p>
            <a:pPr>
              <a:defRPr b="0"/>
            </a:pPr>
            <a:r>
              <a:t>Once joint consensus is committed, begin replicating log entry for final configuration</a:t>
            </a:r>
          </a:p>
        </p:txBody>
      </p:sp>
      <p:sp>
        <p:nvSpPr>
          <p:cNvPr id="1948" name="Straight Connector 7"/>
          <p:cNvSpPr/>
          <p:nvPr/>
        </p:nvSpPr>
        <p:spPr>
          <a:xfrm>
            <a:off x="1172567" y="6207804"/>
            <a:ext cx="6934201" cy="2"/>
          </a:xfrm>
          <a:prstGeom prst="line">
            <a:avLst/>
          </a:prstGeom>
          <a:ln w="31750" cap="rnd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49" name="TextBox 9"/>
          <p:cNvSpPr txBox="1"/>
          <p:nvPr/>
        </p:nvSpPr>
        <p:spPr>
          <a:xfrm>
            <a:off x="7573367" y="6235605"/>
            <a:ext cx="4445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time</a:t>
            </a:r>
          </a:p>
        </p:txBody>
      </p:sp>
      <p:sp>
        <p:nvSpPr>
          <p:cNvPr id="1950" name="TextBox 10"/>
          <p:cNvSpPr txBox="1"/>
          <p:nvPr/>
        </p:nvSpPr>
        <p:spPr>
          <a:xfrm>
            <a:off x="3229967" y="6219969"/>
            <a:ext cx="1321458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old+new</a:t>
            </a:r>
            <a:r>
              <a:t> entry</a:t>
            </a:r>
            <a:br/>
            <a:r>
              <a:t>committed</a:t>
            </a:r>
          </a:p>
        </p:txBody>
      </p:sp>
      <p:sp>
        <p:nvSpPr>
          <p:cNvPr id="1951" name="TextBox 11"/>
          <p:cNvSpPr txBox="1"/>
          <p:nvPr/>
        </p:nvSpPr>
        <p:spPr>
          <a:xfrm>
            <a:off x="5289773" y="6219969"/>
            <a:ext cx="1067074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  <a:r>
              <a:t> entry</a:t>
            </a:r>
            <a:br/>
            <a:r>
              <a:t>committed</a:t>
            </a:r>
          </a:p>
        </p:txBody>
      </p:sp>
      <p:sp>
        <p:nvSpPr>
          <p:cNvPr id="1952" name="Straight Connector 13"/>
          <p:cNvSpPr/>
          <p:nvPr/>
        </p:nvSpPr>
        <p:spPr>
          <a:xfrm>
            <a:off x="3839567" y="5507947"/>
            <a:ext cx="2" cy="699858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53" name="Straight Connector 14"/>
          <p:cNvSpPr/>
          <p:nvPr/>
        </p:nvSpPr>
        <p:spPr>
          <a:xfrm>
            <a:off x="5820767" y="5146554"/>
            <a:ext cx="2" cy="1061250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54" name="TextBox 15"/>
          <p:cNvSpPr txBox="1"/>
          <p:nvPr/>
        </p:nvSpPr>
        <p:spPr>
          <a:xfrm>
            <a:off x="1172566" y="5712552"/>
            <a:ext cx="381163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</a:t>
            </a:r>
          </a:p>
        </p:txBody>
      </p:sp>
      <p:sp>
        <p:nvSpPr>
          <p:cNvPr id="1955" name="TextBox 16"/>
          <p:cNvSpPr txBox="1"/>
          <p:nvPr/>
        </p:nvSpPr>
        <p:spPr>
          <a:xfrm>
            <a:off x="2086966" y="5369447"/>
            <a:ext cx="749736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0">
                <a:solidFill>
                  <a:srgbClr val="3167D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old+new</a:t>
            </a:r>
          </a:p>
        </p:txBody>
      </p:sp>
      <p:sp>
        <p:nvSpPr>
          <p:cNvPr id="1956" name="TextBox 17"/>
          <p:cNvSpPr txBox="1"/>
          <p:nvPr/>
        </p:nvSpPr>
        <p:spPr>
          <a:xfrm>
            <a:off x="4382930" y="5008057"/>
            <a:ext cx="45736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0">
                <a:solidFill>
                  <a:srgbClr val="008E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</a:p>
        </p:txBody>
      </p:sp>
      <p:sp>
        <p:nvSpPr>
          <p:cNvPr id="1957" name="Straight Connector 23"/>
          <p:cNvSpPr/>
          <p:nvPr/>
        </p:nvSpPr>
        <p:spPr>
          <a:xfrm>
            <a:off x="1629766" y="5851052"/>
            <a:ext cx="1295402" cy="2"/>
          </a:xfrm>
          <a:prstGeom prst="line">
            <a:avLst/>
          </a:prstGeom>
          <a:ln w="63500" cap="rnd">
            <a:solidFill>
              <a:srgbClr val="A5001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58" name="Straight Connector 24"/>
          <p:cNvSpPr/>
          <p:nvPr/>
        </p:nvSpPr>
        <p:spPr>
          <a:xfrm>
            <a:off x="3839567" y="5507947"/>
            <a:ext cx="1066802" cy="2"/>
          </a:xfrm>
          <a:prstGeom prst="line">
            <a:avLst/>
          </a:prstGeom>
          <a:ln w="63500" cap="rnd">
            <a:solidFill>
              <a:srgbClr val="3167D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59" name="Straight Connector 26"/>
          <p:cNvSpPr/>
          <p:nvPr/>
        </p:nvSpPr>
        <p:spPr>
          <a:xfrm>
            <a:off x="2925167" y="5507947"/>
            <a:ext cx="914401" cy="2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0" name="Straight Connector 28"/>
          <p:cNvSpPr/>
          <p:nvPr/>
        </p:nvSpPr>
        <p:spPr>
          <a:xfrm>
            <a:off x="4906367" y="5146556"/>
            <a:ext cx="914402" cy="2"/>
          </a:xfrm>
          <a:prstGeom prst="line">
            <a:avLst/>
          </a:prstGeom>
          <a:ln w="63500" cap="rnd">
            <a:solidFill>
              <a:srgbClr val="008E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1" name="Straight Connector 29"/>
          <p:cNvSpPr/>
          <p:nvPr/>
        </p:nvSpPr>
        <p:spPr>
          <a:xfrm>
            <a:off x="5820767" y="5146556"/>
            <a:ext cx="1981202" cy="2"/>
          </a:xfrm>
          <a:prstGeom prst="line">
            <a:avLst/>
          </a:prstGeom>
          <a:ln w="63500" cap="rnd">
            <a:solidFill>
              <a:srgbClr val="008E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2" name="Straight Connector 35"/>
          <p:cNvSpPr/>
          <p:nvPr/>
        </p:nvSpPr>
        <p:spPr>
          <a:xfrm>
            <a:off x="1629767" y="4792195"/>
            <a:ext cx="2209802" cy="2"/>
          </a:xfrm>
          <a:prstGeom prst="line">
            <a:avLst/>
          </a:prstGeom>
          <a:ln w="317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3" name="TextBox 36"/>
          <p:cNvSpPr txBox="1"/>
          <p:nvPr/>
        </p:nvSpPr>
        <p:spPr>
          <a:xfrm>
            <a:off x="1708547" y="4186061"/>
            <a:ext cx="1956917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</a:t>
            </a:r>
            <a:r>
              <a:t> can 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unilateral decisions</a:t>
            </a:r>
          </a:p>
        </p:txBody>
      </p:sp>
      <p:sp>
        <p:nvSpPr>
          <p:cNvPr id="1964" name="Straight Connector 38"/>
          <p:cNvSpPr/>
          <p:nvPr/>
        </p:nvSpPr>
        <p:spPr>
          <a:xfrm>
            <a:off x="3839567" y="4715995"/>
            <a:ext cx="2" cy="152402"/>
          </a:xfrm>
          <a:prstGeom prst="line">
            <a:avLst/>
          </a:prstGeom>
          <a:ln w="31750" cap="rnd">
            <a:solidFill>
              <a:srgbClr val="A5001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5" name="Straight Connector 40"/>
          <p:cNvSpPr/>
          <p:nvPr/>
        </p:nvSpPr>
        <p:spPr>
          <a:xfrm>
            <a:off x="4906367" y="4792195"/>
            <a:ext cx="2971802" cy="2"/>
          </a:xfrm>
          <a:prstGeom prst="line">
            <a:avLst/>
          </a:prstGeom>
          <a:ln w="31750" cap="rnd">
            <a:solidFill>
              <a:srgbClr val="008E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6" name="TextBox 41"/>
          <p:cNvSpPr txBox="1"/>
          <p:nvPr/>
        </p:nvSpPr>
        <p:spPr>
          <a:xfrm>
            <a:off x="5461472" y="4186061"/>
            <a:ext cx="1956917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 b="0">
                <a:solidFill>
                  <a:srgbClr val="008E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  <a:r>
              <a:t> can 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800" b="0">
                <a:solidFill>
                  <a:srgbClr val="008E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unilateral decisions</a:t>
            </a:r>
          </a:p>
        </p:txBody>
      </p:sp>
      <p:sp>
        <p:nvSpPr>
          <p:cNvPr id="1967" name="Straight Connector 49"/>
          <p:cNvSpPr/>
          <p:nvPr/>
        </p:nvSpPr>
        <p:spPr>
          <a:xfrm>
            <a:off x="4906367" y="4715995"/>
            <a:ext cx="2" cy="152402"/>
          </a:xfrm>
          <a:prstGeom prst="line">
            <a:avLst/>
          </a:prstGeom>
          <a:ln w="31750" cap="rnd">
            <a:solidFill>
              <a:srgbClr val="008E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8" name="Straight Connector 30"/>
          <p:cNvSpPr/>
          <p:nvPr/>
        </p:nvSpPr>
        <p:spPr>
          <a:xfrm>
            <a:off x="2925167" y="5851052"/>
            <a:ext cx="914401" cy="2"/>
          </a:xfrm>
          <a:prstGeom prst="line">
            <a:avLst/>
          </a:prstGeom>
          <a:ln w="63500" cap="rnd">
            <a:solidFill>
              <a:srgbClr val="A5001E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9" name="Straight Connector 31"/>
          <p:cNvSpPr/>
          <p:nvPr/>
        </p:nvSpPr>
        <p:spPr>
          <a:xfrm>
            <a:off x="4906367" y="5507947"/>
            <a:ext cx="914402" cy="2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70" name="Slide Number Placeholder 6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1971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793806" cy="1066801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2-Phase Approach via Joint Consensus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" grpId="1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Rectangle 43"/>
          <p:cNvSpPr/>
          <p:nvPr/>
        </p:nvSpPr>
        <p:spPr>
          <a:xfrm>
            <a:off x="304800" y="6173537"/>
            <a:ext cx="8534400" cy="6096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74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432836" y="1660267"/>
            <a:ext cx="8711164" cy="2295802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Any server from either configuration can serve as leader</a:t>
            </a:r>
          </a:p>
          <a:p>
            <a:pPr>
              <a:spcBef>
                <a:spcPts val="2400"/>
              </a:spcBef>
              <a:defRPr b="0"/>
            </a:pPr>
            <a:r>
              <a:t>If leader not in C</a:t>
            </a:r>
            <a:r>
              <a:rPr baseline="-25000"/>
              <a:t>new</a:t>
            </a:r>
            <a:r>
              <a:t>, must step down once C</a:t>
            </a:r>
            <a:r>
              <a:rPr baseline="-25000"/>
              <a:t>new</a:t>
            </a:r>
            <a:r>
              <a:t> committed</a:t>
            </a:r>
          </a:p>
        </p:txBody>
      </p:sp>
      <p:sp>
        <p:nvSpPr>
          <p:cNvPr id="1975" name="Straight Connector 7"/>
          <p:cNvSpPr/>
          <p:nvPr/>
        </p:nvSpPr>
        <p:spPr>
          <a:xfrm>
            <a:off x="1172567" y="6207804"/>
            <a:ext cx="6934201" cy="2"/>
          </a:xfrm>
          <a:prstGeom prst="line">
            <a:avLst/>
          </a:prstGeom>
          <a:ln w="31750" cap="rnd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76" name="TextBox 9"/>
          <p:cNvSpPr txBox="1"/>
          <p:nvPr/>
        </p:nvSpPr>
        <p:spPr>
          <a:xfrm>
            <a:off x="7573367" y="6235605"/>
            <a:ext cx="4445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time</a:t>
            </a:r>
          </a:p>
        </p:txBody>
      </p:sp>
      <p:sp>
        <p:nvSpPr>
          <p:cNvPr id="1977" name="TextBox 10"/>
          <p:cNvSpPr txBox="1"/>
          <p:nvPr/>
        </p:nvSpPr>
        <p:spPr>
          <a:xfrm>
            <a:off x="3229967" y="6219969"/>
            <a:ext cx="1321458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old+new</a:t>
            </a:r>
            <a:r>
              <a:t> entry</a:t>
            </a:r>
            <a:br/>
            <a:r>
              <a:t>committed</a:t>
            </a:r>
          </a:p>
        </p:txBody>
      </p:sp>
      <p:sp>
        <p:nvSpPr>
          <p:cNvPr id="1978" name="TextBox 11"/>
          <p:cNvSpPr txBox="1"/>
          <p:nvPr/>
        </p:nvSpPr>
        <p:spPr>
          <a:xfrm>
            <a:off x="5289773" y="6219969"/>
            <a:ext cx="1067074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  <a:r>
              <a:t> entry</a:t>
            </a:r>
            <a:br/>
            <a:r>
              <a:t>committed</a:t>
            </a:r>
          </a:p>
        </p:txBody>
      </p:sp>
      <p:sp>
        <p:nvSpPr>
          <p:cNvPr id="1979" name="Straight Connector 13"/>
          <p:cNvSpPr/>
          <p:nvPr/>
        </p:nvSpPr>
        <p:spPr>
          <a:xfrm>
            <a:off x="3839567" y="5507947"/>
            <a:ext cx="2" cy="699858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0" name="Straight Connector 14"/>
          <p:cNvSpPr/>
          <p:nvPr/>
        </p:nvSpPr>
        <p:spPr>
          <a:xfrm>
            <a:off x="5820767" y="5146554"/>
            <a:ext cx="2" cy="1061250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1" name="TextBox 15"/>
          <p:cNvSpPr txBox="1"/>
          <p:nvPr/>
        </p:nvSpPr>
        <p:spPr>
          <a:xfrm>
            <a:off x="1172566" y="5712552"/>
            <a:ext cx="381163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</a:t>
            </a:r>
          </a:p>
        </p:txBody>
      </p:sp>
      <p:sp>
        <p:nvSpPr>
          <p:cNvPr id="1982" name="TextBox 16"/>
          <p:cNvSpPr txBox="1"/>
          <p:nvPr/>
        </p:nvSpPr>
        <p:spPr>
          <a:xfrm>
            <a:off x="2086966" y="5369447"/>
            <a:ext cx="749736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old+new</a:t>
            </a:r>
          </a:p>
        </p:txBody>
      </p:sp>
      <p:sp>
        <p:nvSpPr>
          <p:cNvPr id="1983" name="TextBox 17"/>
          <p:cNvSpPr txBox="1"/>
          <p:nvPr/>
        </p:nvSpPr>
        <p:spPr>
          <a:xfrm>
            <a:off x="4382930" y="5008057"/>
            <a:ext cx="45736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</a:p>
        </p:txBody>
      </p:sp>
      <p:sp>
        <p:nvSpPr>
          <p:cNvPr id="1984" name="Straight Connector 23"/>
          <p:cNvSpPr/>
          <p:nvPr/>
        </p:nvSpPr>
        <p:spPr>
          <a:xfrm>
            <a:off x="1629766" y="5851052"/>
            <a:ext cx="1295402" cy="2"/>
          </a:xfrm>
          <a:prstGeom prst="line">
            <a:avLst/>
          </a:prstGeom>
          <a:ln w="63500" cap="rnd">
            <a:solidFill>
              <a:srgbClr val="A5001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5" name="Straight Connector 24"/>
          <p:cNvSpPr/>
          <p:nvPr/>
        </p:nvSpPr>
        <p:spPr>
          <a:xfrm>
            <a:off x="3839567" y="5507947"/>
            <a:ext cx="1066802" cy="2"/>
          </a:xfrm>
          <a:prstGeom prst="line">
            <a:avLst/>
          </a:prstGeom>
          <a:ln w="63500" cap="rnd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6" name="Straight Connector 26"/>
          <p:cNvSpPr/>
          <p:nvPr/>
        </p:nvSpPr>
        <p:spPr>
          <a:xfrm>
            <a:off x="2925167" y="5507947"/>
            <a:ext cx="914401" cy="2"/>
          </a:xfrm>
          <a:prstGeom prst="line">
            <a:avLst/>
          </a:prstGeom>
          <a:ln w="6350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7" name="Straight Connector 28"/>
          <p:cNvSpPr/>
          <p:nvPr/>
        </p:nvSpPr>
        <p:spPr>
          <a:xfrm>
            <a:off x="4906367" y="5146556"/>
            <a:ext cx="914402" cy="2"/>
          </a:xfrm>
          <a:prstGeom prst="line">
            <a:avLst/>
          </a:prstGeom>
          <a:ln w="6350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8" name="Straight Connector 29"/>
          <p:cNvSpPr/>
          <p:nvPr/>
        </p:nvSpPr>
        <p:spPr>
          <a:xfrm>
            <a:off x="5820767" y="5146556"/>
            <a:ext cx="1981202" cy="2"/>
          </a:xfrm>
          <a:prstGeom prst="line">
            <a:avLst/>
          </a:prstGeom>
          <a:ln w="63500" cap="rnd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9" name="Straight Connector 35"/>
          <p:cNvSpPr/>
          <p:nvPr/>
        </p:nvSpPr>
        <p:spPr>
          <a:xfrm>
            <a:off x="1629767" y="4792195"/>
            <a:ext cx="2209802" cy="2"/>
          </a:xfrm>
          <a:prstGeom prst="line">
            <a:avLst/>
          </a:prstGeom>
          <a:ln w="317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0" name="TextBox 36"/>
          <p:cNvSpPr txBox="1"/>
          <p:nvPr/>
        </p:nvSpPr>
        <p:spPr>
          <a:xfrm>
            <a:off x="1708547" y="4186061"/>
            <a:ext cx="1956917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</a:t>
            </a:r>
            <a:r>
              <a:t> can 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800"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unilateral decisions</a:t>
            </a:r>
          </a:p>
        </p:txBody>
      </p:sp>
      <p:sp>
        <p:nvSpPr>
          <p:cNvPr id="1991" name="Straight Connector 38"/>
          <p:cNvSpPr/>
          <p:nvPr/>
        </p:nvSpPr>
        <p:spPr>
          <a:xfrm>
            <a:off x="3839567" y="4715995"/>
            <a:ext cx="2" cy="152402"/>
          </a:xfrm>
          <a:prstGeom prst="line">
            <a:avLst/>
          </a:prstGeom>
          <a:ln w="31750" cap="rnd">
            <a:solidFill>
              <a:srgbClr val="A5001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2" name="Straight Connector 40"/>
          <p:cNvSpPr/>
          <p:nvPr/>
        </p:nvSpPr>
        <p:spPr>
          <a:xfrm>
            <a:off x="4906367" y="4792195"/>
            <a:ext cx="2971802" cy="2"/>
          </a:xfrm>
          <a:prstGeom prst="line">
            <a:avLst/>
          </a:prstGeom>
          <a:ln w="31750" cap="rnd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3" name="TextBox 41"/>
          <p:cNvSpPr txBox="1"/>
          <p:nvPr/>
        </p:nvSpPr>
        <p:spPr>
          <a:xfrm>
            <a:off x="5461472" y="4186061"/>
            <a:ext cx="1956917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  <a:r>
              <a:t> can 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r>
              <a:t>unilateral decisions</a:t>
            </a:r>
          </a:p>
        </p:txBody>
      </p:sp>
      <p:sp>
        <p:nvSpPr>
          <p:cNvPr id="1994" name="Straight Connector 49"/>
          <p:cNvSpPr/>
          <p:nvPr/>
        </p:nvSpPr>
        <p:spPr>
          <a:xfrm>
            <a:off x="4906367" y="4715995"/>
            <a:ext cx="2" cy="152402"/>
          </a:xfrm>
          <a:prstGeom prst="line">
            <a:avLst/>
          </a:prstGeom>
          <a:ln w="31750" cap="rnd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5" name="Straight Connector 30"/>
          <p:cNvSpPr/>
          <p:nvPr/>
        </p:nvSpPr>
        <p:spPr>
          <a:xfrm>
            <a:off x="2925167" y="5851052"/>
            <a:ext cx="914401" cy="2"/>
          </a:xfrm>
          <a:prstGeom prst="line">
            <a:avLst/>
          </a:prstGeom>
          <a:ln w="63500" cap="rnd">
            <a:solidFill>
              <a:srgbClr val="A5001E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6" name="Straight Connector 31"/>
          <p:cNvSpPr/>
          <p:nvPr/>
        </p:nvSpPr>
        <p:spPr>
          <a:xfrm>
            <a:off x="4906367" y="5507947"/>
            <a:ext cx="914402" cy="2"/>
          </a:xfrm>
          <a:prstGeom prst="line">
            <a:avLst/>
          </a:prstGeom>
          <a:ln w="6350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7" name="Slide Number Placeholder 6"/>
          <p:cNvSpPr txBox="1">
            <a:spLocks noGrp="1"/>
          </p:cNvSpPr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1998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793806" cy="1066801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2-Phase Approach via Joint Consensus</a:t>
            </a:r>
          </a:p>
        </p:txBody>
      </p:sp>
      <p:sp>
        <p:nvSpPr>
          <p:cNvPr id="1999" name="TextBox 27"/>
          <p:cNvSpPr txBox="1"/>
          <p:nvPr/>
        </p:nvSpPr>
        <p:spPr>
          <a:xfrm>
            <a:off x="6911216" y="5390046"/>
            <a:ext cx="1896790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leader not in C</a:t>
            </a:r>
            <a:r>
              <a:rPr baseline="-25000"/>
              <a:t>new</a:t>
            </a:r>
            <a:br>
              <a:rPr baseline="-25000"/>
            </a:br>
            <a:r>
              <a:t>steps down here</a:t>
            </a:r>
          </a:p>
        </p:txBody>
      </p:sp>
      <p:sp>
        <p:nvSpPr>
          <p:cNvPr id="2000" name="Freeform 33"/>
          <p:cNvSpPr/>
          <p:nvPr/>
        </p:nvSpPr>
        <p:spPr>
          <a:xfrm>
            <a:off x="5896276" y="5226141"/>
            <a:ext cx="885526" cy="442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9" extrusionOk="0">
                <a:moveTo>
                  <a:pt x="21600" y="21447"/>
                </a:moveTo>
                <a:cubicBezTo>
                  <a:pt x="9000" y="21600"/>
                  <a:pt x="6261" y="13383"/>
                  <a:pt x="0" y="0"/>
                </a:cubicBezTo>
              </a:path>
            </a:pathLst>
          </a:custGeom>
          <a:ln w="31750" cap="rnd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Text Placeholder 2"/>
          <p:cNvSpPr txBox="1">
            <a:spLocks noGrp="1"/>
          </p:cNvSpPr>
          <p:nvPr>
            <p:ph type="body" idx="1"/>
          </p:nvPr>
        </p:nvSpPr>
        <p:spPr>
          <a:xfrm>
            <a:off x="373170" y="1404092"/>
            <a:ext cx="8542230" cy="45462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800"/>
              </a:spcBef>
              <a:defRPr sz="3400" spc="-100"/>
            </a:pPr>
            <a:r>
              <a:t>Viewstamped Replication: </a:t>
            </a:r>
          </a:p>
          <a:p>
            <a:pPr>
              <a:lnSpc>
                <a:spcPct val="110000"/>
              </a:lnSpc>
              <a:spcBef>
                <a:spcPts val="2000"/>
              </a:spcBef>
              <a:defRPr sz="3400" spc="-100"/>
            </a:pPr>
            <a:r>
              <a:t> A new primary copy method to support highly-available distributed systems</a:t>
            </a:r>
          </a:p>
          <a:p>
            <a:pPr>
              <a:lnSpc>
                <a:spcPct val="300000"/>
              </a:lnSpc>
              <a:defRPr spc="-100"/>
            </a:pPr>
            <a:r>
              <a:t>Oki and Liskov, PODC 1988 </a:t>
            </a:r>
          </a:p>
        </p:txBody>
      </p:sp>
      <p:sp>
        <p:nvSpPr>
          <p:cNvPr id="2003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32836" y="1660267"/>
            <a:ext cx="8711164" cy="51056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defRPr sz="2500" spc="-100">
                <a:solidFill>
                  <a:srgbClr val="C00000"/>
                </a:solidFill>
              </a:defRPr>
            </a:pPr>
            <a:r>
              <a:t>Strong leader</a:t>
            </a:r>
            <a:endParaRPr spc="-50"/>
          </a:p>
          <a:p>
            <a:pPr marL="742950" lvl="1" indent="-285750">
              <a:lnSpc>
                <a:spcPct val="85500"/>
              </a:lnSpc>
              <a:spcBef>
                <a:spcPts val="800"/>
              </a:spcBef>
              <a:defRPr sz="2300" spc="-100"/>
            </a:pPr>
            <a:r>
              <a:t>Log entries flow only from leader to other servers </a:t>
            </a:r>
            <a:endParaRPr spc="-50"/>
          </a:p>
          <a:p>
            <a:pPr marL="742950" lvl="1" indent="-285750">
              <a:lnSpc>
                <a:spcPct val="85500"/>
              </a:lnSpc>
              <a:spcBef>
                <a:spcPts val="800"/>
              </a:spcBef>
              <a:defRPr sz="2300" spc="-100"/>
            </a:pPr>
            <a:r>
              <a:t>Select leader from limited set so doesn’t need to “catch up”</a:t>
            </a:r>
            <a:endParaRPr spc="-50"/>
          </a:p>
          <a:p>
            <a:pPr marL="342900" indent="-342900">
              <a:lnSpc>
                <a:spcPct val="90000"/>
              </a:lnSpc>
              <a:defRPr sz="2500" spc="-100">
                <a:solidFill>
                  <a:srgbClr val="C00000"/>
                </a:solidFill>
              </a:defRPr>
            </a:pPr>
            <a:r>
              <a:t>Leader election</a:t>
            </a:r>
            <a:endParaRPr spc="-50"/>
          </a:p>
          <a:p>
            <a:pPr marL="742950" lvl="1" indent="-285750">
              <a:lnSpc>
                <a:spcPct val="85500"/>
              </a:lnSpc>
              <a:spcBef>
                <a:spcPts val="800"/>
              </a:spcBef>
              <a:defRPr sz="2300" spc="-100"/>
            </a:pPr>
            <a:r>
              <a:t>Randomized timers to initiate elections</a:t>
            </a:r>
            <a:endParaRPr spc="-50"/>
          </a:p>
          <a:p>
            <a:pPr marL="342900" indent="-342900">
              <a:lnSpc>
                <a:spcPct val="90000"/>
              </a:lnSpc>
              <a:defRPr sz="2500" spc="-100">
                <a:solidFill>
                  <a:srgbClr val="C00000"/>
                </a:solidFill>
              </a:defRPr>
            </a:pPr>
            <a:r>
              <a:t>Membership changes</a:t>
            </a:r>
            <a:endParaRPr spc="-50"/>
          </a:p>
          <a:p>
            <a:pPr marL="742950" lvl="1" indent="-285750">
              <a:lnSpc>
                <a:spcPct val="85500"/>
              </a:lnSpc>
              <a:spcBef>
                <a:spcPts val="800"/>
              </a:spcBef>
              <a:defRPr sz="2300" spc="-100"/>
            </a:pPr>
            <a:r>
              <a:t>New joint consensus approach with overlapping majorities</a:t>
            </a:r>
            <a:endParaRPr spc="-50"/>
          </a:p>
          <a:p>
            <a:pPr marL="742950" lvl="1" indent="-285750">
              <a:lnSpc>
                <a:spcPct val="85500"/>
              </a:lnSpc>
              <a:spcBef>
                <a:spcPts val="800"/>
              </a:spcBef>
              <a:defRPr sz="2300" spc="-100"/>
            </a:pPr>
            <a:r>
              <a:t>Cluster can operate normally during configuration changes</a:t>
            </a:r>
          </a:p>
        </p:txBody>
      </p:sp>
      <p:sp>
        <p:nvSpPr>
          <p:cNvPr id="2006" name="Slide Number Placeholder 6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2007" name="Title 5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793806" cy="106680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Raft vs. VR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5" grpId="1" build="p" bldLvl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Title 3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View changes on failure</a:t>
            </a:r>
          </a:p>
        </p:txBody>
      </p:sp>
      <p:sp>
        <p:nvSpPr>
          <p:cNvPr id="2010" name="Rectangle 20"/>
          <p:cNvSpPr txBox="1"/>
          <p:nvPr/>
        </p:nvSpPr>
        <p:spPr>
          <a:xfrm>
            <a:off x="758293" y="3481308"/>
            <a:ext cx="16827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spc="-15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Primary P</a:t>
            </a:r>
          </a:p>
        </p:txBody>
      </p:sp>
      <p:sp>
        <p:nvSpPr>
          <p:cNvPr id="2011" name="Rectangle 21"/>
          <p:cNvSpPr txBox="1"/>
          <p:nvPr/>
        </p:nvSpPr>
        <p:spPr>
          <a:xfrm>
            <a:off x="676159" y="5554612"/>
            <a:ext cx="107534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Backup</a:t>
            </a:r>
          </a:p>
        </p:txBody>
      </p:sp>
      <p:pic>
        <p:nvPicPr>
          <p:cNvPr id="2012" name="Picture 23" descr="Picture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9" y="342933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3" name="Picture 24" descr="Picture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8252" y="4812924"/>
            <a:ext cx="609603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4" name="Picture 25" descr="Pictur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0403" y="4812924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2015" name="Curved Connector 8"/>
          <p:cNvSpPr/>
          <p:nvPr/>
        </p:nvSpPr>
        <p:spPr>
          <a:xfrm>
            <a:off x="2993929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6" name="Curved Connector 8"/>
          <p:cNvSpPr/>
          <p:nvPr/>
        </p:nvSpPr>
        <p:spPr>
          <a:xfrm rot="10800000" flipV="1">
            <a:off x="2113053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7" name="Rectangle 6"/>
          <p:cNvSpPr txBox="1"/>
          <p:nvPr/>
        </p:nvSpPr>
        <p:spPr>
          <a:xfrm>
            <a:off x="1880184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018" name="Rectangle 6"/>
          <p:cNvSpPr txBox="1"/>
          <p:nvPr/>
        </p:nvSpPr>
        <p:spPr>
          <a:xfrm>
            <a:off x="3070737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019" name="Content Placeholder 3"/>
          <p:cNvSpPr txBox="1"/>
          <p:nvPr/>
        </p:nvSpPr>
        <p:spPr>
          <a:xfrm>
            <a:off x="3840479" y="1645920"/>
            <a:ext cx="5303522" cy="296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/>
              <a:defRPr sz="2400" b="0" spc="-100">
                <a:latin typeface="Arial"/>
                <a:ea typeface="Arial"/>
                <a:cs typeface="Arial"/>
                <a:sym typeface="Arial"/>
              </a:defRPr>
            </a:pPr>
            <a:r>
              <a:t>Backups monitor primary</a:t>
            </a:r>
            <a:endParaRPr spc="-50"/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/>
              <a:defRPr sz="2400" b="0" spc="-100">
                <a:latin typeface="Arial"/>
                <a:ea typeface="Arial"/>
                <a:cs typeface="Arial"/>
                <a:sym typeface="Arial"/>
              </a:defRPr>
            </a:pPr>
            <a:endParaRPr spc="-50"/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2"/>
              <a:defRPr sz="2400" b="0" spc="-100">
                <a:latin typeface="Arial"/>
                <a:ea typeface="Arial"/>
                <a:cs typeface="Arial"/>
                <a:sym typeface="Arial"/>
              </a:defRPr>
            </a:pPr>
            <a:r>
              <a:t>If a backup thinks primary failed, initiate </a:t>
            </a:r>
            <a:r>
              <a:rPr>
                <a:solidFill>
                  <a:srgbClr val="0000FF"/>
                </a:solidFill>
              </a:rPr>
              <a:t>View Change </a:t>
            </a:r>
            <a:r>
              <a:t>(leader election)</a:t>
            </a:r>
          </a:p>
        </p:txBody>
      </p:sp>
      <p:sp>
        <p:nvSpPr>
          <p:cNvPr id="2020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9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Title 3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View changes on failure</a:t>
            </a:r>
          </a:p>
        </p:txBody>
      </p:sp>
      <p:sp>
        <p:nvSpPr>
          <p:cNvPr id="2023" name="Rectangle 20"/>
          <p:cNvSpPr txBox="1"/>
          <p:nvPr/>
        </p:nvSpPr>
        <p:spPr>
          <a:xfrm>
            <a:off x="2467905" y="5597623"/>
            <a:ext cx="168270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spc="-15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Primary  P</a:t>
            </a:r>
          </a:p>
        </p:txBody>
      </p:sp>
      <p:sp>
        <p:nvSpPr>
          <p:cNvPr id="2024" name="Rectangle 21"/>
          <p:cNvSpPr txBox="1"/>
          <p:nvPr/>
        </p:nvSpPr>
        <p:spPr>
          <a:xfrm>
            <a:off x="676159" y="5554612"/>
            <a:ext cx="107534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Backup</a:t>
            </a:r>
          </a:p>
        </p:txBody>
      </p:sp>
      <p:pic>
        <p:nvPicPr>
          <p:cNvPr id="2025" name="Picture 23" descr="Picture 23"/>
          <p:cNvPicPr>
            <a:picLocks noChangeAspect="1"/>
          </p:cNvPicPr>
          <p:nvPr/>
        </p:nvPicPr>
        <p:blipFill>
          <a:blip r:embed="rId2">
            <a:alphaModFix amt="27000"/>
            <a:extLst/>
          </a:blip>
          <a:stretch>
            <a:fillRect/>
          </a:stretch>
        </p:blipFill>
        <p:spPr>
          <a:xfrm>
            <a:off x="2384329" y="342933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6" name="Picture 24" descr="Picture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8252" y="4812924"/>
            <a:ext cx="609603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7" name="Picture 25" descr="Pictur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0403" y="4812924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2028" name="Rectangle 6"/>
          <p:cNvSpPr txBox="1"/>
          <p:nvPr/>
        </p:nvSpPr>
        <p:spPr>
          <a:xfrm>
            <a:off x="1880184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029" name="Content Placeholder 3"/>
          <p:cNvSpPr txBox="1"/>
          <p:nvPr/>
        </p:nvSpPr>
        <p:spPr>
          <a:xfrm>
            <a:off x="3840479" y="1645920"/>
            <a:ext cx="5303522" cy="47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/>
              <a:defRPr sz="2400" b="0" spc="-50">
                <a:latin typeface="Arial"/>
                <a:ea typeface="Arial"/>
                <a:cs typeface="Arial"/>
                <a:sym typeface="Arial"/>
              </a:defRPr>
            </a:pPr>
            <a:r>
              <a:t>Backups monitor primary</a:t>
            </a:r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/>
              <a:defRPr sz="2400" b="0" spc="-1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2"/>
              <a:defRPr sz="2400" b="0" spc="-100">
                <a:latin typeface="Arial"/>
                <a:ea typeface="Arial"/>
                <a:cs typeface="Arial"/>
                <a:sym typeface="Arial"/>
              </a:defRPr>
            </a:pPr>
            <a:r>
              <a:t>If a backup thinks primary failed, initiate </a:t>
            </a:r>
            <a:r>
              <a:rPr>
                <a:solidFill>
                  <a:srgbClr val="0000FF"/>
                </a:solidFill>
              </a:rPr>
              <a:t>View Change </a:t>
            </a:r>
            <a:r>
              <a:t>(leader election)</a:t>
            </a:r>
            <a:endParaRPr spc="-50"/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2"/>
              <a:defRPr sz="2400" b="0" spc="-100">
                <a:latin typeface="Arial"/>
                <a:ea typeface="Arial"/>
                <a:cs typeface="Arial"/>
                <a:sym typeface="Arial"/>
              </a:defRPr>
            </a:pPr>
            <a:endParaRPr spc="-50"/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3"/>
              <a:defRPr sz="2400" b="0" spc="-100">
                <a:latin typeface="Arial"/>
                <a:ea typeface="Arial"/>
                <a:cs typeface="Arial"/>
                <a:sym typeface="Arial"/>
              </a:defRPr>
            </a:pPr>
            <a:r>
              <a:t>Inituitive safety argument:</a:t>
            </a:r>
            <a:endParaRPr spc="-50"/>
          </a:p>
          <a:p>
            <a:pPr marL="640080" lvl="1" indent="-274320" algn="l" defTabSz="4572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  <a:defRPr sz="2200" b="0" spc="-100">
                <a:latin typeface="Arial"/>
                <a:ea typeface="Arial"/>
                <a:cs typeface="Arial"/>
                <a:sym typeface="Arial"/>
              </a:defRPr>
            </a:pPr>
            <a:r>
              <a:t>View change requires </a:t>
            </a:r>
            <a:r>
              <a:rPr i="1"/>
              <a:t>f+1 </a:t>
            </a:r>
            <a:r>
              <a:t>agreement</a:t>
            </a:r>
            <a:endParaRPr sz="2400" spc="-50"/>
          </a:p>
          <a:p>
            <a:pPr marL="640080" lvl="1" indent="-274320" algn="l" defTabSz="4572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  <a:defRPr sz="2200" b="0" spc="-100">
                <a:latin typeface="Arial"/>
                <a:ea typeface="Arial"/>
                <a:cs typeface="Arial"/>
                <a:sym typeface="Arial"/>
              </a:defRPr>
            </a:pPr>
            <a:r>
              <a:t>Op committed once written to </a:t>
            </a:r>
            <a:r>
              <a:rPr i="1"/>
              <a:t>f+1</a:t>
            </a:r>
            <a:r>
              <a:t> nodes</a:t>
            </a:r>
            <a:endParaRPr sz="2400" spc="-50"/>
          </a:p>
          <a:p>
            <a:pPr marL="640080" lvl="1" indent="-274320" algn="l" defTabSz="4572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  <a:defRPr sz="2200" b="0" spc="-100">
                <a:latin typeface="Arial"/>
                <a:ea typeface="Arial"/>
                <a:cs typeface="Arial"/>
                <a:sym typeface="Arial"/>
              </a:defRPr>
            </a:pPr>
            <a:r>
              <a:t>At least one node both saw write and in new view</a:t>
            </a:r>
            <a:endParaRPr sz="2400" spc="-50"/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3"/>
              <a:defRPr sz="2400" b="0" spc="-100">
                <a:latin typeface="Arial"/>
                <a:ea typeface="Arial"/>
                <a:cs typeface="Arial"/>
                <a:sym typeface="Arial"/>
              </a:defRPr>
            </a:pPr>
            <a:endParaRPr sz="2400" spc="-50"/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4"/>
              <a:defRPr sz="2400" b="0" spc="-100">
                <a:latin typeface="Arial"/>
                <a:ea typeface="Arial"/>
                <a:cs typeface="Arial"/>
                <a:sym typeface="Arial"/>
              </a:defRPr>
            </a:pPr>
            <a:r>
              <a:t>More advanced:  Adding or removing nodes (“reconfiguration”)</a:t>
            </a:r>
          </a:p>
        </p:txBody>
      </p:sp>
      <p:grpSp>
        <p:nvGrpSpPr>
          <p:cNvPr id="2032" name="Rounded Rectangle 16"/>
          <p:cNvGrpSpPr/>
          <p:nvPr/>
        </p:nvGrpSpPr>
        <p:grpSpPr>
          <a:xfrm>
            <a:off x="292331" y="3288834"/>
            <a:ext cx="3412912" cy="1063654"/>
            <a:chOff x="0" y="0"/>
            <a:chExt cx="3412911" cy="1063653"/>
          </a:xfrm>
        </p:grpSpPr>
        <p:sp>
          <p:nvSpPr>
            <p:cNvPr id="2030" name="Rounded Rectangle"/>
            <p:cNvSpPr/>
            <p:nvPr/>
          </p:nvSpPr>
          <p:spPr>
            <a:xfrm>
              <a:off x="-1" y="-1"/>
              <a:ext cx="3412912" cy="106365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514350" indent="-514350">
                <a:lnSpc>
                  <a:spcPct val="90000"/>
                </a:lnSpc>
                <a:defRPr sz="2400" b="0" spc="-1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31" name="Requires 2f + 1 nodes…"/>
            <p:cNvSpPr txBox="1"/>
            <p:nvPr/>
          </p:nvSpPr>
          <p:spPr>
            <a:xfrm>
              <a:off x="51922" y="152772"/>
              <a:ext cx="3309066" cy="758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1028700" indent="-1543050">
                <a:lnSpc>
                  <a:spcPct val="90000"/>
                </a:lnSpc>
                <a:defRPr sz="24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Requires </a:t>
              </a:r>
              <a:r>
                <a:rPr b="1" i="1"/>
                <a:t>2f + 1 </a:t>
              </a:r>
              <a:r>
                <a:t>nodes</a:t>
              </a:r>
            </a:p>
            <a:p>
              <a:pPr marL="1028700" indent="-1543050">
                <a:lnSpc>
                  <a:spcPct val="90000"/>
                </a:lnSpc>
                <a:defRPr sz="2400" b="0" spc="-1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to handle </a:t>
              </a:r>
              <a:r>
                <a:rPr b="1" i="1"/>
                <a:t>f</a:t>
              </a:r>
              <a:r>
                <a:t>  failures</a:t>
              </a:r>
            </a:p>
          </p:txBody>
        </p:sp>
      </p:grpSp>
      <p:sp>
        <p:nvSpPr>
          <p:cNvPr id="2033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9" grpId="2" animBg="1" advAuto="0"/>
      <p:bldP spid="2032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3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Two phase commit protocol</a:t>
            </a:r>
          </a:p>
        </p:txBody>
      </p:sp>
      <p:sp>
        <p:nvSpPr>
          <p:cNvPr id="294" name="Rectangle 19"/>
          <p:cNvSpPr txBox="1"/>
          <p:nvPr/>
        </p:nvSpPr>
        <p:spPr>
          <a:xfrm>
            <a:off x="1294298" y="2115598"/>
            <a:ext cx="97227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Client C</a:t>
            </a:r>
          </a:p>
        </p:txBody>
      </p:sp>
      <p:sp>
        <p:nvSpPr>
          <p:cNvPr id="295" name="Rectangle 20"/>
          <p:cNvSpPr txBox="1"/>
          <p:nvPr/>
        </p:nvSpPr>
        <p:spPr>
          <a:xfrm>
            <a:off x="758293" y="3481308"/>
            <a:ext cx="16827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spc="-15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Primary P</a:t>
            </a:r>
          </a:p>
        </p:txBody>
      </p:sp>
      <p:sp>
        <p:nvSpPr>
          <p:cNvPr id="296" name="Rectangle 21"/>
          <p:cNvSpPr txBox="1"/>
          <p:nvPr/>
        </p:nvSpPr>
        <p:spPr>
          <a:xfrm>
            <a:off x="676159" y="5554612"/>
            <a:ext cx="107534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Backup</a:t>
            </a:r>
          </a:p>
        </p:txBody>
      </p:sp>
      <p:pic>
        <p:nvPicPr>
          <p:cNvPr id="297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9" y="194998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23" descr="Picture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4329" y="342933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24" descr="Picture 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8252" y="4812924"/>
            <a:ext cx="609603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25" descr="Picture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0403" y="4812924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Curved Connector 8"/>
          <p:cNvSpPr/>
          <p:nvPr/>
        </p:nvSpPr>
        <p:spPr>
          <a:xfrm>
            <a:off x="2993929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2" name="Curved Connector 8"/>
          <p:cNvSpPr/>
          <p:nvPr/>
        </p:nvSpPr>
        <p:spPr>
          <a:xfrm rot="10800000" flipV="1">
            <a:off x="2113053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3" name="Rectangle 6"/>
          <p:cNvSpPr txBox="1"/>
          <p:nvPr/>
        </p:nvSpPr>
        <p:spPr>
          <a:xfrm>
            <a:off x="1880184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304" name="Rectangle 6"/>
          <p:cNvSpPr txBox="1"/>
          <p:nvPr/>
        </p:nvSpPr>
        <p:spPr>
          <a:xfrm>
            <a:off x="3070737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305" name="Curved Connector 8"/>
          <p:cNvSpPr/>
          <p:nvPr/>
        </p:nvSpPr>
        <p:spPr>
          <a:xfrm>
            <a:off x="2669256" y="2617951"/>
            <a:ext cx="2" cy="81138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6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07" name="Donut 2"/>
          <p:cNvSpPr/>
          <p:nvPr/>
        </p:nvSpPr>
        <p:spPr>
          <a:xfrm>
            <a:off x="4127401" y="2096735"/>
            <a:ext cx="2230246" cy="225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28" y="10800"/>
                </a:moveTo>
                <a:cubicBezTo>
                  <a:pt x="1728" y="15820"/>
                  <a:pt x="5790" y="19890"/>
                  <a:pt x="10800" y="19890"/>
                </a:cubicBezTo>
                <a:cubicBezTo>
                  <a:pt x="15810" y="19890"/>
                  <a:pt x="19872" y="15820"/>
                  <a:pt x="19872" y="10800"/>
                </a:cubicBezTo>
                <a:cubicBezTo>
                  <a:pt x="19872" y="5780"/>
                  <a:pt x="15810" y="1710"/>
                  <a:pt x="10800" y="1710"/>
                </a:cubicBezTo>
                <a:cubicBezTo>
                  <a:pt x="5790" y="1710"/>
                  <a:pt x="1728" y="5780"/>
                  <a:pt x="1728" y="10800"/>
                </a:cubicBezTo>
                <a:close/>
              </a:path>
            </a:pathLst>
          </a:custGeom>
          <a:solidFill>
            <a:srgbClr val="8EB4E3"/>
          </a:solidFill>
          <a:ln w="28575">
            <a:solidFill>
              <a:srgbClr val="000000"/>
            </a:solidFill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8" name="Donut 18"/>
          <p:cNvSpPr/>
          <p:nvPr/>
        </p:nvSpPr>
        <p:spPr>
          <a:xfrm>
            <a:off x="5822791" y="2096735"/>
            <a:ext cx="2230246" cy="225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28" y="10800"/>
                </a:moveTo>
                <a:cubicBezTo>
                  <a:pt x="1728" y="15820"/>
                  <a:pt x="5790" y="19890"/>
                  <a:pt x="10800" y="19890"/>
                </a:cubicBezTo>
                <a:cubicBezTo>
                  <a:pt x="15810" y="19890"/>
                  <a:pt x="19872" y="15820"/>
                  <a:pt x="19872" y="10800"/>
                </a:cubicBezTo>
                <a:cubicBezTo>
                  <a:pt x="19872" y="5780"/>
                  <a:pt x="15810" y="1710"/>
                  <a:pt x="10800" y="1710"/>
                </a:cubicBezTo>
                <a:cubicBezTo>
                  <a:pt x="5790" y="1710"/>
                  <a:pt x="1728" y="5780"/>
                  <a:pt x="1728" y="10800"/>
                </a:cubicBezTo>
                <a:close/>
              </a:path>
            </a:pathLst>
          </a:custGeom>
          <a:solidFill>
            <a:srgbClr val="8EB4E3"/>
          </a:solidFill>
          <a:ln w="28575">
            <a:solidFill>
              <a:srgbClr val="000000"/>
            </a:solidFill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9" name="Content Placeholder 3"/>
          <p:cNvSpPr txBox="1"/>
          <p:nvPr/>
        </p:nvSpPr>
        <p:spPr>
          <a:xfrm>
            <a:off x="4719165" y="2931797"/>
            <a:ext cx="1046716" cy="59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946403" indent="-1419605" defTabSz="841247">
              <a:lnSpc>
                <a:spcPct val="72000"/>
              </a:lnSpc>
              <a:defRPr spc="-100">
                <a:latin typeface="Arial"/>
                <a:ea typeface="Arial"/>
                <a:cs typeface="Arial"/>
                <a:sym typeface="Arial"/>
              </a:defRPr>
            </a:pPr>
            <a:r>
              <a:t>&gt; ½ </a:t>
            </a:r>
            <a:endParaRPr spc="-46"/>
          </a:p>
          <a:p>
            <a:pPr marL="946403" indent="-1419605" defTabSz="841247">
              <a:lnSpc>
                <a:spcPct val="72000"/>
              </a:lnSpc>
              <a:defRPr spc="-100">
                <a:latin typeface="Arial"/>
                <a:ea typeface="Arial"/>
                <a:cs typeface="Arial"/>
                <a:sym typeface="Arial"/>
              </a:defRPr>
            </a:pPr>
            <a:r>
              <a:t>nodes</a:t>
            </a:r>
          </a:p>
        </p:txBody>
      </p:sp>
      <p:sp>
        <p:nvSpPr>
          <p:cNvPr id="310" name="Content Placeholder 3"/>
          <p:cNvSpPr txBox="1"/>
          <p:nvPr/>
        </p:nvSpPr>
        <p:spPr>
          <a:xfrm>
            <a:off x="6414556" y="2931797"/>
            <a:ext cx="1046716" cy="59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946403" indent="-1419605" defTabSz="841247">
              <a:lnSpc>
                <a:spcPct val="72000"/>
              </a:lnSpc>
              <a:defRPr spc="-100">
                <a:latin typeface="Arial"/>
                <a:ea typeface="Arial"/>
                <a:cs typeface="Arial"/>
                <a:sym typeface="Arial"/>
              </a:defRPr>
            </a:pPr>
            <a:r>
              <a:t>&gt; ½ </a:t>
            </a:r>
            <a:endParaRPr spc="-46"/>
          </a:p>
          <a:p>
            <a:pPr marL="946403" indent="-1419605" defTabSz="841247">
              <a:lnSpc>
                <a:spcPct val="72000"/>
              </a:lnSpc>
              <a:defRPr spc="-100">
                <a:latin typeface="Arial"/>
                <a:ea typeface="Arial"/>
                <a:cs typeface="Arial"/>
                <a:sym typeface="Arial"/>
              </a:defRPr>
            </a:pPr>
            <a:r>
              <a:t>nodes</a:t>
            </a:r>
          </a:p>
        </p:txBody>
      </p:sp>
      <p:sp>
        <p:nvSpPr>
          <p:cNvPr id="311" name="Rectangle 4"/>
          <p:cNvSpPr txBox="1"/>
          <p:nvPr/>
        </p:nvSpPr>
        <p:spPr>
          <a:xfrm>
            <a:off x="3923650" y="4683059"/>
            <a:ext cx="5220351" cy="185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65758" indent="-365758" algn="l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 sz="2400" b="0">
                <a:latin typeface="Arial"/>
                <a:ea typeface="Arial"/>
                <a:cs typeface="Arial"/>
                <a:sym typeface="Arial"/>
              </a:defRPr>
            </a:pPr>
            <a:r>
              <a:t>Commit sets always overlap ≥ 1</a:t>
            </a:r>
          </a:p>
          <a:p>
            <a:pPr marL="365758" indent="-365758" algn="l">
              <a:lnSpc>
                <a:spcPct val="90000"/>
              </a:lnSpc>
              <a:spcBef>
                <a:spcPts val="1800"/>
              </a:spcBef>
              <a:buSzPct val="100000"/>
              <a:buFont typeface="Arial"/>
              <a:buChar char="•"/>
              <a:defRPr sz="2400" b="0">
                <a:latin typeface="Arial"/>
                <a:ea typeface="Arial"/>
                <a:cs typeface="Arial"/>
                <a:sym typeface="Arial"/>
              </a:defRPr>
            </a:pPr>
            <a:r>
              <a:t>Any &gt;½ nodes guaranteed to see committed 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5758" indent="-365758" algn="l">
              <a:lnSpc>
                <a:spcPct val="90000"/>
              </a:lnSpc>
              <a:spcBef>
                <a:spcPts val="1800"/>
              </a:spcBef>
              <a:buSzPct val="100000"/>
              <a:buFont typeface="Arial"/>
              <a:buChar char="•"/>
              <a:defRPr sz="2400" b="0" spc="-100">
                <a:latin typeface="Arial"/>
                <a:ea typeface="Arial"/>
                <a:cs typeface="Arial"/>
                <a:sym typeface="Arial"/>
              </a:defRPr>
            </a:pPr>
            <a:r>
              <a:t>…provided set of nodes 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>
            <a:spLocks noGrp="1"/>
          </p:cNvSpPr>
          <p:nvPr>
            <p:ph type="title"/>
          </p:nvPr>
        </p:nvSpPr>
        <p:spPr>
          <a:xfrm>
            <a:off x="772371" y="572081"/>
            <a:ext cx="7772401" cy="1166480"/>
          </a:xfrm>
          <a:prstGeom prst="rect">
            <a:avLst/>
          </a:prstGeom>
        </p:spPr>
        <p:txBody>
          <a:bodyPr/>
          <a:lstStyle/>
          <a:p>
            <a:r>
              <a:t>Consensus</a:t>
            </a:r>
          </a:p>
        </p:txBody>
      </p:sp>
      <p:sp>
        <p:nvSpPr>
          <p:cNvPr id="314" name="Text Placeholder 2"/>
          <p:cNvSpPr txBox="1">
            <a:spLocks noGrp="1"/>
          </p:cNvSpPr>
          <p:nvPr>
            <p:ph type="body" idx="1"/>
          </p:nvPr>
        </p:nvSpPr>
        <p:spPr>
          <a:xfrm>
            <a:off x="772371" y="1920238"/>
            <a:ext cx="8143028" cy="3653811"/>
          </a:xfrm>
          <a:prstGeom prst="rect">
            <a:avLst/>
          </a:prstGeom>
        </p:spPr>
        <p:txBody>
          <a:bodyPr/>
          <a:lstStyle/>
          <a:p>
            <a:pPr algn="l" defTabSz="420623">
              <a:lnSpc>
                <a:spcPct val="170000"/>
              </a:lnSpc>
              <a:spcBef>
                <a:spcPts val="600"/>
              </a:spcBef>
              <a:defRPr sz="2500" spc="-100"/>
            </a:pPr>
            <a:r>
              <a:t>Definition:</a:t>
            </a:r>
            <a:endParaRPr spc="-92"/>
          </a:p>
          <a:p>
            <a:pPr marL="893825" lvl="1" indent="-473201" algn="l" defTabSz="420623">
              <a:lnSpc>
                <a:spcPct val="170000"/>
              </a:lnSpc>
              <a:spcBef>
                <a:spcPts val="600"/>
              </a:spcBef>
              <a:buSzPct val="100000"/>
              <a:buAutoNum type="arabicPeriod"/>
              <a:defRPr sz="2500" spc="-100">
                <a:solidFill>
                  <a:srgbClr val="F2F2F2"/>
                </a:solidFill>
              </a:defRPr>
            </a:pPr>
            <a:r>
              <a:t>A general agreement about something </a:t>
            </a:r>
            <a:endParaRPr sz="1600" spc="-45">
              <a:solidFill>
                <a:srgbClr val="888888"/>
              </a:solidFill>
            </a:endParaRPr>
          </a:p>
          <a:p>
            <a:pPr marL="893825" lvl="1" indent="-473201" algn="l" defTabSz="420623">
              <a:lnSpc>
                <a:spcPct val="100000"/>
              </a:lnSpc>
              <a:spcBef>
                <a:spcPts val="600"/>
              </a:spcBef>
              <a:buSzPct val="100000"/>
              <a:buAutoNum type="arabicPeriod"/>
              <a:defRPr sz="2500" spc="-100">
                <a:solidFill>
                  <a:srgbClr val="F2F2F2"/>
                </a:solidFill>
              </a:defRPr>
            </a:pPr>
            <a:r>
              <a:t>An idea or opinion that is shared by all the people in a group</a:t>
            </a:r>
            <a:endParaRPr sz="1600" spc="-45">
              <a:solidFill>
                <a:srgbClr val="888888"/>
              </a:solidFill>
            </a:endParaRPr>
          </a:p>
          <a:p>
            <a:pPr marL="420623" indent="-420623" algn="l" defTabSz="420623">
              <a:lnSpc>
                <a:spcPct val="100000"/>
              </a:lnSpc>
              <a:buSzPct val="100000"/>
              <a:buFont typeface="Arial"/>
              <a:buChar char="•"/>
              <a:defRPr sz="2500" spc="-46"/>
            </a:pPr>
            <a:endParaRPr sz="1600" spc="-45">
              <a:solidFill>
                <a:srgbClr val="888888"/>
              </a:solidFill>
            </a:endParaRPr>
          </a:p>
          <a:p>
            <a:pPr algn="l" defTabSz="420623">
              <a:lnSpc>
                <a:spcPct val="100000"/>
              </a:lnSpc>
              <a:spcBef>
                <a:spcPts val="600"/>
              </a:spcBef>
              <a:defRPr sz="2500" spc="-100"/>
            </a:pPr>
            <a:r>
              <a:t>Origin: Latin, from </a:t>
            </a:r>
            <a:r>
              <a:rPr i="1"/>
              <a:t>consentire</a:t>
            </a:r>
            <a:r>
              <a:t>  </a:t>
            </a:r>
          </a:p>
        </p:txBody>
      </p:sp>
      <p:sp>
        <p:nvSpPr>
          <p:cNvPr id="315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50194" y="1449419"/>
            <a:ext cx="8001328" cy="5008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 spc="0"/>
            </a:pPr>
            <a:r>
              <a:t>Group of servers attempting: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 spc="0"/>
            </a:pPr>
            <a:endParaRPr/>
          </a:p>
          <a:p>
            <a:pPr marL="260684" indent="-260684">
              <a:spcBef>
                <a:spcPts val="0"/>
              </a:spcBef>
              <a:buFontTx/>
              <a:defRPr sz="2400" spc="0"/>
            </a:pPr>
            <a:r>
              <a:t>Make sure all servers in group receive the same updates in the same order as each other</a:t>
            </a:r>
          </a:p>
          <a:p>
            <a:pPr marL="260684" indent="-260684">
              <a:spcBef>
                <a:spcPts val="0"/>
              </a:spcBef>
              <a:buFontTx/>
              <a:defRPr sz="2400" spc="0"/>
            </a:pPr>
            <a:endParaRPr/>
          </a:p>
          <a:p>
            <a:pPr marL="260684" indent="-260684">
              <a:spcBef>
                <a:spcPts val="0"/>
              </a:spcBef>
              <a:buFontTx/>
              <a:defRPr sz="2400" spc="0"/>
            </a:pPr>
            <a:r>
              <a:t>Maintain own lists (views) on who is a current member of the group, and update lists when somebody leaves/fails</a:t>
            </a:r>
          </a:p>
          <a:p>
            <a:pPr marL="260684" indent="-260684">
              <a:spcBef>
                <a:spcPts val="0"/>
              </a:spcBef>
              <a:buFontTx/>
              <a:defRPr sz="2400" spc="0"/>
            </a:pPr>
            <a:endParaRPr/>
          </a:p>
          <a:p>
            <a:pPr marL="260684" indent="-260684">
              <a:spcBef>
                <a:spcPts val="0"/>
              </a:spcBef>
              <a:buFontTx/>
              <a:defRPr sz="2400" spc="0"/>
            </a:pPr>
            <a:r>
              <a:t>Elect a leader in group, and inform everybody</a:t>
            </a:r>
          </a:p>
          <a:p>
            <a:pPr marL="260684" indent="-260684">
              <a:spcBef>
                <a:spcPts val="0"/>
              </a:spcBef>
              <a:buFontTx/>
              <a:defRPr sz="2400" spc="0"/>
            </a:pPr>
            <a:endParaRPr/>
          </a:p>
          <a:p>
            <a:pPr marL="260684" indent="-260684">
              <a:spcBef>
                <a:spcPts val="0"/>
              </a:spcBef>
              <a:buFontTx/>
              <a:defRPr sz="2400" spc="0"/>
            </a:pPr>
            <a:r>
              <a:t>Ensure mutually exclusive (one process at a time only) access to a critical resource like a file</a:t>
            </a:r>
          </a:p>
        </p:txBody>
      </p:sp>
      <p:sp>
        <p:nvSpPr>
          <p:cNvPr id="318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19" name="Title 3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t>Consensus used in systems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50195" y="1449419"/>
            <a:ext cx="8050856" cy="5008128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600"/>
              </a:spcBef>
              <a:defRPr sz="2600" spc="-100"/>
            </a:pPr>
            <a:r>
              <a:t>Safety</a:t>
            </a:r>
          </a:p>
          <a:p>
            <a:pPr marL="914400" lvl="1" indent="-457200">
              <a:spcBef>
                <a:spcPts val="600"/>
              </a:spcBef>
              <a:buFont typeface="Helvetica"/>
              <a:defRPr sz="2400" spc="-100"/>
            </a:pPr>
            <a:r>
              <a:t>Only a single value is chosen </a:t>
            </a:r>
            <a:endParaRPr sz="2800" spc="-50"/>
          </a:p>
          <a:p>
            <a:pPr marL="914400" lvl="1" indent="-457200">
              <a:spcBef>
                <a:spcPts val="600"/>
              </a:spcBef>
              <a:buFont typeface="Helvetica"/>
              <a:defRPr sz="2400" spc="-100"/>
            </a:pPr>
            <a:r>
              <a:t>Only a proposed value can be chosen</a:t>
            </a:r>
            <a:endParaRPr sz="2800" spc="-50"/>
          </a:p>
          <a:p>
            <a:pPr marL="914400" lvl="1" indent="-457200">
              <a:spcBef>
                <a:spcPts val="600"/>
              </a:spcBef>
              <a:buFont typeface="Helvetica"/>
              <a:defRPr sz="2400" spc="-100"/>
            </a:pPr>
            <a:r>
              <a:t>Only chosen values are learned by processes </a:t>
            </a:r>
            <a:endParaRPr sz="2800" spc="-50"/>
          </a:p>
          <a:p>
            <a:pPr marL="457200" indent="-457200">
              <a:spcBef>
                <a:spcPts val="3200"/>
              </a:spcBef>
              <a:defRPr sz="2600" spc="-100"/>
            </a:pPr>
            <a:r>
              <a:t>Liveness ***</a:t>
            </a:r>
          </a:p>
          <a:p>
            <a:pPr marL="914400" lvl="1" indent="-457200">
              <a:spcBef>
                <a:spcPts val="600"/>
              </a:spcBef>
              <a:buFont typeface="Helvetica"/>
              <a:defRPr sz="2400" spc="-100"/>
            </a:pPr>
            <a:r>
              <a:t>Some proposed value eventually chosen if fewer than half of processes fail</a:t>
            </a:r>
            <a:endParaRPr sz="2800" spc="-50"/>
          </a:p>
          <a:p>
            <a:pPr marL="914400" lvl="1" indent="-457200">
              <a:spcBef>
                <a:spcPts val="600"/>
              </a:spcBef>
              <a:buFont typeface="Helvetica"/>
              <a:defRPr sz="2400" spc="-100"/>
            </a:pPr>
            <a:r>
              <a:t>If value is chosen, a process eventually learns it</a:t>
            </a:r>
          </a:p>
        </p:txBody>
      </p:sp>
      <p:sp>
        <p:nvSpPr>
          <p:cNvPr id="32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23" name="Title 3"/>
          <p:cNvSpPr txBox="1">
            <a:spLocks noGrp="1"/>
          </p:cNvSpPr>
          <p:nvPr>
            <p:ph type="title"/>
          </p:nvPr>
        </p:nvSpPr>
        <p:spPr>
          <a:xfrm>
            <a:off x="350195" y="16215"/>
            <a:ext cx="8793806" cy="1066801"/>
          </a:xfrm>
          <a:prstGeom prst="rect">
            <a:avLst/>
          </a:prstGeom>
        </p:spPr>
        <p:txBody>
          <a:bodyPr/>
          <a:lstStyle/>
          <a:p>
            <a:r>
              <a:t>Paxos: </a:t>
            </a:r>
            <a:r>
              <a:rPr sz="3700"/>
              <a:t>the original consensus protocol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 txBox="1">
            <a:spLocks noGrp="1"/>
          </p:cNvSpPr>
          <p:nvPr>
            <p:ph type="title"/>
          </p:nvPr>
        </p:nvSpPr>
        <p:spPr>
          <a:xfrm>
            <a:off x="-1" y="569034"/>
            <a:ext cx="9144001" cy="2516309"/>
          </a:xfrm>
          <a:prstGeom prst="rect">
            <a:avLst/>
          </a:prstGeom>
        </p:spPr>
        <p:txBody>
          <a:bodyPr/>
          <a:lstStyle/>
          <a:p>
            <a:r>
              <a:t>Basic fault-tolerant </a:t>
            </a:r>
            <a:br/>
            <a:r>
              <a:t>Replicated State Machine (RSM) approach</a:t>
            </a:r>
          </a:p>
        </p:txBody>
      </p:sp>
      <p:sp>
        <p:nvSpPr>
          <p:cNvPr id="32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9203" y="3194194"/>
            <a:ext cx="7936198" cy="2700871"/>
          </a:xfrm>
          <a:prstGeom prst="rect">
            <a:avLst/>
          </a:prstGeom>
        </p:spPr>
        <p:txBody>
          <a:bodyPr/>
          <a:lstStyle/>
          <a:p>
            <a:pPr marL="514350" indent="-514350" algn="l">
              <a:lnSpc>
                <a:spcPct val="150000"/>
              </a:lnSpc>
              <a:buSzPct val="100000"/>
              <a:buAutoNum type="arabicPeriod"/>
              <a:defRPr spc="-100"/>
            </a:pPr>
            <a:r>
              <a:t>Consensus protocol to elect leader</a:t>
            </a:r>
          </a:p>
          <a:p>
            <a:pPr marL="514350" indent="-514350" algn="l">
              <a:lnSpc>
                <a:spcPct val="150000"/>
              </a:lnSpc>
              <a:buSzPct val="100000"/>
              <a:buAutoNum type="arabicPeriod"/>
              <a:defRPr spc="-100"/>
            </a:pPr>
            <a:r>
              <a:t>2PC to replicate operations from leader</a:t>
            </a:r>
          </a:p>
          <a:p>
            <a:pPr marL="514350" indent="-514350" algn="l">
              <a:lnSpc>
                <a:spcPct val="150000"/>
              </a:lnSpc>
              <a:buSzPct val="100000"/>
              <a:buAutoNum type="arabicPeriod"/>
              <a:defRPr spc="-100"/>
            </a:pPr>
            <a:r>
              <a:t>All replicas execute ops once committed</a:t>
            </a:r>
          </a:p>
        </p:txBody>
      </p:sp>
      <p:sp>
        <p:nvSpPr>
          <p:cNvPr id="327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2653</Words>
  <Application>Microsoft Macintosh PowerPoint</Application>
  <PresentationFormat>On-screen Show (4:3)</PresentationFormat>
  <Paragraphs>900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 Light</vt:lpstr>
      <vt:lpstr>Courier New</vt:lpstr>
      <vt:lpstr>Helvetica</vt:lpstr>
      <vt:lpstr>Times New Roman</vt:lpstr>
      <vt:lpstr>Verdana</vt:lpstr>
      <vt:lpstr>Wingdings</vt:lpstr>
      <vt:lpstr>1_Office Theme</vt:lpstr>
      <vt:lpstr>Consensus</vt:lpstr>
      <vt:lpstr>Recall: Linearizability (Strong Consistency)</vt:lpstr>
      <vt:lpstr>Two phase commit protocol</vt:lpstr>
      <vt:lpstr>Two phase commit protocol</vt:lpstr>
      <vt:lpstr>Two phase commit protocol</vt:lpstr>
      <vt:lpstr>Consensus</vt:lpstr>
      <vt:lpstr>Consensus used in systems</vt:lpstr>
      <vt:lpstr>Paxos: the original consensus protocol</vt:lpstr>
      <vt:lpstr>Basic fault-tolerant  Replicated State Machine (RSM) approach</vt:lpstr>
      <vt:lpstr>Why bother with a leader?</vt:lpstr>
      <vt:lpstr>Raft: A Consensus Algorithm for Replicated Logs</vt:lpstr>
      <vt:lpstr>Goal: Replicated Log</vt:lpstr>
      <vt:lpstr>Raft Overview</vt:lpstr>
      <vt:lpstr>Server States</vt:lpstr>
      <vt:lpstr>Liveness Validation</vt:lpstr>
      <vt:lpstr>Terms (aka epochs)</vt:lpstr>
      <vt:lpstr>Elections</vt:lpstr>
      <vt:lpstr>Elections</vt:lpstr>
      <vt:lpstr>Log Structure</vt:lpstr>
      <vt:lpstr>Normal operation</vt:lpstr>
      <vt:lpstr>Normal operation</vt:lpstr>
      <vt:lpstr>Log Operation:  Highly Coherent</vt:lpstr>
      <vt:lpstr>Log Operation:  Consistency Check</vt:lpstr>
      <vt:lpstr>Leader Changes</vt:lpstr>
      <vt:lpstr>Challenge:  Log Inconsistencies</vt:lpstr>
      <vt:lpstr>Repairing Follower Logs</vt:lpstr>
      <vt:lpstr>Repairing Follower Logs</vt:lpstr>
      <vt:lpstr>Safety Requirement</vt:lpstr>
      <vt:lpstr>Picking the Best Leader</vt:lpstr>
      <vt:lpstr>Which one is more complete?</vt:lpstr>
      <vt:lpstr>Which one is more complete?</vt:lpstr>
      <vt:lpstr>Which one is more complete?</vt:lpstr>
      <vt:lpstr>Committing Entry from Current Term</vt:lpstr>
      <vt:lpstr>Committing Entry from Earlier Term</vt:lpstr>
      <vt:lpstr>Linearizable Reads?</vt:lpstr>
      <vt:lpstr>Monday lecture</vt:lpstr>
      <vt:lpstr>Additional Slides</vt:lpstr>
      <vt:lpstr>Neutralizing Old Leaders</vt:lpstr>
      <vt:lpstr>Client Protocol</vt:lpstr>
      <vt:lpstr>Reconfiguration</vt:lpstr>
      <vt:lpstr>Configuration Changes</vt:lpstr>
      <vt:lpstr>2-Phase Approach via Joint Consensus</vt:lpstr>
      <vt:lpstr>2-Phase Approach via Joint Consensus</vt:lpstr>
      <vt:lpstr>PowerPoint Presentation</vt:lpstr>
      <vt:lpstr>Raft vs. VR</vt:lpstr>
      <vt:lpstr>View changes on failure</vt:lpstr>
      <vt:lpstr>View changes on failure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</dc:title>
  <cp:lastModifiedBy>Freedman</cp:lastModifiedBy>
  <cp:revision>2</cp:revision>
  <cp:lastPrinted>2019-02-09T20:44:57Z</cp:lastPrinted>
  <dcterms:modified xsi:type="dcterms:W3CDTF">2019-02-09T20:45:18Z</dcterms:modified>
</cp:coreProperties>
</file>