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emf" ContentType="image/x-emf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331" r:id="rId17"/>
    <p:sldId id="264" r:id="rId18"/>
    <p:sldId id="265" r:id="rId19"/>
    <p:sldId id="342" r:id="rId20"/>
    <p:sldId id="271" r:id="rId21"/>
    <p:sldId id="272" r:id="rId22"/>
    <p:sldId id="273" r:id="rId23"/>
    <p:sldId id="343" r:id="rId24"/>
    <p:sldId id="344" r:id="rId25"/>
    <p:sldId id="275" r:id="rId26"/>
    <p:sldId id="348" r:id="rId27"/>
    <p:sldId id="346" r:id="rId28"/>
    <p:sldId id="347" r:id="rId29"/>
    <p:sldId id="349" r:id="rId30"/>
    <p:sldId id="278" r:id="rId31"/>
    <p:sldId id="350" r:id="rId32"/>
    <p:sldId id="332" r:id="rId33"/>
    <p:sldId id="285" r:id="rId34"/>
    <p:sldId id="286" r:id="rId35"/>
    <p:sldId id="287" r:id="rId36"/>
    <p:sldId id="351" r:id="rId37"/>
    <p:sldId id="352" r:id="rId38"/>
    <p:sldId id="288" r:id="rId39"/>
    <p:sldId id="353" r:id="rId40"/>
    <p:sldId id="290" r:id="rId41"/>
    <p:sldId id="291" r:id="rId42"/>
    <p:sldId id="292" r:id="rId43"/>
    <p:sldId id="354" r:id="rId44"/>
    <p:sldId id="298" r:id="rId45"/>
    <p:sldId id="355" r:id="rId46"/>
    <p:sldId id="296" r:id="rId47"/>
    <p:sldId id="293" r:id="rId48"/>
    <p:sldId id="294" r:id="rId49"/>
    <p:sldId id="295" r:id="rId50"/>
    <p:sldId id="297" r:id="rId51"/>
    <p:sldId id="358" r:id="rId52"/>
    <p:sldId id="299" r:id="rId53"/>
    <p:sldId id="301" r:id="rId54"/>
    <p:sldId id="356" r:id="rId55"/>
    <p:sldId id="300" r:id="rId56"/>
    <p:sldId id="340" r:id="rId5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 autoAdjust="0"/>
    <p:restoredTop sz="78032" autoAdjust="0"/>
  </p:normalViewPr>
  <p:slideViewPr>
    <p:cSldViewPr snapToGrid="0">
      <p:cViewPr varScale="1">
        <p:scale>
          <a:sx n="123" d="100"/>
          <a:sy n="123" d="100"/>
        </p:scale>
        <p:origin x="3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0.0860655737704918"/>
          <c:w val="0.871584699453552"/>
          <c:h val="0.7540983606557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0.08</c:v>
                </c:pt>
                <c:pt idx="5">
                  <c:v>0.0</c:v>
                </c:pt>
                <c:pt idx="6">
                  <c:v>0.2</c:v>
                </c:pt>
                <c:pt idx="7">
                  <c:v>0.58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710304"/>
        <c:axId val="2004948880"/>
      </c:lineChart>
      <c:catAx>
        <c:axId val="20057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494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04948880"/>
        <c:scaling>
          <c:orientation val="minMax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5710304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Seen two ends of the spectrum (centralized lookup, central point of failure) and flooding (performance problems).</a:t>
            </a:r>
          </a:p>
          <a:p>
            <a:endParaRPr lang="en-US" b="1" dirty="0" smtClean="0"/>
          </a:p>
          <a:p>
            <a:r>
              <a:rPr lang="en-US" b="0" dirty="0" smtClean="0"/>
              <a:t>&gt;&gt;&gt;</a:t>
            </a:r>
            <a:r>
              <a:rPr lang="en-US" b="0" baseline="0" dirty="0" smtClean="0"/>
              <a:t> </a:t>
            </a:r>
            <a:r>
              <a:rPr lang="en-US" b="0" dirty="0" smtClean="0"/>
              <a:t> So what</a:t>
            </a:r>
            <a:r>
              <a:rPr lang="en-US" b="0" baseline="0" dirty="0" smtClean="0"/>
              <a:t> we’d like is to route queries between peers instead, in an efficient way, and make the whole system scale with reasonable state at each node.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8223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that's exactly</a:t>
            </a:r>
            <a:r>
              <a:rPr lang="en-US" b="1" baseline="0" dirty="0" smtClean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Suppose want to associate some</a:t>
            </a:r>
            <a:r>
              <a:rPr lang="en-US" b="1" baseline="0" dirty="0" smtClean="0"/>
              <a:t> KEY with VALUE.  </a:t>
            </a:r>
            <a:r>
              <a:rPr lang="en-US" b="1" dirty="0" smtClean="0"/>
              <a:t>Recall</a:t>
            </a:r>
            <a:r>
              <a:rPr lang="en-US" b="1" baseline="0" dirty="0" smtClean="0"/>
              <a:t> </a:t>
            </a:r>
            <a:r>
              <a:rPr lang="en-US" b="1" dirty="0" smtClean="0"/>
              <a:t>single-node hash table stores</a:t>
            </a:r>
            <a:r>
              <a:rPr lang="en-US" b="1" baseline="0" dirty="0" smtClean="0"/>
              <a:t> data key that is hash of a name.  Provides PUT to store value under key, GET to fetch value from key.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in a </a:t>
            </a:r>
            <a:r>
              <a:rPr lang="en-US" b="1" i="1" dirty="0" smtClean="0"/>
              <a:t>distributed</a:t>
            </a:r>
            <a:r>
              <a:rPr lang="en-US" b="1" dirty="0" smtClean="0"/>
              <a:t> hash table</a:t>
            </a:r>
            <a:r>
              <a:rPr lang="en-US" b="1" baseline="0" dirty="0" smtClean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Consistency guarantees: if we have a put followed by a get,</a:t>
            </a:r>
            <a:r>
              <a:rPr lang="en-US" baseline="0" dirty="0" smtClean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the big picture is this.  The</a:t>
            </a:r>
            <a:r>
              <a:rPr lang="en-US" b="1" baseline="0" dirty="0" smtClean="0"/>
              <a:t> app wants to use a hash table abstraction (THERE) to put/get data.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Core software is in two layers: </a:t>
            </a:r>
            <a:r>
              <a:rPr lang="en-US" b="0" baseline="0" dirty="0" err="1" smtClean="0"/>
              <a:t>Dhash</a:t>
            </a:r>
            <a:r>
              <a:rPr lang="en-US" b="0" baseline="0" dirty="0" smtClean="0"/>
              <a:t> and Chord.  </a:t>
            </a:r>
            <a:r>
              <a:rPr lang="en-US" b="0" i="1" u="sng" dirty="0" smtClean="0"/>
              <a:t>DHASH</a:t>
            </a:r>
            <a:r>
              <a:rPr lang="en-US" b="0" i="0" u="none" dirty="0" smtClean="0"/>
              <a:t> </a:t>
            </a:r>
            <a:r>
              <a:rPr lang="en-US" b="0" dirty="0" smtClean="0"/>
              <a:t>fetches blocks, distributes</a:t>
            </a:r>
            <a:r>
              <a:rPr lang="en-US" b="0" baseline="0" dirty="0" smtClean="0"/>
              <a:t> blocks over the servers, maintains replicated copies.  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Dhash</a:t>
            </a:r>
            <a:r>
              <a:rPr lang="en-US" b="0" baseline="0" dirty="0" smtClean="0"/>
              <a:t> uses the </a:t>
            </a:r>
            <a:r>
              <a:rPr lang="en-US" b="0" i="1" u="sng" baseline="0" dirty="0" smtClean="0"/>
              <a:t>CHORD</a:t>
            </a:r>
            <a:r>
              <a:rPr lang="en-US" b="0" i="1" u="none" baseline="0" dirty="0" smtClean="0"/>
              <a:t> </a:t>
            </a:r>
            <a:r>
              <a:rPr lang="en-US" b="0" baseline="0" dirty="0" smtClean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now going back to BitTorrent, we can make</a:t>
            </a:r>
            <a:r>
              <a:rPr lang="en-US" b="1" baseline="0" dirty="0" smtClean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NOT CHORD LOOKUP SERVICE: need multi-</a:t>
            </a:r>
            <a:r>
              <a:rPr lang="en-US" b="0" baseline="0" dirty="0" err="1" smtClean="0"/>
              <a:t>vals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fragmented than many trackers, one per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We’ll begin</a:t>
            </a:r>
            <a:r>
              <a:rPr lang="en-US" b="1" baseline="0" dirty="0" smtClean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Chord wants to evenly</a:t>
            </a:r>
            <a:r>
              <a:rPr lang="en-US" b="1" baseline="0" dirty="0" smtClean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Uses</a:t>
            </a:r>
            <a:r>
              <a:rPr lang="en-US" b="1" baseline="0" dirty="0" smtClean="0"/>
              <a:t> a technique called Consistent Hashing invented by David </a:t>
            </a:r>
            <a:r>
              <a:rPr lang="en-US" b="1" baseline="0" dirty="0" err="1" smtClean="0"/>
              <a:t>Karger</a:t>
            </a:r>
            <a:r>
              <a:rPr lang="en-US" b="1" baseline="0" dirty="0" smtClean="0"/>
              <a:t> in 1997.  All </a:t>
            </a:r>
            <a:r>
              <a:rPr lang="en-US" b="1" dirty="0" smtClean="0"/>
              <a:t>identifiers live </a:t>
            </a:r>
            <a:r>
              <a:rPr lang="en-US" b="1" dirty="0"/>
              <a:t>in a single circular space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0" dirty="0" smtClean="0"/>
              <a:t>SEGUE: So let’s look at how</a:t>
            </a:r>
            <a:r>
              <a:rPr lang="en-US" b="0" baseline="0" dirty="0" smtClean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Each node is connected to its successor </a:t>
            </a:r>
            <a:r>
              <a:rPr lang="en-US" b="1" baseline="0" dirty="0" smtClean="0"/>
              <a:t>by a direct pointer to the successor’s IP address that’s stored locally.  This is called the </a:t>
            </a:r>
            <a:r>
              <a:rPr lang="en-US" b="1" i="1" u="sng" baseline="0" dirty="0" smtClean="0"/>
              <a:t>successor</a:t>
            </a:r>
            <a:r>
              <a:rPr lang="en-US" b="1" baseline="0" dirty="0" smtClean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When one</a:t>
            </a:r>
            <a:r>
              <a:rPr lang="en-US" b="1" baseline="0" dirty="0" smtClean="0"/>
              <a:t> node receives a query, it can forward the query to its successor, so the query moves around the ring.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&gt;&gt;&gt; When it reaches the node that has the key, that node </a:t>
            </a:r>
            <a:r>
              <a:rPr lang="en-US" b="0" baseline="0" dirty="0" err="1" smtClean="0"/>
              <a:t>replys</a:t>
            </a:r>
            <a:r>
              <a:rPr lang="en-US" b="0" baseline="0" dirty="0" smtClean="0"/>
              <a:t> 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the lookup algorithm is called on a certain node in the chord ring. 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Tests if ID</a:t>
            </a:r>
            <a:r>
              <a:rPr lang="en-US" baseline="0" dirty="0" smtClean="0"/>
              <a:t> order is [its own id, THEN successor, THEN key], if so forward the query to the successor.  </a:t>
            </a:r>
            <a:r>
              <a:rPr lang="en-US" b="1" dirty="0" smtClean="0"/>
              <a:t>(&lt; is modulo on the ring.)</a:t>
            </a:r>
            <a:r>
              <a:rPr lang="en-US" b="0" baseline="0" dirty="0" smtClean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Always </a:t>
            </a:r>
            <a:r>
              <a:rPr lang="en-US" dirty="0"/>
              <a:t>undershoots to </a:t>
            </a:r>
            <a:r>
              <a:rPr lang="en-US" dirty="0" smtClean="0"/>
              <a:t>predecessor</a:t>
            </a:r>
            <a:r>
              <a:rPr lang="en-US" baseline="0" dirty="0" smtClean="0"/>
              <a:t> s</a:t>
            </a:r>
            <a:r>
              <a:rPr lang="en-US" dirty="0" smtClean="0"/>
              <a:t>o </a:t>
            </a:r>
            <a:r>
              <a:rPr lang="en-US" dirty="0"/>
              <a:t>never misses the real successor.</a:t>
            </a:r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</a:t>
            </a:r>
            <a:r>
              <a:rPr lang="en-US" dirty="0" err="1" smtClean="0"/>
              <a:t>n.successor</a:t>
            </a:r>
            <a:r>
              <a:rPr lang="en-US" dirty="0" smtClean="0"/>
              <a:t> must be correct!  Otherwise we may skip over the responsible node,  and get(k) won't see data inserted by put(k).  Now, how</a:t>
            </a:r>
            <a:r>
              <a:rPr lang="en-US" baseline="0" dirty="0" smtClean="0"/>
              <a:t> about speed?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Can we make it</a:t>
            </a:r>
            <a:r>
              <a:rPr lang="en-US" baseline="0" dirty="0" smtClean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The data structure that Chord uses</a:t>
            </a:r>
            <a:r>
              <a:rPr lang="en-US" b="1" baseline="0" dirty="0" smtClean="0"/>
              <a:t> to do this is called a </a:t>
            </a:r>
            <a:r>
              <a:rPr lang="en-US" b="1" i="1" baseline="0" dirty="0" smtClean="0"/>
              <a:t>finger table</a:t>
            </a:r>
            <a:r>
              <a:rPr lang="en-US" b="1" baseline="0" dirty="0" smtClean="0"/>
              <a:t>.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Finger table entries</a:t>
            </a:r>
            <a:r>
              <a:rPr lang="en-US" baseline="0" dirty="0" smtClean="0"/>
              <a:t> contain</a:t>
            </a:r>
            <a:r>
              <a:rPr lang="en-US" dirty="0" smtClean="0"/>
              <a:t> IP address and Chord ID</a:t>
            </a:r>
            <a:r>
              <a:rPr lang="en-US" baseline="0" dirty="0" smtClean="0"/>
              <a:t> of the target 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Nice property: One of the fingers takes you roughly half-way to target, so log-N time lookups</a:t>
            </a:r>
            <a:r>
              <a:rPr lang="en-US" baseline="0" dirty="0" smtClean="0"/>
              <a:t> with log-N hops.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So for example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 smtClean="0"/>
              <a:t>Let’s see how finger tables let us </a:t>
            </a:r>
            <a:r>
              <a:rPr lang="en-US" dirty="0" smtClean="0"/>
              <a:t>route to this</a:t>
            </a:r>
            <a:r>
              <a:rPr lang="en-US" baseline="0" dirty="0" smtClean="0"/>
              <a:t> key, K112.</a:t>
            </a:r>
          </a:p>
          <a:p>
            <a:r>
              <a:rPr lang="en-US" baseline="0" dirty="0" smtClean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So if you think about the finger tables at all the nodes taken together</a:t>
            </a:r>
            <a:r>
              <a:rPr lang="is-IS" b="1" baseline="0" dirty="0" smtClean="0"/>
              <a:t>…</a:t>
            </a:r>
          </a:p>
          <a:p>
            <a:endParaRPr lang="is-IS" b="1" baseline="0" dirty="0" smtClean="0"/>
          </a:p>
          <a:p>
            <a:r>
              <a:rPr lang="is-IS" b="0" baseline="0" dirty="0" smtClean="0"/>
              <a:t>SEGUE: So here’s the detailed lookup algorithm with finger tables.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Users’ computers talk directly to each other to implement service,</a:t>
            </a:r>
            <a:r>
              <a:rPr lang="en-US" b="1" baseline="0" dirty="0" smtClean="0"/>
              <a:t> </a:t>
            </a:r>
            <a:r>
              <a:rPr lang="en-US" b="1" dirty="0" smtClean="0"/>
              <a:t>in contrast to the client-server</a:t>
            </a:r>
            <a:r>
              <a:rPr lang="en-US" b="1" baseline="0" dirty="0" smtClean="0"/>
              <a:t> model where </a:t>
            </a:r>
            <a:r>
              <a:rPr lang="en-US" b="1" dirty="0" smtClean="0"/>
              <a:t>users’ clients talk to central servers.</a:t>
            </a:r>
            <a:r>
              <a:rPr lang="en-US" b="1" baseline="0" dirty="0" smtClean="0"/>
              <a:t>  </a:t>
            </a:r>
            <a:r>
              <a:rPr lang="en-US" b="1" dirty="0" smtClean="0"/>
              <a:t>EXAMPLES: Skype, video and music players, file sharing.</a:t>
            </a:r>
          </a:p>
          <a:p>
            <a:endParaRPr lang="en-US" b="1" dirty="0" smtClean="0"/>
          </a:p>
          <a:p>
            <a:r>
              <a:rPr lang="en-US" b="0" dirty="0" smtClean="0"/>
              <a:t>SEGUE: So why might this be a good idea?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Still undershoots </a:t>
            </a:r>
            <a:r>
              <a:rPr lang="en-US" dirty="0"/>
              <a:t>to predecessor. So never misses the real successor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Lookup procedure </a:t>
            </a:r>
            <a:r>
              <a:rPr lang="en-US" dirty="0" smtClean="0"/>
              <a:t>isn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inherently </a:t>
            </a:r>
            <a:r>
              <a:rPr lang="en-US" dirty="0" smtClean="0"/>
              <a:t>log(n),</a:t>
            </a:r>
            <a:r>
              <a:rPr lang="en-US" baseline="0" dirty="0" smtClean="0"/>
              <a:t> b</a:t>
            </a:r>
            <a:r>
              <a:rPr lang="en-US" dirty="0" smtClean="0"/>
              <a:t>ut </a:t>
            </a:r>
            <a:r>
              <a:rPr lang="en-US" dirty="0"/>
              <a:t>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 So we’ll come back to this point when we discuss Chord’s impact at the</a:t>
            </a:r>
            <a:r>
              <a:rPr lang="en-US" baseline="0" dirty="0" smtClean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Joining is essentially a distributed linked list insertion.</a:t>
            </a:r>
          </a:p>
          <a:p>
            <a:endParaRPr lang="en-US" b="1" dirty="0" smtClean="0"/>
          </a:p>
          <a:p>
            <a:r>
              <a:rPr lang="en-US" b="0" dirty="0" smtClean="0"/>
              <a:t>New node N36 knows another node in ring (N25).</a:t>
            </a:r>
            <a:r>
              <a:rPr lang="en-US" b="0" baseline="0" dirty="0" smtClean="0"/>
              <a:t>  </a:t>
            </a:r>
            <a:r>
              <a:rPr lang="en-US" b="0" dirty="0" smtClean="0"/>
              <a:t>First, the new node looks</a:t>
            </a:r>
            <a:r>
              <a:rPr lang="en-US" b="0" baseline="0" dirty="0" smtClean="0"/>
              <a:t> itself up, starting at that node.  </a:t>
            </a:r>
            <a:r>
              <a:rPr lang="en-US" b="0" i="1" u="sng" baseline="0" dirty="0" smtClean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send a stabilize message to who you THINK your successor 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 smtClean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 smtClean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rather than just one immediate</a:t>
            </a:r>
            <a:r>
              <a:rPr lang="en-US" b="1" baseline="0" dirty="0" smtClean="0"/>
              <a:t> successor, each node keeps track of its r immediately following successor nodes.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From a performance perspective,</a:t>
            </a:r>
            <a:r>
              <a:rPr lang="en-US" b="1" baseline="0" dirty="0" smtClean="0"/>
              <a:t> the </a:t>
            </a:r>
            <a:r>
              <a:rPr lang="en-US" b="1" dirty="0" smtClean="0"/>
              <a:t>promise of peer</a:t>
            </a:r>
            <a:r>
              <a:rPr lang="en-US" b="1" baseline="0" dirty="0" smtClean="0"/>
              <a:t> to peer computing was</a:t>
            </a:r>
            <a:r>
              <a:rPr lang="is-IS" b="1" baseline="0" dirty="0" smtClean="0"/>
              <a:t> to leverage thousands to millions of nodes across the Internet to increase capacity of services.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As more join, system gets more resources.  Contrast with cli-server where more users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resources more taxed.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Nodes can join/leave just by talking to random peer already in.  So no need to set up a server and provision infrastructure.</a:t>
            </a:r>
            <a:endParaRPr lang="en-US" dirty="0" smtClean="0"/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So the lookup</a:t>
            </a:r>
            <a:r>
              <a:rPr lang="en-US" b="1" baseline="0" dirty="0" smtClean="0"/>
              <a:t> algorithm with fault tolerance becomes this.</a:t>
            </a:r>
            <a:endParaRPr lang="en-US" dirty="0" smtClean="0"/>
          </a:p>
          <a:p>
            <a:r>
              <a:rPr lang="en-US" dirty="0" smtClean="0"/>
              <a:t>Look </a:t>
            </a:r>
            <a:r>
              <a:rPr lang="en-US" smtClean="0"/>
              <a:t>in successor </a:t>
            </a:r>
            <a:r>
              <a:rPr lang="en-US" dirty="0" smtClean="0"/>
              <a:t>list as well.</a:t>
            </a:r>
          </a:p>
          <a:p>
            <a:r>
              <a:rPr lang="en-US" dirty="0" smtClean="0"/>
              <a:t>If the call fails, we remove the node from the finger table </a:t>
            </a:r>
            <a:r>
              <a:rPr lang="en-US" i="1" u="sng" dirty="0" smtClean="0"/>
              <a:t>and/or successor list</a:t>
            </a:r>
            <a:r>
              <a:rPr lang="en-US" dirty="0" smtClean="0"/>
              <a:t>, and restart the</a:t>
            </a:r>
            <a:r>
              <a:rPr lang="en-US" baseline="0" dirty="0" smtClean="0"/>
              <a:t> lookup.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Then to make it secure for a peer-to-peer setting, it authenticates block contents.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let’s take a closer</a:t>
            </a:r>
            <a:r>
              <a:rPr lang="en-US" b="1" baseline="0" dirty="0" smtClean="0"/>
              <a:t> look at how </a:t>
            </a:r>
            <a:r>
              <a:rPr lang="en-US" b="1" baseline="0" dirty="0" err="1" smtClean="0"/>
              <a:t>Dhash</a:t>
            </a:r>
            <a:r>
              <a:rPr lang="en-US" b="1" baseline="0" dirty="0" smtClean="0"/>
              <a:t> authenticates that the data it stores is from some known identity, i.e. some private key.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DHash</a:t>
            </a:r>
            <a:r>
              <a:rPr lang="en-US" dirty="0" smtClean="0"/>
              <a:t> servers verify the chain of signatures rooted at the public key, before accepting put(key, value).</a:t>
            </a:r>
          </a:p>
          <a:p>
            <a:r>
              <a:rPr lang="en-US" dirty="0" smtClean="0"/>
              <a:t>Clients verify result of get(key)</a:t>
            </a:r>
            <a:r>
              <a:rPr lang="en-US" baseline="0" dirty="0" smtClean="0"/>
              <a:t> through the same chain.  Whole thing is read-only, need to overwrite the root block to update.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Actually, the lookup</a:t>
            </a:r>
            <a:r>
              <a:rPr lang="en-US" baseline="0" dirty="0" smtClean="0"/>
              <a:t> cost is</a:t>
            </a:r>
            <a:r>
              <a:rPr lang="en-US" dirty="0" smtClean="0"/>
              <a:t> </a:t>
            </a:r>
            <a:r>
              <a:rPr lang="en-US" dirty="0"/>
              <a:t>½ log(N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deviation,</a:t>
            </a:r>
            <a:r>
              <a:rPr lang="en-US" baseline="0" dirty="0" smtClean="0"/>
              <a:t> so the </a:t>
            </a:r>
            <a:r>
              <a:rPr lang="en-US" b="1" baseline="0" dirty="0" smtClean="0"/>
              <a:t>variation in the lookup costs </a:t>
            </a:r>
            <a:r>
              <a:rPr lang="en-US" baseline="0" dirty="0" smtClean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see how well the successor</a:t>
            </a:r>
            <a:r>
              <a:rPr lang="en-US" b="1" baseline="0" dirty="0" smtClean="0"/>
              <a:t> list and data replication </a:t>
            </a:r>
            <a:r>
              <a:rPr lang="en-US" b="1" dirty="0" smtClean="0"/>
              <a:t>handles failure,</a:t>
            </a:r>
            <a:r>
              <a:rPr lang="en-US" b="1" baseline="0" dirty="0" smtClean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50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This is </a:t>
            </a:r>
            <a:r>
              <a:rPr lang="en-US" b="1" i="1" dirty="0" smtClean="0"/>
              <a:t>before</a:t>
            </a:r>
            <a:r>
              <a:rPr lang="en-US" b="1" dirty="0" smtClean="0"/>
              <a:t> </a:t>
            </a:r>
            <a:r>
              <a:rPr lang="en-US" b="1" dirty="0"/>
              <a:t>stabilization </a:t>
            </a:r>
            <a:r>
              <a:rPr lang="en-US" b="1" dirty="0" smtClean="0"/>
              <a:t>starts</a:t>
            </a:r>
            <a:r>
              <a:rPr lang="en-US" b="1" baseline="0" dirty="0" smtClean="0"/>
              <a:t> after we fail X% of the servers, so a</a:t>
            </a:r>
            <a:r>
              <a:rPr lang="en-US" b="1" dirty="0" smtClean="0"/>
              <a:t>ll </a:t>
            </a:r>
            <a:r>
              <a:rPr lang="en-US" b="1" dirty="0"/>
              <a:t>lookup failures attributable to loss of all 6 replicas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So, the result has been successful adoption</a:t>
            </a:r>
            <a:r>
              <a:rPr lang="en-US" b="1" baseline="0" dirty="0" smtClean="0"/>
              <a:t> in some niche areas.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Electronic currencies like Bitcoin have no central authority, so they use a P2P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returning to P2P systems,</a:t>
            </a:r>
            <a:r>
              <a:rPr lang="en-US" b="1" baseline="0" dirty="0" smtClean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exacerbated by the fact that users’ computers have flaky network connections, might be switched off, broken, </a:t>
            </a:r>
            <a:r>
              <a:rPr lang="en-US" i="1" baseline="0" dirty="0" smtClean="0"/>
              <a:t>&amp;</a:t>
            </a:r>
            <a:r>
              <a:rPr lang="en-US" baseline="0" dirty="0" smtClean="0"/>
              <a:t> </a:t>
            </a:r>
            <a:r>
              <a:rPr lang="en-US" i="1" baseline="0" dirty="0" smtClean="0"/>
              <a:t>c.</a:t>
            </a:r>
            <a:r>
              <a:rPr lang="en-US" baseline="0" dirty="0" smtClean="0"/>
              <a:t>  So they are hardly as reliable as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P2P services are open, meaning anyone can join, these can be vulnerable to certain kinds of attacks.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Wednesday we will look at</a:t>
            </a:r>
            <a:r>
              <a:rPr lang="en-US" b="1" baseline="0" dirty="0" smtClean="0"/>
              <a:t> a different type of consistency that relaxes the strong consistency that RAFT and </a:t>
            </a:r>
            <a:r>
              <a:rPr lang="en-US" b="1" baseline="0" dirty="0" err="1" smtClean="0"/>
              <a:t>Paxos</a:t>
            </a:r>
            <a:r>
              <a:rPr lang="en-US" b="1" baseline="0" dirty="0" smtClean="0"/>
              <a:t> provide.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e.g. </a:t>
            </a:r>
            <a:r>
              <a:rPr lang="en-US" b="1" baseline="0" dirty="0" smtClean="0"/>
              <a:t>let’s look at how a popular cooperative file-sharing system, BitTorrent, works.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Say you’re the user,</a:t>
            </a:r>
            <a:r>
              <a:rPr lang="en-US" baseline="0" dirty="0" smtClean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 smtClean="0"/>
              <a:t>Tracker node </a:t>
            </a:r>
            <a:r>
              <a:rPr lang="en-US" baseline="0" dirty="0" smtClean="0"/>
              <a:t>is web server to coordinate group of peers.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client sends</a:t>
            </a:r>
            <a:r>
              <a:rPr lang="en-US" baseline="0" dirty="0" smtClean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D/L the file from peers, </a:t>
            </a:r>
            <a:r>
              <a:rPr lang="en-US" b="1" baseline="0" dirty="0" smtClean="0"/>
              <a:t>in parallel</a:t>
            </a:r>
            <a:r>
              <a:rPr lang="en-US" baseline="0" dirty="0" smtClean="0"/>
              <a:t>.  </a:t>
            </a:r>
            <a:r>
              <a:rPr lang="en-US" dirty="0" smtClean="0"/>
              <a:t>Note only metadata--not file data -- are exchanged with centralized server, and only during</a:t>
            </a:r>
            <a:r>
              <a:rPr lang="en-US" baseline="0" dirty="0" smtClean="0"/>
              <a:t> the</a:t>
            </a:r>
            <a:r>
              <a:rPr lang="en-US" dirty="0" smtClean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 smtClean="0"/>
              <a:t>--</a:t>
            </a:r>
          </a:p>
          <a:p>
            <a:pPr marL="228600" indent="-228600">
              <a:buAutoNum type="arabicPeriod"/>
            </a:pPr>
            <a:r>
              <a:rPr lang="en-US" dirty="0" smtClean="0"/>
              <a:t>C</a:t>
            </a:r>
            <a:r>
              <a:rPr lang="en-US" baseline="0" dirty="0" smtClean="0"/>
              <a:t>lient switches  roles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“server” peers to serve others.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At the core of all peer to peer systems is the following problem.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publisher does a put associating some key, say “Star </a:t>
            </a:r>
            <a:r>
              <a:rPr lang="en-US" baseline="0" dirty="0" err="1" smtClean="0"/>
              <a:t>Wars.mov</a:t>
            </a:r>
            <a:r>
              <a:rPr lang="en-US" baseline="0" dirty="0" smtClean="0"/>
              <a:t>”, with some value.  </a:t>
            </a:r>
          </a:p>
          <a:p>
            <a:r>
              <a:rPr lang="en-US" baseline="0" dirty="0" smtClean="0"/>
              <a:t>Now some client comes along and does a get, looking for the information about the file.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How does</a:t>
            </a:r>
            <a:r>
              <a:rPr lang="en-US" b="1" i="1" baseline="0" dirty="0" smtClean="0"/>
              <a:t> the client find out where that information went?</a:t>
            </a:r>
            <a:endParaRPr lang="en-US" b="1" i="1" dirty="0" smtClean="0"/>
          </a:p>
          <a:p>
            <a:r>
              <a:rPr lang="en-US" dirty="0" smtClean="0"/>
              <a:t>Non-trivial,</a:t>
            </a:r>
            <a:r>
              <a:rPr lang="en-US" baseline="0" dirty="0" smtClean="0"/>
              <a:t> </a:t>
            </a:r>
            <a:r>
              <a:rPr lang="en-US" dirty="0" smtClean="0"/>
              <a:t>1000s of nodes in P2P network</a:t>
            </a:r>
            <a:r>
              <a:rPr lang="en-US" baseline="0" dirty="0" smtClean="0"/>
              <a:t> failing and coming back up, the </a:t>
            </a:r>
            <a:r>
              <a:rPr lang="en-US" dirty="0" smtClean="0"/>
              <a:t>set of nodes that have the movie</a:t>
            </a:r>
            <a:r>
              <a:rPr lang="en-US" baseline="0" dirty="0" smtClean="0"/>
              <a:t> </a:t>
            </a:r>
            <a:r>
              <a:rPr lang="en-US" dirty="0" smtClean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2681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Napster</a:t>
            </a:r>
            <a:r>
              <a:rPr lang="en-US" b="1" baseline="0" dirty="0" smtClean="0"/>
              <a:t> (1999) was one of the first music sharing networks: </a:t>
            </a:r>
            <a:r>
              <a:rPr lang="en-US" b="1" dirty="0" smtClean="0"/>
              <a:t>solution was</a:t>
            </a:r>
            <a:r>
              <a:rPr lang="en-US" b="1" baseline="0" dirty="0" smtClean="0"/>
              <a:t> single centralized database to store all the location information.</a:t>
            </a:r>
          </a:p>
          <a:p>
            <a:endParaRPr lang="en-US" b="1" i="1" baseline="0" dirty="0" smtClean="0"/>
          </a:p>
          <a:p>
            <a:r>
              <a:rPr lang="en-US" i="1" baseline="0" dirty="0" smtClean="0"/>
              <a:t>&gt;&gt;&gt; Database holds IP address of publisher</a:t>
            </a:r>
            <a:r>
              <a:rPr lang="en-US" baseline="0" dirty="0" smtClean="0"/>
              <a:t>, e.g. N</a:t>
            </a:r>
            <a:r>
              <a:rPr lang="en-US" baseline="-25000" dirty="0" smtClean="0"/>
              <a:t>4</a:t>
            </a:r>
            <a:r>
              <a:rPr lang="en-US" baseline="0" dirty="0" smtClean="0"/>
              <a:t> for Star Wars.  </a:t>
            </a:r>
          </a:p>
          <a:p>
            <a:r>
              <a:rPr lang="en-US" baseline="0" dirty="0" smtClean="0"/>
              <a:t>&gt;&gt;&gt; Client does a lookup on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can contact N4 directly to get content.</a:t>
            </a:r>
            <a:endParaRPr lang="en-US" baseline="-25000" dirty="0" smtClean="0"/>
          </a:p>
          <a:p>
            <a:r>
              <a:rPr lang="en-US" dirty="0" smtClean="0"/>
              <a:t>&gt;&gt;&gt;</a:t>
            </a:r>
            <a:r>
              <a:rPr lang="en-US" baseline="0" dirty="0" smtClean="0"/>
              <a:t> </a:t>
            </a:r>
            <a:r>
              <a:rPr lang="en-US" dirty="0" smtClean="0"/>
              <a:t>SEGUE: So now we’ve solved our rendezvous problem but</a:t>
            </a:r>
            <a:r>
              <a:rPr lang="en-US" baseline="0" dirty="0" smtClean="0"/>
              <a:t> at the expense of the database having to keep a lot of</a:t>
            </a:r>
            <a:r>
              <a:rPr lang="en-US" dirty="0" smtClean="0"/>
              <a:t> state, means it’s hard to keep the state up to date.</a:t>
            </a:r>
            <a:r>
              <a:rPr lang="en-US" baseline="0" dirty="0" smtClean="0"/>
              <a:t>  </a:t>
            </a:r>
            <a:r>
              <a:rPr lang="en-US" dirty="0" smtClean="0"/>
              <a:t>It’s also</a:t>
            </a:r>
            <a:r>
              <a:rPr lang="en-US" baseline="0" dirty="0" smtClean="0"/>
              <a:t> a single point of failure, and it’s also a legal target, </a:t>
            </a:r>
            <a:r>
              <a:rPr lang="en-US" dirty="0" smtClean="0"/>
              <a:t>which is exactly what happened to Napster</a:t>
            </a:r>
            <a:r>
              <a:rPr lang="en-US" baseline="0" dirty="0" smtClean="0"/>
              <a:t> in the end.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O</a:t>
            </a:r>
            <a:r>
              <a:rPr lang="en-US" b="1" baseline="0" dirty="0" smtClean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smtClean="0"/>
              <a:t>Peer-to-Peer </a:t>
            </a:r>
            <a:r>
              <a:rPr lang="en-US" dirty="0" smtClean="0"/>
              <a:t>Systems and 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</a:t>
            </a:r>
            <a:r>
              <a:rPr lang="en-US" dirty="0" smtClean="0"/>
              <a:t>518</a:t>
            </a:r>
            <a:r>
              <a:rPr lang="en-US" dirty="0" smtClean="0"/>
              <a:t>: </a:t>
            </a:r>
            <a:r>
              <a:rPr lang="en-US" i="1" dirty="0" smtClean="0"/>
              <a:t>Advanced Computer Systems</a:t>
            </a:r>
            <a:endParaRPr lang="en-US" i="1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Suo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76463" y="6396335"/>
            <a:ext cx="579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[Credit: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All slides copied wholesale from Kyle Jamieson and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Mike Freedman.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Selected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content adapted from B. Karp, R. Morris]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DHT queries (Chord)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326769" y="1426694"/>
            <a:ext cx="2568412" cy="734387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Lookup(H(audio data</a:t>
            </a:r>
            <a:r>
              <a:rPr lang="en-US" altLang="ja-JP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3663699">
            <a:off x="4244943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7133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 smtClean="0">
                <a:latin typeface="Arial" charset="0"/>
              </a:rPr>
              <a:t>Can we make it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 smtClean="0">
                <a:latin typeface="Arial" charset="0"/>
              </a:rPr>
              <a:t>,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 smtClean="0">
                <a:latin typeface="Arial" charset="0"/>
              </a:rPr>
              <a:t>, reasonable number of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 smtClean="0">
                <a:latin typeface="Arial" charset="0"/>
              </a:rPr>
              <a:t>?</a:t>
            </a:r>
            <a:endParaRPr lang="en-US" sz="3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Concluding thoughts on DHTs, 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275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</a:t>
            </a:r>
            <a:r>
              <a:rPr lang="en-US" sz="2800" b="1" dirty="0" smtClean="0"/>
              <a:t> </a:t>
            </a:r>
            <a:r>
              <a:rPr lang="en-US" sz="2800" dirty="0" smtClean="0"/>
              <a:t>hash table: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Hash(name)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Service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Constant-time insertion and lookup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358348" y="4467639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</a:t>
            </a:r>
            <a:r>
              <a:rPr lang="en-US" sz="2600" i="1">
                <a:solidFill>
                  <a:schemeClr val="tx1"/>
                </a:solidFill>
              </a:rPr>
              <a:t>do </a:t>
            </a:r>
            <a:r>
              <a:rPr lang="en-US" sz="2600" i="1" smtClean="0">
                <a:solidFill>
                  <a:schemeClr val="tx1"/>
                </a:solidFill>
              </a:rPr>
              <a:t>(roughly) </a:t>
            </a:r>
            <a:r>
              <a:rPr lang="en-US" sz="2600" i="1" dirty="0">
                <a:solidFill>
                  <a:schemeClr val="tx1"/>
                </a:solidFill>
              </a:rPr>
              <a:t>this across </a:t>
            </a:r>
            <a:r>
              <a:rPr lang="en-US" sz="2600" i="1" dirty="0" smtClean="0">
                <a:solidFill>
                  <a:schemeClr val="tx1"/>
                </a:solidFill>
              </a:rPr>
              <a:t>millions of hosts on </a:t>
            </a:r>
            <a:r>
              <a:rPr lang="en-US" sz="2600" i="1" dirty="0">
                <a:solidFill>
                  <a:schemeClr val="tx1"/>
                </a:solidFill>
              </a:rPr>
              <a:t>the </a:t>
            </a:r>
            <a:r>
              <a:rPr lang="en-US" sz="2600" i="1" dirty="0" smtClean="0">
                <a:solidFill>
                  <a:schemeClr val="tx1"/>
                </a:solidFill>
              </a:rPr>
              <a:t>Internet?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Distributed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Hash Table (DHT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hash(data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sz="2800" b="1" spc="-150" dirty="0" err="1" smtClean="0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800" spc="-150" dirty="0"/>
              <a:t>	</a:t>
            </a:r>
            <a:r>
              <a:rPr lang="en-US" sz="2800" spc="-150" dirty="0" smtClean="0"/>
              <a:t> 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  <a:endParaRPr lang="en-US" sz="2800" b="1" spc="-1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key,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Partitioning data </a:t>
            </a:r>
            <a:r>
              <a:rPr lang="en-US" sz="2800" dirty="0" smtClean="0"/>
              <a:t>in truly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Tuples in </a:t>
            </a:r>
            <a:r>
              <a:rPr lang="en-US" sz="2800" dirty="0"/>
              <a:t>a global database engine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Data blocks in </a:t>
            </a:r>
            <a:r>
              <a:rPr lang="en-US" sz="2800" dirty="0"/>
              <a:t>a global file system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Files in </a:t>
            </a:r>
            <a:r>
              <a:rPr lang="en-US" sz="2800" dirty="0"/>
              <a:t>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494635"/>
            <a:ext cx="8763000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 </a:t>
            </a:r>
            <a:r>
              <a:rPr lang="en-US" sz="2800" spc="-150" dirty="0" smtClean="0">
                <a:latin typeface="Arial" charset="0"/>
              </a:rPr>
              <a:t>App may </a:t>
            </a:r>
            <a:r>
              <a:rPr lang="en-US" sz="2800" spc="-150" dirty="0">
                <a:latin typeface="Arial" charset="0"/>
              </a:rPr>
              <a:t>be </a:t>
            </a:r>
            <a:r>
              <a:rPr lang="en-US" sz="2800" b="1" spc="-150" dirty="0">
                <a:latin typeface="Arial" charset="0"/>
              </a:rPr>
              <a:t>distributed</a:t>
            </a:r>
            <a:r>
              <a:rPr lang="en-US" sz="2800" spc="-150" dirty="0">
                <a:latin typeface="Arial" charset="0"/>
              </a:rPr>
              <a:t> over many </a:t>
            </a:r>
            <a:r>
              <a:rPr lang="en-US" sz="2800" spc="-150" dirty="0" smtClean="0">
                <a:latin typeface="Arial" charset="0"/>
              </a:rPr>
              <a:t>nodes</a:t>
            </a:r>
          </a:p>
          <a:p>
            <a:pPr>
              <a:buFontTx/>
              <a:buChar char="•"/>
            </a:pPr>
            <a:r>
              <a:rPr lang="en-US" sz="2800" spc="-150" dirty="0" smtClean="0">
                <a:latin typeface="Arial" charset="0"/>
              </a:rPr>
              <a:t>DHT </a:t>
            </a:r>
            <a:r>
              <a:rPr lang="en-US" sz="2800" b="1" spc="-150" dirty="0">
                <a:latin typeface="Arial" charset="0"/>
              </a:rPr>
              <a:t>distributes data storage </a:t>
            </a:r>
            <a:r>
              <a:rPr lang="en-US" sz="2800" spc="-150" dirty="0">
                <a:latin typeface="Arial" charset="0"/>
              </a:rPr>
              <a:t>over many </a:t>
            </a:r>
            <a:r>
              <a:rPr lang="en-US" sz="2800" spc="-150" dirty="0" smtClean="0">
                <a:latin typeface="Arial" charset="0"/>
              </a:rPr>
              <a:t>nodes</a:t>
            </a:r>
            <a:endParaRPr lang="en-US" sz="2800" spc="-150" dirty="0">
              <a:latin typeface="Arial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storage with a DHT</a:t>
            </a:r>
            <a:endParaRPr lang="en-US" dirty="0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215736" y="2794656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15736" y="1952171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26635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5940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567154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6321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18341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1520536" y="4256839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58925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1215736" y="3648158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882736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129267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339936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4461048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277984" y="2777194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7271182" y="3571958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</a:t>
            </a:r>
            <a:r>
              <a:rPr lang="en-US" dirty="0" smtClean="0"/>
              <a:t>use DHT instead of (or with) a tracker</a:t>
            </a:r>
          </a:p>
          <a:p>
            <a:endParaRPr lang="en-US" dirty="0" smtClean="0"/>
          </a:p>
          <a:p>
            <a:r>
              <a:rPr lang="en-US" dirty="0" smtClean="0"/>
              <a:t>BT </a:t>
            </a:r>
            <a:r>
              <a:rPr lang="en-US" dirty="0"/>
              <a:t>clients </a:t>
            </a:r>
            <a:r>
              <a:rPr lang="en-US" dirty="0" smtClean="0"/>
              <a:t>use DHT:</a:t>
            </a:r>
          </a:p>
          <a:p>
            <a:pPr lvl="1"/>
            <a:r>
              <a:rPr lang="en-US" dirty="0" smtClean="0"/>
              <a:t>Key = </a:t>
            </a:r>
            <a:r>
              <a:rPr lang="en-US" b="1" dirty="0" smtClean="0"/>
              <a:t>file </a:t>
            </a:r>
            <a:r>
              <a:rPr lang="en-US" b="1" dirty="0"/>
              <a:t>content hash </a:t>
            </a:r>
            <a:r>
              <a:rPr lang="en-US" dirty="0" smtClean="0"/>
              <a:t>(“</a:t>
            </a:r>
            <a:r>
              <a:rPr lang="en-US" dirty="0" err="1" smtClean="0"/>
              <a:t>infohash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Value = </a:t>
            </a:r>
            <a:r>
              <a:rPr lang="en-US" b="1" dirty="0" smtClean="0"/>
              <a:t>IP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 smtClean="0"/>
              <a:t>peer</a:t>
            </a:r>
            <a:r>
              <a:rPr lang="en-US" dirty="0" smtClean="0"/>
              <a:t> willing </a:t>
            </a:r>
            <a:r>
              <a:rPr lang="en-US" dirty="0"/>
              <a:t>to serve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store multiple </a:t>
            </a:r>
            <a:r>
              <a:rPr lang="en-US" dirty="0" smtClean="0"/>
              <a:t>values (</a:t>
            </a:r>
            <a:r>
              <a:rPr lang="en-US" i="1" dirty="0" smtClean="0"/>
              <a:t>i.e.</a:t>
            </a:r>
            <a:r>
              <a:rPr lang="en-US" dirty="0" smtClean="0"/>
              <a:t> IP addresses) </a:t>
            </a:r>
            <a:r>
              <a:rPr lang="en-US" dirty="0"/>
              <a:t>for a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Client does: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</a:t>
            </a:r>
            <a:r>
              <a:rPr lang="en-US" dirty="0" smtClean="0"/>
              <a:t>serve</a:t>
            </a:r>
          </a:p>
          <a:p>
            <a:pPr lvl="1"/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/>
              <a:t>to identify itself </a:t>
            </a:r>
            <a:r>
              <a:rPr lang="en-US" dirty="0"/>
              <a:t>as </a:t>
            </a:r>
            <a:r>
              <a:rPr lang="en-US" dirty="0" smtClean="0"/>
              <a:t>willing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over 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DHT comprises a single </a:t>
            </a:r>
            <a:r>
              <a:rPr lang="en-US" dirty="0"/>
              <a:t>giant tracker, less fragmented than many </a:t>
            </a:r>
            <a:r>
              <a:rPr lang="en-US" dirty="0" smtClean="0"/>
              <a:t>trackers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peers more </a:t>
            </a:r>
            <a:r>
              <a:rPr lang="en-US" dirty="0"/>
              <a:t>likely to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find each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other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Maybe </a:t>
            </a:r>
            <a:r>
              <a:rPr lang="en-US" dirty="0"/>
              <a:t>a classic tracker too exposed to </a:t>
            </a:r>
            <a:r>
              <a:rPr lang="en-US" b="1" dirty="0"/>
              <a:t>legal </a:t>
            </a:r>
            <a:r>
              <a:rPr lang="en-US" b="1" i="1" dirty="0" smtClean="0"/>
              <a:t>&amp; c.</a:t>
            </a:r>
            <a:r>
              <a:rPr lang="en-US" b="1" dirty="0" smtClean="0"/>
              <a:t>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might </a:t>
            </a:r>
            <a:r>
              <a:rPr lang="en-US" sz="3600" dirty="0" smtClean="0"/>
              <a:t>DHT </a:t>
            </a:r>
            <a:r>
              <a:rPr lang="en-US" sz="3600" dirty="0"/>
              <a:t>be a win for BitTorrent?</a:t>
            </a:r>
          </a:p>
        </p:txBody>
      </p:sp>
    </p:spTree>
    <p:extLst>
      <p:ext uri="{BB962C8B-B14F-4D97-AF65-F5344CB8AC3E}">
        <p14:creationId xmlns:p14="http://schemas.microsoft.com/office/powerpoint/2010/main" val="1565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API supports a wide range of applications</a:t>
            </a:r>
          </a:p>
          <a:p>
            <a:pPr lvl="1"/>
            <a:r>
              <a:rPr lang="en-US" sz="2800" smtClean="0"/>
              <a:t>DHT imposes no structure/meaning on keys</a:t>
            </a:r>
          </a:p>
          <a:p>
            <a:endParaRPr lang="en-US" sz="2800" smtClean="0"/>
          </a:p>
          <a:p>
            <a:r>
              <a:rPr lang="en-US" sz="2800" smtClean="0"/>
              <a:t>Key/value pairs are persistent and global</a:t>
            </a:r>
          </a:p>
          <a:p>
            <a:pPr lvl="1"/>
            <a:r>
              <a:rPr lang="en-US" sz="2800" smtClean="0"/>
              <a:t>Can store keys in other DHT values</a:t>
            </a:r>
          </a:p>
          <a:p>
            <a:pPr lvl="1"/>
            <a:r>
              <a:rPr lang="en-US" sz="2800" smtClean="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put/get DHT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Decentralized: no central authority</a:t>
            </a:r>
          </a:p>
          <a:p>
            <a:endParaRPr lang="en-US" sz="2800" dirty="0" smtClean="0"/>
          </a:p>
          <a:p>
            <a:r>
              <a:rPr lang="en-US" sz="2800" dirty="0" smtClean="0"/>
              <a:t>Scalable: low network traffic overhead </a:t>
            </a:r>
          </a:p>
          <a:p>
            <a:endParaRPr lang="en-US" sz="2800" dirty="0" smtClean="0"/>
          </a:p>
          <a:p>
            <a:r>
              <a:rPr lang="en-US" sz="2800" dirty="0" smtClean="0"/>
              <a:t>Efficient: find items quickly (latency)</a:t>
            </a:r>
          </a:p>
          <a:p>
            <a:endParaRPr lang="en-US" sz="2800" dirty="0" smtClean="0"/>
          </a:p>
          <a:p>
            <a:r>
              <a:rPr lang="en-US" sz="2800" dirty="0" smtClean="0"/>
              <a:t>Dynamic: nodes fail, new nodes join</a:t>
            </a:r>
          </a:p>
          <a:p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DHT design be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The Chord Lookup Service</a:t>
            </a:r>
          </a:p>
          <a:p>
            <a:pPr marL="914400" lvl="1" indent="-514350"/>
            <a:r>
              <a:rPr lang="en-US" sz="3200" b="1" dirty="0" smtClean="0"/>
              <a:t>Basic design</a:t>
            </a:r>
          </a:p>
          <a:p>
            <a:pPr marL="914400" lvl="1" indent="-514350"/>
            <a:r>
              <a:rPr lang="en-US" sz="3200" dirty="0" smtClean="0"/>
              <a:t>Integration with </a:t>
            </a:r>
            <a:r>
              <a:rPr lang="en-US" sz="3200" i="1" dirty="0" smtClean="0"/>
              <a:t>DHash</a:t>
            </a:r>
            <a:r>
              <a:rPr lang="en-US" sz="3200" dirty="0" smtClean="0"/>
              <a:t> DHT, performance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Peer-to-Peer Systems</a:t>
            </a:r>
          </a:p>
          <a:p>
            <a:pPr marL="914400" lvl="1" indent="-514350"/>
            <a:r>
              <a:rPr lang="en-US" sz="2800" b="1" dirty="0" smtClean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</a:t>
            </a:r>
            <a:r>
              <a:rPr lang="en-US" sz="3200" dirty="0" smtClean="0"/>
              <a:t>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Interface: </a:t>
            </a:r>
            <a:r>
              <a:rPr lang="en-US" sz="2800" dirty="0" smtClean="0"/>
              <a:t>lookup(key) </a:t>
            </a:r>
            <a:r>
              <a:rPr lang="en-US" sz="2800" dirty="0" smtClean="0">
                <a:sym typeface="Symbol" charset="0"/>
              </a:rPr>
              <a:t></a:t>
            </a:r>
            <a:r>
              <a:rPr lang="en-US" sz="2800" dirty="0" smtClean="0"/>
              <a:t> IP address</a:t>
            </a:r>
          </a:p>
          <a:p>
            <a:endParaRPr lang="en-US" sz="2800" dirty="0" smtClean="0"/>
          </a:p>
          <a:p>
            <a:r>
              <a:rPr lang="en-US" sz="2800" b="1" dirty="0" smtClean="0"/>
              <a:t>Efficient: </a:t>
            </a:r>
            <a:r>
              <a:rPr lang="en-US" sz="2800" dirty="0" smtClean="0"/>
              <a:t>O(log N) messages per lookup</a:t>
            </a:r>
          </a:p>
          <a:p>
            <a:pPr lvl="1"/>
            <a:r>
              <a:rPr lang="en-US" sz="2800" dirty="0" smtClean="0"/>
              <a:t>N is the total number of servers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Scalable: </a:t>
            </a:r>
            <a:r>
              <a:rPr lang="en-US" sz="2800" dirty="0" smtClean="0"/>
              <a:t>O(log N) state per node</a:t>
            </a:r>
          </a:p>
          <a:p>
            <a:endParaRPr lang="en-US" sz="2800" dirty="0" smtClean="0"/>
          </a:p>
          <a:p>
            <a:r>
              <a:rPr lang="en-US" sz="2800" b="1" dirty="0" smtClean="0"/>
              <a:t>Robust: </a:t>
            </a:r>
            <a:r>
              <a:rPr lang="en-US" sz="2800" dirty="0" smtClean="0"/>
              <a:t>survives massive failures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lookup algorithm </a:t>
            </a:r>
            <a:r>
              <a:rPr lang="en-US" dirty="0"/>
              <a:t>p</a:t>
            </a:r>
            <a:r>
              <a:rPr lang="en-US" dirty="0" smtClean="0"/>
              <a:t>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Key identifier </a:t>
            </a:r>
            <a:r>
              <a:rPr lang="en-US" sz="2800" dirty="0" smtClean="0"/>
              <a:t>= SHA-1(key)</a:t>
            </a:r>
          </a:p>
          <a:p>
            <a:endParaRPr lang="en-US" sz="2800" dirty="0" smtClean="0"/>
          </a:p>
          <a:p>
            <a:r>
              <a:rPr lang="en-US" sz="2800" b="1" dirty="0" smtClean="0"/>
              <a:t>Node identifier </a:t>
            </a:r>
            <a:r>
              <a:rPr lang="en-US" sz="2800" dirty="0" smtClean="0"/>
              <a:t>= SHA-1(IP address)</a:t>
            </a:r>
          </a:p>
          <a:p>
            <a:endParaRPr lang="en-US" sz="2800" dirty="0" smtClean="0"/>
          </a:p>
          <a:p>
            <a:r>
              <a:rPr lang="en-US" sz="2800" dirty="0" smtClean="0"/>
              <a:t>SHA-1 distributes both uniformly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i="1" dirty="0" smtClean="0"/>
              <a:t>How does Chord partition data?</a:t>
            </a:r>
          </a:p>
          <a:p>
            <a:pPr lvl="1"/>
            <a:r>
              <a:rPr lang="en-US" sz="2800" i="1" dirty="0" smtClean="0"/>
              <a:t>i.e.</a:t>
            </a:r>
            <a:r>
              <a:rPr lang="en-US" sz="2800" dirty="0" smtClean="0"/>
              <a:t>, map key IDs to node IDs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[</a:t>
            </a:r>
            <a:r>
              <a:rPr lang="en-US" dirty="0" err="1" smtClean="0"/>
              <a:t>Karger</a:t>
            </a:r>
            <a:r>
              <a:rPr lang="en-US" dirty="0" smtClean="0"/>
              <a:t> ‘97]</a:t>
            </a:r>
            <a:endParaRPr lang="en-US" dirty="0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82898" y="5799147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</a:t>
            </a:r>
            <a:r>
              <a:rPr lang="en-US" sz="2400" b="0" smtClean="0">
                <a:latin typeface="Arial" charset="0"/>
              </a:rPr>
              <a:t>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smtClean="0">
                <a:latin typeface="Arial" charset="0"/>
              </a:rPr>
              <a:t>node </a:t>
            </a:r>
            <a:r>
              <a:rPr lang="en-US" sz="2400" b="0" dirty="0">
                <a:latin typeface="Arial" charset="0"/>
              </a:rPr>
              <a:t>with </a:t>
            </a:r>
            <a:r>
              <a:rPr lang="en-US" sz="2400" b="0" dirty="0" smtClean="0">
                <a:latin typeface="Arial" charset="0"/>
              </a:rPr>
              <a:t>next-higher </a:t>
            </a:r>
            <a:r>
              <a:rPr lang="en-US" sz="2400" b="0" dirty="0">
                <a:latin typeface="Arial" charset="0"/>
              </a:rPr>
              <a:t>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820" y="1598246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503580" y="5085721"/>
              <a:ext cx="726859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88670" y="2323226"/>
              <a:ext cx="728174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91579" y="1739511"/>
              <a:ext cx="557303" cy="457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Successor pointers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1872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6231812" y="1938842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lookup algorithm</a:t>
            </a: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62100"/>
            <a:ext cx="8534400" cy="45339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key-id </a:t>
            </a:r>
            <a:r>
              <a:rPr lang="en-US" sz="3200" i="1" spc="-300" dirty="0" smtClean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200" spc="-300" dirty="0" smtClean="0"/>
              <a:t>  					</a:t>
            </a:r>
            <a:r>
              <a:rPr lang="en-US" sz="3200" i="1" spc="-300" dirty="0" smtClean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  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800" i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sz="2800" i="1" dirty="0" smtClean="0">
              <a:latin typeface="Times New Roman" charset="0"/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depends only on </a:t>
            </a:r>
            <a:r>
              <a:rPr lang="en-US" sz="3200" b="1" dirty="0" smtClean="0"/>
              <a:t>successors</a:t>
            </a:r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 smtClean="0">
                <a:solidFill>
                  <a:srgbClr val="FF0000"/>
                </a:solidFill>
              </a:rPr>
              <a:t>Problem:</a:t>
            </a:r>
            <a:r>
              <a:rPr lang="en-US" sz="3200" spc="-150" dirty="0" smtClean="0"/>
              <a:t> Forwarding </a:t>
            </a:r>
            <a:r>
              <a:rPr lang="en-US" sz="3200" spc="-150" dirty="0"/>
              <a:t>through successor is </a:t>
            </a:r>
            <a:r>
              <a:rPr lang="en-US" sz="3200" spc="-150" dirty="0" smtClean="0"/>
              <a:t>slow</a:t>
            </a:r>
          </a:p>
          <a:p>
            <a:endParaRPr lang="en-US" sz="3200" dirty="0"/>
          </a:p>
          <a:p>
            <a:r>
              <a:rPr lang="en-US" sz="3200" dirty="0" smtClean="0"/>
              <a:t>Data </a:t>
            </a:r>
            <a:r>
              <a:rPr lang="en-US" sz="3200" dirty="0"/>
              <a:t>structure is a linked list: </a:t>
            </a:r>
            <a:r>
              <a:rPr lang="en-US" sz="3200" dirty="0" smtClean="0"/>
              <a:t>O(n)</a:t>
            </a:r>
          </a:p>
          <a:p>
            <a:endParaRPr lang="en-US" sz="3200" dirty="0"/>
          </a:p>
          <a:p>
            <a:r>
              <a:rPr lang="en-US" sz="3200" b="1" spc="-150" dirty="0" smtClean="0"/>
              <a:t>Idea: </a:t>
            </a:r>
            <a:r>
              <a:rPr lang="en-US" sz="3200" spc="-150" dirty="0" smtClean="0"/>
              <a:t>Can </a:t>
            </a:r>
            <a:r>
              <a:rPr lang="en-US" sz="3200" spc="-150" dirty="0"/>
              <a:t>we make it more like a binary search?    </a:t>
            </a:r>
            <a:endParaRPr lang="en-US" sz="3200" spc="-150" dirty="0" smtClean="0"/>
          </a:p>
          <a:p>
            <a:pPr lvl="1"/>
            <a:r>
              <a:rPr lang="en-US" sz="3200" spc="-150" dirty="0" smtClean="0"/>
              <a:t>Need </a:t>
            </a:r>
            <a:r>
              <a:rPr lang="en-US" sz="3200" spc="-150" dirty="0"/>
              <a:t>to be able to halve </a:t>
            </a:r>
            <a:r>
              <a:rPr lang="en-US" sz="3200" spc="-150" dirty="0" smtClean="0"/>
              <a:t>distance </a:t>
            </a:r>
            <a:r>
              <a:rPr lang="en-US" sz="3200" spc="-150" dirty="0"/>
              <a:t>at each </a:t>
            </a:r>
            <a:r>
              <a:rPr lang="en-US" sz="3200" spc="-150" dirty="0" smtClean="0"/>
              <a:t>step</a:t>
            </a:r>
            <a:endParaRPr lang="en-US" sz="3200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/>
              </a:rPr>
              <a:t>“</a:t>
            </a:r>
            <a:r>
              <a:rPr lang="en-US" sz="3600" dirty="0" smtClean="0"/>
              <a:t>Finger table</a:t>
            </a:r>
            <a:r>
              <a:rPr lang="en-US" sz="3600" dirty="0" smtClean="0">
                <a:latin typeface="Arial"/>
              </a:rPr>
              <a:t>”</a:t>
            </a:r>
            <a:r>
              <a:rPr lang="en-US" sz="3600" dirty="0" smtClean="0"/>
              <a:t> allows log N-time lookups</a:t>
            </a:r>
            <a:endParaRPr lang="en-US" sz="3600" dirty="0"/>
          </a:p>
        </p:txBody>
      </p:sp>
      <p:sp>
        <p:nvSpPr>
          <p:cNvPr id="215043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5052" name="Freeform 12"/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053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5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242888"/>
            <a:ext cx="8618537" cy="937418"/>
          </a:xfrm>
        </p:spPr>
        <p:txBody>
          <a:bodyPr/>
          <a:lstStyle/>
          <a:p>
            <a:r>
              <a:rPr lang="en-US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>
                <a:latin typeface="Times New Roman" charset="0"/>
              </a:rPr>
              <a:t>n+2</a:t>
            </a:r>
            <a:r>
              <a:rPr lang="en-US" i="1" baseline="30000" dirty="0">
                <a:latin typeface="Times New Roman" charset="0"/>
              </a:rPr>
              <a:t>i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4" name="Freeform 16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smtClean="0">
                <a:latin typeface="Tahoma" charset="0"/>
              </a:rPr>
              <a:t>K112</a:t>
            </a:r>
            <a:endParaRPr lang="en-US" sz="2000">
              <a:latin typeface="Tahoma" charset="0"/>
            </a:endParaRP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7108" name="Freeform 20"/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9" name="Freeform 21"/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  <a:endParaRPr lang="en-US" sz="3200" dirty="0" smtClean="0"/>
          </a:p>
          <a:p>
            <a:pPr lvl="1"/>
            <a:r>
              <a:rPr lang="en-US" sz="3200" dirty="0" smtClean="0"/>
              <a:t>Threaded </a:t>
            </a:r>
            <a:r>
              <a:rPr lang="en-US" sz="3200" dirty="0"/>
              <a:t>through other nodes' finger </a:t>
            </a:r>
            <a:r>
              <a:rPr lang="en-US" sz="3200" dirty="0" smtClean="0"/>
              <a:t>tables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This </a:t>
            </a:r>
            <a:r>
              <a:rPr lang="en-US" sz="3200" dirty="0"/>
              <a:t>is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better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than simply arranging the nodes in a single </a:t>
            </a:r>
            <a:r>
              <a:rPr lang="en-US" sz="3200" dirty="0" smtClean="0"/>
              <a:t>tree</a:t>
            </a:r>
          </a:p>
          <a:p>
            <a:pPr lvl="1"/>
            <a:r>
              <a:rPr lang="en-US" sz="3200" dirty="0" smtClean="0"/>
              <a:t>Every </a:t>
            </a:r>
            <a:r>
              <a:rPr lang="en-US" sz="3200" dirty="0"/>
              <a:t>node acts as a </a:t>
            </a:r>
            <a:r>
              <a:rPr lang="en-US" sz="3200" dirty="0" smtClean="0"/>
              <a:t>root</a:t>
            </a:r>
          </a:p>
          <a:p>
            <a:pPr lvl="2"/>
            <a:r>
              <a:rPr lang="en-US" sz="3200" dirty="0" smtClean="0"/>
              <a:t>So there's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no root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hotspot</a:t>
            </a:r>
          </a:p>
          <a:p>
            <a:pPr lvl="2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3200" dirty="0" smtClean="0"/>
              <a:t>of failure</a:t>
            </a:r>
          </a:p>
          <a:p>
            <a:pPr lvl="2"/>
            <a:r>
              <a:rPr lang="en-US" sz="3200" dirty="0" smtClean="0"/>
              <a:t>But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32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Implication of finger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3419418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85832"/>
            <a:ext cx="8763000" cy="2391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system architecture:</a:t>
            </a:r>
          </a:p>
          <a:p>
            <a:pPr lvl="1"/>
            <a:r>
              <a:rPr lang="en-US" sz="2800" b="1" dirty="0" smtClean="0"/>
              <a:t>No centralized control</a:t>
            </a:r>
          </a:p>
          <a:p>
            <a:pPr lvl="1"/>
            <a:r>
              <a:rPr lang="en-US" sz="2800" dirty="0" smtClean="0"/>
              <a:t>Nodes are </a:t>
            </a:r>
            <a:r>
              <a:rPr lang="en-US" sz="2800" b="1" dirty="0" smtClean="0"/>
              <a:t>roughly symmetric </a:t>
            </a:r>
            <a:r>
              <a:rPr lang="en-US" sz="2800" dirty="0" smtClean="0"/>
              <a:t>in function</a:t>
            </a:r>
          </a:p>
          <a:p>
            <a:endParaRPr lang="en-US" sz="2800" dirty="0" smtClean="0"/>
          </a:p>
          <a:p>
            <a:r>
              <a:rPr lang="en-US" sz="2800" b="1" dirty="0" smtClean="0"/>
              <a:t>Large</a:t>
            </a:r>
            <a:r>
              <a:rPr lang="en-US" sz="2800" dirty="0" smtClean="0"/>
              <a:t> number of </a:t>
            </a:r>
            <a:r>
              <a:rPr lang="en-US" sz="2800" b="1" dirty="0" smtClean="0">
                <a:solidFill>
                  <a:srgbClr val="FF0000"/>
                </a:solidFill>
              </a:rPr>
              <a:t>unreliable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a Peer-to-Peer (P2P) system?</a:t>
            </a:r>
            <a:endParaRPr lang="en-US" sz="3800" dirty="0"/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5843323" y="312219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2777158" y="203042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2737178" y="312321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4286150" y="171878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5855624" y="1973019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4501137" y="2030427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3286777" y="2172715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3154539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5090457" y="3015506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5101394" y="2164635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4768081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2547946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2547946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5697146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5697146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932238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30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finger table</a:t>
            </a:r>
            <a:endParaRPr 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14475"/>
            <a:ext cx="8763000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highest n: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my-id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Lookup(key-id) on node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 smtClean="0"/>
              <a:t> 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next hop</a:t>
            </a:r>
          </a:p>
          <a:p>
            <a:pPr>
              <a:buFontTx/>
              <a:buNone/>
            </a:pPr>
            <a:r>
              <a:rPr lang="en-US" sz="3200" spc="-300" dirty="0"/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 successor</a:t>
            </a:r>
            <a:r>
              <a:rPr lang="en-US" sz="3200" spc="-300" dirty="0"/>
              <a:t>	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done</a:t>
            </a:r>
            <a:r>
              <a:rPr lang="en-US" sz="32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O(log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Hops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a million </a:t>
            </a:r>
            <a:r>
              <a:rPr lang="en-US" sz="2800" dirty="0" smtClean="0"/>
              <a:t>nodes, it’s </a:t>
            </a:r>
            <a:r>
              <a:rPr lang="en-US" sz="2800" dirty="0"/>
              <a:t>20 </a:t>
            </a:r>
            <a:r>
              <a:rPr lang="en-US" sz="2800" dirty="0" smtClean="0"/>
              <a:t>hops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takes 50 </a:t>
            </a:r>
            <a:r>
              <a:rPr lang="en-US" sz="2800" dirty="0" smtClean="0"/>
              <a:t>milliseconds, </a:t>
            </a:r>
            <a:r>
              <a:rPr lang="en-US" sz="2800" dirty="0"/>
              <a:t>lookups take </a:t>
            </a:r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second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has 10% chance of failure, </a:t>
            </a:r>
            <a:r>
              <a:rPr lang="en-US" sz="2800" dirty="0" smtClean="0"/>
              <a:t>it’s </a:t>
            </a:r>
            <a:r>
              <a:rPr lang="en-US" sz="2800" dirty="0"/>
              <a:t>a couple of </a:t>
            </a:r>
            <a:r>
              <a:rPr lang="en-US" sz="2800" dirty="0" smtClean="0"/>
              <a:t>timeouts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b="1" dirty="0" smtClean="0">
                <a:solidFill>
                  <a:srgbClr val="FF0000"/>
                </a:solidFill>
              </a:rPr>
              <a:t>great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aside: Is </a:t>
            </a:r>
            <a:r>
              <a:rPr lang="en-US" sz="4000" dirty="0"/>
              <a:t>log(n) fast or slow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Linked </a:t>
            </a:r>
            <a:r>
              <a:rPr lang="en-US" sz="4000" dirty="0" smtClean="0"/>
              <a:t>list insert</a:t>
            </a:r>
            <a:endParaRPr lang="en-US" sz="4000" dirty="0"/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073670" y="4114800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34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678708" y="3581400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5389919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676779" y="3581400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06225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Notify</a:t>
            </a:r>
            <a:r>
              <a:rPr lang="en-US" dirty="0" smtClean="0"/>
              <a:t> messages maintain predecessors</a:t>
            </a:r>
            <a:endParaRPr lang="en-US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74531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N36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143250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N25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48274" y="3369468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Stabilize </a:t>
            </a:r>
            <a:r>
              <a:rPr lang="en-US" sz="4000" dirty="0" smtClean="0"/>
              <a:t>message fixes successor</a:t>
            </a:r>
            <a:endParaRPr lang="en-US" sz="4000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3186113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stabilize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422900" y="5305421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My predecessor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is N36.”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553076" y="3127806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264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087" y="33131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5121336"/>
            <a:ext cx="8763000" cy="135566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Joining: Summary</a:t>
            </a:r>
            <a:endParaRPr lang="en-US" sz="4000" dirty="0"/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1447800" y="1524000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943600" y="2970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826000" y="37830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208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5539425" y="26031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5333999" y="34159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539425" y="3640138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6606225" y="2970213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99220"/>
            <a:ext cx="8801100" cy="1143000"/>
          </a:xfrm>
        </p:spPr>
        <p:txBody>
          <a:bodyPr/>
          <a:lstStyle/>
          <a:p>
            <a:r>
              <a:rPr lang="en-US" dirty="0"/>
              <a:t>Failures </a:t>
            </a:r>
            <a:r>
              <a:rPr lang="en-US" dirty="0" smtClean="0"/>
              <a:t>may cause incorrect lookup</a:t>
            </a:r>
            <a:endParaRPr lang="en-US" dirty="0"/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9" name="Freeform 11"/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1" name="Freeform 13"/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does not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Lookup(K90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227345" name="Freeform 17"/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 capacity for services </a:t>
            </a:r>
            <a:r>
              <a:rPr lang="en-US" dirty="0" smtClean="0"/>
              <a:t>through parallelism:</a:t>
            </a:r>
          </a:p>
          <a:p>
            <a:pPr lvl="1"/>
            <a:r>
              <a:rPr lang="en-US" dirty="0" smtClean="0"/>
              <a:t>Many disks</a:t>
            </a:r>
          </a:p>
          <a:p>
            <a:pPr lvl="1"/>
            <a:r>
              <a:rPr lang="en-US" dirty="0" smtClean="0"/>
              <a:t>Many network connections</a:t>
            </a:r>
          </a:p>
          <a:p>
            <a:pPr lvl="1"/>
            <a:r>
              <a:rPr lang="en-US" dirty="0" smtClean="0"/>
              <a:t>Many CPUs</a:t>
            </a:r>
          </a:p>
          <a:p>
            <a:endParaRPr lang="en-US" dirty="0" smtClean="0"/>
          </a:p>
          <a:p>
            <a:r>
              <a:rPr lang="en-US" b="1" dirty="0" smtClean="0"/>
              <a:t>Absence of a centralized server </a:t>
            </a:r>
            <a:r>
              <a:rPr lang="en-US" dirty="0" smtClean="0"/>
              <a:t>or servers may mean: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 smtClean="0"/>
              <a:t>of service overload as load increases</a:t>
            </a:r>
          </a:p>
          <a:p>
            <a:pPr lvl="1"/>
            <a:r>
              <a:rPr lang="en-US" dirty="0" smtClean="0"/>
              <a:t>Easier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 smtClean="0"/>
              <a:t>A single failure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 smtClean="0"/>
              <a:t>the whole system</a:t>
            </a:r>
          </a:p>
          <a:p>
            <a:pPr lvl="1"/>
            <a:r>
              <a:rPr lang="en-US" dirty="0" smtClean="0"/>
              <a:t>System as a whole 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lists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57326"/>
            <a:ext cx="8763000" cy="4410074"/>
          </a:xfrm>
        </p:spPr>
        <p:txBody>
          <a:bodyPr/>
          <a:lstStyle/>
          <a:p>
            <a:r>
              <a:rPr lang="en-US" sz="3000" spc="-150" dirty="0"/>
              <a:t>Each node </a:t>
            </a:r>
            <a:r>
              <a:rPr lang="en-US" sz="3000" spc="-150" dirty="0" smtClean="0"/>
              <a:t>stores a </a:t>
            </a:r>
            <a:r>
              <a:rPr lang="en-US" sz="3000" b="1" spc="-150" dirty="0" smtClean="0"/>
              <a:t>list</a:t>
            </a:r>
            <a:r>
              <a:rPr lang="en-US" sz="3000" spc="-150" dirty="0" smtClean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After </a:t>
            </a:r>
            <a:r>
              <a:rPr lang="en-US" sz="2800" dirty="0"/>
              <a:t>failure, will know first live successor</a:t>
            </a:r>
          </a:p>
          <a:p>
            <a:pPr lvl="1"/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</a:p>
          <a:p>
            <a:pPr lvl="1"/>
            <a:endParaRPr lang="en-US" dirty="0"/>
          </a:p>
          <a:p>
            <a:pPr lvl="2"/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successor </a:t>
            </a:r>
            <a:r>
              <a:rPr lang="en-US" dirty="0"/>
              <a:t>l</a:t>
            </a:r>
            <a:r>
              <a:rPr lang="en-US" dirty="0" smtClean="0"/>
              <a:t>ist length</a:t>
            </a:r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 smtClean="0"/>
              <a:t>one half </a:t>
            </a:r>
            <a:r>
              <a:rPr lang="en-US" sz="3000" dirty="0" smtClean="0"/>
              <a:t>of the nodes </a:t>
            </a:r>
            <a:r>
              <a:rPr lang="en-US" sz="3000" b="1" dirty="0" smtClean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 smtClean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</a:t>
            </a:r>
            <a:r>
              <a:rPr lang="en-US" sz="3000" dirty="0" smtClean="0"/>
              <a:t>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Successor list of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 smtClean="0"/>
              <a:t>makes this probability 1/</a:t>
            </a:r>
            <a:r>
              <a:rPr lang="en-US" sz="3000" i="1" dirty="0" smtClean="0"/>
              <a:t>N</a:t>
            </a:r>
            <a:r>
              <a:rPr lang="en-US" sz="3000" dirty="0" smtClean="0"/>
              <a:t>: low for large </a:t>
            </a:r>
            <a:r>
              <a:rPr lang="en-US" sz="3000" i="1" dirty="0" smtClean="0"/>
              <a:t>N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fault tolerance</a:t>
            </a:r>
            <a:endParaRPr lang="en-US" sz="40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85888"/>
            <a:ext cx="87630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for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highest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n: my-id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key-id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Lookup(key-id) on node n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next hop</a:t>
            </a:r>
            <a:endParaRPr lang="en-US" sz="2800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remove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 from finger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successor list</a:t>
            </a:r>
            <a:endParaRPr lang="en-US" sz="2800" b="1" spc="-3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return Lookup(key-id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800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my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successor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The Chord Lookup Service</a:t>
            </a:r>
          </a:p>
          <a:p>
            <a:pPr marL="914400" lvl="1" indent="-514350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 smtClean="0"/>
              <a:t>Integration with </a:t>
            </a:r>
            <a:r>
              <a:rPr lang="en-US" sz="3200" b="1" i="1" spc="-150" dirty="0" smtClean="0"/>
              <a:t>DHash</a:t>
            </a:r>
            <a:r>
              <a:rPr lang="en-US" sz="3200" b="1" spc="-150" dirty="0" smtClean="0"/>
              <a:t> DHT, performance</a:t>
            </a:r>
            <a:endParaRPr lang="en-US" sz="3200" b="1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DHash</a:t>
            </a:r>
            <a:r>
              <a:rPr lang="en-US" dirty="0" smtClean="0"/>
              <a:t> DHT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/>
              <a:t>Builds key/value storage on </a:t>
            </a:r>
            <a:r>
              <a:rPr lang="en-US" sz="2800" dirty="0" smtClean="0"/>
              <a:t>Chord</a:t>
            </a:r>
          </a:p>
          <a:p>
            <a:pPr>
              <a:lnSpc>
                <a:spcPct val="70000"/>
              </a:lnSpc>
            </a:pPr>
            <a:endParaRPr lang="en-US" sz="2800" dirty="0"/>
          </a:p>
          <a:p>
            <a:pPr>
              <a:lnSpc>
                <a:spcPct val="70000"/>
              </a:lnSpc>
            </a:pPr>
            <a:r>
              <a:rPr lang="en-US" sz="2800" b="1" dirty="0"/>
              <a:t>Replicates</a:t>
            </a:r>
            <a:r>
              <a:rPr lang="en-US" sz="2800" dirty="0"/>
              <a:t> blocks for </a:t>
            </a:r>
            <a:r>
              <a:rPr lang="en-US" sz="2800" dirty="0" smtClean="0"/>
              <a:t>availability</a:t>
            </a:r>
          </a:p>
          <a:p>
            <a:pPr lvl="1">
              <a:lnSpc>
                <a:spcPct val="70000"/>
              </a:lnSpc>
            </a:pPr>
            <a:r>
              <a:rPr lang="en-US" sz="2800" dirty="0" smtClean="0"/>
              <a:t>Stores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replicas</a:t>
            </a:r>
            <a:r>
              <a:rPr lang="en-US" sz="2800" dirty="0" smtClean="0"/>
              <a:t> at the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successors </a:t>
            </a:r>
            <a:r>
              <a:rPr lang="en-US" sz="2800" dirty="0" smtClean="0"/>
              <a:t>after the block on the Chord ring </a:t>
            </a:r>
            <a:endParaRPr lang="en-US" sz="2800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Caches</a:t>
            </a:r>
            <a:r>
              <a:rPr lang="en-US" sz="2800" dirty="0" smtClean="0"/>
              <a:t> </a:t>
            </a:r>
            <a:r>
              <a:rPr lang="en-US" sz="2800" dirty="0"/>
              <a:t>blocks for load </a:t>
            </a:r>
            <a:r>
              <a:rPr lang="en-US" sz="2800" dirty="0" smtClean="0"/>
              <a:t>balancing</a:t>
            </a:r>
          </a:p>
          <a:p>
            <a:pPr lvl="1">
              <a:lnSpc>
                <a:spcPct val="70000"/>
              </a:lnSpc>
            </a:pPr>
            <a:r>
              <a:rPr lang="en-US" sz="2800" b="1" dirty="0" smtClean="0"/>
              <a:t>Client</a:t>
            </a:r>
            <a:r>
              <a:rPr lang="en-US" sz="2800" dirty="0" smtClean="0"/>
              <a:t> sends </a:t>
            </a:r>
            <a:r>
              <a:rPr lang="en-US" sz="2800" b="1" dirty="0" smtClean="0"/>
              <a:t>copy of block </a:t>
            </a:r>
            <a:r>
              <a:rPr lang="en-US" sz="2800" dirty="0" smtClean="0"/>
              <a:t>to each of the servers it contacted along the </a:t>
            </a:r>
            <a:r>
              <a:rPr lang="en-US" sz="2800" b="1" dirty="0" smtClean="0"/>
              <a:t>lookup path</a:t>
            </a:r>
            <a:endParaRPr lang="en-US" sz="2800" b="1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Authenticates</a:t>
            </a:r>
            <a:r>
              <a:rPr lang="en-US" sz="2800" dirty="0" smtClean="0"/>
              <a:t> </a:t>
            </a:r>
            <a:r>
              <a:rPr lang="en-US" sz="2800" dirty="0"/>
              <a:t>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uthentication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key is a </a:t>
            </a:r>
            <a:r>
              <a:rPr lang="en-US" dirty="0" smtClean="0"/>
              <a:t>cryptographic public </a:t>
            </a:r>
            <a:r>
              <a:rPr lang="en-US" dirty="0"/>
              <a:t>key, data are signed by </a:t>
            </a:r>
            <a:r>
              <a:rPr lang="en-US" dirty="0" smtClean="0"/>
              <a:t>corresponding private key</a:t>
            </a:r>
          </a:p>
          <a:p>
            <a:endParaRPr lang="en-US" dirty="0"/>
          </a:p>
          <a:p>
            <a:r>
              <a:rPr lang="en-US" dirty="0" smtClean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0" y="3851563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477549"/>
            <a:ext cx="87630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b="1" dirty="0" smtClean="0">
                <a:ea typeface="ＭＳ Ｐゴシック" charset="0"/>
              </a:rPr>
              <a:t>Replicas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sz="2800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sz="2800" dirty="0" smtClean="0">
                <a:ea typeface="ＭＳ Ｐゴシック" charset="0"/>
              </a:rPr>
              <a:t>Hashed </a:t>
            </a:r>
            <a:r>
              <a:rPr lang="en-US" sz="2800" dirty="0">
                <a:ea typeface="ＭＳ Ｐゴシック" charset="0"/>
              </a:rPr>
              <a:t>node IDs ensure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failure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ea typeface="ＭＳ Ｐゴシック" charset="0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</a:t>
            </a:r>
            <a:r>
              <a:rPr lang="en-US" sz="3600" dirty="0" smtClean="0"/>
              <a:t>replicates </a:t>
            </a:r>
            <a:r>
              <a:rPr lang="en-US" sz="3600" dirty="0"/>
              <a:t>b</a:t>
            </a:r>
            <a:r>
              <a:rPr lang="en-US" sz="3600" dirty="0" smtClean="0"/>
              <a:t>locks </a:t>
            </a:r>
            <a:r>
              <a:rPr lang="en-US" sz="3600" dirty="0"/>
              <a:t>at </a:t>
            </a:r>
            <a:r>
              <a:rPr lang="en-US" sz="3600" i="1" dirty="0" smtClean="0"/>
              <a:t>r</a:t>
            </a:r>
            <a:r>
              <a:rPr lang="en-US" sz="3600" dirty="0"/>
              <a:t> </a:t>
            </a:r>
            <a:r>
              <a:rPr lang="en-US" sz="3600" dirty="0" smtClean="0"/>
              <a:t>successors</a:t>
            </a:r>
            <a:endParaRPr lang="en-US" sz="3600" dirty="0"/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2529983" y="1828800"/>
            <a:ext cx="6020837" cy="3240088"/>
            <a:chOff x="1032" y="1011"/>
            <a:chExt cx="4744" cy="2553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52" y="2448"/>
              <a:ext cx="48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311" y="129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88" y="1011"/>
              <a:ext cx="3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52" y="1782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53" y="1236"/>
              <a:ext cx="5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32" y="2016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303" y="2939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36" y="3268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311" y="292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smtClean="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206" y="3268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799"/>
            <a:ext cx="8763000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</a:t>
            </a:r>
            <a:r>
              <a:rPr lang="en-US" sz="3200" dirty="0" smtClean="0"/>
              <a:t>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</a:t>
            </a:r>
            <a:r>
              <a:rPr lang="en-US" sz="3200" b="1" dirty="0" smtClean="0">
                <a:solidFill>
                  <a:srgbClr val="FF0000"/>
                </a:solidFill>
              </a:rPr>
              <a:t>failure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1173" y="4393942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Goal</a:t>
            </a:r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: Experimentally confirm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smtClean="0"/>
              <a:t>lookup cost is O(log </a:t>
            </a:r>
            <a:r>
              <a:rPr lang="en-US" dirty="0"/>
              <a:t>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416020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339436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7612" y="6207125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49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experiment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</a:t>
            </a:r>
            <a:r>
              <a:rPr lang="en-US" sz="2800" b="1" dirty="0"/>
              <a:t>1,000 </a:t>
            </a:r>
            <a:r>
              <a:rPr lang="en-US" sz="2800" b="1" dirty="0" smtClean="0"/>
              <a:t>Chord servers</a:t>
            </a:r>
            <a:endParaRPr lang="en-US" sz="2800" b="1" dirty="0"/>
          </a:p>
          <a:p>
            <a:pPr lvl="1"/>
            <a:r>
              <a:rPr lang="en-US" sz="2800" dirty="0" smtClean="0"/>
              <a:t>Each server’s </a:t>
            </a:r>
            <a:r>
              <a:rPr lang="en-US" sz="2800" b="1" dirty="0" smtClean="0"/>
              <a:t>successor </a:t>
            </a:r>
            <a:r>
              <a:rPr lang="en-US" sz="2800" b="1" dirty="0"/>
              <a:t>list </a:t>
            </a:r>
            <a:r>
              <a:rPr lang="en-US" sz="2800" dirty="0"/>
              <a:t>has 20 </a:t>
            </a:r>
            <a:r>
              <a:rPr lang="en-US" sz="2800" dirty="0" smtClean="0"/>
              <a:t>entries</a:t>
            </a:r>
          </a:p>
          <a:p>
            <a:pPr lvl="1"/>
            <a:r>
              <a:rPr lang="en-US" sz="2800" dirty="0" smtClean="0"/>
              <a:t>Wait </a:t>
            </a:r>
            <a:r>
              <a:rPr lang="en-US" sz="2800" dirty="0"/>
              <a:t>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sz="2800" dirty="0" smtClean="0"/>
          </a:p>
          <a:p>
            <a:r>
              <a:rPr lang="en-US" sz="2800" dirty="0" smtClean="0"/>
              <a:t>Insert </a:t>
            </a:r>
            <a:r>
              <a:rPr lang="en-US" sz="2800" dirty="0"/>
              <a:t>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</a:t>
            </a:r>
            <a:r>
              <a:rPr lang="en-US" sz="2800" dirty="0" smtClean="0"/>
              <a:t>each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spc="-150" dirty="0" smtClean="0"/>
              <a:t>Stop </a:t>
            </a:r>
            <a:r>
              <a:rPr lang="en-US" sz="2800" b="1" spc="-150" dirty="0"/>
              <a:t>X% </a:t>
            </a:r>
            <a:r>
              <a:rPr lang="en-US" sz="2800" spc="-150" dirty="0"/>
              <a:t>of the </a:t>
            </a:r>
            <a:r>
              <a:rPr lang="en-US" sz="2800" spc="-150" dirty="0" smtClean="0"/>
              <a:t>servers, immediately make 1,000 </a:t>
            </a:r>
            <a:r>
              <a:rPr lang="en-US" sz="2800" spc="-150" dirty="0"/>
              <a:t>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Successful adoption in </a:t>
            </a:r>
            <a:r>
              <a:rPr lang="en-US" sz="2800" b="1" dirty="0" smtClean="0"/>
              <a:t>some niche areas –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Client-to-client (legal, illegal) </a:t>
            </a:r>
            <a:r>
              <a:rPr lang="en-US" sz="2800" b="1" dirty="0" smtClean="0"/>
              <a:t>file sharing</a:t>
            </a:r>
          </a:p>
          <a:p>
            <a:pPr lvl="1"/>
            <a:r>
              <a:rPr lang="en-US" sz="2800" dirty="0" smtClean="0"/>
              <a:t>Popular data but owning organization has no money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Digital currency:</a:t>
            </a:r>
            <a:r>
              <a:rPr lang="en-US" sz="2800" dirty="0" smtClean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Voice/video telephony:</a:t>
            </a:r>
            <a:r>
              <a:rPr lang="en-US" sz="2800" dirty="0" smtClean="0"/>
              <a:t> user to user anyway</a:t>
            </a:r>
          </a:p>
          <a:p>
            <a:pPr marL="914400" lvl="1" indent="-514350"/>
            <a:r>
              <a:rPr lang="en-US" sz="2800" dirty="0" smtClean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</a:t>
            </a:r>
            <a:r>
              <a:rPr lang="en-US" dirty="0" smtClean="0"/>
              <a:t>failures </a:t>
            </a: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l</a:t>
            </a:r>
            <a:r>
              <a:rPr lang="en-US" dirty="0" smtClean="0"/>
              <a:t>ittle impact</a:t>
            </a:r>
            <a:endParaRPr lang="en-US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1574800" y="1698625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-285739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21609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058642" y="2133600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172200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 smtClean="0"/>
              <a:t>Concluding thoughts on DHT, P2P</a:t>
            </a:r>
            <a:endParaRPr lang="en-US" sz="3200" b="1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DHTs (CAN, Chord, </a:t>
            </a:r>
            <a:r>
              <a:rPr lang="en-US" dirty="0" err="1" smtClean="0"/>
              <a:t>Kademlia</a:t>
            </a:r>
            <a:r>
              <a:rPr lang="en-US" dirty="0" smtClean="0"/>
              <a:t>, Pastry, Tapestry) proposed in 2001-02</a:t>
            </a:r>
          </a:p>
          <a:p>
            <a:endParaRPr lang="en-US" dirty="0" smtClean="0"/>
          </a:p>
          <a:p>
            <a:r>
              <a:rPr lang="en-US" dirty="0" smtClean="0"/>
              <a:t>Following 5-6 years saw proliferation of DHT-based applications:</a:t>
            </a:r>
          </a:p>
          <a:p>
            <a:pPr lvl="1"/>
            <a:r>
              <a:rPr lang="en-US" dirty="0" smtClean="0"/>
              <a:t>Filesystems (e.g., CFS, Ivy, </a:t>
            </a:r>
            <a:r>
              <a:rPr lang="en-US" dirty="0" err="1" smtClean="0"/>
              <a:t>OceanStore</a:t>
            </a:r>
            <a:r>
              <a:rPr lang="en-US" dirty="0" smtClean="0"/>
              <a:t>, Pond, PAST)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Content distribution systems (e.g., Coral)</a:t>
            </a:r>
          </a:p>
          <a:p>
            <a:pPr lvl="1"/>
            <a:r>
              <a:rPr lang="en-US" dirty="0" smtClean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DHTs: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</a:t>
            </a:r>
            <a:r>
              <a:rPr lang="en-US" dirty="0" smtClean="0"/>
              <a:t>services </a:t>
            </a:r>
            <a:r>
              <a:rPr lang="en-US" dirty="0"/>
              <a:t>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 smtClean="0"/>
              <a:t>between peers (</a:t>
            </a:r>
            <a:r>
              <a:rPr lang="en-US" sz="3200" i="1" dirty="0" smtClean="0"/>
              <a:t>cf. </a:t>
            </a:r>
            <a:r>
              <a:rPr lang="en-US" sz="3200" dirty="0" smtClean="0"/>
              <a:t>between server cluster in datacenter)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User </a:t>
            </a:r>
            <a:r>
              <a:rPr lang="en-US" sz="3200" dirty="0"/>
              <a:t>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</a:t>
            </a:r>
            <a:r>
              <a:rPr lang="en-US" sz="3200" dirty="0" smtClean="0"/>
              <a:t>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Lack of trust </a:t>
            </a:r>
            <a:r>
              <a:rPr lang="en-US" sz="3200" dirty="0" smtClean="0"/>
              <a:t>in peers’ correct behavior</a:t>
            </a:r>
          </a:p>
          <a:p>
            <a:pPr lvl="1"/>
            <a:r>
              <a:rPr lang="en-US" sz="3200" spc="-150" dirty="0"/>
              <a:t>S</a:t>
            </a:r>
            <a:r>
              <a:rPr lang="en-US" sz="3200" spc="-150" dirty="0" smtClean="0"/>
              <a:t>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Seem promising </a:t>
            </a:r>
            <a:r>
              <a:rPr lang="en-US" sz="2800" dirty="0"/>
              <a:t>for finding data in large </a:t>
            </a:r>
            <a:r>
              <a:rPr lang="en-US" sz="2800" dirty="0" smtClean="0"/>
              <a:t>P2P systems</a:t>
            </a:r>
          </a:p>
          <a:p>
            <a:r>
              <a:rPr lang="en-US" sz="2800" dirty="0" smtClean="0"/>
              <a:t>Decentralization </a:t>
            </a:r>
            <a:r>
              <a:rPr lang="en-US" sz="2800" dirty="0"/>
              <a:t>seems good for load, fault tolerance  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security problems </a:t>
            </a:r>
            <a:r>
              <a:rPr lang="en-US" sz="2800" dirty="0"/>
              <a:t>are </a:t>
            </a:r>
            <a:r>
              <a:rPr lang="en-US" sz="2800" dirty="0" smtClean="0"/>
              <a:t>difficult</a:t>
            </a:r>
            <a:endParaRPr lang="en-US" sz="2800" b="1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churn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dirty="0" smtClean="0"/>
              <a:t>problem</a:t>
            </a:r>
            <a:r>
              <a:rPr lang="en-US" sz="2800" dirty="0"/>
              <a:t>, particularly if log(n) is big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DHTs have not had the impact that many hoped for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 in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dirty="0" smtClean="0"/>
              <a:t>Elegant way to divide a workload across machines</a:t>
            </a:r>
          </a:p>
          <a:p>
            <a:pPr lvl="1"/>
            <a:r>
              <a:rPr lang="en-US" dirty="0" smtClean="0"/>
              <a:t>Very useful in clusters: actively used today in Amazon Dynamo and other systems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high availability, efficient recovery after node failure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Incremental scalability: </a:t>
            </a:r>
            <a:r>
              <a:rPr lang="en-US" dirty="0" smtClean="0"/>
              <a:t>“add nodes, capacity increases”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 smtClean="0"/>
              <a:t>minimal configuration</a:t>
            </a:r>
          </a:p>
          <a:p>
            <a:endParaRPr lang="en-US" dirty="0" smtClean="0"/>
          </a:p>
          <a:p>
            <a:r>
              <a:rPr lang="en-US" b="1" dirty="0" smtClean="0"/>
              <a:t>Unique trait: </a:t>
            </a:r>
            <a:r>
              <a:rPr lang="en-US" dirty="0" smtClean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DHTs </a:t>
            </a:r>
            <a:r>
              <a:rPr lang="en-US" dirty="0"/>
              <a:t>g</a:t>
            </a:r>
            <a:r>
              <a:rPr lang="en-US" dirty="0" smtClean="0"/>
              <a:t>ot </a:t>
            </a:r>
            <a:r>
              <a:rPr lang="en-US" dirty="0"/>
              <a:t>r</a:t>
            </a:r>
            <a:r>
              <a:rPr lang="en-US" dirty="0" smtClean="0"/>
              <a:t>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Wednesday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Eventual Consistency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Pre-reading: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Bayou paper (on website)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11:59 PM Wednesday: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Assignment 2 Deadline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9222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clicks on download </a:t>
            </a:r>
            <a:r>
              <a:rPr lang="en-US" dirty="0" smtClean="0"/>
              <a:t>link</a:t>
            </a:r>
          </a:p>
          <a:p>
            <a:pPr marL="914400" lvl="1" indent="-514350"/>
            <a:r>
              <a:rPr lang="en-US" dirty="0" smtClean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with </a:t>
            </a:r>
            <a:r>
              <a:rPr lang="en-US" dirty="0"/>
              <a:t>content </a:t>
            </a:r>
            <a:r>
              <a:rPr lang="en-US" dirty="0" smtClean="0"/>
              <a:t>hash, IP addr of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BitTorrent (BT) </a:t>
            </a:r>
            <a:r>
              <a:rPr lang="en-US" dirty="0"/>
              <a:t>client talks to </a:t>
            </a:r>
            <a:r>
              <a:rPr lang="en-US" dirty="0" smtClean="0"/>
              <a:t>tracker</a:t>
            </a:r>
          </a:p>
          <a:p>
            <a:pPr marL="914400" lvl="1" indent="-514350"/>
            <a:r>
              <a:rPr lang="en-US" dirty="0"/>
              <a:t>T</a:t>
            </a:r>
            <a:r>
              <a:rPr lang="en-US" dirty="0" smtClean="0"/>
              <a:t>racker </a:t>
            </a:r>
            <a:r>
              <a:rPr lang="en-US" dirty="0"/>
              <a:t>tells it </a:t>
            </a:r>
            <a:r>
              <a:rPr lang="en-US" b="1" dirty="0"/>
              <a:t>list of </a:t>
            </a:r>
            <a:r>
              <a:rPr lang="en-US" b="1" dirty="0" smtClean="0"/>
              <a:t>peers </a:t>
            </a:r>
            <a:r>
              <a:rPr lang="en-US" dirty="0" smtClean="0"/>
              <a:t>who have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</a:t>
            </a:r>
            <a:r>
              <a:rPr lang="en-US" dirty="0" smtClean="0"/>
              <a:t>downloads file from one </a:t>
            </a:r>
            <a:r>
              <a:rPr lang="en-US" dirty="0"/>
              <a:t>or more </a:t>
            </a:r>
            <a:r>
              <a:rPr lang="en-US" dirty="0" smtClean="0"/>
              <a:t>peers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tells tracker it has a copy </a:t>
            </a:r>
            <a:r>
              <a:rPr lang="en-US" dirty="0" smtClean="0"/>
              <a:t>now, too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serves the file to others for a </a:t>
            </a:r>
            <a:r>
              <a:rPr lang="en-US" dirty="0" smtClean="0"/>
              <a:t>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Classic BitTorrent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6953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 smtClean="0">
                <a:solidFill>
                  <a:schemeClr val="tx1"/>
                </a:solidFill>
              </a:rPr>
              <a:t>Provides </a:t>
            </a:r>
            <a:r>
              <a:rPr lang="en-US" sz="2600" b="0" dirty="0">
                <a:solidFill>
                  <a:schemeClr val="tx1"/>
                </a:solidFill>
              </a:rPr>
              <a:t>huge download </a:t>
            </a:r>
            <a:r>
              <a:rPr lang="en-US" sz="2600" b="0" dirty="0" smtClean="0">
                <a:solidFill>
                  <a:schemeClr val="tx1"/>
                </a:solidFill>
              </a:rPr>
              <a:t>bandwidth, </a:t>
            </a:r>
            <a:r>
              <a:rPr lang="en-US" sz="2600" dirty="0" smtClean="0">
                <a:solidFill>
                  <a:schemeClr val="tx1"/>
                </a:solidFill>
              </a:rPr>
              <a:t>without</a:t>
            </a:r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expensive </a:t>
            </a:r>
            <a:r>
              <a:rPr lang="en-US" sz="2600" b="0" dirty="0" smtClean="0">
                <a:solidFill>
                  <a:schemeClr val="tx1"/>
                </a:solidFill>
              </a:rPr>
              <a:t>server or network links</a:t>
            </a:r>
            <a:endParaRPr lang="en-US"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lookup problem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55865" y="383006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124630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6559844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1479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3" y="258462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68948" y="5100516"/>
            <a:ext cx="3333275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(“Pacific Rim.mp4”,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[content])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477428" y="1543205"/>
            <a:ext cx="3437972" cy="528662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ja-JP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5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lookup (Napster)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453458" y="2652031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2" y="4090121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319784" y="3479476"/>
            <a:ext cx="3799437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(“Pacific Rim.mp4”,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IP address of N</a:t>
            </a:r>
            <a:r>
              <a:rPr lang="en-US" baseline="-25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052453" y="3405535"/>
            <a:ext cx="2665520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267266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smtClean="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386553" y="324511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7853" y="5232966"/>
            <a:ext cx="33194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875374" y="4545842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75817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Flooded queries (original Gnutella)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736173" y="3958248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274893" y="1426695"/>
            <a:ext cx="2620287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5194316">
            <a:off x="5116412" y="4381732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7100000">
            <a:off x="4368009" y="2060028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7100000">
            <a:off x="3452008" y="2007234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26787" y="3399922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 smtClean="0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 smtClean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37132</TotalTime>
  <Words>4003</Words>
  <Application>Microsoft Macintosh PowerPoint</Application>
  <PresentationFormat>On-screen Show (4:3)</PresentationFormat>
  <Paragraphs>751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 Regular</vt:lpstr>
      <vt:lpstr>Calibri</vt:lpstr>
      <vt:lpstr>Courier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might DHT be a win for BitTorrent?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messages maintain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  <vt:lpstr>PowerPoint Presentation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1851</cp:revision>
  <cp:lastPrinted>2017-04-12T17:13:54Z</cp:lastPrinted>
  <dcterms:created xsi:type="dcterms:W3CDTF">2013-10-08T01:49:25Z</dcterms:created>
  <dcterms:modified xsi:type="dcterms:W3CDTF">2017-04-12T17:28:03Z</dcterms:modified>
</cp:coreProperties>
</file>