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65" r:id="rId15"/>
    <p:sldId id="261" r:id="rId16"/>
    <p:sldId id="273" r:id="rId17"/>
    <p:sldId id="274" r:id="rId18"/>
    <p:sldId id="276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154"/>
  </p:normalViewPr>
  <p:slideViewPr>
    <p:cSldViewPr snapToGrid="0" snapToObjects="1">
      <p:cViewPr>
        <p:scale>
          <a:sx n="75" d="100"/>
          <a:sy n="75" d="100"/>
        </p:scale>
        <p:origin x="14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E6E1-454E-7948-B779-3548619BA1D3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5E9F2-12FE-BB4D-8959-57C056DA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key value stores</a:t>
            </a:r>
            <a:r>
              <a:rPr lang="en-US" baseline="0" dirty="0" smtClean="0"/>
              <a:t> have have API’s that limits object retrieval, because a key can only be retrieved by the primary and only key through which it was inserted.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Coordinator</a:t>
            </a:r>
            <a:r>
              <a:rPr lang="en-US" baseline="0" dirty="0" smtClean="0"/>
              <a:t> only manages state of system and it is a replicated state machine</a:t>
            </a:r>
            <a:r>
              <a:rPr lang="is-IS" baseline="0" dirty="0" smtClean="0"/>
              <a:t>….. </a:t>
            </a:r>
            <a:r>
              <a:rPr lang="en-US" baseline="0" dirty="0" smtClean="0"/>
              <a:t>M</a:t>
            </a:r>
            <a:r>
              <a:rPr lang="is-IS" baseline="0" dirty="0" smtClean="0"/>
              <a:t>ention this. </a:t>
            </a:r>
            <a:r>
              <a:rPr lang="en-US" baseline="0" dirty="0" smtClean="0"/>
              <a:t>S</a:t>
            </a:r>
            <a:r>
              <a:rPr lang="is-IS" baseline="0" dirty="0" smtClean="0"/>
              <a:t>o its not a central point of failure</a:t>
            </a:r>
          </a:p>
          <a:p>
            <a:endParaRPr lang="is-IS" baseline="0" dirty="0" smtClean="0"/>
          </a:p>
          <a:p>
            <a:r>
              <a:rPr lang="is-IS" baseline="0" dirty="0" smtClean="0"/>
              <a:t>Say why each of this is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Axes of the dimensional space are the attributes.</a:t>
            </a:r>
          </a:p>
          <a:p>
            <a:endParaRPr lang="en-US" dirty="0" smtClean="0"/>
          </a:p>
          <a:p>
            <a:r>
              <a:rPr lang="en-US" dirty="0" smtClean="0"/>
              <a:t>Not sure but I think 2 regions</a:t>
            </a:r>
            <a:r>
              <a:rPr lang="en-US" baseline="0" dirty="0" smtClean="0"/>
              <a:t> per subspace.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by</a:t>
            </a:r>
            <a:r>
              <a:rPr lang="en-US" baseline="0" dirty="0" smtClean="0"/>
              <a:t> other attribute is key in paper,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Maps objects and servers into same hyperspace, </a:t>
            </a:r>
          </a:p>
          <a:p>
            <a:r>
              <a:rPr lang="en-US" baseline="0" dirty="0" smtClean="0"/>
              <a:t>it is not necessary to contact a server whose region does not intersect the search hyperplane.</a:t>
            </a:r>
          </a:p>
          <a:p>
            <a:r>
              <a:rPr lang="en-US" b="1" baseline="0" dirty="0" smtClean="0"/>
              <a:t>Set of servers to be contacted is drastically reduced!!!!!!</a:t>
            </a:r>
          </a:p>
          <a:p>
            <a:r>
              <a:rPr lang="en-US" baseline="0" dirty="0" smtClean="0"/>
              <a:t>Range queries </a:t>
            </a:r>
            <a:r>
              <a:rPr lang="en-US" baseline="0" dirty="0" err="1" smtClean="0"/>
              <a:t>posisble</a:t>
            </a:r>
            <a:r>
              <a:rPr lang="en-US" baseline="0" dirty="0" smtClean="0"/>
              <a:t>, but hash should preserve relative orders for an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2 regions per dimension</a:t>
            </a:r>
            <a:r>
              <a:rPr lang="en-US" baseline="0" dirty="0" smtClean="0"/>
              <a:t> or so.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for 9 secondary attributes you need 2^9 regions or more to support efficient searches.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could use another normalized scheme</a:t>
            </a:r>
            <a:r>
              <a:rPr lang="en-US" baseline="0" dirty="0" smtClean="0"/>
              <a:t> that reduces storage per server but makes searches and operation more expensive.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Linearizeability</a:t>
            </a:r>
            <a:r>
              <a:rPr lang="en-US" dirty="0" smtClean="0"/>
              <a:t>, if you put something all other gets would return that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adding h1’ to h6’ at </a:t>
            </a:r>
            <a:r>
              <a:rPr lang="en-US" baseline="0" dirty="0" err="1" smtClean="0"/>
              <a:t>enf</a:t>
            </a:r>
            <a:r>
              <a:rPr lang="en-US" baseline="0" dirty="0" smtClean="0"/>
              <a:t> of every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baseline="0" dirty="0"/>
              <a:t> declared inactive and </a:t>
            </a:r>
            <a:r>
              <a:rPr lang="en-US" baseline="0"/>
              <a:t>consus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E9F2-12FE-BB4D-8959-57C056DA8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446" y="1547898"/>
            <a:ext cx="9068586" cy="2590800"/>
          </a:xfrm>
        </p:spPr>
        <p:txBody>
          <a:bodyPr/>
          <a:lstStyle/>
          <a:p>
            <a:r>
              <a:rPr lang="en-US" dirty="0" err="1" smtClean="0"/>
              <a:t>Hyperdex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184" y="3351787"/>
            <a:ext cx="9070848" cy="629529"/>
          </a:xfrm>
        </p:spPr>
        <p:txBody>
          <a:bodyPr>
            <a:normAutofit/>
          </a:bodyPr>
          <a:lstStyle/>
          <a:p>
            <a:r>
              <a:rPr lang="en-US" dirty="0" smtClean="0"/>
              <a:t>A Distributed, Searchable Key-value Store</a:t>
            </a:r>
          </a:p>
          <a:p>
            <a:r>
              <a:rPr lang="en-US" dirty="0"/>
              <a:t>Robert </a:t>
            </a:r>
            <a:r>
              <a:rPr lang="en-US" dirty="0" err="1"/>
              <a:t>Escriva</a:t>
            </a:r>
            <a:r>
              <a:rPr lang="en-US" dirty="0"/>
              <a:t>, Bernard Wong, and </a:t>
            </a:r>
            <a:r>
              <a:rPr lang="en-US" dirty="0" err="1"/>
              <a:t>Emin</a:t>
            </a:r>
            <a:r>
              <a:rPr lang="en-US" dirty="0"/>
              <a:t> Gun </a:t>
            </a:r>
            <a:r>
              <a:rPr lang="en-US" dirty="0" err="1"/>
              <a:t>Sirer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9446" y="4453462"/>
            <a:ext cx="9070848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 Oluwatosin V. Adewale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And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of maintaining consistent view of objects across servers and subspaces</a:t>
            </a:r>
          </a:p>
          <a:p>
            <a:r>
              <a:rPr lang="en-US" dirty="0" smtClean="0"/>
              <a:t>Updates mean object might need to change servers</a:t>
            </a:r>
          </a:p>
          <a:p>
            <a:r>
              <a:rPr lang="en-US" dirty="0" smtClean="0"/>
              <a:t>Updates need to be propagated across subspaces </a:t>
            </a:r>
          </a:p>
          <a:p>
            <a:r>
              <a:rPr lang="en-US" dirty="0" smtClean="0"/>
              <a:t>What happens if the server in charge of a region fails?</a:t>
            </a:r>
          </a:p>
          <a:p>
            <a:r>
              <a:rPr lang="en-US" dirty="0" smtClean="0"/>
              <a:t>How do we provide strong consistency and fault-tolerance?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Dependent Chaining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are consistency and fault-tolerance</a:t>
            </a:r>
          </a:p>
          <a:p>
            <a:r>
              <a:rPr lang="en-US" dirty="0" smtClean="0"/>
              <a:t>Location of objects determined by contents. Servers change as objects updated</a:t>
            </a:r>
          </a:p>
          <a:p>
            <a:r>
              <a:rPr lang="en-US" dirty="0" smtClean="0"/>
              <a:t>Can’t just send updates to all servers involved as provides no strong guarantees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HyperDex</a:t>
            </a:r>
            <a:r>
              <a:rPr lang="en-US" dirty="0" smtClean="0"/>
              <a:t> orders updates by arranging object’s replicas into a value-dependent chain chosen based on object’s coordinates</a:t>
            </a:r>
          </a:p>
          <a:p>
            <a:r>
              <a:rPr lang="en-US" dirty="0" smtClean="0"/>
              <a:t>Head of the chain is the point leader and chosen from the key subspace.</a:t>
            </a:r>
          </a:p>
          <a:p>
            <a:r>
              <a:rPr lang="en-US" dirty="0" smtClean="0"/>
              <a:t>Subsequent servers determined by hashing attribute values for each of the remaining subspaces</a:t>
            </a:r>
          </a:p>
          <a:p>
            <a:r>
              <a:rPr lang="en-US" dirty="0" smtClean="0"/>
              <a:t>This allows efficient deterministic propagation of updates.</a:t>
            </a:r>
          </a:p>
          <a:p>
            <a:r>
              <a:rPr lang="en-US" dirty="0" smtClean="0"/>
              <a:t>Provides strong consistency and </a:t>
            </a:r>
            <a:r>
              <a:rPr lang="en-US" dirty="0" err="1" smtClean="0"/>
              <a:t>linearizeability</a:t>
            </a:r>
            <a:r>
              <a:rPr lang="en-US" dirty="0" smtClean="0"/>
              <a:t> between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0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483098"/>
            <a:ext cx="5367165" cy="3904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700"/>
              <a:t>Value Dependent Chaining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79451" y="1761067"/>
            <a:ext cx="5358549" cy="4825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 flow through the chain and are pending </a:t>
            </a:r>
            <a:r>
              <a:rPr lang="en-US" dirty="0" smtClean="0"/>
              <a:t>till </a:t>
            </a:r>
            <a:r>
              <a:rPr lang="en-US" dirty="0"/>
              <a:t>acknowledgement of update received from next server through the chain.</a:t>
            </a:r>
          </a:p>
          <a:p>
            <a:r>
              <a:rPr lang="en-US" dirty="0"/>
              <a:t>Tail </a:t>
            </a:r>
            <a:r>
              <a:rPr lang="en-US" dirty="0" smtClean="0"/>
              <a:t>sends acknowledgment back through chain after receiving update.</a:t>
            </a:r>
          </a:p>
          <a:p>
            <a:r>
              <a:rPr lang="en-US" dirty="0" smtClean="0"/>
              <a:t>Client notified when operation is complete by point leader.</a:t>
            </a:r>
          </a:p>
          <a:p>
            <a:r>
              <a:rPr lang="en-US" dirty="0" smtClean="0"/>
              <a:t>For updates servers holding old object within subspace precede servers that would hold new objects within subspace</a:t>
            </a:r>
          </a:p>
          <a:p>
            <a:r>
              <a:rPr lang="en-US" dirty="0" smtClean="0"/>
              <a:t>Data therefore never disappears from data store. Objects only removed after acknowledgement</a:t>
            </a:r>
          </a:p>
          <a:p>
            <a:r>
              <a:rPr lang="en-US" dirty="0" smtClean="0"/>
              <a:t>Like CRAQ</a:t>
            </a:r>
          </a:p>
          <a:p>
            <a:r>
              <a:rPr lang="en-US" dirty="0" smtClean="0"/>
              <a:t>Operations dependent on destructive operations blocked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Dependent Chaining </a:t>
            </a:r>
            <a:br>
              <a:rPr lang="en-US" dirty="0"/>
            </a:br>
            <a:r>
              <a:rPr lang="en-US" sz="2000" dirty="0"/>
              <a:t>with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 is provided by f + 1 replicas.</a:t>
            </a:r>
          </a:p>
          <a:p>
            <a:r>
              <a:rPr lang="en-US" dirty="0" smtClean="0"/>
              <a:t>Each replica appears in value-dependent chain. Trade off between fault-tolerance and latency.</a:t>
            </a:r>
          </a:p>
          <a:p>
            <a:r>
              <a:rPr lang="en-US" dirty="0" smtClean="0"/>
              <a:t>If server fails for a region, then replica would replace failed server</a:t>
            </a:r>
          </a:p>
          <a:p>
            <a:r>
              <a:rPr lang="en-US" dirty="0" smtClean="0"/>
              <a:t>If point leader fails, then another server takes over. Client detects failure and notifies application to provide at most once semantics.</a:t>
            </a:r>
          </a:p>
        </p:txBody>
      </p:sp>
    </p:spTree>
    <p:extLst>
      <p:ext uri="{BB962C8B-B14F-4D97-AF65-F5344CB8AC3E}">
        <p14:creationId xmlns:p14="http://schemas.microsoft.com/office/powerpoint/2010/main" val="159896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Tessellation of the hyperspace into regions (hyperspace mapping) and assignment to servers done by coordinator</a:t>
            </a:r>
          </a:p>
          <a:p>
            <a:r>
              <a:rPr lang="en-US" dirty="0" smtClean="0"/>
              <a:t>Maintains mapping and disseminates to servers and clients. Maintains mapping as servers fail and new servers are introduced into the system.</a:t>
            </a:r>
          </a:p>
          <a:p>
            <a:r>
              <a:rPr lang="en-US" dirty="0" smtClean="0"/>
              <a:t>Messages have state that servers can use to check if request was from old mapping etc.</a:t>
            </a:r>
          </a:p>
          <a:p>
            <a:pPr lvl="1"/>
            <a:r>
              <a:rPr lang="en-US" smtClean="0"/>
              <a:t>instance </a:t>
            </a:r>
            <a:r>
              <a:rPr lang="en-US" dirty="0"/>
              <a:t>ids, the regions of the hyperspace and indices into the chain for both the sender and recipient. </a:t>
            </a:r>
            <a:endParaRPr lang="en-US" dirty="0" smtClean="0"/>
          </a:p>
          <a:p>
            <a:r>
              <a:rPr lang="en-US" dirty="0" smtClean="0"/>
              <a:t>Configurations changed in all or nothing fashion.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72" y="728799"/>
            <a:ext cx="6501570" cy="542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Evaluation and 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93" y="728799"/>
            <a:ext cx="3623729" cy="542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Evaluation and 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7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" y="919390"/>
            <a:ext cx="7561991" cy="5047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Evaluation and Results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06" y="728799"/>
            <a:ext cx="6015302" cy="542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Evaluation and Results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19" y="728799"/>
            <a:ext cx="6186677" cy="542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Evaluation and 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2" y="643468"/>
            <a:ext cx="5410202" cy="5410202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69" y="2036169"/>
            <a:ext cx="3562807" cy="1916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</a:t>
            </a:r>
            <a:r>
              <a:rPr lang="en-US" sz="4000" dirty="0" err="1">
                <a:solidFill>
                  <a:srgbClr val="FFFFFF"/>
                </a:solidFill>
              </a:rPr>
              <a:t>Hyperdex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8634" y="5106572"/>
            <a:ext cx="1955826" cy="176814"/>
          </a:xfrm>
        </p:spPr>
        <p:txBody>
          <a:bodyPr>
            <a:normAutofit fontScale="4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2" y="643468"/>
            <a:ext cx="5410202" cy="5410202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 and Remarks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Hyperdex</a:t>
            </a:r>
            <a:r>
              <a:rPr lang="en-US" dirty="0" smtClean="0"/>
              <a:t> is a:</a:t>
            </a:r>
          </a:p>
          <a:p>
            <a:pPr lvl="1"/>
            <a:r>
              <a:rPr lang="en-US" dirty="0" smtClean="0"/>
              <a:t>Distributed key-value store</a:t>
            </a:r>
          </a:p>
          <a:p>
            <a:pPr lvl="1"/>
            <a:r>
              <a:rPr lang="en-US" dirty="0" smtClean="0"/>
              <a:t>That is Searchable. </a:t>
            </a:r>
          </a:p>
          <a:p>
            <a:pPr lvl="2"/>
            <a:r>
              <a:rPr lang="en-US" dirty="0" smtClean="0"/>
              <a:t>i.e. Enables queries on secondary attributes, not just keys.</a:t>
            </a:r>
          </a:p>
          <a:p>
            <a:pPr lvl="1"/>
            <a:r>
              <a:rPr lang="en-US" dirty="0" smtClean="0"/>
              <a:t>has strong consistency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aintains availability and is fault-tolerant</a:t>
            </a:r>
          </a:p>
        </p:txBody>
      </p:sp>
    </p:spTree>
    <p:extLst>
      <p:ext uri="{BB962C8B-B14F-4D97-AF65-F5344CB8AC3E}">
        <p14:creationId xmlns:p14="http://schemas.microsoft.com/office/powerpoint/2010/main" val="16178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Hyperspace Hashing (main idea)</a:t>
            </a:r>
          </a:p>
          <a:p>
            <a:pPr lvl="1"/>
            <a:r>
              <a:rPr lang="en-US" dirty="0" smtClean="0"/>
              <a:t>Enables search queries on secondary attributes</a:t>
            </a:r>
          </a:p>
          <a:p>
            <a:r>
              <a:rPr lang="en-US" dirty="0" smtClean="0"/>
              <a:t>Data partitioning into subspaces</a:t>
            </a:r>
          </a:p>
          <a:p>
            <a:pPr lvl="1"/>
            <a:r>
              <a:rPr lang="en-US" dirty="0" smtClean="0"/>
              <a:t>Each subspace is divided into regions</a:t>
            </a:r>
          </a:p>
          <a:p>
            <a:r>
              <a:rPr lang="en-US" dirty="0" smtClean="0"/>
              <a:t>Value Dependent Chaining</a:t>
            </a:r>
          </a:p>
          <a:p>
            <a:pPr lvl="1"/>
            <a:r>
              <a:rPr lang="en-US" dirty="0" smtClean="0"/>
              <a:t>Guarantees strong consistency</a:t>
            </a:r>
          </a:p>
          <a:p>
            <a:pPr lvl="1"/>
            <a:r>
              <a:rPr lang="en-US" dirty="0" smtClean="0"/>
              <a:t>And includes fault-tolerance via replication within regions</a:t>
            </a:r>
          </a:p>
          <a:p>
            <a:r>
              <a:rPr lang="en-US" dirty="0" smtClean="0"/>
              <a:t>Centralized Coordinator for managing global state which includes:</a:t>
            </a:r>
          </a:p>
          <a:p>
            <a:pPr lvl="1"/>
            <a:r>
              <a:rPr lang="en-US" dirty="0" smtClean="0"/>
              <a:t>Mapping between hyperspace servers and regions</a:t>
            </a:r>
          </a:p>
          <a:p>
            <a:pPr lvl="1"/>
            <a:r>
              <a:rPr lang="en-US" dirty="0" smtClean="0"/>
              <a:t>Information about server failures</a:t>
            </a:r>
          </a:p>
          <a:p>
            <a:r>
              <a:rPr lang="en-US" dirty="0" smtClean="0"/>
              <a:t>Table Abstraction for data with different schema</a:t>
            </a:r>
          </a:p>
        </p:txBody>
      </p:sp>
    </p:spTree>
    <p:extLst>
      <p:ext uri="{BB962C8B-B14F-4D97-AF65-F5344CB8AC3E}">
        <p14:creationId xmlns:p14="http://schemas.microsoft.com/office/powerpoint/2010/main" val="3940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Hyperspace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table is an independent multidimensional space (low-dimensional)</a:t>
            </a:r>
          </a:p>
          <a:p>
            <a:r>
              <a:rPr lang="en-US" dirty="0" smtClean="0"/>
              <a:t>Each object has a coordinate in this space based on hash of attribute values</a:t>
            </a:r>
          </a:p>
          <a:p>
            <a:pPr lvl="1"/>
            <a:r>
              <a:rPr lang="en-US" dirty="0" smtClean="0"/>
              <a:t>This mapping is deterministic</a:t>
            </a:r>
          </a:p>
          <a:p>
            <a:r>
              <a:rPr lang="en-US" dirty="0" smtClean="0"/>
              <a:t>Hyperspace is  tessellated into grid of non-overlapping regions</a:t>
            </a:r>
            <a:endParaRPr lang="en-US" dirty="0"/>
          </a:p>
          <a:p>
            <a:r>
              <a:rPr lang="en-US" dirty="0" smtClean="0"/>
              <a:t>Each server responsible for a specific region</a:t>
            </a:r>
          </a:p>
          <a:p>
            <a:r>
              <a:rPr lang="en-US" dirty="0" smtClean="0"/>
              <a:t>Multi-dimensional hash bucket, mapping each object to a unique server</a:t>
            </a:r>
          </a:p>
          <a:p>
            <a:r>
              <a:rPr lang="en-US" dirty="0" smtClean="0"/>
              <a:t>Coordinator generates mapping. Servers and Clients aware of mapping.</a:t>
            </a:r>
          </a:p>
          <a:p>
            <a:r>
              <a:rPr lang="en-US" dirty="0" smtClean="0"/>
              <a:t>Insertion, delete and search are easy. No need for server-to-server routing.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2" y="1206902"/>
            <a:ext cx="4320167" cy="4457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A hyperspace with regions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5" y="728799"/>
            <a:ext cx="7096484" cy="542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029" y="1730443"/>
            <a:ext cx="2771436" cy="1994890"/>
          </a:xfrm>
        </p:spPr>
        <p:txBody>
          <a:bodyPr anchor="b">
            <a:norm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KEY IDEA: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Hyperspace </a:t>
            </a:r>
            <a:r>
              <a:rPr lang="en-US" sz="2800" dirty="0">
                <a:solidFill>
                  <a:srgbClr val="FFFFFF"/>
                </a:solidFill>
              </a:rPr>
              <a:t>Hashing and Search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74400" y="4758267"/>
            <a:ext cx="559880" cy="143825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“Curse of dimensionality</a:t>
            </a:r>
            <a:r>
              <a:rPr lang="en-US" dirty="0" smtClean="0"/>
              <a:t>”	</a:t>
            </a:r>
          </a:p>
          <a:p>
            <a:pPr lvl="1"/>
            <a:r>
              <a:rPr lang="en-US" dirty="0" smtClean="0"/>
              <a:t>Dimensionality of hyperspace depends on the number of searchable attributes.</a:t>
            </a:r>
          </a:p>
          <a:p>
            <a:pPr lvl="1"/>
            <a:r>
              <a:rPr lang="en-US" dirty="0" smtClean="0"/>
              <a:t>MOAR dimensions means O(2</a:t>
            </a:r>
            <a:r>
              <a:rPr lang="en-US" baseline="30000" dirty="0" smtClean="0"/>
              <a:t>MOAR</a:t>
            </a:r>
            <a:r>
              <a:rPr lang="en-US" dirty="0" smtClean="0"/>
              <a:t>) regions/servers . Volume grows exponentially with number of dimensions.</a:t>
            </a:r>
          </a:p>
          <a:p>
            <a:pPr lvl="1"/>
            <a:r>
              <a:rPr lang="en-US" dirty="0" smtClean="0"/>
              <a:t>Think of size of truth table as number of Boolean variables increases </a:t>
            </a:r>
          </a:p>
          <a:p>
            <a:r>
              <a:rPr lang="en-US" dirty="0" smtClean="0"/>
              <a:t>This is bad, you need exponentially more servers as attributes increase</a:t>
            </a:r>
          </a:p>
          <a:p>
            <a:r>
              <a:rPr lang="en-US" dirty="0" smtClean="0"/>
              <a:t>Also means search and operations are less efficient on average</a:t>
            </a:r>
          </a:p>
          <a:p>
            <a:r>
              <a:rPr lang="en-US" dirty="0" smtClean="0"/>
              <a:t>Solution: Partition tables with many attributes into lower-dimensional subspaces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73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2006396"/>
            <a:ext cx="5367165" cy="285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Data Partitioning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064082" y="2014193"/>
            <a:ext cx="4472922" cy="44204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Partition hyperspace into subspaces</a:t>
            </a:r>
          </a:p>
          <a:p>
            <a:pPr lvl="1"/>
            <a:r>
              <a:rPr lang="en-US" dirty="0" smtClean="0"/>
              <a:t>Key subspace to make retrieval by key remain fast</a:t>
            </a:r>
            <a:endParaRPr lang="en-US" dirty="0" smtClean="0"/>
          </a:p>
          <a:p>
            <a:r>
              <a:rPr lang="en-US" dirty="0" smtClean="0"/>
              <a:t>Each subspace has a copy of every object with subset of attributes as the dimensional axes.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Search more efficient as it reduces dimensionality of underlying hyperspace. </a:t>
            </a:r>
          </a:p>
          <a:p>
            <a:pPr lvl="1"/>
            <a:r>
              <a:rPr lang="en-US" dirty="0" smtClean="0"/>
              <a:t>Makes contacting fewer servers more likely.</a:t>
            </a:r>
          </a:p>
          <a:p>
            <a:pPr lvl="1"/>
            <a:r>
              <a:rPr lang="en-US" dirty="0" smtClean="0"/>
              <a:t>Can create corresponding subspaces</a:t>
            </a:r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Consistency across subspaces needs to be addressed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70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93</TotalTime>
  <Words>901</Words>
  <Application>Microsoft Macintosh PowerPoint</Application>
  <PresentationFormat>Widescreen</PresentationFormat>
  <Paragraphs>128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Garamond</vt:lpstr>
      <vt:lpstr>Savon</vt:lpstr>
      <vt:lpstr>Hyperdex</vt:lpstr>
      <vt:lpstr>What is Hyperdex?</vt:lpstr>
      <vt:lpstr>Hyperdex</vt:lpstr>
      <vt:lpstr>Key Ideas</vt:lpstr>
      <vt:lpstr>Hyperspace Hashing</vt:lpstr>
      <vt:lpstr>A hyperspace with regions</vt:lpstr>
      <vt:lpstr>KEY IDEA: Hyperspace Hashing and Search</vt:lpstr>
      <vt:lpstr>Data Partitioning</vt:lpstr>
      <vt:lpstr>Data Partitioning</vt:lpstr>
      <vt:lpstr>Consistency And Replication</vt:lpstr>
      <vt:lpstr>Value Dependent Chaining </vt:lpstr>
      <vt:lpstr>Value Dependent Chaining</vt:lpstr>
      <vt:lpstr>Value Dependent Chaining  with fault tolerance</vt:lpstr>
      <vt:lpstr>Coordinator</vt:lpstr>
      <vt:lpstr>Evaluation and Results</vt:lpstr>
      <vt:lpstr>Evaluation and Results</vt:lpstr>
      <vt:lpstr>Evaluation and Results</vt:lpstr>
      <vt:lpstr>Evaluation and Results</vt:lpstr>
      <vt:lpstr>Evaluation and Results</vt:lpstr>
      <vt:lpstr>Conclusion and Remarks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Hyperdex</dc:title>
  <dc:creator>Oluwatosin V. Adewale</dc:creator>
  <cp:lastModifiedBy>Oluwatosin V. Adewale</cp:lastModifiedBy>
  <cp:revision>11</cp:revision>
  <dcterms:created xsi:type="dcterms:W3CDTF">2017-03-01T17:09:56Z</dcterms:created>
  <dcterms:modified xsi:type="dcterms:W3CDTF">2017-03-01T18:42:58Z</dcterms:modified>
</cp:coreProperties>
</file>