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0" r:id="rId3"/>
    <p:sldId id="262" r:id="rId4"/>
    <p:sldId id="261" r:id="rId5"/>
    <p:sldId id="263" r:id="rId6"/>
    <p:sldId id="264" r:id="rId7"/>
    <p:sldId id="268" r:id="rId8"/>
    <p:sldId id="269" r:id="rId9"/>
    <p:sldId id="270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572" autoAdjust="0"/>
  </p:normalViewPr>
  <p:slideViewPr>
    <p:cSldViewPr snapToGrid="0">
      <p:cViewPr varScale="1">
        <p:scale>
          <a:sx n="71" d="100"/>
          <a:sy n="71" d="100"/>
        </p:scale>
        <p:origin x="10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0F3D9-D4E1-4AAA-A525-ECC98900A0F2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DAA0A-EDAD-4097-A558-6E73A9D14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7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DAA0A-EDAD-4097-A558-6E73A9D14F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41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DAA0A-EDAD-4097-A558-6E73A9D14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0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Testing against NFS – usually comparable performance (NVRAM to store update certificates)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Creates 1000 1KB files, reads them back, then deletes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Real workload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High bar is an “implementation artifact”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DAA0A-EDAD-4097-A558-6E73A9D14F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6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Traditionally: trust the system admins, restrict user access, disable unneeded software…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&gt; </a:t>
            </a:r>
            <a:r>
              <a:rPr lang="en-US" sz="1200" dirty="0"/>
              <a:t>Doesn’t protect against malicious intrusions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DAA0A-EDAD-4097-A558-6E73A9D14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1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000" i="1" dirty="0"/>
              <a:t>Fetch</a:t>
            </a:r>
            <a:r>
              <a:rPr lang="en-US" sz="2000" dirty="0"/>
              <a:t> – retrieve file contents</a:t>
            </a:r>
          </a:p>
          <a:p>
            <a:pPr lvl="0"/>
            <a:r>
              <a:rPr lang="en-US" sz="2000" i="1" dirty="0"/>
              <a:t>Modify</a:t>
            </a:r>
            <a:r>
              <a:rPr lang="en-US" sz="2000" dirty="0"/>
              <a:t> – change a file, and make it visible to other users</a:t>
            </a:r>
          </a:p>
          <a:p>
            <a:endParaRPr lang="en-US" dirty="0"/>
          </a:p>
          <a:p>
            <a:r>
              <a:rPr lang="en-US" dirty="0"/>
              <a:t>One file server can hold multiple SUNDR filesystems – completely isolated from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DAA0A-EDAD-4097-A558-6E73A9D14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63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Fork </a:t>
            </a:r>
            <a:r>
              <a:rPr lang="en-US"/>
              <a:t>consistency: can’t introduce gaps in history or forge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DAA0A-EDAD-4097-A558-6E73A9D14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1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DAA0A-EDAD-4097-A558-6E73A9D14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88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(or </a:t>
            </a:r>
            <a:r>
              <a:rPr lang="en-US" dirty="0" err="1"/>
              <a:t>Merkle</a:t>
            </a:r>
            <a:r>
              <a:rPr lang="en-US" dirty="0"/>
              <a:t> trees)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DAA0A-EDAD-4097-A558-6E73A9D14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11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i="0" dirty="0"/>
              <a:t>[</a:t>
            </a:r>
            <a:r>
              <a:rPr lang="en-US" sz="1200" i="0" dirty="0" err="1"/>
              <a:t>i</a:t>
            </a:r>
            <a:r>
              <a:rPr lang="en-US" sz="1200" i="0" dirty="0"/>
              <a:t>-handles]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Data blocks </a:t>
            </a:r>
            <a:r>
              <a:rPr lang="en-US" sz="1200" dirty="0"/>
              <a:t>are indexed by their SHA-1 hash, stored on block server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i="1" dirty="0" err="1"/>
              <a:t>inodes</a:t>
            </a:r>
            <a:r>
              <a:rPr lang="en-US" sz="1200" dirty="0"/>
              <a:t> store hashes of data blocks (and indirect blocks)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Files</a:t>
            </a:r>
            <a:r>
              <a:rPr lang="en-US" sz="1200" dirty="0"/>
              <a:t> are identified by &lt;user, </a:t>
            </a:r>
            <a:r>
              <a:rPr lang="en-US" sz="1200" dirty="0" err="1"/>
              <a:t>i</a:t>
            </a:r>
            <a:r>
              <a:rPr lang="en-US" sz="1200" dirty="0"/>
              <a:t>-number&gt; (</a:t>
            </a:r>
            <a:r>
              <a:rPr lang="en-US" sz="1200" i="1" dirty="0"/>
              <a:t>directory entries </a:t>
            </a:r>
            <a:r>
              <a:rPr lang="en-US" sz="1200" dirty="0"/>
              <a:t>map file names onto them)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A user’s </a:t>
            </a:r>
            <a:r>
              <a:rPr lang="en-US" sz="1200" i="1" dirty="0" err="1"/>
              <a:t>i</a:t>
            </a:r>
            <a:r>
              <a:rPr lang="en-US" sz="1200" i="1" dirty="0"/>
              <a:t>-table</a:t>
            </a:r>
            <a:r>
              <a:rPr lang="en-US" sz="1200" dirty="0"/>
              <a:t> maps </a:t>
            </a:r>
            <a:r>
              <a:rPr lang="en-US" sz="1200" i="1" dirty="0" err="1"/>
              <a:t>i</a:t>
            </a:r>
            <a:r>
              <a:rPr lang="en-US" sz="1200" i="1" dirty="0"/>
              <a:t>-numbers</a:t>
            </a:r>
            <a:r>
              <a:rPr lang="en-US" sz="1200" dirty="0"/>
              <a:t> to a hash of the </a:t>
            </a:r>
            <a:r>
              <a:rPr lang="en-US" sz="1200" i="1" dirty="0" err="1"/>
              <a:t>inode</a:t>
            </a:r>
            <a:r>
              <a:rPr lang="en-US" sz="1200" dirty="0"/>
              <a:t> (or </a:t>
            </a:r>
            <a:r>
              <a:rPr lang="en-US" sz="1200" i="1" dirty="0" err="1"/>
              <a:t>i</a:t>
            </a:r>
            <a:r>
              <a:rPr lang="en-US" sz="1200" i="1" dirty="0"/>
              <a:t>-hash</a:t>
            </a:r>
            <a:r>
              <a:rPr lang="en-US" sz="1200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i</a:t>
            </a:r>
            <a:r>
              <a:rPr lang="en-US" sz="1200" dirty="0"/>
              <a:t>-tables are stored as B+ trees, where nodes store hashes of their children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i="1" dirty="0" err="1"/>
              <a:t>i</a:t>
            </a:r>
            <a:r>
              <a:rPr lang="en-US" sz="1200" i="1" dirty="0"/>
              <a:t>-handle</a:t>
            </a:r>
            <a:r>
              <a:rPr lang="en-US" sz="1200" dirty="0"/>
              <a:t> is the hash of a user’s </a:t>
            </a:r>
            <a:r>
              <a:rPr lang="en-US" sz="1200" dirty="0" err="1"/>
              <a:t>i</a:t>
            </a:r>
            <a:r>
              <a:rPr lang="en-US" sz="1200" dirty="0"/>
              <a:t>-table root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i="0" dirty="0"/>
              <a:t>Given an </a:t>
            </a:r>
            <a:r>
              <a:rPr lang="en-US" sz="1200" i="0" dirty="0" err="1"/>
              <a:t>i</a:t>
            </a:r>
            <a:r>
              <a:rPr lang="en-US" sz="1200" i="0" dirty="0"/>
              <a:t>-handle, user can fetch any block of any file by recursively requesting intermediate blocks.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DAA0A-EDAD-4097-A558-6E73A9D14F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02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[Version structures]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/>
              <a:t>Version vector </a:t>
            </a:r>
            <a:r>
              <a:rPr lang="en-US" dirty="0"/>
              <a:t>is the last known version number for every user and group in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/>
              <a:t>Version structure</a:t>
            </a:r>
            <a:r>
              <a:rPr lang="en-US" i="0" dirty="0"/>
              <a:t> contains</a:t>
            </a:r>
            <a:r>
              <a:rPr lang="en-US" dirty="0"/>
              <a:t> the user’s </a:t>
            </a:r>
            <a:r>
              <a:rPr lang="en-US" dirty="0" err="1"/>
              <a:t>i</a:t>
            </a:r>
            <a:r>
              <a:rPr lang="en-US" dirty="0"/>
              <a:t>-handle, any group </a:t>
            </a:r>
            <a:r>
              <a:rPr lang="en-US" dirty="0" err="1"/>
              <a:t>i</a:t>
            </a:r>
            <a:r>
              <a:rPr lang="en-US" dirty="0"/>
              <a:t>-handles, and a version vector, and is signed by the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1" dirty="0"/>
              <a:t>Version structure list</a:t>
            </a:r>
            <a:r>
              <a:rPr lang="en-US" i="0" dirty="0"/>
              <a:t> (VSL) contains latest version structure for every user and group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DAA0A-EDAD-4097-A558-6E73A9D14F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40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1DAA0A-EDAD-4097-A558-6E73A9D14F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2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9FA-2D5B-4245-8DDD-EA8484F748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7A24-810E-484D-92E6-AD676CA490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86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9FA-2D5B-4245-8DDD-EA8484F748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7A24-810E-484D-92E6-AD676CA4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5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9FA-2D5B-4245-8DDD-EA8484F748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7A24-810E-484D-92E6-AD676CA4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9FA-2D5B-4245-8DDD-EA8484F748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7A24-810E-484D-92E6-AD676CA4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1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9FA-2D5B-4245-8DDD-EA8484F748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7A24-810E-484D-92E6-AD676CA490D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2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9FA-2D5B-4245-8DDD-EA8484F748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7A24-810E-484D-92E6-AD676CA4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2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9FA-2D5B-4245-8DDD-EA8484F748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7A24-810E-484D-92E6-AD676CA4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9FA-2D5B-4245-8DDD-EA8484F748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7A24-810E-484D-92E6-AD676CA4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0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9FA-2D5B-4245-8DDD-EA8484F748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7A24-810E-484D-92E6-AD676CA4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AC59FA-2D5B-4245-8DDD-EA8484F748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5C7A24-810E-484D-92E6-AD676CA4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5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59FA-2D5B-4245-8DDD-EA8484F748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C7A24-810E-484D-92E6-AD676CA49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1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AC59FA-2D5B-4245-8DDD-EA8484F748AC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5C7A24-810E-484D-92E6-AD676CA490D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6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SUNDR</a:t>
            </a:r>
            <a:br>
              <a:rPr lang="en-US" dirty="0"/>
            </a:br>
            <a:r>
              <a:rPr lang="en-US" sz="3200" dirty="0"/>
              <a:t>Secure Untrusted Data Repository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cap="none" spc="0" dirty="0" err="1"/>
              <a:t>Jinyuan</a:t>
            </a:r>
            <a:r>
              <a:rPr lang="en-US" cap="none" spc="0" dirty="0"/>
              <a:t> Li, Maxwell </a:t>
            </a:r>
            <a:r>
              <a:rPr lang="en-US" cap="none" spc="0" dirty="0" err="1"/>
              <a:t>Krohn</a:t>
            </a:r>
            <a:r>
              <a:rPr lang="en-US" cap="none" spc="0" dirty="0"/>
              <a:t>, David </a:t>
            </a:r>
            <a:r>
              <a:rPr lang="en-US" cap="none" spc="0" dirty="0" err="1"/>
              <a:t>Mazières</a:t>
            </a:r>
            <a:r>
              <a:rPr lang="en-US" cap="none" spc="0" dirty="0"/>
              <a:t>, and Dennis </a:t>
            </a:r>
            <a:r>
              <a:rPr lang="en-US" cap="none" spc="0" dirty="0" err="1"/>
              <a:t>Shasha</a:t>
            </a:r>
            <a:br>
              <a:rPr lang="en-US" cap="none" spc="0" dirty="0"/>
            </a:br>
            <a:r>
              <a:rPr lang="en-US" i="1" cap="none" spc="0" dirty="0"/>
              <a:t>NYU</a:t>
            </a:r>
          </a:p>
        </p:txBody>
      </p:sp>
    </p:spTree>
    <p:extLst>
      <p:ext uri="{BB962C8B-B14F-4D97-AF65-F5344CB8AC3E}">
        <p14:creationId xmlns:p14="http://schemas.microsoft.com/office/powerpoint/2010/main" val="147462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Concurrent SUNDR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Users </a:t>
            </a:r>
            <a:r>
              <a:rPr lang="en-US" sz="2400" b="1" dirty="0"/>
              <a:t>pre-declare </a:t>
            </a:r>
            <a:r>
              <a:rPr lang="en-US" sz="2400" dirty="0"/>
              <a:t>operations in signed </a:t>
            </a:r>
            <a:r>
              <a:rPr lang="en-US" sz="2400" b="1" dirty="0"/>
              <a:t>update certificates</a:t>
            </a:r>
            <a:r>
              <a:rPr lang="en-US" sz="2400" dirty="0"/>
              <a:t> (no global lock)</a:t>
            </a:r>
          </a:p>
          <a:p>
            <a:pPr lvl="2"/>
            <a:r>
              <a:rPr lang="en-US" sz="2000" dirty="0"/>
              <a:t>Gets complicated…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756" y="2592595"/>
            <a:ext cx="7929446" cy="3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5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/>
              <a:t>Evaluation</a:t>
            </a:r>
            <a:endParaRPr lang="en-US" sz="36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6635" y="2203135"/>
            <a:ext cx="4998865" cy="33243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0" y="2342258"/>
            <a:ext cx="5250180" cy="30460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06635" y="5527474"/>
            <a:ext cx="4998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Single-client LFS Small File Benchmark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5500" y="5527474"/>
            <a:ext cx="5250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Installing Emacs</a:t>
            </a:r>
          </a:p>
        </p:txBody>
      </p:sp>
    </p:spTree>
    <p:extLst>
      <p:ext uri="{BB962C8B-B14F-4D97-AF65-F5344CB8AC3E}">
        <p14:creationId xmlns:p14="http://schemas.microsoft.com/office/powerpoint/2010/main" val="104121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How can we protect </a:t>
            </a:r>
            <a:r>
              <a:rPr lang="en-US" sz="2400" i="1" dirty="0"/>
              <a:t>data integrity</a:t>
            </a:r>
            <a:r>
              <a:rPr lang="en-US" sz="2400" dirty="0"/>
              <a:t> on </a:t>
            </a:r>
            <a:r>
              <a:rPr lang="en-US" sz="2400" i="1" dirty="0"/>
              <a:t>untrusted</a:t>
            </a:r>
            <a:r>
              <a:rPr lang="en-US" sz="2400" dirty="0"/>
              <a:t> or </a:t>
            </a:r>
            <a:r>
              <a:rPr lang="en-US" sz="2400" i="1" dirty="0"/>
              <a:t>compromised</a:t>
            </a:r>
            <a:r>
              <a:rPr lang="en-US" sz="2400" dirty="0"/>
              <a:t> servers?</a:t>
            </a:r>
          </a:p>
          <a:p>
            <a:pPr lvl="1"/>
            <a:r>
              <a:rPr lang="en-US" sz="2400" b="1" dirty="0"/>
              <a:t>SUNDR</a:t>
            </a:r>
            <a:r>
              <a:rPr lang="en-US" sz="2400" dirty="0"/>
              <a:t> is a </a:t>
            </a:r>
            <a:r>
              <a:rPr lang="en-US" sz="2400" i="1" dirty="0"/>
              <a:t>network file system </a:t>
            </a:r>
            <a:r>
              <a:rPr lang="en-US" sz="2400" dirty="0"/>
              <a:t>that reduces the need to trust servers</a:t>
            </a:r>
          </a:p>
          <a:p>
            <a:pPr lvl="2"/>
            <a:r>
              <a:rPr lang="en-US" sz="2000" dirty="0"/>
              <a:t>Users can detect any unauthorized changes to their files</a:t>
            </a:r>
          </a:p>
          <a:p>
            <a:pPr lvl="2"/>
            <a:r>
              <a:rPr lang="en-US" sz="2000" dirty="0"/>
              <a:t>Users will</a:t>
            </a:r>
            <a:r>
              <a:rPr lang="en-US" sz="2000" i="1" dirty="0"/>
              <a:t> eventually</a:t>
            </a:r>
            <a:r>
              <a:rPr lang="en-US" sz="2000" dirty="0"/>
              <a:t> notice if the server drops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117" y="3510342"/>
            <a:ext cx="5420725" cy="25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1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SUNDR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Interface like NFS, with </a:t>
            </a:r>
            <a:r>
              <a:rPr lang="en-US" sz="2400" i="1" dirty="0"/>
              <a:t>fetch</a:t>
            </a:r>
            <a:r>
              <a:rPr lang="en-US" sz="2400" dirty="0"/>
              <a:t> and </a:t>
            </a:r>
            <a:r>
              <a:rPr lang="en-US" sz="2400" i="1" dirty="0"/>
              <a:t>modify</a:t>
            </a:r>
            <a:r>
              <a:rPr lang="en-US" sz="2400" dirty="0"/>
              <a:t> operations</a:t>
            </a:r>
            <a:endParaRPr lang="en-US" sz="2400" i="1" dirty="0"/>
          </a:p>
          <a:p>
            <a:pPr lvl="1"/>
            <a:r>
              <a:rPr lang="en-US" sz="2400" dirty="0"/>
              <a:t>SUNDR filesystem requires:</a:t>
            </a:r>
          </a:p>
          <a:p>
            <a:pPr lvl="2"/>
            <a:r>
              <a:rPr lang="en-US" sz="2000" b="1" dirty="0"/>
              <a:t>Superuser</a:t>
            </a:r>
            <a:r>
              <a:rPr lang="en-US" sz="2000" dirty="0"/>
              <a:t> public/private signature key pair for root access – give public key to </a:t>
            </a:r>
            <a:r>
              <a:rPr lang="en-US" sz="2000" i="1" dirty="0"/>
              <a:t>server admin</a:t>
            </a:r>
          </a:p>
          <a:p>
            <a:pPr lvl="3"/>
            <a:r>
              <a:rPr lang="en-US" sz="2000" dirty="0"/>
              <a:t>Server never needs private key!</a:t>
            </a:r>
          </a:p>
          <a:p>
            <a:pPr lvl="2"/>
            <a:r>
              <a:rPr lang="en-US" sz="2000" b="1" dirty="0"/>
              <a:t>User</a:t>
            </a:r>
            <a:r>
              <a:rPr lang="en-US" sz="2000" dirty="0"/>
              <a:t> public/private signature key pair – give public key to </a:t>
            </a:r>
            <a:r>
              <a:rPr lang="en-US" sz="2000" i="1" dirty="0"/>
              <a:t>superuser</a:t>
            </a:r>
          </a:p>
          <a:p>
            <a:pPr lvl="3"/>
            <a:r>
              <a:rPr lang="en-US" sz="2000" dirty="0"/>
              <a:t>Must remember private key </a:t>
            </a:r>
            <a:r>
              <a:rPr lang="en-US" sz="2000" i="1" dirty="0"/>
              <a:t>and</a:t>
            </a:r>
            <a:r>
              <a:rPr lang="en-US" sz="2000" dirty="0"/>
              <a:t> their last operation</a:t>
            </a:r>
          </a:p>
          <a:p>
            <a:pPr lvl="2"/>
            <a:r>
              <a:rPr lang="en-US" sz="2000" b="1" dirty="0"/>
              <a:t>User groups </a:t>
            </a:r>
            <a:r>
              <a:rPr lang="en-US" sz="2000" dirty="0"/>
              <a:t>to give multiple users permissions to access the same files</a:t>
            </a:r>
            <a:endParaRPr lang="en-US" sz="2000" i="1" dirty="0"/>
          </a:p>
          <a:p>
            <a:pPr lvl="1"/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52736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b="1" dirty="0"/>
              <a:t>Fetch-modify</a:t>
            </a:r>
            <a:r>
              <a:rPr lang="en-US" sz="2400" dirty="0"/>
              <a:t> consistency:</a:t>
            </a:r>
            <a:br>
              <a:rPr lang="en-US" sz="2400" dirty="0"/>
            </a:br>
            <a:r>
              <a:rPr lang="en-US" sz="2400" dirty="0"/>
              <a:t>a fetch reflects exactly the authorized modifications that happened before it</a:t>
            </a:r>
          </a:p>
          <a:p>
            <a:pPr lvl="2"/>
            <a:r>
              <a:rPr lang="en-US" sz="2000" i="1" dirty="0"/>
              <a:t>Impossible</a:t>
            </a:r>
            <a:r>
              <a:rPr lang="en-US" sz="2000" dirty="0"/>
              <a:t> without online trusted parties – server can just drop operations</a:t>
            </a:r>
            <a:endParaRPr lang="en-US" sz="2000" i="1" dirty="0"/>
          </a:p>
          <a:p>
            <a:pPr lvl="1"/>
            <a:r>
              <a:rPr lang="en-US" sz="2400" b="1" dirty="0"/>
              <a:t>Fork</a:t>
            </a:r>
            <a:r>
              <a:rPr lang="en-US" sz="2400" dirty="0"/>
              <a:t> consistency:</a:t>
            </a:r>
            <a:br>
              <a:rPr lang="en-US" sz="2400" dirty="0"/>
            </a:br>
            <a:r>
              <a:rPr lang="en-US" sz="2400" dirty="0"/>
              <a:t>a malicious server can cause a fetch by A to miss a modify by B, but either will detect the attack upon seeing a subsequent operation by the other</a:t>
            </a:r>
          </a:p>
          <a:p>
            <a:pPr lvl="2"/>
            <a:r>
              <a:rPr lang="en-US" sz="2000" dirty="0"/>
              <a:t>Provided by SUNDR</a:t>
            </a:r>
          </a:p>
        </p:txBody>
      </p:sp>
    </p:spTree>
    <p:extLst>
      <p:ext uri="{BB962C8B-B14F-4D97-AF65-F5344CB8AC3E}">
        <p14:creationId xmlns:p14="http://schemas.microsoft.com/office/powerpoint/2010/main" val="54275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Strawman Filesystem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File server stores </a:t>
            </a:r>
            <a:r>
              <a:rPr lang="en-US" sz="2400" b="1" dirty="0"/>
              <a:t>complete history of operations</a:t>
            </a:r>
          </a:p>
          <a:p>
            <a:pPr lvl="2"/>
            <a:r>
              <a:rPr lang="en-US" sz="2000" dirty="0"/>
              <a:t>Users sign every operation </a:t>
            </a:r>
            <a:r>
              <a:rPr lang="en-US" sz="2000" i="1" dirty="0"/>
              <a:t>and</a:t>
            </a:r>
            <a:r>
              <a:rPr lang="en-US" sz="2000" dirty="0"/>
              <a:t> the entire operation history preceding it</a:t>
            </a:r>
          </a:p>
          <a:p>
            <a:pPr lvl="2"/>
            <a:r>
              <a:rPr lang="en-US" sz="2000" u="sng" dirty="0"/>
              <a:t>Invariant</a:t>
            </a:r>
            <a:r>
              <a:rPr lang="en-US" sz="2000" dirty="0"/>
              <a:t>: users will only append to the history if they can validate all preceding history</a:t>
            </a:r>
          </a:p>
          <a:p>
            <a:pPr lvl="1"/>
            <a:r>
              <a:rPr lang="en-US" sz="2400" dirty="0"/>
              <a:t>To fetch or modify, a client must:</a:t>
            </a:r>
          </a:p>
          <a:p>
            <a:pPr lvl="2"/>
            <a:r>
              <a:rPr lang="en-US" sz="2000" dirty="0"/>
              <a:t>Acquire the global lock</a:t>
            </a:r>
          </a:p>
          <a:p>
            <a:pPr lvl="2"/>
            <a:r>
              <a:rPr lang="en-US" sz="2000" dirty="0"/>
              <a:t>Download the entire filesystem history</a:t>
            </a:r>
          </a:p>
          <a:p>
            <a:pPr lvl="2"/>
            <a:r>
              <a:rPr lang="en-US" sz="2000" dirty="0"/>
              <a:t>Validate each user’s most recent signature</a:t>
            </a:r>
          </a:p>
          <a:p>
            <a:pPr lvl="2"/>
            <a:r>
              <a:rPr lang="en-US" sz="2000" dirty="0"/>
              <a:t>Check that their last operation is in the downloaded history</a:t>
            </a:r>
          </a:p>
          <a:p>
            <a:pPr lvl="2"/>
            <a:r>
              <a:rPr lang="en-US" sz="2000" dirty="0"/>
              <a:t>Reconstruct the filesystem from its history, append their new modification, then sign it</a:t>
            </a:r>
          </a:p>
          <a:p>
            <a:pPr lvl="1"/>
            <a:r>
              <a:rPr lang="en-US" sz="2400" dirty="0"/>
              <a:t>But: no concurrency (global lock),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47491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Serialized SUNDR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Ship </a:t>
            </a:r>
            <a:r>
              <a:rPr lang="en-US" sz="2400" i="1" dirty="0"/>
              <a:t>digests</a:t>
            </a:r>
            <a:r>
              <a:rPr lang="en-US" sz="2400" dirty="0"/>
              <a:t> of filesystem state using </a:t>
            </a:r>
            <a:r>
              <a:rPr lang="en-US" sz="2400" i="1" dirty="0"/>
              <a:t>hash trees</a:t>
            </a:r>
            <a:r>
              <a:rPr lang="en-US" sz="2400" dirty="0"/>
              <a:t>, instead of the whole history</a:t>
            </a:r>
          </a:p>
          <a:p>
            <a:pPr lvl="2"/>
            <a:r>
              <a:rPr lang="en-US" sz="2000" b="1" dirty="0" err="1"/>
              <a:t>i</a:t>
            </a:r>
            <a:r>
              <a:rPr lang="en-US" sz="2000" b="1" dirty="0"/>
              <a:t>-handle:</a:t>
            </a:r>
            <a:r>
              <a:rPr lang="en-US" sz="2000" dirty="0"/>
              <a:t> the root of a user/group hash tree, aggregating all of their files into a single hash</a:t>
            </a:r>
          </a:p>
          <a:p>
            <a:pPr lvl="2"/>
            <a:r>
              <a:rPr lang="en-US" sz="2000" b="1" dirty="0"/>
              <a:t>Version vector:</a:t>
            </a:r>
            <a:r>
              <a:rPr lang="en-US" sz="2000" dirty="0"/>
              <a:t> ties together the latest versions of all </a:t>
            </a:r>
            <a:r>
              <a:rPr lang="en-US" sz="2000" dirty="0" err="1"/>
              <a:t>i</a:t>
            </a:r>
            <a:r>
              <a:rPr lang="en-US" sz="2000" dirty="0"/>
              <a:t>-handles</a:t>
            </a:r>
          </a:p>
        </p:txBody>
      </p:sp>
    </p:spTree>
    <p:extLst>
      <p:ext uri="{BB962C8B-B14F-4D97-AF65-F5344CB8AC3E}">
        <p14:creationId xmlns:p14="http://schemas.microsoft.com/office/powerpoint/2010/main" val="127917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Serialized SUNDR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5216" y="1846263"/>
            <a:ext cx="1000189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Serialized SUNDR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5330" y="1846263"/>
            <a:ext cx="470166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8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Serialized SUNDR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File server stores </a:t>
            </a:r>
            <a:r>
              <a:rPr lang="en-US" sz="2400" b="1" dirty="0">
                <a:solidFill>
                  <a:schemeClr val="tx1"/>
                </a:solidFill>
              </a:rPr>
              <a:t>version structure list (VSL)</a:t>
            </a:r>
          </a:p>
          <a:p>
            <a:pPr lvl="1"/>
            <a:r>
              <a:rPr lang="en-US" sz="2400" dirty="0"/>
              <a:t>To fetch or modify, a client must:</a:t>
            </a:r>
          </a:p>
          <a:p>
            <a:pPr lvl="2"/>
            <a:r>
              <a:rPr lang="en-US" sz="2000" dirty="0"/>
              <a:t>Acquire the global lock</a:t>
            </a:r>
          </a:p>
          <a:p>
            <a:pPr lvl="2"/>
            <a:r>
              <a:rPr lang="en-US" sz="2000" dirty="0"/>
              <a:t>Download the </a:t>
            </a:r>
            <a:r>
              <a:rPr lang="en-US" sz="2000" dirty="0">
                <a:solidFill>
                  <a:schemeClr val="tx1"/>
                </a:solidFill>
              </a:rPr>
              <a:t>VSL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Update their version structure</a:t>
            </a:r>
          </a:p>
          <a:p>
            <a:pPr lvl="3"/>
            <a:r>
              <a:rPr lang="en-US" sz="2000" dirty="0">
                <a:solidFill>
                  <a:schemeClr val="tx1"/>
                </a:solidFill>
              </a:rPr>
              <a:t>Perform modifications, </a:t>
            </a:r>
            <a:r>
              <a:rPr lang="en-US" sz="2000" dirty="0" err="1">
                <a:solidFill>
                  <a:schemeClr val="tx1"/>
                </a:solidFill>
              </a:rPr>
              <a:t>recompute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</a:t>
            </a:r>
            <a:r>
              <a:rPr lang="en-US" sz="2000" dirty="0">
                <a:solidFill>
                  <a:schemeClr val="tx1"/>
                </a:solidFill>
              </a:rPr>
              <a:t>-handles, increment version numbers, …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Check VSL consistency</a:t>
            </a:r>
          </a:p>
          <a:p>
            <a:pPr lvl="3"/>
            <a:r>
              <a:rPr lang="en-US" sz="2000" dirty="0">
                <a:solidFill>
                  <a:schemeClr val="tx1"/>
                </a:solidFill>
              </a:rPr>
              <a:t>Is their old version structure is in VSL?</a:t>
            </a:r>
          </a:p>
          <a:p>
            <a:pPr lvl="3"/>
            <a:r>
              <a:rPr lang="en-US" sz="2000" dirty="0">
                <a:solidFill>
                  <a:schemeClr val="tx1"/>
                </a:solidFill>
              </a:rPr>
              <a:t>Is there a total ordering? (all old version numbers &lt;= new version numbers)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Sign their new version structure</a:t>
            </a:r>
          </a:p>
        </p:txBody>
      </p:sp>
    </p:spTree>
    <p:extLst>
      <p:ext uri="{BB962C8B-B14F-4D97-AF65-F5344CB8AC3E}">
        <p14:creationId xmlns:p14="http://schemas.microsoft.com/office/powerpoint/2010/main" val="34946443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5839</TotalTime>
  <Words>654</Words>
  <Application>Microsoft Office PowerPoint</Application>
  <PresentationFormat>Widescreen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SUNDR Secure Untrusted Data Repository</vt:lpstr>
      <vt:lpstr>Motivation</vt:lpstr>
      <vt:lpstr>SUNDR</vt:lpstr>
      <vt:lpstr>Security Model</vt:lpstr>
      <vt:lpstr>Strawman Filesystem</vt:lpstr>
      <vt:lpstr>Serialized SUNDR</vt:lpstr>
      <vt:lpstr>Serialized SUNDR</vt:lpstr>
      <vt:lpstr>Serialized SUNDR</vt:lpstr>
      <vt:lpstr>Serialized SUNDR</vt:lpstr>
      <vt:lpstr>Concurrent SUNDR</vt:lpstr>
      <vt:lpstr>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SUNDR</dc:title>
  <dc:creator>Jeffrey Han</dc:creator>
  <cp:lastModifiedBy>Jeffrey Han</cp:lastModifiedBy>
  <cp:revision>302</cp:revision>
  <dcterms:created xsi:type="dcterms:W3CDTF">2017-02-14T01:10:09Z</dcterms:created>
  <dcterms:modified xsi:type="dcterms:W3CDTF">2017-04-23T04:58:13Z</dcterms:modified>
</cp:coreProperties>
</file>