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7" r:id="rId2"/>
    <p:sldId id="295" r:id="rId3"/>
    <p:sldId id="296" r:id="rId4"/>
    <p:sldId id="297" r:id="rId5"/>
    <p:sldId id="299" r:id="rId6"/>
    <p:sldId id="289" r:id="rId7"/>
    <p:sldId id="290" r:id="rId8"/>
    <p:sldId id="300" r:id="rId9"/>
    <p:sldId id="292" r:id="rId10"/>
    <p:sldId id="303" r:id="rId11"/>
    <p:sldId id="305" r:id="rId12"/>
    <p:sldId id="308" r:id="rId13"/>
    <p:sldId id="306" r:id="rId14"/>
    <p:sldId id="307" r:id="rId15"/>
    <p:sldId id="302" r:id="rId16"/>
    <p:sldId id="309" r:id="rId17"/>
    <p:sldId id="277" r:id="rId18"/>
    <p:sldId id="310" r:id="rId19"/>
    <p:sldId id="311" r:id="rId20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4899"/>
    <a:srgbClr val="FF6501"/>
    <a:srgbClr val="008F00"/>
    <a:srgbClr val="92D050"/>
    <a:srgbClr val="FF9300"/>
    <a:srgbClr val="C0504D"/>
    <a:srgbClr val="D5FED5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61" autoAdjust="0"/>
    <p:restoredTop sz="93692" autoAdjust="0"/>
  </p:normalViewPr>
  <p:slideViewPr>
    <p:cSldViewPr snapToGrid="0">
      <p:cViewPr varScale="1">
        <p:scale>
          <a:sx n="66" d="100"/>
          <a:sy n="66" d="100"/>
        </p:scale>
        <p:origin x="2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 flash cell stores different amount of charges in the floating gate to represent different states.</a:t>
            </a:r>
          </a:p>
          <a:p>
            <a:r>
              <a:rPr lang="en-US" baseline="0" dirty="0"/>
              <a:t>A flash cell that stores a single bit has two states, 1 and 0. </a:t>
            </a:r>
          </a:p>
          <a:p>
            <a:r>
              <a:rPr lang="en-US" baseline="0" dirty="0"/>
              <a:t>The different states are represented as an analog threshold voltage of the cell, which is shown on the x-axis.</a:t>
            </a:r>
            <a:r>
              <a:rPr lang="en-US" dirty="0"/>
              <a:t> </a:t>
            </a:r>
          </a:p>
          <a:p>
            <a:r>
              <a:rPr lang="en-US" dirty="0"/>
              <a:t>In reality,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4223-583E-4CCF-8BED-0B3B083450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6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reality, due to program variation, the threshold voltage of each state is actually distributed across a range.</a:t>
            </a:r>
          </a:p>
          <a:p>
            <a:r>
              <a:rPr lang="en-US" baseline="0" dirty="0"/>
              <a:t>We typically represent this range on a graph of probability density function as a hump of threshold voltage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4223-583E-4CCF-8BED-0B3B083450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reality, due to program variation, the threshold voltage of each state is actually distributed across a range.</a:t>
            </a:r>
          </a:p>
          <a:p>
            <a:r>
              <a:rPr lang="en-US" baseline="0" dirty="0"/>
              <a:t>We typically represent this range on a graph of probability density function as a hump of threshold voltage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4223-583E-4CCF-8BED-0B3B083450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flash memory</a:t>
            </a:r>
            <a:r>
              <a:rPr lang="en-US" baseline="0" dirty="0"/>
              <a:t> typically use </a:t>
            </a:r>
            <a:r>
              <a:rPr lang="en-US" dirty="0"/>
              <a:t>multi-level cell</a:t>
            </a:r>
            <a:r>
              <a:rPr lang="en-US" baseline="0" dirty="0"/>
              <a:t> that</a:t>
            </a:r>
            <a:r>
              <a:rPr lang="en-US" dirty="0"/>
              <a:t> actually store 2 bits instead of 1 bit.</a:t>
            </a:r>
          </a:p>
          <a:p>
            <a:r>
              <a:rPr lang="en-US" dirty="0"/>
              <a:t>To</a:t>
            </a:r>
            <a:r>
              <a:rPr lang="en-US" baseline="0" dirty="0"/>
              <a:t> represent </a:t>
            </a:r>
            <a:r>
              <a:rPr lang="en-US" dirty="0"/>
              <a:t>two bits, we now need </a:t>
            </a:r>
            <a:r>
              <a:rPr lang="en-US" baseline="0" dirty="0"/>
              <a:t>4 threshold voltage states, the erased, P1, P2, and P3 states.</a:t>
            </a:r>
          </a:p>
          <a:p>
            <a:r>
              <a:rPr lang="en-US" baseline="0" dirty="0"/>
              <a:t>For example, if the cell’s threshold voltage is between P1-P2 </a:t>
            </a:r>
            <a:r>
              <a:rPr lang="en-US" baseline="0" dirty="0" err="1"/>
              <a:t>Vref</a:t>
            </a:r>
            <a:r>
              <a:rPr lang="en-US" baseline="0" dirty="0"/>
              <a:t> and P2-P3 </a:t>
            </a:r>
            <a:r>
              <a:rPr lang="en-US" baseline="0" dirty="0" err="1"/>
              <a:t>Vref</a:t>
            </a:r>
            <a:r>
              <a:rPr lang="en-US" baseline="0" dirty="0"/>
              <a:t>, the cell is in P2 state.</a:t>
            </a:r>
          </a:p>
          <a:p>
            <a:r>
              <a:rPr lang="en-US" baseline="0" dirty="0"/>
              <a:t>In the rest of our talk, we will not show the erased state, because the erased state is less affected by retention loss.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4223-583E-4CCF-8BED-0B3B083450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72835"/>
            <a:ext cx="9144000" cy="13231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b="0" dirty="0"/>
              <a:t>Flash storage</a:t>
            </a:r>
            <a:endParaRPr lang="en-US" sz="44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8</a:t>
            </a:r>
          </a:p>
          <a:p>
            <a:endParaRPr lang="en-US" sz="3000" dirty="0"/>
          </a:p>
          <a:p>
            <a:r>
              <a:rPr lang="en-US" sz="3000" dirty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Flash: Storing many bits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4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 flash</a:t>
            </a:r>
          </a:p>
          <a:p>
            <a:pPr lvl="1"/>
            <a:r>
              <a:rPr lang="en-US" dirty="0"/>
              <a:t>Cells connected in parallel to bit lines</a:t>
            </a:r>
          </a:p>
          <a:p>
            <a:pPr lvl="1"/>
            <a:r>
              <a:rPr lang="en-US" dirty="0"/>
              <a:t>Cells can be read and written to individually</a:t>
            </a:r>
          </a:p>
          <a:p>
            <a:r>
              <a:rPr lang="en-US" dirty="0"/>
              <a:t>NAND flash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Cells connected in series, consuming less space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Smaller area needed to implement certain capacity</a:t>
            </a:r>
          </a:p>
          <a:p>
            <a:pPr lvl="2">
              <a:spcAft>
                <a:spcPts val="600"/>
              </a:spcAft>
              <a:buFont typeface="Wingdings" charset="2"/>
              <a:buChar char="Ø"/>
            </a:pPr>
            <a:r>
              <a:rPr lang="en-US" dirty="0">
                <a:sym typeface="Wingdings"/>
              </a:rPr>
              <a:t> Reduce cost per bit, increase max chip capacity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/>
              </a:rPr>
              <a:t>Cells can only be written and read at the page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Flash: Bit vs. page-level access</a:t>
            </a:r>
          </a:p>
        </p:txBody>
      </p:sp>
    </p:spTree>
    <p:extLst>
      <p:ext uri="{BB962C8B-B14F-4D97-AF65-F5344CB8AC3E}">
        <p14:creationId xmlns:p14="http://schemas.microsoft.com/office/powerpoint/2010/main" val="176206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793804" cy="5408579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b="1" dirty="0">
                <a:latin typeface="Calibri" panose="020F0502020204030204" pitchFamily="34" charset="0"/>
              </a:rPr>
              <a:t>Architecture: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Pages: 8-16 KB, assembled into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Blocks: 4-8 MB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Flash: 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718" t="17370" r="45901"/>
          <a:stretch/>
        </p:blipFill>
        <p:spPr>
          <a:xfrm>
            <a:off x="2249521" y="3482503"/>
            <a:ext cx="4766554" cy="25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793804" cy="5408579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</a:rPr>
              <a:t>Always read an entire page: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</a:rPr>
              <a:t>Can only read entire aligned page from SSD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</a:rPr>
              <a:t>Always write an entire page: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</a:rPr>
              <a:t>To change single byte, need to write entire page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</a:rPr>
              <a:t>Pages cannot be overwritten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Calibri" panose="020F0502020204030204" pitchFamily="34" charset="0"/>
              </a:rPr>
              <a:t>Page can be written only if the “free” state.  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</a:rPr>
              <a:t>Updating</a:t>
            </a:r>
            <a:r>
              <a:rPr lang="en-US" sz="2200" dirty="0">
                <a:latin typeface="Calibri" panose="020F0502020204030204" pitchFamily="34" charset="0"/>
              </a:rPr>
              <a:t>: </a:t>
            </a:r>
            <a:r>
              <a:rPr lang="en-US" sz="2200" b="1" dirty="0">
                <a:latin typeface="Calibri" panose="020F0502020204030204" pitchFamily="34" charset="0"/>
              </a:rPr>
              <a:t> Read</a:t>
            </a:r>
            <a:r>
              <a:rPr lang="en-US" sz="2200" dirty="0">
                <a:latin typeface="Calibri" panose="020F0502020204030204" pitchFamily="34" charset="0"/>
              </a:rPr>
              <a:t> page to internal register, </a:t>
            </a:r>
            <a:r>
              <a:rPr lang="en-US" sz="2200" b="1" dirty="0">
                <a:latin typeface="Calibri" panose="020F0502020204030204" pitchFamily="34" charset="0"/>
              </a:rPr>
              <a:t>modify</a:t>
            </a:r>
            <a:r>
              <a:rPr lang="en-US" sz="2200" dirty="0">
                <a:latin typeface="Calibri" panose="020F0502020204030204" pitchFamily="34" charset="0"/>
              </a:rPr>
              <a:t>, then </a:t>
            </a:r>
            <a:r>
              <a:rPr lang="en-US" sz="2200" b="1" dirty="0">
                <a:latin typeface="Calibri" panose="020F0502020204030204" pitchFamily="34" charset="0"/>
              </a:rPr>
              <a:t>write</a:t>
            </a:r>
            <a:r>
              <a:rPr lang="en-US" sz="2200" dirty="0">
                <a:latin typeface="Calibri" panose="020F0502020204030204" pitchFamily="34" charset="0"/>
              </a:rPr>
              <a:t> to free page 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</a:rPr>
              <a:t>Erases are aligned on block size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Calibri" panose="020F0502020204030204" pitchFamily="34" charset="0"/>
              </a:rPr>
              <a:t>To make a page “free”, need to erase it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Calibri" panose="020F0502020204030204" pitchFamily="34" charset="0"/>
              </a:rPr>
              <a:t>Erasures can only occur at block boundary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Flash:  Reading / writing</a:t>
            </a:r>
          </a:p>
        </p:txBody>
      </p:sp>
    </p:spTree>
    <p:extLst>
      <p:ext uri="{BB962C8B-B14F-4D97-AF65-F5344CB8AC3E}">
        <p14:creationId xmlns:p14="http://schemas.microsoft.com/office/powerpoint/2010/main" val="68636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900" dirty="0">
                <a:latin typeface="Calibri" panose="020F0502020204030204" pitchFamily="34" charset="0"/>
              </a:rPr>
              <a:t>Why Erase then Write? Hardware 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9421"/>
            <a:ext cx="8404698" cy="500812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A freshly erased, blank page of NAND flash has no charged gates; it stores all 1s.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1s can be turned into 0s at the page level, but one-way process.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Turning 0s back into 1s is a difficult operation b/c it uses high voltages.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Difficult to confine the effect only to desired cells; high voltages can change  adjacent cells.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To maximize throughput: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Keep small writes into a buffer in RAM</a:t>
            </a:r>
          </a:p>
          <a:p>
            <a:pPr lvl="1" algn="just">
              <a:spcAft>
                <a:spcPts val="3200"/>
              </a:spcAft>
            </a:pPr>
            <a:r>
              <a:rPr lang="en-US" dirty="0">
                <a:latin typeface="Calibri" panose="020F0502020204030204" pitchFamily="34" charset="0"/>
              </a:rPr>
              <a:t>Perform large batch write when buffer full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Suited well for log-structured write (e.g., LSM trees)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Implication:  Buffer small writes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4648888"/>
            <a:ext cx="8193614" cy="17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SSD: Solid State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54" y="1634266"/>
            <a:ext cx="3778742" cy="342900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800" dirty="0"/>
              <a:t>Host Interface Logic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SSD Controller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RAM Buffer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Flash Memory Package</a:t>
            </a:r>
          </a:p>
          <a:p>
            <a:pPr>
              <a:spcBef>
                <a:spcPts val="800"/>
              </a:spcBef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96" y="1383789"/>
            <a:ext cx="4756315" cy="39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SSD: Solid State Driver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96" y="1383789"/>
            <a:ext cx="4756315" cy="3929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411" y="4021717"/>
            <a:ext cx="5941123" cy="27000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9054" y="1634266"/>
            <a:ext cx="377874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800" b="0"/>
              <a:t>Host Interface Logic</a:t>
            </a:r>
          </a:p>
          <a:p>
            <a:pPr>
              <a:spcBef>
                <a:spcPts val="800"/>
              </a:spcBef>
            </a:pPr>
            <a:r>
              <a:rPr lang="en-US" sz="2800" b="0"/>
              <a:t>SSD Controller</a:t>
            </a:r>
          </a:p>
          <a:p>
            <a:pPr>
              <a:spcBef>
                <a:spcPts val="800"/>
              </a:spcBef>
            </a:pPr>
            <a:r>
              <a:rPr lang="en-US" sz="2800" b="0"/>
              <a:t>RAM Buffer</a:t>
            </a:r>
          </a:p>
          <a:p>
            <a:pPr>
              <a:spcBef>
                <a:spcPts val="800"/>
              </a:spcBef>
            </a:pPr>
            <a:r>
              <a:rPr lang="en-US" sz="2800" b="0"/>
              <a:t>Flash Memory Package</a:t>
            </a:r>
          </a:p>
          <a:p>
            <a:pPr>
              <a:spcBef>
                <a:spcPts val="8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455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565204" cy="54085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Disk lifetime:  each page can only be written some fixed number of times:</a:t>
            </a:r>
          </a:p>
          <a:p>
            <a:pPr lvl="1"/>
            <a:r>
              <a:rPr lang="en-US" dirty="0"/>
              <a:t>SLC:  100,000 P/E cycles</a:t>
            </a:r>
          </a:p>
          <a:p>
            <a:pPr lvl="1"/>
            <a:r>
              <a:rPr lang="en-US" dirty="0"/>
              <a:t>MLC:  3,000 P/E cycles</a:t>
            </a:r>
          </a:p>
          <a:p>
            <a:pPr lvl="1"/>
            <a:r>
              <a:rPr lang="en-US" dirty="0"/>
              <a:t>TLC: 100 P/E cycles</a:t>
            </a:r>
          </a:p>
          <a:p>
            <a:r>
              <a:rPr lang="en-US" dirty="0"/>
              <a:t>When blocks get bad, take them out of rotation</a:t>
            </a:r>
          </a:p>
          <a:p>
            <a:pPr lvl="1"/>
            <a:r>
              <a:rPr lang="en-US" dirty="0"/>
              <a:t>Need indirection layer to not use bad pages</a:t>
            </a:r>
          </a:p>
          <a:p>
            <a:r>
              <a:rPr lang="en-US" dirty="0"/>
              <a:t>Want to load balance writes over pages!</a:t>
            </a:r>
          </a:p>
          <a:p>
            <a:pPr lvl="1"/>
            <a:r>
              <a:rPr lang="en-US" dirty="0"/>
              <a:t>FTL:  Flash-Translation Layer for “wear leveling”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twist</a:t>
            </a:r>
          </a:p>
        </p:txBody>
      </p:sp>
    </p:spTree>
    <p:extLst>
      <p:ext uri="{BB962C8B-B14F-4D97-AF65-F5344CB8AC3E}">
        <p14:creationId xmlns:p14="http://schemas.microsoft.com/office/powerpoint/2010/main" val="18666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81" y="54163"/>
            <a:ext cx="1836015" cy="10415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89856" y="2122708"/>
          <a:ext cx="5617030" cy="406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44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 HDD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Sequential Read 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176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Sequential Write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190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Random Read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0.495 MB/s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121 IOPS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114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Random Write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0.919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224 IOPS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DQ Random Read 4KiB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1.198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292 IOPS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DQ Random Write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0.929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227 IOPS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92928" y="1075473"/>
            <a:ext cx="2882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Seagate ($50) </a:t>
            </a:r>
          </a:p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1TB HDD 7200RPM</a:t>
            </a:r>
          </a:p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Model: STD1000DM003-1SB10C </a:t>
            </a:r>
          </a:p>
        </p:txBody>
      </p:sp>
      <p:sp>
        <p:nvSpPr>
          <p:cNvPr id="9" name="Rectangle 8"/>
          <p:cNvSpPr/>
          <p:nvPr/>
        </p:nvSpPr>
        <p:spPr>
          <a:xfrm>
            <a:off x="489857" y="6168888"/>
            <a:ext cx="8320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www.tomshardware.com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/answers/id-3201572/good-normal-read-write-speed-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hdd.html</a:t>
            </a:r>
            <a:endParaRPr lang="en-US" sz="14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1505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~2016</a:t>
            </a:r>
          </a:p>
        </p:txBody>
      </p:sp>
    </p:spTree>
    <p:extLst>
      <p:ext uri="{BB962C8B-B14F-4D97-AF65-F5344CB8AC3E}">
        <p14:creationId xmlns:p14="http://schemas.microsoft.com/office/powerpoint/2010/main" val="33350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23" y="173733"/>
            <a:ext cx="1992086" cy="798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181" y="54163"/>
            <a:ext cx="1836015" cy="10415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89856" y="2122708"/>
          <a:ext cx="8294912" cy="406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7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44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 HDD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SSD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Sequential Read 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176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2268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Sequential Write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190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1696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Random Read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0.495 MB/s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121 IOPS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44.9 MB/s</a:t>
                      </a:r>
                    </a:p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10,962</a:t>
                      </a:r>
                      <a:r>
                        <a:rPr lang="en-US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IOPS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114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Random Write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0.919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224 IOPS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151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36,865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IOPS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DQ Random Read 4KiB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1.198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292 IOPS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348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84961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IOPS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DQ Random Write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0.929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227 IOPS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399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97,412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IOPS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92928" y="1075473"/>
            <a:ext cx="2882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Seagate ($50) </a:t>
            </a:r>
          </a:p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1TB HDD 7200RPM</a:t>
            </a:r>
          </a:p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Model: STD1000DM003-1SB10C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4680" y="1091802"/>
            <a:ext cx="36947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Samsung  ($330)</a:t>
            </a:r>
          </a:p>
          <a:p>
            <a:r>
              <a: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512 GB 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960 Pro </a:t>
            </a:r>
            <a:r>
              <a:rPr lang="en-US" sz="1400" b="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NVMe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PCIe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M.2 </a:t>
            </a:r>
          </a:p>
          <a:p>
            <a:r>
              <a:rPr lang="en-US" sz="1600" b="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Model: MZ-V6P512BW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086" y="6454251"/>
            <a:ext cx="8075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ssd.userbenchmark.com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SpeedTest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/182182/Samsung-SSD-960-PRO-512GB</a:t>
            </a:r>
          </a:p>
        </p:txBody>
      </p:sp>
      <p:sp>
        <p:nvSpPr>
          <p:cNvPr id="9" name="Rectangle 8"/>
          <p:cNvSpPr/>
          <p:nvPr/>
        </p:nvSpPr>
        <p:spPr>
          <a:xfrm>
            <a:off x="489857" y="6168888"/>
            <a:ext cx="8320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www.tomshardware.com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/answers/id-3201572/good-normal-read-write-speed-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hdd.html</a:t>
            </a:r>
            <a:endParaRPr lang="en-US" sz="14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1505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~2016</a:t>
            </a:r>
          </a:p>
        </p:txBody>
      </p:sp>
    </p:spTree>
    <p:extLst>
      <p:ext uri="{BB962C8B-B14F-4D97-AF65-F5344CB8AC3E}">
        <p14:creationId xmlns:p14="http://schemas.microsoft.com/office/powerpoint/2010/main" val="22337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8380"/>
          <a:stretch/>
        </p:blipFill>
        <p:spPr>
          <a:xfrm>
            <a:off x="0" y="93133"/>
            <a:ext cx="9144000" cy="13552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3881224"/>
            <a:ext cx="8864600" cy="215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914" y="1629317"/>
            <a:ext cx="88500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Idea: 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Traditionally disks laid out with spatial locality due to cost of seeks</a:t>
            </a:r>
          </a:p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Observation: 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main memory getting bigger </a:t>
            </a:r>
            <a:r>
              <a:rPr lang="en-US" b="0" dirty="0">
                <a:latin typeface="Arial" charset="0"/>
                <a:ea typeface="Arial" charset="0"/>
                <a:cs typeface="Arial" charset="0"/>
                <a:sym typeface="Wingdings"/>
              </a:rPr>
              <a:t>→ most reads from memory</a:t>
            </a:r>
            <a:endParaRPr lang="en-US" b="0" dirty="0">
              <a:latin typeface="Arial" charset="0"/>
              <a:ea typeface="Arial" charset="0"/>
              <a:cs typeface="Arial" charset="0"/>
            </a:endParaRPr>
          </a:p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Implication: 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Disk workloads now write-heavy → avoid seeks → write log</a:t>
            </a:r>
          </a:p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New problem: 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Many seeks to read, need to occasionally defragment</a:t>
            </a:r>
          </a:p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New tech solution: 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SSDs → seeks cheap, erase blocks change defrag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9" y="6223606"/>
            <a:ext cx="3645077" cy="6343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4696" y="3449782"/>
            <a:ext cx="8621486" cy="447086"/>
          </a:xfrm>
          <a:prstGeom prst="rect">
            <a:avLst/>
          </a:prstGeom>
          <a:solidFill>
            <a:srgbClr val="FFFF00">
              <a:alpha val="30000"/>
            </a:srgbClr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14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Flash: Storing individual bits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7472" y="18288"/>
            <a:ext cx="8001000" cy="1066800"/>
          </a:xfrm>
        </p:spPr>
        <p:txBody>
          <a:bodyPr/>
          <a:lstStyle/>
          <a:p>
            <a:r>
              <a:rPr lang="en-US" dirty="0"/>
              <a:t>Threshold Voltage (V</a:t>
            </a:r>
            <a:r>
              <a:rPr lang="en-US" baseline="-25000" dirty="0"/>
              <a:t>th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430" y="5828067"/>
            <a:ext cx="908957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83084" y="5828067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Normalized V</a:t>
            </a:r>
            <a:r>
              <a:rPr lang="en-US" altLang="ko-KR" sz="3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th</a:t>
            </a:r>
            <a:endParaRPr lang="ko-KR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48387" y="4160253"/>
            <a:ext cx="624060" cy="1280487"/>
            <a:chOff x="1651390" y="2788757"/>
            <a:chExt cx="624060" cy="1280487"/>
          </a:xfrm>
        </p:grpSpPr>
        <p:sp>
          <p:nvSpPr>
            <p:cNvPr id="8" name="Freeform 7"/>
            <p:cNvSpPr/>
            <p:nvPr/>
          </p:nvSpPr>
          <p:spPr>
            <a:xfrm>
              <a:off x="165139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ame Side Corner Rectangle 8"/>
            <p:cNvSpPr/>
            <p:nvPr/>
          </p:nvSpPr>
          <p:spPr>
            <a:xfrm rot="10800000">
              <a:off x="1651390" y="3034793"/>
              <a:ext cx="624060" cy="1034450"/>
            </a:xfrm>
            <a:prstGeom prst="round2SameRect">
              <a:avLst>
                <a:gd name="adj1" fmla="val 1601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1390" y="3167390"/>
              <a:ext cx="6206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+mj-lt"/>
                  <a:ea typeface="Dotum" pitchFamily="34" charset="-127"/>
                </a:rPr>
                <a:t>0</a:t>
              </a:r>
              <a:endParaRPr lang="ko-KR" altLang="ko-KR" sz="2800" dirty="0">
                <a:solidFill>
                  <a:schemeClr val="bg1"/>
                </a:solidFill>
                <a:latin typeface="+mj-lt"/>
                <a:ea typeface="Dotum" pitchFamily="34" charset="-127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032" y="3654090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77" y="38149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506" y="3583624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374" y="3041328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912" y="3096237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2071553" y="4183526"/>
            <a:ext cx="624060" cy="1280487"/>
            <a:chOff x="6868550" y="2788757"/>
            <a:chExt cx="624060" cy="1280487"/>
          </a:xfrm>
        </p:grpSpPr>
        <p:sp>
          <p:nvSpPr>
            <p:cNvPr id="20" name="Freeform 19"/>
            <p:cNvSpPr/>
            <p:nvPr/>
          </p:nvSpPr>
          <p:spPr>
            <a:xfrm>
              <a:off x="686855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+mj-lt"/>
                </a:rPr>
                <a:t>1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6868550" y="3863094"/>
              <a:ext cx="624060" cy="2061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012" y="38630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7" name="Group 96"/>
          <p:cNvGrpSpPr/>
          <p:nvPr/>
        </p:nvGrpSpPr>
        <p:grpSpPr>
          <a:xfrm>
            <a:off x="1157917" y="1802685"/>
            <a:ext cx="6882596" cy="1796067"/>
            <a:chOff x="1130702" y="1351204"/>
            <a:chExt cx="6882596" cy="1796067"/>
          </a:xfrm>
        </p:grpSpPr>
        <p:sp>
          <p:nvSpPr>
            <p:cNvPr id="98" name="Rounded Rectangle 97"/>
            <p:cNvSpPr/>
            <p:nvPr/>
          </p:nvSpPr>
          <p:spPr>
            <a:xfrm>
              <a:off x="1130702" y="2473163"/>
              <a:ext cx="2552395" cy="67410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9" name="Rectangle 990"/>
            <p:cNvSpPr>
              <a:spLocks noChangeArrowheads="1"/>
            </p:cNvSpPr>
            <p:nvPr/>
          </p:nvSpPr>
          <p:spPr bwMode="auto">
            <a:xfrm>
              <a:off x="1732801" y="1915289"/>
              <a:ext cx="1348197" cy="2789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 sz="2400" dirty="0">
                <a:latin typeface="+mj-lt"/>
                <a:ea typeface="Dotum" pitchFamily="34" charset="-127"/>
              </a:endParaRPr>
            </a:p>
          </p:txBody>
        </p:sp>
        <p:sp>
          <p:nvSpPr>
            <p:cNvPr id="100" name="Rectangle 992"/>
            <p:cNvSpPr>
              <a:spLocks noChangeArrowheads="1"/>
            </p:cNvSpPr>
            <p:nvPr/>
          </p:nvSpPr>
          <p:spPr bwMode="auto">
            <a:xfrm>
              <a:off x="1732801" y="1356565"/>
              <a:ext cx="1348197" cy="2789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sz="2400" dirty="0">
                <a:latin typeface="+mj-lt"/>
              </a:endParaRPr>
            </a:p>
          </p:txBody>
        </p:sp>
        <p:sp>
          <p:nvSpPr>
            <p:cNvPr id="101" name="Freeform 987"/>
            <p:cNvSpPr>
              <a:spLocks/>
            </p:cNvSpPr>
            <p:nvPr/>
          </p:nvSpPr>
          <p:spPr bwMode="auto">
            <a:xfrm>
              <a:off x="1430457" y="1356564"/>
              <a:ext cx="304389" cy="1116599"/>
            </a:xfrm>
            <a:custGeom>
              <a:avLst/>
              <a:gdLst>
                <a:gd name="T0" fmla="*/ 2147483647 w 167"/>
                <a:gd name="T1" fmla="*/ 0 h 474"/>
                <a:gd name="T2" fmla="*/ 2147483647 w 167"/>
                <a:gd name="T3" fmla="*/ 2147483647 h 474"/>
                <a:gd name="T4" fmla="*/ 2147483647 w 167"/>
                <a:gd name="T5" fmla="*/ 2147483647 h 474"/>
                <a:gd name="T6" fmla="*/ 2147483647 w 167"/>
                <a:gd name="T7" fmla="*/ 2147483647 h 474"/>
                <a:gd name="T8" fmla="*/ 2147483647 w 167"/>
                <a:gd name="T9" fmla="*/ 2147483647 h 474"/>
                <a:gd name="T10" fmla="*/ 2147483647 w 167"/>
                <a:gd name="T11" fmla="*/ 2147483647 h 474"/>
                <a:gd name="T12" fmla="*/ 2147483647 w 167"/>
                <a:gd name="T13" fmla="*/ 2147483647 h 474"/>
                <a:gd name="T14" fmla="*/ 2147483647 w 167"/>
                <a:gd name="T15" fmla="*/ 2147483647 h 474"/>
                <a:gd name="T16" fmla="*/ 2147483647 w 167"/>
                <a:gd name="T17" fmla="*/ 2147483647 h 474"/>
                <a:gd name="T18" fmla="*/ 2147483647 w 167"/>
                <a:gd name="T19" fmla="*/ 2147483647 h 474"/>
                <a:gd name="T20" fmla="*/ 2147483647 w 167"/>
                <a:gd name="T21" fmla="*/ 2147483647 h 474"/>
                <a:gd name="T22" fmla="*/ 2147483647 w 167"/>
                <a:gd name="T23" fmla="*/ 2147483647 h 474"/>
                <a:gd name="T24" fmla="*/ 0 w 167"/>
                <a:gd name="T25" fmla="*/ 2147483647 h 474"/>
                <a:gd name="T26" fmla="*/ 0 w 167"/>
                <a:gd name="T27" fmla="*/ 2147483647 h 474"/>
                <a:gd name="T28" fmla="*/ 0 w 167"/>
                <a:gd name="T29" fmla="*/ 2147483647 h 474"/>
                <a:gd name="T30" fmla="*/ 2147483647 w 167"/>
                <a:gd name="T31" fmla="*/ 2147483647 h 474"/>
                <a:gd name="T32" fmla="*/ 2147483647 w 167"/>
                <a:gd name="T33" fmla="*/ 2147483647 h 474"/>
                <a:gd name="T34" fmla="*/ 2147483647 w 167"/>
                <a:gd name="T35" fmla="*/ 2147483647 h 474"/>
                <a:gd name="T36" fmla="*/ 2147483647 w 167"/>
                <a:gd name="T37" fmla="*/ 2147483647 h 474"/>
                <a:gd name="T38" fmla="*/ 2147483647 w 167"/>
                <a:gd name="T39" fmla="*/ 2147483647 h 474"/>
                <a:gd name="T40" fmla="*/ 2147483647 w 167"/>
                <a:gd name="T41" fmla="*/ 2147483647 h 474"/>
                <a:gd name="T42" fmla="*/ 2147483647 w 167"/>
                <a:gd name="T43" fmla="*/ 2147483647 h 474"/>
                <a:gd name="T44" fmla="*/ 2147483647 w 167"/>
                <a:gd name="T45" fmla="*/ 2147483647 h 474"/>
                <a:gd name="T46" fmla="*/ 2147483647 w 167"/>
                <a:gd name="T47" fmla="*/ 2147483647 h 474"/>
                <a:gd name="T48" fmla="*/ 2147483647 w 167"/>
                <a:gd name="T49" fmla="*/ 2147483647 h 474"/>
                <a:gd name="T50" fmla="*/ 2147483647 w 167"/>
                <a:gd name="T51" fmla="*/ 2147483647 h 474"/>
                <a:gd name="T52" fmla="*/ 2147483647 w 167"/>
                <a:gd name="T53" fmla="*/ 2147483647 h 474"/>
                <a:gd name="T54" fmla="*/ 2147483647 w 167"/>
                <a:gd name="T55" fmla="*/ 0 h 47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7"/>
                <a:gd name="T85" fmla="*/ 0 h 474"/>
                <a:gd name="T86" fmla="*/ 167 w 167"/>
                <a:gd name="T87" fmla="*/ 474 h 474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4024 w 10000"/>
                <a:gd name="connsiteY22" fmla="*/ 7674 h 10000"/>
                <a:gd name="connsiteX23" fmla="*/ 10000 w 10000"/>
                <a:gd name="connsiteY23" fmla="*/ 8460 h 10000"/>
                <a:gd name="connsiteX24" fmla="*/ 10000 w 10000"/>
                <a:gd name="connsiteY24" fmla="*/ 3629 h 10000"/>
                <a:gd name="connsiteX25" fmla="*/ 9880 w 10000"/>
                <a:gd name="connsiteY25" fmla="*/ 2827 h 10000"/>
                <a:gd name="connsiteX26" fmla="*/ 9880 w 10000"/>
                <a:gd name="connsiteY26" fmla="*/ 2131 h 10000"/>
                <a:gd name="connsiteX27" fmla="*/ 9880 w 10000"/>
                <a:gd name="connsiteY27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10000 w 10000"/>
                <a:gd name="connsiteY22" fmla="*/ 8460 h 10000"/>
                <a:gd name="connsiteX23" fmla="*/ 10000 w 10000"/>
                <a:gd name="connsiteY23" fmla="*/ 3629 h 10000"/>
                <a:gd name="connsiteX24" fmla="*/ 9880 w 10000"/>
                <a:gd name="connsiteY24" fmla="*/ 2827 h 10000"/>
                <a:gd name="connsiteX25" fmla="*/ 9880 w 10000"/>
                <a:gd name="connsiteY25" fmla="*/ 2131 h 10000"/>
                <a:gd name="connsiteX26" fmla="*/ 9880 w 10000"/>
                <a:gd name="connsiteY26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10000 w 10000"/>
                <a:gd name="connsiteY21" fmla="*/ 8460 h 10000"/>
                <a:gd name="connsiteX22" fmla="*/ 10000 w 10000"/>
                <a:gd name="connsiteY22" fmla="*/ 3629 h 10000"/>
                <a:gd name="connsiteX23" fmla="*/ 9880 w 10000"/>
                <a:gd name="connsiteY23" fmla="*/ 2827 h 10000"/>
                <a:gd name="connsiteX24" fmla="*/ 9880 w 10000"/>
                <a:gd name="connsiteY24" fmla="*/ 2131 h 10000"/>
                <a:gd name="connsiteX25" fmla="*/ 9880 w 10000"/>
                <a:gd name="connsiteY25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10000 w 10000"/>
                <a:gd name="connsiteY20" fmla="*/ 8460 h 10000"/>
                <a:gd name="connsiteX21" fmla="*/ 10000 w 10000"/>
                <a:gd name="connsiteY21" fmla="*/ 3629 h 10000"/>
                <a:gd name="connsiteX22" fmla="*/ 9880 w 10000"/>
                <a:gd name="connsiteY22" fmla="*/ 2827 h 10000"/>
                <a:gd name="connsiteX23" fmla="*/ 9880 w 10000"/>
                <a:gd name="connsiteY23" fmla="*/ 2131 h 10000"/>
                <a:gd name="connsiteX24" fmla="*/ 9880 w 10000"/>
                <a:gd name="connsiteY24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9760 w 10000"/>
                <a:gd name="connsiteY17" fmla="*/ 10000 h 10000"/>
                <a:gd name="connsiteX18" fmla="*/ 9760 w 10000"/>
                <a:gd name="connsiteY18" fmla="*/ 9958 h 10000"/>
                <a:gd name="connsiteX19" fmla="*/ 10000 w 10000"/>
                <a:gd name="connsiteY19" fmla="*/ 8460 h 10000"/>
                <a:gd name="connsiteX20" fmla="*/ 10000 w 10000"/>
                <a:gd name="connsiteY20" fmla="*/ 3629 h 10000"/>
                <a:gd name="connsiteX21" fmla="*/ 9880 w 10000"/>
                <a:gd name="connsiteY21" fmla="*/ 2827 h 10000"/>
                <a:gd name="connsiteX22" fmla="*/ 9880 w 10000"/>
                <a:gd name="connsiteY22" fmla="*/ 2131 h 10000"/>
                <a:gd name="connsiteX23" fmla="*/ 9880 w 10000"/>
                <a:gd name="connsiteY23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10000 w 10238"/>
                <a:gd name="connsiteY19" fmla="*/ 8460 h 10000"/>
                <a:gd name="connsiteX20" fmla="*/ 10000 w 10238"/>
                <a:gd name="connsiteY20" fmla="*/ 3629 h 10000"/>
                <a:gd name="connsiteX21" fmla="*/ 9880 w 10238"/>
                <a:gd name="connsiteY21" fmla="*/ 2827 h 10000"/>
                <a:gd name="connsiteX22" fmla="*/ 9880 w 10238"/>
                <a:gd name="connsiteY22" fmla="*/ 2131 h 10000"/>
                <a:gd name="connsiteX23" fmla="*/ 9880 w 10238"/>
                <a:gd name="connsiteY23" fmla="*/ 0 h 10000"/>
                <a:gd name="connsiteX0" fmla="*/ 9880 w 10242"/>
                <a:gd name="connsiteY0" fmla="*/ 0 h 10000"/>
                <a:gd name="connsiteX1" fmla="*/ 7246 w 10242"/>
                <a:gd name="connsiteY1" fmla="*/ 190 h 10000"/>
                <a:gd name="connsiteX2" fmla="*/ 5868 w 10242"/>
                <a:gd name="connsiteY2" fmla="*/ 443 h 10000"/>
                <a:gd name="connsiteX3" fmla="*/ 4491 w 10242"/>
                <a:gd name="connsiteY3" fmla="*/ 759 h 10000"/>
                <a:gd name="connsiteX4" fmla="*/ 3473 w 10242"/>
                <a:gd name="connsiteY4" fmla="*/ 1245 h 10000"/>
                <a:gd name="connsiteX5" fmla="*/ 2515 w 10242"/>
                <a:gd name="connsiteY5" fmla="*/ 1814 h 10000"/>
                <a:gd name="connsiteX6" fmla="*/ 1737 w 10242"/>
                <a:gd name="connsiteY6" fmla="*/ 2595 h 10000"/>
                <a:gd name="connsiteX7" fmla="*/ 898 w 10242"/>
                <a:gd name="connsiteY7" fmla="*/ 3481 h 10000"/>
                <a:gd name="connsiteX8" fmla="*/ 479 w 10242"/>
                <a:gd name="connsiteY8" fmla="*/ 4367 h 10000"/>
                <a:gd name="connsiteX9" fmla="*/ 240 w 10242"/>
                <a:gd name="connsiteY9" fmla="*/ 5253 h 10000"/>
                <a:gd name="connsiteX10" fmla="*/ 120 w 10242"/>
                <a:gd name="connsiteY10" fmla="*/ 6118 h 10000"/>
                <a:gd name="connsiteX11" fmla="*/ 120 w 10242"/>
                <a:gd name="connsiteY11" fmla="*/ 6603 h 10000"/>
                <a:gd name="connsiteX12" fmla="*/ 0 w 10242"/>
                <a:gd name="connsiteY12" fmla="*/ 7173 h 10000"/>
                <a:gd name="connsiteX13" fmla="*/ 0 w 10242"/>
                <a:gd name="connsiteY13" fmla="*/ 9557 h 10000"/>
                <a:gd name="connsiteX14" fmla="*/ 0 w 10242"/>
                <a:gd name="connsiteY14" fmla="*/ 10000 h 10000"/>
                <a:gd name="connsiteX15" fmla="*/ 120 w 10242"/>
                <a:gd name="connsiteY15" fmla="*/ 10000 h 10000"/>
                <a:gd name="connsiteX16" fmla="*/ 2036 w 10242"/>
                <a:gd name="connsiteY16" fmla="*/ 10000 h 10000"/>
                <a:gd name="connsiteX17" fmla="*/ 9760 w 10242"/>
                <a:gd name="connsiteY17" fmla="*/ 10000 h 10000"/>
                <a:gd name="connsiteX18" fmla="*/ 10238 w 10242"/>
                <a:gd name="connsiteY18" fmla="*/ 9958 h 10000"/>
                <a:gd name="connsiteX19" fmla="*/ 10000 w 10242"/>
                <a:gd name="connsiteY19" fmla="*/ 3629 h 10000"/>
                <a:gd name="connsiteX20" fmla="*/ 9880 w 10242"/>
                <a:gd name="connsiteY20" fmla="*/ 2827 h 10000"/>
                <a:gd name="connsiteX21" fmla="*/ 9880 w 10242"/>
                <a:gd name="connsiteY21" fmla="*/ 2131 h 10000"/>
                <a:gd name="connsiteX22" fmla="*/ 9880 w 10242"/>
                <a:gd name="connsiteY22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827 h 10000"/>
                <a:gd name="connsiteX20" fmla="*/ 9880 w 10238"/>
                <a:gd name="connsiteY20" fmla="*/ 2131 h 10000"/>
                <a:gd name="connsiteX21" fmla="*/ 9880 w 10238"/>
                <a:gd name="connsiteY21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131 h 10000"/>
                <a:gd name="connsiteX20" fmla="*/ 9880 w 10238"/>
                <a:gd name="connsiteY20" fmla="*/ 0 h 10000"/>
                <a:gd name="connsiteX0" fmla="*/ 9880 w 10265"/>
                <a:gd name="connsiteY0" fmla="*/ 0 h 10000"/>
                <a:gd name="connsiteX1" fmla="*/ 7246 w 10265"/>
                <a:gd name="connsiteY1" fmla="*/ 190 h 10000"/>
                <a:gd name="connsiteX2" fmla="*/ 5868 w 10265"/>
                <a:gd name="connsiteY2" fmla="*/ 443 h 10000"/>
                <a:gd name="connsiteX3" fmla="*/ 4491 w 10265"/>
                <a:gd name="connsiteY3" fmla="*/ 759 h 10000"/>
                <a:gd name="connsiteX4" fmla="*/ 3473 w 10265"/>
                <a:gd name="connsiteY4" fmla="*/ 1245 h 10000"/>
                <a:gd name="connsiteX5" fmla="*/ 2515 w 10265"/>
                <a:gd name="connsiteY5" fmla="*/ 1814 h 10000"/>
                <a:gd name="connsiteX6" fmla="*/ 1737 w 10265"/>
                <a:gd name="connsiteY6" fmla="*/ 2595 h 10000"/>
                <a:gd name="connsiteX7" fmla="*/ 898 w 10265"/>
                <a:gd name="connsiteY7" fmla="*/ 3481 h 10000"/>
                <a:gd name="connsiteX8" fmla="*/ 479 w 10265"/>
                <a:gd name="connsiteY8" fmla="*/ 4367 h 10000"/>
                <a:gd name="connsiteX9" fmla="*/ 240 w 10265"/>
                <a:gd name="connsiteY9" fmla="*/ 5253 h 10000"/>
                <a:gd name="connsiteX10" fmla="*/ 120 w 10265"/>
                <a:gd name="connsiteY10" fmla="*/ 6118 h 10000"/>
                <a:gd name="connsiteX11" fmla="*/ 120 w 10265"/>
                <a:gd name="connsiteY11" fmla="*/ 6603 h 10000"/>
                <a:gd name="connsiteX12" fmla="*/ 0 w 10265"/>
                <a:gd name="connsiteY12" fmla="*/ 7173 h 10000"/>
                <a:gd name="connsiteX13" fmla="*/ 0 w 10265"/>
                <a:gd name="connsiteY13" fmla="*/ 9557 h 10000"/>
                <a:gd name="connsiteX14" fmla="*/ 0 w 10265"/>
                <a:gd name="connsiteY14" fmla="*/ 10000 h 10000"/>
                <a:gd name="connsiteX15" fmla="*/ 120 w 10265"/>
                <a:gd name="connsiteY15" fmla="*/ 10000 h 10000"/>
                <a:gd name="connsiteX16" fmla="*/ 2036 w 10265"/>
                <a:gd name="connsiteY16" fmla="*/ 10000 h 10000"/>
                <a:gd name="connsiteX17" fmla="*/ 9760 w 10265"/>
                <a:gd name="connsiteY17" fmla="*/ 10000 h 10000"/>
                <a:gd name="connsiteX18" fmla="*/ 10238 w 10265"/>
                <a:gd name="connsiteY18" fmla="*/ 9958 h 10000"/>
                <a:gd name="connsiteX19" fmla="*/ 9880 w 10265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10238 w 10238"/>
                <a:gd name="connsiteY17" fmla="*/ 9958 h 10000"/>
                <a:gd name="connsiteX18" fmla="*/ 9880 w 10238"/>
                <a:gd name="connsiteY18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9882"/>
                <a:gd name="connsiteY0" fmla="*/ 0 h 10000"/>
                <a:gd name="connsiteX1" fmla="*/ 7246 w 9882"/>
                <a:gd name="connsiteY1" fmla="*/ 190 h 10000"/>
                <a:gd name="connsiteX2" fmla="*/ 5868 w 9882"/>
                <a:gd name="connsiteY2" fmla="*/ 443 h 10000"/>
                <a:gd name="connsiteX3" fmla="*/ 4491 w 9882"/>
                <a:gd name="connsiteY3" fmla="*/ 759 h 10000"/>
                <a:gd name="connsiteX4" fmla="*/ 3473 w 9882"/>
                <a:gd name="connsiteY4" fmla="*/ 1245 h 10000"/>
                <a:gd name="connsiteX5" fmla="*/ 2515 w 9882"/>
                <a:gd name="connsiteY5" fmla="*/ 1814 h 10000"/>
                <a:gd name="connsiteX6" fmla="*/ 1737 w 9882"/>
                <a:gd name="connsiteY6" fmla="*/ 2595 h 10000"/>
                <a:gd name="connsiteX7" fmla="*/ 898 w 9882"/>
                <a:gd name="connsiteY7" fmla="*/ 3481 h 10000"/>
                <a:gd name="connsiteX8" fmla="*/ 479 w 9882"/>
                <a:gd name="connsiteY8" fmla="*/ 4367 h 10000"/>
                <a:gd name="connsiteX9" fmla="*/ 240 w 9882"/>
                <a:gd name="connsiteY9" fmla="*/ 5253 h 10000"/>
                <a:gd name="connsiteX10" fmla="*/ 120 w 9882"/>
                <a:gd name="connsiteY10" fmla="*/ 6118 h 10000"/>
                <a:gd name="connsiteX11" fmla="*/ 120 w 9882"/>
                <a:gd name="connsiteY11" fmla="*/ 6603 h 10000"/>
                <a:gd name="connsiteX12" fmla="*/ 0 w 9882"/>
                <a:gd name="connsiteY12" fmla="*/ 7173 h 10000"/>
                <a:gd name="connsiteX13" fmla="*/ 0 w 9882"/>
                <a:gd name="connsiteY13" fmla="*/ 9557 h 10000"/>
                <a:gd name="connsiteX14" fmla="*/ 0 w 9882"/>
                <a:gd name="connsiteY14" fmla="*/ 10000 h 10000"/>
                <a:gd name="connsiteX15" fmla="*/ 120 w 9882"/>
                <a:gd name="connsiteY15" fmla="*/ 10000 h 10000"/>
                <a:gd name="connsiteX16" fmla="*/ 6533 w 9882"/>
                <a:gd name="connsiteY16" fmla="*/ 9923 h 10000"/>
                <a:gd name="connsiteX17" fmla="*/ 9880 w 9882"/>
                <a:gd name="connsiteY17" fmla="*/ 0 h 10000"/>
                <a:gd name="connsiteX0" fmla="*/ 9998 w 9998"/>
                <a:gd name="connsiteY0" fmla="*/ 0 h 10000"/>
                <a:gd name="connsiteX1" fmla="*/ 7333 w 9998"/>
                <a:gd name="connsiteY1" fmla="*/ 190 h 10000"/>
                <a:gd name="connsiteX2" fmla="*/ 5938 w 9998"/>
                <a:gd name="connsiteY2" fmla="*/ 443 h 10000"/>
                <a:gd name="connsiteX3" fmla="*/ 4545 w 9998"/>
                <a:gd name="connsiteY3" fmla="*/ 759 h 10000"/>
                <a:gd name="connsiteX4" fmla="*/ 3514 w 9998"/>
                <a:gd name="connsiteY4" fmla="*/ 1245 h 10000"/>
                <a:gd name="connsiteX5" fmla="*/ 2545 w 9998"/>
                <a:gd name="connsiteY5" fmla="*/ 1814 h 10000"/>
                <a:gd name="connsiteX6" fmla="*/ 1758 w 9998"/>
                <a:gd name="connsiteY6" fmla="*/ 2595 h 10000"/>
                <a:gd name="connsiteX7" fmla="*/ 909 w 9998"/>
                <a:gd name="connsiteY7" fmla="*/ 3481 h 10000"/>
                <a:gd name="connsiteX8" fmla="*/ 485 w 9998"/>
                <a:gd name="connsiteY8" fmla="*/ 4367 h 10000"/>
                <a:gd name="connsiteX9" fmla="*/ 243 w 9998"/>
                <a:gd name="connsiteY9" fmla="*/ 5253 h 10000"/>
                <a:gd name="connsiteX10" fmla="*/ 121 w 9998"/>
                <a:gd name="connsiteY10" fmla="*/ 6118 h 10000"/>
                <a:gd name="connsiteX11" fmla="*/ 121 w 9998"/>
                <a:gd name="connsiteY11" fmla="*/ 6603 h 10000"/>
                <a:gd name="connsiteX12" fmla="*/ 0 w 9998"/>
                <a:gd name="connsiteY12" fmla="*/ 7173 h 10000"/>
                <a:gd name="connsiteX13" fmla="*/ 0 w 9998"/>
                <a:gd name="connsiteY13" fmla="*/ 9557 h 10000"/>
                <a:gd name="connsiteX14" fmla="*/ 0 w 9998"/>
                <a:gd name="connsiteY14" fmla="*/ 10000 h 10000"/>
                <a:gd name="connsiteX15" fmla="*/ 121 w 9998"/>
                <a:gd name="connsiteY15" fmla="*/ 10000 h 10000"/>
                <a:gd name="connsiteX16" fmla="*/ 6611 w 9998"/>
                <a:gd name="connsiteY16" fmla="*/ 9923 h 10000"/>
                <a:gd name="connsiteX17" fmla="*/ 9998 w 9998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1 w 10000"/>
                <a:gd name="connsiteY15" fmla="*/ 10000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9965"/>
                <a:gd name="connsiteX1" fmla="*/ 7334 w 10000"/>
                <a:gd name="connsiteY1" fmla="*/ 190 h 9965"/>
                <a:gd name="connsiteX2" fmla="*/ 5939 w 10000"/>
                <a:gd name="connsiteY2" fmla="*/ 443 h 9965"/>
                <a:gd name="connsiteX3" fmla="*/ 4546 w 10000"/>
                <a:gd name="connsiteY3" fmla="*/ 759 h 9965"/>
                <a:gd name="connsiteX4" fmla="*/ 3515 w 10000"/>
                <a:gd name="connsiteY4" fmla="*/ 1245 h 9965"/>
                <a:gd name="connsiteX5" fmla="*/ 2546 w 10000"/>
                <a:gd name="connsiteY5" fmla="*/ 1814 h 9965"/>
                <a:gd name="connsiteX6" fmla="*/ 1758 w 10000"/>
                <a:gd name="connsiteY6" fmla="*/ 2595 h 9965"/>
                <a:gd name="connsiteX7" fmla="*/ 909 w 10000"/>
                <a:gd name="connsiteY7" fmla="*/ 3481 h 9965"/>
                <a:gd name="connsiteX8" fmla="*/ 485 w 10000"/>
                <a:gd name="connsiteY8" fmla="*/ 4367 h 9965"/>
                <a:gd name="connsiteX9" fmla="*/ 243 w 10000"/>
                <a:gd name="connsiteY9" fmla="*/ 5253 h 9965"/>
                <a:gd name="connsiteX10" fmla="*/ 121 w 10000"/>
                <a:gd name="connsiteY10" fmla="*/ 6118 h 9965"/>
                <a:gd name="connsiteX11" fmla="*/ 121 w 10000"/>
                <a:gd name="connsiteY11" fmla="*/ 6603 h 9965"/>
                <a:gd name="connsiteX12" fmla="*/ 0 w 10000"/>
                <a:gd name="connsiteY12" fmla="*/ 7173 h 9965"/>
                <a:gd name="connsiteX13" fmla="*/ 0 w 10000"/>
                <a:gd name="connsiteY13" fmla="*/ 9557 h 9965"/>
                <a:gd name="connsiteX14" fmla="*/ 242 w 10000"/>
                <a:gd name="connsiteY14" fmla="*/ 9965 h 9965"/>
                <a:gd name="connsiteX15" fmla="*/ 9999 w 10000"/>
                <a:gd name="connsiteY15" fmla="*/ 9958 h 9965"/>
                <a:gd name="connsiteX16" fmla="*/ 10000 w 10000"/>
                <a:gd name="connsiteY16" fmla="*/ 0 h 9965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242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126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789 w 10031"/>
                <a:gd name="connsiteY6" fmla="*/ 2604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10 w 10000"/>
                <a:gd name="connsiteY13" fmla="*/ 10000 h 10000"/>
                <a:gd name="connsiteX14" fmla="*/ 9999 w 10000"/>
                <a:gd name="connsiteY14" fmla="*/ 9993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0 w 10000"/>
                <a:gd name="connsiteY11" fmla="*/ 7198 h 10000"/>
                <a:gd name="connsiteX12" fmla="*/ 10 w 10000"/>
                <a:gd name="connsiteY12" fmla="*/ 10000 h 10000"/>
                <a:gd name="connsiteX13" fmla="*/ 9999 w 10000"/>
                <a:gd name="connsiteY13" fmla="*/ 9993 h 10000"/>
                <a:gd name="connsiteX14" fmla="*/ 10000 w 10000"/>
                <a:gd name="connsiteY1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7334" y="191"/>
                  </a:lnTo>
                  <a:cubicBezTo>
                    <a:pt x="6445" y="255"/>
                    <a:pt x="6404" y="350"/>
                    <a:pt x="5939" y="445"/>
                  </a:cubicBezTo>
                  <a:lnTo>
                    <a:pt x="4546" y="762"/>
                  </a:lnTo>
                  <a:cubicBezTo>
                    <a:pt x="4082" y="868"/>
                    <a:pt x="3848" y="1073"/>
                    <a:pt x="3515" y="1249"/>
                  </a:cubicBezTo>
                  <a:cubicBezTo>
                    <a:pt x="3182" y="1425"/>
                    <a:pt x="2847" y="1570"/>
                    <a:pt x="2546" y="1820"/>
                  </a:cubicBezTo>
                  <a:lnTo>
                    <a:pt x="1642" y="2569"/>
                  </a:lnTo>
                  <a:cubicBezTo>
                    <a:pt x="1341" y="2819"/>
                    <a:pt x="1102" y="3191"/>
                    <a:pt x="909" y="3493"/>
                  </a:cubicBezTo>
                  <a:cubicBezTo>
                    <a:pt x="716" y="3795"/>
                    <a:pt x="596" y="4086"/>
                    <a:pt x="485" y="4382"/>
                  </a:cubicBezTo>
                  <a:cubicBezTo>
                    <a:pt x="374" y="4678"/>
                    <a:pt x="304" y="4978"/>
                    <a:pt x="243" y="5271"/>
                  </a:cubicBezTo>
                  <a:cubicBezTo>
                    <a:pt x="202" y="5560"/>
                    <a:pt x="121" y="5977"/>
                    <a:pt x="121" y="6139"/>
                  </a:cubicBezTo>
                  <a:cubicBezTo>
                    <a:pt x="81" y="6492"/>
                    <a:pt x="40" y="6845"/>
                    <a:pt x="0" y="7198"/>
                  </a:cubicBezTo>
                  <a:cubicBezTo>
                    <a:pt x="3" y="8132"/>
                    <a:pt x="7" y="9066"/>
                    <a:pt x="10" y="10000"/>
                  </a:cubicBezTo>
                  <a:lnTo>
                    <a:pt x="9999" y="9993"/>
                  </a:lnTo>
                  <a:cubicBezTo>
                    <a:pt x="9999" y="6662"/>
                    <a:pt x="9999" y="4996"/>
                    <a:pt x="1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02" name="Freeform 987"/>
            <p:cNvSpPr>
              <a:spLocks/>
            </p:cNvSpPr>
            <p:nvPr/>
          </p:nvSpPr>
          <p:spPr bwMode="auto">
            <a:xfrm flipH="1">
              <a:off x="3078952" y="1356564"/>
              <a:ext cx="304389" cy="1116599"/>
            </a:xfrm>
            <a:custGeom>
              <a:avLst/>
              <a:gdLst>
                <a:gd name="T0" fmla="*/ 2147483647 w 167"/>
                <a:gd name="T1" fmla="*/ 0 h 474"/>
                <a:gd name="T2" fmla="*/ 2147483647 w 167"/>
                <a:gd name="T3" fmla="*/ 2147483647 h 474"/>
                <a:gd name="T4" fmla="*/ 2147483647 w 167"/>
                <a:gd name="T5" fmla="*/ 2147483647 h 474"/>
                <a:gd name="T6" fmla="*/ 2147483647 w 167"/>
                <a:gd name="T7" fmla="*/ 2147483647 h 474"/>
                <a:gd name="T8" fmla="*/ 2147483647 w 167"/>
                <a:gd name="T9" fmla="*/ 2147483647 h 474"/>
                <a:gd name="T10" fmla="*/ 2147483647 w 167"/>
                <a:gd name="T11" fmla="*/ 2147483647 h 474"/>
                <a:gd name="T12" fmla="*/ 2147483647 w 167"/>
                <a:gd name="T13" fmla="*/ 2147483647 h 474"/>
                <a:gd name="T14" fmla="*/ 2147483647 w 167"/>
                <a:gd name="T15" fmla="*/ 2147483647 h 474"/>
                <a:gd name="T16" fmla="*/ 2147483647 w 167"/>
                <a:gd name="T17" fmla="*/ 2147483647 h 474"/>
                <a:gd name="T18" fmla="*/ 2147483647 w 167"/>
                <a:gd name="T19" fmla="*/ 2147483647 h 474"/>
                <a:gd name="T20" fmla="*/ 2147483647 w 167"/>
                <a:gd name="T21" fmla="*/ 2147483647 h 474"/>
                <a:gd name="T22" fmla="*/ 2147483647 w 167"/>
                <a:gd name="T23" fmla="*/ 2147483647 h 474"/>
                <a:gd name="T24" fmla="*/ 0 w 167"/>
                <a:gd name="T25" fmla="*/ 2147483647 h 474"/>
                <a:gd name="T26" fmla="*/ 0 w 167"/>
                <a:gd name="T27" fmla="*/ 2147483647 h 474"/>
                <a:gd name="T28" fmla="*/ 0 w 167"/>
                <a:gd name="T29" fmla="*/ 2147483647 h 474"/>
                <a:gd name="T30" fmla="*/ 2147483647 w 167"/>
                <a:gd name="T31" fmla="*/ 2147483647 h 474"/>
                <a:gd name="T32" fmla="*/ 2147483647 w 167"/>
                <a:gd name="T33" fmla="*/ 2147483647 h 474"/>
                <a:gd name="T34" fmla="*/ 2147483647 w 167"/>
                <a:gd name="T35" fmla="*/ 2147483647 h 474"/>
                <a:gd name="T36" fmla="*/ 2147483647 w 167"/>
                <a:gd name="T37" fmla="*/ 2147483647 h 474"/>
                <a:gd name="T38" fmla="*/ 2147483647 w 167"/>
                <a:gd name="T39" fmla="*/ 2147483647 h 474"/>
                <a:gd name="T40" fmla="*/ 2147483647 w 167"/>
                <a:gd name="T41" fmla="*/ 2147483647 h 474"/>
                <a:gd name="T42" fmla="*/ 2147483647 w 167"/>
                <a:gd name="T43" fmla="*/ 2147483647 h 474"/>
                <a:gd name="T44" fmla="*/ 2147483647 w 167"/>
                <a:gd name="T45" fmla="*/ 2147483647 h 474"/>
                <a:gd name="T46" fmla="*/ 2147483647 w 167"/>
                <a:gd name="T47" fmla="*/ 2147483647 h 474"/>
                <a:gd name="T48" fmla="*/ 2147483647 w 167"/>
                <a:gd name="T49" fmla="*/ 2147483647 h 474"/>
                <a:gd name="T50" fmla="*/ 2147483647 w 167"/>
                <a:gd name="T51" fmla="*/ 2147483647 h 474"/>
                <a:gd name="T52" fmla="*/ 2147483647 w 167"/>
                <a:gd name="T53" fmla="*/ 2147483647 h 474"/>
                <a:gd name="T54" fmla="*/ 2147483647 w 167"/>
                <a:gd name="T55" fmla="*/ 0 h 47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7"/>
                <a:gd name="T85" fmla="*/ 0 h 474"/>
                <a:gd name="T86" fmla="*/ 167 w 167"/>
                <a:gd name="T87" fmla="*/ 474 h 474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4024 w 10000"/>
                <a:gd name="connsiteY22" fmla="*/ 7674 h 10000"/>
                <a:gd name="connsiteX23" fmla="*/ 10000 w 10000"/>
                <a:gd name="connsiteY23" fmla="*/ 8460 h 10000"/>
                <a:gd name="connsiteX24" fmla="*/ 10000 w 10000"/>
                <a:gd name="connsiteY24" fmla="*/ 3629 h 10000"/>
                <a:gd name="connsiteX25" fmla="*/ 9880 w 10000"/>
                <a:gd name="connsiteY25" fmla="*/ 2827 h 10000"/>
                <a:gd name="connsiteX26" fmla="*/ 9880 w 10000"/>
                <a:gd name="connsiteY26" fmla="*/ 2131 h 10000"/>
                <a:gd name="connsiteX27" fmla="*/ 9880 w 10000"/>
                <a:gd name="connsiteY27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10000 w 10000"/>
                <a:gd name="connsiteY22" fmla="*/ 8460 h 10000"/>
                <a:gd name="connsiteX23" fmla="*/ 10000 w 10000"/>
                <a:gd name="connsiteY23" fmla="*/ 3629 h 10000"/>
                <a:gd name="connsiteX24" fmla="*/ 9880 w 10000"/>
                <a:gd name="connsiteY24" fmla="*/ 2827 h 10000"/>
                <a:gd name="connsiteX25" fmla="*/ 9880 w 10000"/>
                <a:gd name="connsiteY25" fmla="*/ 2131 h 10000"/>
                <a:gd name="connsiteX26" fmla="*/ 9880 w 10000"/>
                <a:gd name="connsiteY26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10000 w 10000"/>
                <a:gd name="connsiteY21" fmla="*/ 8460 h 10000"/>
                <a:gd name="connsiteX22" fmla="*/ 10000 w 10000"/>
                <a:gd name="connsiteY22" fmla="*/ 3629 h 10000"/>
                <a:gd name="connsiteX23" fmla="*/ 9880 w 10000"/>
                <a:gd name="connsiteY23" fmla="*/ 2827 h 10000"/>
                <a:gd name="connsiteX24" fmla="*/ 9880 w 10000"/>
                <a:gd name="connsiteY24" fmla="*/ 2131 h 10000"/>
                <a:gd name="connsiteX25" fmla="*/ 9880 w 10000"/>
                <a:gd name="connsiteY25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10000 w 10000"/>
                <a:gd name="connsiteY20" fmla="*/ 8460 h 10000"/>
                <a:gd name="connsiteX21" fmla="*/ 10000 w 10000"/>
                <a:gd name="connsiteY21" fmla="*/ 3629 h 10000"/>
                <a:gd name="connsiteX22" fmla="*/ 9880 w 10000"/>
                <a:gd name="connsiteY22" fmla="*/ 2827 h 10000"/>
                <a:gd name="connsiteX23" fmla="*/ 9880 w 10000"/>
                <a:gd name="connsiteY23" fmla="*/ 2131 h 10000"/>
                <a:gd name="connsiteX24" fmla="*/ 9880 w 10000"/>
                <a:gd name="connsiteY24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9760 w 10000"/>
                <a:gd name="connsiteY17" fmla="*/ 10000 h 10000"/>
                <a:gd name="connsiteX18" fmla="*/ 9760 w 10000"/>
                <a:gd name="connsiteY18" fmla="*/ 9958 h 10000"/>
                <a:gd name="connsiteX19" fmla="*/ 10000 w 10000"/>
                <a:gd name="connsiteY19" fmla="*/ 8460 h 10000"/>
                <a:gd name="connsiteX20" fmla="*/ 10000 w 10000"/>
                <a:gd name="connsiteY20" fmla="*/ 3629 h 10000"/>
                <a:gd name="connsiteX21" fmla="*/ 9880 w 10000"/>
                <a:gd name="connsiteY21" fmla="*/ 2827 h 10000"/>
                <a:gd name="connsiteX22" fmla="*/ 9880 w 10000"/>
                <a:gd name="connsiteY22" fmla="*/ 2131 h 10000"/>
                <a:gd name="connsiteX23" fmla="*/ 9880 w 10000"/>
                <a:gd name="connsiteY23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10000 w 10238"/>
                <a:gd name="connsiteY19" fmla="*/ 8460 h 10000"/>
                <a:gd name="connsiteX20" fmla="*/ 10000 w 10238"/>
                <a:gd name="connsiteY20" fmla="*/ 3629 h 10000"/>
                <a:gd name="connsiteX21" fmla="*/ 9880 w 10238"/>
                <a:gd name="connsiteY21" fmla="*/ 2827 h 10000"/>
                <a:gd name="connsiteX22" fmla="*/ 9880 w 10238"/>
                <a:gd name="connsiteY22" fmla="*/ 2131 h 10000"/>
                <a:gd name="connsiteX23" fmla="*/ 9880 w 10238"/>
                <a:gd name="connsiteY23" fmla="*/ 0 h 10000"/>
                <a:gd name="connsiteX0" fmla="*/ 9880 w 10242"/>
                <a:gd name="connsiteY0" fmla="*/ 0 h 10000"/>
                <a:gd name="connsiteX1" fmla="*/ 7246 w 10242"/>
                <a:gd name="connsiteY1" fmla="*/ 190 h 10000"/>
                <a:gd name="connsiteX2" fmla="*/ 5868 w 10242"/>
                <a:gd name="connsiteY2" fmla="*/ 443 h 10000"/>
                <a:gd name="connsiteX3" fmla="*/ 4491 w 10242"/>
                <a:gd name="connsiteY3" fmla="*/ 759 h 10000"/>
                <a:gd name="connsiteX4" fmla="*/ 3473 w 10242"/>
                <a:gd name="connsiteY4" fmla="*/ 1245 h 10000"/>
                <a:gd name="connsiteX5" fmla="*/ 2515 w 10242"/>
                <a:gd name="connsiteY5" fmla="*/ 1814 h 10000"/>
                <a:gd name="connsiteX6" fmla="*/ 1737 w 10242"/>
                <a:gd name="connsiteY6" fmla="*/ 2595 h 10000"/>
                <a:gd name="connsiteX7" fmla="*/ 898 w 10242"/>
                <a:gd name="connsiteY7" fmla="*/ 3481 h 10000"/>
                <a:gd name="connsiteX8" fmla="*/ 479 w 10242"/>
                <a:gd name="connsiteY8" fmla="*/ 4367 h 10000"/>
                <a:gd name="connsiteX9" fmla="*/ 240 w 10242"/>
                <a:gd name="connsiteY9" fmla="*/ 5253 h 10000"/>
                <a:gd name="connsiteX10" fmla="*/ 120 w 10242"/>
                <a:gd name="connsiteY10" fmla="*/ 6118 h 10000"/>
                <a:gd name="connsiteX11" fmla="*/ 120 w 10242"/>
                <a:gd name="connsiteY11" fmla="*/ 6603 h 10000"/>
                <a:gd name="connsiteX12" fmla="*/ 0 w 10242"/>
                <a:gd name="connsiteY12" fmla="*/ 7173 h 10000"/>
                <a:gd name="connsiteX13" fmla="*/ 0 w 10242"/>
                <a:gd name="connsiteY13" fmla="*/ 9557 h 10000"/>
                <a:gd name="connsiteX14" fmla="*/ 0 w 10242"/>
                <a:gd name="connsiteY14" fmla="*/ 10000 h 10000"/>
                <a:gd name="connsiteX15" fmla="*/ 120 w 10242"/>
                <a:gd name="connsiteY15" fmla="*/ 10000 h 10000"/>
                <a:gd name="connsiteX16" fmla="*/ 2036 w 10242"/>
                <a:gd name="connsiteY16" fmla="*/ 10000 h 10000"/>
                <a:gd name="connsiteX17" fmla="*/ 9760 w 10242"/>
                <a:gd name="connsiteY17" fmla="*/ 10000 h 10000"/>
                <a:gd name="connsiteX18" fmla="*/ 10238 w 10242"/>
                <a:gd name="connsiteY18" fmla="*/ 9958 h 10000"/>
                <a:gd name="connsiteX19" fmla="*/ 10000 w 10242"/>
                <a:gd name="connsiteY19" fmla="*/ 3629 h 10000"/>
                <a:gd name="connsiteX20" fmla="*/ 9880 w 10242"/>
                <a:gd name="connsiteY20" fmla="*/ 2827 h 10000"/>
                <a:gd name="connsiteX21" fmla="*/ 9880 w 10242"/>
                <a:gd name="connsiteY21" fmla="*/ 2131 h 10000"/>
                <a:gd name="connsiteX22" fmla="*/ 9880 w 10242"/>
                <a:gd name="connsiteY22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827 h 10000"/>
                <a:gd name="connsiteX20" fmla="*/ 9880 w 10238"/>
                <a:gd name="connsiteY20" fmla="*/ 2131 h 10000"/>
                <a:gd name="connsiteX21" fmla="*/ 9880 w 10238"/>
                <a:gd name="connsiteY21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131 h 10000"/>
                <a:gd name="connsiteX20" fmla="*/ 9880 w 10238"/>
                <a:gd name="connsiteY20" fmla="*/ 0 h 10000"/>
                <a:gd name="connsiteX0" fmla="*/ 9880 w 10265"/>
                <a:gd name="connsiteY0" fmla="*/ 0 h 10000"/>
                <a:gd name="connsiteX1" fmla="*/ 7246 w 10265"/>
                <a:gd name="connsiteY1" fmla="*/ 190 h 10000"/>
                <a:gd name="connsiteX2" fmla="*/ 5868 w 10265"/>
                <a:gd name="connsiteY2" fmla="*/ 443 h 10000"/>
                <a:gd name="connsiteX3" fmla="*/ 4491 w 10265"/>
                <a:gd name="connsiteY3" fmla="*/ 759 h 10000"/>
                <a:gd name="connsiteX4" fmla="*/ 3473 w 10265"/>
                <a:gd name="connsiteY4" fmla="*/ 1245 h 10000"/>
                <a:gd name="connsiteX5" fmla="*/ 2515 w 10265"/>
                <a:gd name="connsiteY5" fmla="*/ 1814 h 10000"/>
                <a:gd name="connsiteX6" fmla="*/ 1737 w 10265"/>
                <a:gd name="connsiteY6" fmla="*/ 2595 h 10000"/>
                <a:gd name="connsiteX7" fmla="*/ 898 w 10265"/>
                <a:gd name="connsiteY7" fmla="*/ 3481 h 10000"/>
                <a:gd name="connsiteX8" fmla="*/ 479 w 10265"/>
                <a:gd name="connsiteY8" fmla="*/ 4367 h 10000"/>
                <a:gd name="connsiteX9" fmla="*/ 240 w 10265"/>
                <a:gd name="connsiteY9" fmla="*/ 5253 h 10000"/>
                <a:gd name="connsiteX10" fmla="*/ 120 w 10265"/>
                <a:gd name="connsiteY10" fmla="*/ 6118 h 10000"/>
                <a:gd name="connsiteX11" fmla="*/ 120 w 10265"/>
                <a:gd name="connsiteY11" fmla="*/ 6603 h 10000"/>
                <a:gd name="connsiteX12" fmla="*/ 0 w 10265"/>
                <a:gd name="connsiteY12" fmla="*/ 7173 h 10000"/>
                <a:gd name="connsiteX13" fmla="*/ 0 w 10265"/>
                <a:gd name="connsiteY13" fmla="*/ 9557 h 10000"/>
                <a:gd name="connsiteX14" fmla="*/ 0 w 10265"/>
                <a:gd name="connsiteY14" fmla="*/ 10000 h 10000"/>
                <a:gd name="connsiteX15" fmla="*/ 120 w 10265"/>
                <a:gd name="connsiteY15" fmla="*/ 10000 h 10000"/>
                <a:gd name="connsiteX16" fmla="*/ 2036 w 10265"/>
                <a:gd name="connsiteY16" fmla="*/ 10000 h 10000"/>
                <a:gd name="connsiteX17" fmla="*/ 9760 w 10265"/>
                <a:gd name="connsiteY17" fmla="*/ 10000 h 10000"/>
                <a:gd name="connsiteX18" fmla="*/ 10238 w 10265"/>
                <a:gd name="connsiteY18" fmla="*/ 9958 h 10000"/>
                <a:gd name="connsiteX19" fmla="*/ 9880 w 10265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10238 w 10238"/>
                <a:gd name="connsiteY17" fmla="*/ 9958 h 10000"/>
                <a:gd name="connsiteX18" fmla="*/ 9880 w 10238"/>
                <a:gd name="connsiteY18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9882"/>
                <a:gd name="connsiteY0" fmla="*/ 0 h 10000"/>
                <a:gd name="connsiteX1" fmla="*/ 7246 w 9882"/>
                <a:gd name="connsiteY1" fmla="*/ 190 h 10000"/>
                <a:gd name="connsiteX2" fmla="*/ 5868 w 9882"/>
                <a:gd name="connsiteY2" fmla="*/ 443 h 10000"/>
                <a:gd name="connsiteX3" fmla="*/ 4491 w 9882"/>
                <a:gd name="connsiteY3" fmla="*/ 759 h 10000"/>
                <a:gd name="connsiteX4" fmla="*/ 3473 w 9882"/>
                <a:gd name="connsiteY4" fmla="*/ 1245 h 10000"/>
                <a:gd name="connsiteX5" fmla="*/ 2515 w 9882"/>
                <a:gd name="connsiteY5" fmla="*/ 1814 h 10000"/>
                <a:gd name="connsiteX6" fmla="*/ 1737 w 9882"/>
                <a:gd name="connsiteY6" fmla="*/ 2595 h 10000"/>
                <a:gd name="connsiteX7" fmla="*/ 898 w 9882"/>
                <a:gd name="connsiteY7" fmla="*/ 3481 h 10000"/>
                <a:gd name="connsiteX8" fmla="*/ 479 w 9882"/>
                <a:gd name="connsiteY8" fmla="*/ 4367 h 10000"/>
                <a:gd name="connsiteX9" fmla="*/ 240 w 9882"/>
                <a:gd name="connsiteY9" fmla="*/ 5253 h 10000"/>
                <a:gd name="connsiteX10" fmla="*/ 120 w 9882"/>
                <a:gd name="connsiteY10" fmla="*/ 6118 h 10000"/>
                <a:gd name="connsiteX11" fmla="*/ 120 w 9882"/>
                <a:gd name="connsiteY11" fmla="*/ 6603 h 10000"/>
                <a:gd name="connsiteX12" fmla="*/ 0 w 9882"/>
                <a:gd name="connsiteY12" fmla="*/ 7173 h 10000"/>
                <a:gd name="connsiteX13" fmla="*/ 0 w 9882"/>
                <a:gd name="connsiteY13" fmla="*/ 9557 h 10000"/>
                <a:gd name="connsiteX14" fmla="*/ 0 w 9882"/>
                <a:gd name="connsiteY14" fmla="*/ 10000 h 10000"/>
                <a:gd name="connsiteX15" fmla="*/ 120 w 9882"/>
                <a:gd name="connsiteY15" fmla="*/ 10000 h 10000"/>
                <a:gd name="connsiteX16" fmla="*/ 6533 w 9882"/>
                <a:gd name="connsiteY16" fmla="*/ 9923 h 10000"/>
                <a:gd name="connsiteX17" fmla="*/ 9880 w 9882"/>
                <a:gd name="connsiteY17" fmla="*/ 0 h 10000"/>
                <a:gd name="connsiteX0" fmla="*/ 9998 w 9998"/>
                <a:gd name="connsiteY0" fmla="*/ 0 h 10000"/>
                <a:gd name="connsiteX1" fmla="*/ 7333 w 9998"/>
                <a:gd name="connsiteY1" fmla="*/ 190 h 10000"/>
                <a:gd name="connsiteX2" fmla="*/ 5938 w 9998"/>
                <a:gd name="connsiteY2" fmla="*/ 443 h 10000"/>
                <a:gd name="connsiteX3" fmla="*/ 4545 w 9998"/>
                <a:gd name="connsiteY3" fmla="*/ 759 h 10000"/>
                <a:gd name="connsiteX4" fmla="*/ 3514 w 9998"/>
                <a:gd name="connsiteY4" fmla="*/ 1245 h 10000"/>
                <a:gd name="connsiteX5" fmla="*/ 2545 w 9998"/>
                <a:gd name="connsiteY5" fmla="*/ 1814 h 10000"/>
                <a:gd name="connsiteX6" fmla="*/ 1758 w 9998"/>
                <a:gd name="connsiteY6" fmla="*/ 2595 h 10000"/>
                <a:gd name="connsiteX7" fmla="*/ 909 w 9998"/>
                <a:gd name="connsiteY7" fmla="*/ 3481 h 10000"/>
                <a:gd name="connsiteX8" fmla="*/ 485 w 9998"/>
                <a:gd name="connsiteY8" fmla="*/ 4367 h 10000"/>
                <a:gd name="connsiteX9" fmla="*/ 243 w 9998"/>
                <a:gd name="connsiteY9" fmla="*/ 5253 h 10000"/>
                <a:gd name="connsiteX10" fmla="*/ 121 w 9998"/>
                <a:gd name="connsiteY10" fmla="*/ 6118 h 10000"/>
                <a:gd name="connsiteX11" fmla="*/ 121 w 9998"/>
                <a:gd name="connsiteY11" fmla="*/ 6603 h 10000"/>
                <a:gd name="connsiteX12" fmla="*/ 0 w 9998"/>
                <a:gd name="connsiteY12" fmla="*/ 7173 h 10000"/>
                <a:gd name="connsiteX13" fmla="*/ 0 w 9998"/>
                <a:gd name="connsiteY13" fmla="*/ 9557 h 10000"/>
                <a:gd name="connsiteX14" fmla="*/ 0 w 9998"/>
                <a:gd name="connsiteY14" fmla="*/ 10000 h 10000"/>
                <a:gd name="connsiteX15" fmla="*/ 121 w 9998"/>
                <a:gd name="connsiteY15" fmla="*/ 10000 h 10000"/>
                <a:gd name="connsiteX16" fmla="*/ 6611 w 9998"/>
                <a:gd name="connsiteY16" fmla="*/ 9923 h 10000"/>
                <a:gd name="connsiteX17" fmla="*/ 9998 w 9998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1 w 10000"/>
                <a:gd name="connsiteY15" fmla="*/ 10000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9965"/>
                <a:gd name="connsiteX1" fmla="*/ 7334 w 10000"/>
                <a:gd name="connsiteY1" fmla="*/ 190 h 9965"/>
                <a:gd name="connsiteX2" fmla="*/ 5939 w 10000"/>
                <a:gd name="connsiteY2" fmla="*/ 443 h 9965"/>
                <a:gd name="connsiteX3" fmla="*/ 4546 w 10000"/>
                <a:gd name="connsiteY3" fmla="*/ 759 h 9965"/>
                <a:gd name="connsiteX4" fmla="*/ 3515 w 10000"/>
                <a:gd name="connsiteY4" fmla="*/ 1245 h 9965"/>
                <a:gd name="connsiteX5" fmla="*/ 2546 w 10000"/>
                <a:gd name="connsiteY5" fmla="*/ 1814 h 9965"/>
                <a:gd name="connsiteX6" fmla="*/ 1758 w 10000"/>
                <a:gd name="connsiteY6" fmla="*/ 2595 h 9965"/>
                <a:gd name="connsiteX7" fmla="*/ 909 w 10000"/>
                <a:gd name="connsiteY7" fmla="*/ 3481 h 9965"/>
                <a:gd name="connsiteX8" fmla="*/ 485 w 10000"/>
                <a:gd name="connsiteY8" fmla="*/ 4367 h 9965"/>
                <a:gd name="connsiteX9" fmla="*/ 243 w 10000"/>
                <a:gd name="connsiteY9" fmla="*/ 5253 h 9965"/>
                <a:gd name="connsiteX10" fmla="*/ 121 w 10000"/>
                <a:gd name="connsiteY10" fmla="*/ 6118 h 9965"/>
                <a:gd name="connsiteX11" fmla="*/ 121 w 10000"/>
                <a:gd name="connsiteY11" fmla="*/ 6603 h 9965"/>
                <a:gd name="connsiteX12" fmla="*/ 0 w 10000"/>
                <a:gd name="connsiteY12" fmla="*/ 7173 h 9965"/>
                <a:gd name="connsiteX13" fmla="*/ 0 w 10000"/>
                <a:gd name="connsiteY13" fmla="*/ 9557 h 9965"/>
                <a:gd name="connsiteX14" fmla="*/ 242 w 10000"/>
                <a:gd name="connsiteY14" fmla="*/ 9965 h 9965"/>
                <a:gd name="connsiteX15" fmla="*/ 9999 w 10000"/>
                <a:gd name="connsiteY15" fmla="*/ 9958 h 9965"/>
                <a:gd name="connsiteX16" fmla="*/ 10000 w 10000"/>
                <a:gd name="connsiteY16" fmla="*/ 0 h 9965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242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126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789 w 10031"/>
                <a:gd name="connsiteY6" fmla="*/ 2604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10 w 10000"/>
                <a:gd name="connsiteY13" fmla="*/ 10000 h 10000"/>
                <a:gd name="connsiteX14" fmla="*/ 9999 w 10000"/>
                <a:gd name="connsiteY14" fmla="*/ 9993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0 w 10000"/>
                <a:gd name="connsiteY11" fmla="*/ 7198 h 10000"/>
                <a:gd name="connsiteX12" fmla="*/ 10 w 10000"/>
                <a:gd name="connsiteY12" fmla="*/ 10000 h 10000"/>
                <a:gd name="connsiteX13" fmla="*/ 9999 w 10000"/>
                <a:gd name="connsiteY13" fmla="*/ 9993 h 10000"/>
                <a:gd name="connsiteX14" fmla="*/ 10000 w 10000"/>
                <a:gd name="connsiteY1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7334" y="191"/>
                  </a:lnTo>
                  <a:cubicBezTo>
                    <a:pt x="6445" y="255"/>
                    <a:pt x="6404" y="350"/>
                    <a:pt x="5939" y="445"/>
                  </a:cubicBezTo>
                  <a:lnTo>
                    <a:pt x="4546" y="762"/>
                  </a:lnTo>
                  <a:cubicBezTo>
                    <a:pt x="4082" y="868"/>
                    <a:pt x="3848" y="1073"/>
                    <a:pt x="3515" y="1249"/>
                  </a:cubicBezTo>
                  <a:cubicBezTo>
                    <a:pt x="3182" y="1425"/>
                    <a:pt x="2847" y="1570"/>
                    <a:pt x="2546" y="1820"/>
                  </a:cubicBezTo>
                  <a:lnTo>
                    <a:pt x="1642" y="2569"/>
                  </a:lnTo>
                  <a:cubicBezTo>
                    <a:pt x="1341" y="2819"/>
                    <a:pt x="1102" y="3191"/>
                    <a:pt x="909" y="3493"/>
                  </a:cubicBezTo>
                  <a:cubicBezTo>
                    <a:pt x="716" y="3795"/>
                    <a:pt x="596" y="4086"/>
                    <a:pt x="485" y="4382"/>
                  </a:cubicBezTo>
                  <a:cubicBezTo>
                    <a:pt x="374" y="4678"/>
                    <a:pt x="304" y="4978"/>
                    <a:pt x="243" y="5271"/>
                  </a:cubicBezTo>
                  <a:cubicBezTo>
                    <a:pt x="202" y="5560"/>
                    <a:pt x="121" y="5977"/>
                    <a:pt x="121" y="6139"/>
                  </a:cubicBezTo>
                  <a:cubicBezTo>
                    <a:pt x="81" y="6492"/>
                    <a:pt x="40" y="6845"/>
                    <a:pt x="0" y="7198"/>
                  </a:cubicBezTo>
                  <a:cubicBezTo>
                    <a:pt x="3" y="8132"/>
                    <a:pt x="7" y="9066"/>
                    <a:pt x="10" y="10000"/>
                  </a:cubicBezTo>
                  <a:lnTo>
                    <a:pt x="9999" y="9993"/>
                  </a:lnTo>
                  <a:cubicBezTo>
                    <a:pt x="9999" y="6662"/>
                    <a:pt x="9999" y="4996"/>
                    <a:pt x="1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2908508" y="2471950"/>
              <a:ext cx="774589" cy="282484"/>
            </a:xfrm>
            <a:custGeom>
              <a:avLst/>
              <a:gdLst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61695 w 1407895"/>
                <a:gd name="connsiteY0" fmla="*/ 0 h 355600"/>
                <a:gd name="connsiteX1" fmla="*/ 1407895 w 1407895"/>
                <a:gd name="connsiteY1" fmla="*/ 0 h 355600"/>
                <a:gd name="connsiteX2" fmla="*/ 1407895 w 1407895"/>
                <a:gd name="connsiteY2" fmla="*/ 355600 h 355600"/>
                <a:gd name="connsiteX3" fmla="*/ 554455 w 1407895"/>
                <a:gd name="connsiteY3" fmla="*/ 355600 h 355600"/>
                <a:gd name="connsiteX4" fmla="*/ 259815 w 1407895"/>
                <a:gd name="connsiteY4" fmla="*/ 238760 h 355600"/>
                <a:gd name="connsiteX5" fmla="*/ 61695 w 1407895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7272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6200" h="355600">
                  <a:moveTo>
                    <a:pt x="0" y="0"/>
                  </a:moveTo>
                  <a:lnTo>
                    <a:pt x="1346200" y="0"/>
                  </a:lnTo>
                  <a:lnTo>
                    <a:pt x="1346200" y="355600"/>
                  </a:lnTo>
                  <a:lnTo>
                    <a:pt x="492760" y="355600"/>
                  </a:lnTo>
                  <a:cubicBezTo>
                    <a:pt x="301413" y="336127"/>
                    <a:pt x="188806" y="242147"/>
                    <a:pt x="180340" y="236220"/>
                  </a:cubicBezTo>
                  <a:cubicBezTo>
                    <a:pt x="171874" y="230293"/>
                    <a:pt x="29633" y="1439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4" name="Freeform 103"/>
            <p:cNvSpPr/>
            <p:nvPr/>
          </p:nvSpPr>
          <p:spPr>
            <a:xfrm flipH="1">
              <a:off x="1130702" y="2470829"/>
              <a:ext cx="776518" cy="282484"/>
            </a:xfrm>
            <a:custGeom>
              <a:avLst/>
              <a:gdLst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61695 w 1407895"/>
                <a:gd name="connsiteY0" fmla="*/ 0 h 355600"/>
                <a:gd name="connsiteX1" fmla="*/ 1407895 w 1407895"/>
                <a:gd name="connsiteY1" fmla="*/ 0 h 355600"/>
                <a:gd name="connsiteX2" fmla="*/ 1407895 w 1407895"/>
                <a:gd name="connsiteY2" fmla="*/ 355600 h 355600"/>
                <a:gd name="connsiteX3" fmla="*/ 554455 w 1407895"/>
                <a:gd name="connsiteY3" fmla="*/ 355600 h 355600"/>
                <a:gd name="connsiteX4" fmla="*/ 259815 w 1407895"/>
                <a:gd name="connsiteY4" fmla="*/ 238760 h 355600"/>
                <a:gd name="connsiteX5" fmla="*/ 61695 w 1407895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7272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6200" h="355600">
                  <a:moveTo>
                    <a:pt x="0" y="0"/>
                  </a:moveTo>
                  <a:lnTo>
                    <a:pt x="1346200" y="0"/>
                  </a:lnTo>
                  <a:lnTo>
                    <a:pt x="1346200" y="355600"/>
                  </a:lnTo>
                  <a:lnTo>
                    <a:pt x="492760" y="355600"/>
                  </a:lnTo>
                  <a:cubicBezTo>
                    <a:pt x="301413" y="336127"/>
                    <a:pt x="188806" y="242147"/>
                    <a:pt x="180340" y="236220"/>
                  </a:cubicBezTo>
                  <a:cubicBezTo>
                    <a:pt x="171874" y="230293"/>
                    <a:pt x="29633" y="1439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5" name="Rectangle 992"/>
            <p:cNvSpPr>
              <a:spLocks noChangeArrowheads="1"/>
            </p:cNvSpPr>
            <p:nvPr/>
          </p:nvSpPr>
          <p:spPr bwMode="auto">
            <a:xfrm>
              <a:off x="1732801" y="1636264"/>
              <a:ext cx="1348197" cy="27893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06" name="Rectangle 992"/>
            <p:cNvSpPr>
              <a:spLocks noChangeArrowheads="1"/>
            </p:cNvSpPr>
            <p:nvPr/>
          </p:nvSpPr>
          <p:spPr bwMode="auto">
            <a:xfrm>
              <a:off x="1732801" y="2194227"/>
              <a:ext cx="1348197" cy="27893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sz="2400" dirty="0">
                <a:latin typeface="+mj-lt"/>
              </a:endParaRPr>
            </a:p>
          </p:txBody>
        </p:sp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8442" y="197347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Rounded Rectangle 107"/>
            <p:cNvSpPr/>
            <p:nvPr/>
          </p:nvSpPr>
          <p:spPr>
            <a:xfrm>
              <a:off x="5460903" y="2467803"/>
              <a:ext cx="2552395" cy="67410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9" name="Rectangle 990"/>
            <p:cNvSpPr>
              <a:spLocks noChangeArrowheads="1"/>
            </p:cNvSpPr>
            <p:nvPr/>
          </p:nvSpPr>
          <p:spPr bwMode="auto">
            <a:xfrm>
              <a:off x="6063002" y="1909929"/>
              <a:ext cx="1348197" cy="2789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 sz="2400" dirty="0">
                <a:latin typeface="+mj-lt"/>
                <a:ea typeface="Dotum" pitchFamily="34" charset="-127"/>
              </a:endParaRPr>
            </a:p>
          </p:txBody>
        </p:sp>
        <p:sp>
          <p:nvSpPr>
            <p:cNvPr id="110" name="Freeform 987"/>
            <p:cNvSpPr>
              <a:spLocks/>
            </p:cNvSpPr>
            <p:nvPr/>
          </p:nvSpPr>
          <p:spPr bwMode="auto">
            <a:xfrm>
              <a:off x="5760658" y="1351204"/>
              <a:ext cx="304389" cy="1116599"/>
            </a:xfrm>
            <a:custGeom>
              <a:avLst/>
              <a:gdLst>
                <a:gd name="T0" fmla="*/ 2147483647 w 167"/>
                <a:gd name="T1" fmla="*/ 0 h 474"/>
                <a:gd name="T2" fmla="*/ 2147483647 w 167"/>
                <a:gd name="T3" fmla="*/ 2147483647 h 474"/>
                <a:gd name="T4" fmla="*/ 2147483647 w 167"/>
                <a:gd name="T5" fmla="*/ 2147483647 h 474"/>
                <a:gd name="T6" fmla="*/ 2147483647 w 167"/>
                <a:gd name="T7" fmla="*/ 2147483647 h 474"/>
                <a:gd name="T8" fmla="*/ 2147483647 w 167"/>
                <a:gd name="T9" fmla="*/ 2147483647 h 474"/>
                <a:gd name="T10" fmla="*/ 2147483647 w 167"/>
                <a:gd name="T11" fmla="*/ 2147483647 h 474"/>
                <a:gd name="T12" fmla="*/ 2147483647 w 167"/>
                <a:gd name="T13" fmla="*/ 2147483647 h 474"/>
                <a:gd name="T14" fmla="*/ 2147483647 w 167"/>
                <a:gd name="T15" fmla="*/ 2147483647 h 474"/>
                <a:gd name="T16" fmla="*/ 2147483647 w 167"/>
                <a:gd name="T17" fmla="*/ 2147483647 h 474"/>
                <a:gd name="T18" fmla="*/ 2147483647 w 167"/>
                <a:gd name="T19" fmla="*/ 2147483647 h 474"/>
                <a:gd name="T20" fmla="*/ 2147483647 w 167"/>
                <a:gd name="T21" fmla="*/ 2147483647 h 474"/>
                <a:gd name="T22" fmla="*/ 2147483647 w 167"/>
                <a:gd name="T23" fmla="*/ 2147483647 h 474"/>
                <a:gd name="T24" fmla="*/ 0 w 167"/>
                <a:gd name="T25" fmla="*/ 2147483647 h 474"/>
                <a:gd name="T26" fmla="*/ 0 w 167"/>
                <a:gd name="T27" fmla="*/ 2147483647 h 474"/>
                <a:gd name="T28" fmla="*/ 0 w 167"/>
                <a:gd name="T29" fmla="*/ 2147483647 h 474"/>
                <a:gd name="T30" fmla="*/ 2147483647 w 167"/>
                <a:gd name="T31" fmla="*/ 2147483647 h 474"/>
                <a:gd name="T32" fmla="*/ 2147483647 w 167"/>
                <a:gd name="T33" fmla="*/ 2147483647 h 474"/>
                <a:gd name="T34" fmla="*/ 2147483647 w 167"/>
                <a:gd name="T35" fmla="*/ 2147483647 h 474"/>
                <a:gd name="T36" fmla="*/ 2147483647 w 167"/>
                <a:gd name="T37" fmla="*/ 2147483647 h 474"/>
                <a:gd name="T38" fmla="*/ 2147483647 w 167"/>
                <a:gd name="T39" fmla="*/ 2147483647 h 474"/>
                <a:gd name="T40" fmla="*/ 2147483647 w 167"/>
                <a:gd name="T41" fmla="*/ 2147483647 h 474"/>
                <a:gd name="T42" fmla="*/ 2147483647 w 167"/>
                <a:gd name="T43" fmla="*/ 2147483647 h 474"/>
                <a:gd name="T44" fmla="*/ 2147483647 w 167"/>
                <a:gd name="T45" fmla="*/ 2147483647 h 474"/>
                <a:gd name="T46" fmla="*/ 2147483647 w 167"/>
                <a:gd name="T47" fmla="*/ 2147483647 h 474"/>
                <a:gd name="T48" fmla="*/ 2147483647 w 167"/>
                <a:gd name="T49" fmla="*/ 2147483647 h 474"/>
                <a:gd name="T50" fmla="*/ 2147483647 w 167"/>
                <a:gd name="T51" fmla="*/ 2147483647 h 474"/>
                <a:gd name="T52" fmla="*/ 2147483647 w 167"/>
                <a:gd name="T53" fmla="*/ 2147483647 h 474"/>
                <a:gd name="T54" fmla="*/ 2147483647 w 167"/>
                <a:gd name="T55" fmla="*/ 0 h 47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7"/>
                <a:gd name="T85" fmla="*/ 0 h 474"/>
                <a:gd name="T86" fmla="*/ 167 w 167"/>
                <a:gd name="T87" fmla="*/ 474 h 474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4024 w 10000"/>
                <a:gd name="connsiteY22" fmla="*/ 7674 h 10000"/>
                <a:gd name="connsiteX23" fmla="*/ 10000 w 10000"/>
                <a:gd name="connsiteY23" fmla="*/ 8460 h 10000"/>
                <a:gd name="connsiteX24" fmla="*/ 10000 w 10000"/>
                <a:gd name="connsiteY24" fmla="*/ 3629 h 10000"/>
                <a:gd name="connsiteX25" fmla="*/ 9880 w 10000"/>
                <a:gd name="connsiteY25" fmla="*/ 2827 h 10000"/>
                <a:gd name="connsiteX26" fmla="*/ 9880 w 10000"/>
                <a:gd name="connsiteY26" fmla="*/ 2131 h 10000"/>
                <a:gd name="connsiteX27" fmla="*/ 9880 w 10000"/>
                <a:gd name="connsiteY27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10000 w 10000"/>
                <a:gd name="connsiteY22" fmla="*/ 8460 h 10000"/>
                <a:gd name="connsiteX23" fmla="*/ 10000 w 10000"/>
                <a:gd name="connsiteY23" fmla="*/ 3629 h 10000"/>
                <a:gd name="connsiteX24" fmla="*/ 9880 w 10000"/>
                <a:gd name="connsiteY24" fmla="*/ 2827 h 10000"/>
                <a:gd name="connsiteX25" fmla="*/ 9880 w 10000"/>
                <a:gd name="connsiteY25" fmla="*/ 2131 h 10000"/>
                <a:gd name="connsiteX26" fmla="*/ 9880 w 10000"/>
                <a:gd name="connsiteY26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10000 w 10000"/>
                <a:gd name="connsiteY21" fmla="*/ 8460 h 10000"/>
                <a:gd name="connsiteX22" fmla="*/ 10000 w 10000"/>
                <a:gd name="connsiteY22" fmla="*/ 3629 h 10000"/>
                <a:gd name="connsiteX23" fmla="*/ 9880 w 10000"/>
                <a:gd name="connsiteY23" fmla="*/ 2827 h 10000"/>
                <a:gd name="connsiteX24" fmla="*/ 9880 w 10000"/>
                <a:gd name="connsiteY24" fmla="*/ 2131 h 10000"/>
                <a:gd name="connsiteX25" fmla="*/ 9880 w 10000"/>
                <a:gd name="connsiteY25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10000 w 10000"/>
                <a:gd name="connsiteY20" fmla="*/ 8460 h 10000"/>
                <a:gd name="connsiteX21" fmla="*/ 10000 w 10000"/>
                <a:gd name="connsiteY21" fmla="*/ 3629 h 10000"/>
                <a:gd name="connsiteX22" fmla="*/ 9880 w 10000"/>
                <a:gd name="connsiteY22" fmla="*/ 2827 h 10000"/>
                <a:gd name="connsiteX23" fmla="*/ 9880 w 10000"/>
                <a:gd name="connsiteY23" fmla="*/ 2131 h 10000"/>
                <a:gd name="connsiteX24" fmla="*/ 9880 w 10000"/>
                <a:gd name="connsiteY24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9760 w 10000"/>
                <a:gd name="connsiteY17" fmla="*/ 10000 h 10000"/>
                <a:gd name="connsiteX18" fmla="*/ 9760 w 10000"/>
                <a:gd name="connsiteY18" fmla="*/ 9958 h 10000"/>
                <a:gd name="connsiteX19" fmla="*/ 10000 w 10000"/>
                <a:gd name="connsiteY19" fmla="*/ 8460 h 10000"/>
                <a:gd name="connsiteX20" fmla="*/ 10000 w 10000"/>
                <a:gd name="connsiteY20" fmla="*/ 3629 h 10000"/>
                <a:gd name="connsiteX21" fmla="*/ 9880 w 10000"/>
                <a:gd name="connsiteY21" fmla="*/ 2827 h 10000"/>
                <a:gd name="connsiteX22" fmla="*/ 9880 w 10000"/>
                <a:gd name="connsiteY22" fmla="*/ 2131 h 10000"/>
                <a:gd name="connsiteX23" fmla="*/ 9880 w 10000"/>
                <a:gd name="connsiteY23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10000 w 10238"/>
                <a:gd name="connsiteY19" fmla="*/ 8460 h 10000"/>
                <a:gd name="connsiteX20" fmla="*/ 10000 w 10238"/>
                <a:gd name="connsiteY20" fmla="*/ 3629 h 10000"/>
                <a:gd name="connsiteX21" fmla="*/ 9880 w 10238"/>
                <a:gd name="connsiteY21" fmla="*/ 2827 h 10000"/>
                <a:gd name="connsiteX22" fmla="*/ 9880 w 10238"/>
                <a:gd name="connsiteY22" fmla="*/ 2131 h 10000"/>
                <a:gd name="connsiteX23" fmla="*/ 9880 w 10238"/>
                <a:gd name="connsiteY23" fmla="*/ 0 h 10000"/>
                <a:gd name="connsiteX0" fmla="*/ 9880 w 10242"/>
                <a:gd name="connsiteY0" fmla="*/ 0 h 10000"/>
                <a:gd name="connsiteX1" fmla="*/ 7246 w 10242"/>
                <a:gd name="connsiteY1" fmla="*/ 190 h 10000"/>
                <a:gd name="connsiteX2" fmla="*/ 5868 w 10242"/>
                <a:gd name="connsiteY2" fmla="*/ 443 h 10000"/>
                <a:gd name="connsiteX3" fmla="*/ 4491 w 10242"/>
                <a:gd name="connsiteY3" fmla="*/ 759 h 10000"/>
                <a:gd name="connsiteX4" fmla="*/ 3473 w 10242"/>
                <a:gd name="connsiteY4" fmla="*/ 1245 h 10000"/>
                <a:gd name="connsiteX5" fmla="*/ 2515 w 10242"/>
                <a:gd name="connsiteY5" fmla="*/ 1814 h 10000"/>
                <a:gd name="connsiteX6" fmla="*/ 1737 w 10242"/>
                <a:gd name="connsiteY6" fmla="*/ 2595 h 10000"/>
                <a:gd name="connsiteX7" fmla="*/ 898 w 10242"/>
                <a:gd name="connsiteY7" fmla="*/ 3481 h 10000"/>
                <a:gd name="connsiteX8" fmla="*/ 479 w 10242"/>
                <a:gd name="connsiteY8" fmla="*/ 4367 h 10000"/>
                <a:gd name="connsiteX9" fmla="*/ 240 w 10242"/>
                <a:gd name="connsiteY9" fmla="*/ 5253 h 10000"/>
                <a:gd name="connsiteX10" fmla="*/ 120 w 10242"/>
                <a:gd name="connsiteY10" fmla="*/ 6118 h 10000"/>
                <a:gd name="connsiteX11" fmla="*/ 120 w 10242"/>
                <a:gd name="connsiteY11" fmla="*/ 6603 h 10000"/>
                <a:gd name="connsiteX12" fmla="*/ 0 w 10242"/>
                <a:gd name="connsiteY12" fmla="*/ 7173 h 10000"/>
                <a:gd name="connsiteX13" fmla="*/ 0 w 10242"/>
                <a:gd name="connsiteY13" fmla="*/ 9557 h 10000"/>
                <a:gd name="connsiteX14" fmla="*/ 0 w 10242"/>
                <a:gd name="connsiteY14" fmla="*/ 10000 h 10000"/>
                <a:gd name="connsiteX15" fmla="*/ 120 w 10242"/>
                <a:gd name="connsiteY15" fmla="*/ 10000 h 10000"/>
                <a:gd name="connsiteX16" fmla="*/ 2036 w 10242"/>
                <a:gd name="connsiteY16" fmla="*/ 10000 h 10000"/>
                <a:gd name="connsiteX17" fmla="*/ 9760 w 10242"/>
                <a:gd name="connsiteY17" fmla="*/ 10000 h 10000"/>
                <a:gd name="connsiteX18" fmla="*/ 10238 w 10242"/>
                <a:gd name="connsiteY18" fmla="*/ 9958 h 10000"/>
                <a:gd name="connsiteX19" fmla="*/ 10000 w 10242"/>
                <a:gd name="connsiteY19" fmla="*/ 3629 h 10000"/>
                <a:gd name="connsiteX20" fmla="*/ 9880 w 10242"/>
                <a:gd name="connsiteY20" fmla="*/ 2827 h 10000"/>
                <a:gd name="connsiteX21" fmla="*/ 9880 w 10242"/>
                <a:gd name="connsiteY21" fmla="*/ 2131 h 10000"/>
                <a:gd name="connsiteX22" fmla="*/ 9880 w 10242"/>
                <a:gd name="connsiteY22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827 h 10000"/>
                <a:gd name="connsiteX20" fmla="*/ 9880 w 10238"/>
                <a:gd name="connsiteY20" fmla="*/ 2131 h 10000"/>
                <a:gd name="connsiteX21" fmla="*/ 9880 w 10238"/>
                <a:gd name="connsiteY21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131 h 10000"/>
                <a:gd name="connsiteX20" fmla="*/ 9880 w 10238"/>
                <a:gd name="connsiteY20" fmla="*/ 0 h 10000"/>
                <a:gd name="connsiteX0" fmla="*/ 9880 w 10265"/>
                <a:gd name="connsiteY0" fmla="*/ 0 h 10000"/>
                <a:gd name="connsiteX1" fmla="*/ 7246 w 10265"/>
                <a:gd name="connsiteY1" fmla="*/ 190 h 10000"/>
                <a:gd name="connsiteX2" fmla="*/ 5868 w 10265"/>
                <a:gd name="connsiteY2" fmla="*/ 443 h 10000"/>
                <a:gd name="connsiteX3" fmla="*/ 4491 w 10265"/>
                <a:gd name="connsiteY3" fmla="*/ 759 h 10000"/>
                <a:gd name="connsiteX4" fmla="*/ 3473 w 10265"/>
                <a:gd name="connsiteY4" fmla="*/ 1245 h 10000"/>
                <a:gd name="connsiteX5" fmla="*/ 2515 w 10265"/>
                <a:gd name="connsiteY5" fmla="*/ 1814 h 10000"/>
                <a:gd name="connsiteX6" fmla="*/ 1737 w 10265"/>
                <a:gd name="connsiteY6" fmla="*/ 2595 h 10000"/>
                <a:gd name="connsiteX7" fmla="*/ 898 w 10265"/>
                <a:gd name="connsiteY7" fmla="*/ 3481 h 10000"/>
                <a:gd name="connsiteX8" fmla="*/ 479 w 10265"/>
                <a:gd name="connsiteY8" fmla="*/ 4367 h 10000"/>
                <a:gd name="connsiteX9" fmla="*/ 240 w 10265"/>
                <a:gd name="connsiteY9" fmla="*/ 5253 h 10000"/>
                <a:gd name="connsiteX10" fmla="*/ 120 w 10265"/>
                <a:gd name="connsiteY10" fmla="*/ 6118 h 10000"/>
                <a:gd name="connsiteX11" fmla="*/ 120 w 10265"/>
                <a:gd name="connsiteY11" fmla="*/ 6603 h 10000"/>
                <a:gd name="connsiteX12" fmla="*/ 0 w 10265"/>
                <a:gd name="connsiteY12" fmla="*/ 7173 h 10000"/>
                <a:gd name="connsiteX13" fmla="*/ 0 w 10265"/>
                <a:gd name="connsiteY13" fmla="*/ 9557 h 10000"/>
                <a:gd name="connsiteX14" fmla="*/ 0 w 10265"/>
                <a:gd name="connsiteY14" fmla="*/ 10000 h 10000"/>
                <a:gd name="connsiteX15" fmla="*/ 120 w 10265"/>
                <a:gd name="connsiteY15" fmla="*/ 10000 h 10000"/>
                <a:gd name="connsiteX16" fmla="*/ 2036 w 10265"/>
                <a:gd name="connsiteY16" fmla="*/ 10000 h 10000"/>
                <a:gd name="connsiteX17" fmla="*/ 9760 w 10265"/>
                <a:gd name="connsiteY17" fmla="*/ 10000 h 10000"/>
                <a:gd name="connsiteX18" fmla="*/ 10238 w 10265"/>
                <a:gd name="connsiteY18" fmla="*/ 9958 h 10000"/>
                <a:gd name="connsiteX19" fmla="*/ 9880 w 10265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10238 w 10238"/>
                <a:gd name="connsiteY17" fmla="*/ 9958 h 10000"/>
                <a:gd name="connsiteX18" fmla="*/ 9880 w 10238"/>
                <a:gd name="connsiteY18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9882"/>
                <a:gd name="connsiteY0" fmla="*/ 0 h 10000"/>
                <a:gd name="connsiteX1" fmla="*/ 7246 w 9882"/>
                <a:gd name="connsiteY1" fmla="*/ 190 h 10000"/>
                <a:gd name="connsiteX2" fmla="*/ 5868 w 9882"/>
                <a:gd name="connsiteY2" fmla="*/ 443 h 10000"/>
                <a:gd name="connsiteX3" fmla="*/ 4491 w 9882"/>
                <a:gd name="connsiteY3" fmla="*/ 759 h 10000"/>
                <a:gd name="connsiteX4" fmla="*/ 3473 w 9882"/>
                <a:gd name="connsiteY4" fmla="*/ 1245 h 10000"/>
                <a:gd name="connsiteX5" fmla="*/ 2515 w 9882"/>
                <a:gd name="connsiteY5" fmla="*/ 1814 h 10000"/>
                <a:gd name="connsiteX6" fmla="*/ 1737 w 9882"/>
                <a:gd name="connsiteY6" fmla="*/ 2595 h 10000"/>
                <a:gd name="connsiteX7" fmla="*/ 898 w 9882"/>
                <a:gd name="connsiteY7" fmla="*/ 3481 h 10000"/>
                <a:gd name="connsiteX8" fmla="*/ 479 w 9882"/>
                <a:gd name="connsiteY8" fmla="*/ 4367 h 10000"/>
                <a:gd name="connsiteX9" fmla="*/ 240 w 9882"/>
                <a:gd name="connsiteY9" fmla="*/ 5253 h 10000"/>
                <a:gd name="connsiteX10" fmla="*/ 120 w 9882"/>
                <a:gd name="connsiteY10" fmla="*/ 6118 h 10000"/>
                <a:gd name="connsiteX11" fmla="*/ 120 w 9882"/>
                <a:gd name="connsiteY11" fmla="*/ 6603 h 10000"/>
                <a:gd name="connsiteX12" fmla="*/ 0 w 9882"/>
                <a:gd name="connsiteY12" fmla="*/ 7173 h 10000"/>
                <a:gd name="connsiteX13" fmla="*/ 0 w 9882"/>
                <a:gd name="connsiteY13" fmla="*/ 9557 h 10000"/>
                <a:gd name="connsiteX14" fmla="*/ 0 w 9882"/>
                <a:gd name="connsiteY14" fmla="*/ 10000 h 10000"/>
                <a:gd name="connsiteX15" fmla="*/ 120 w 9882"/>
                <a:gd name="connsiteY15" fmla="*/ 10000 h 10000"/>
                <a:gd name="connsiteX16" fmla="*/ 6533 w 9882"/>
                <a:gd name="connsiteY16" fmla="*/ 9923 h 10000"/>
                <a:gd name="connsiteX17" fmla="*/ 9880 w 9882"/>
                <a:gd name="connsiteY17" fmla="*/ 0 h 10000"/>
                <a:gd name="connsiteX0" fmla="*/ 9998 w 9998"/>
                <a:gd name="connsiteY0" fmla="*/ 0 h 10000"/>
                <a:gd name="connsiteX1" fmla="*/ 7333 w 9998"/>
                <a:gd name="connsiteY1" fmla="*/ 190 h 10000"/>
                <a:gd name="connsiteX2" fmla="*/ 5938 w 9998"/>
                <a:gd name="connsiteY2" fmla="*/ 443 h 10000"/>
                <a:gd name="connsiteX3" fmla="*/ 4545 w 9998"/>
                <a:gd name="connsiteY3" fmla="*/ 759 h 10000"/>
                <a:gd name="connsiteX4" fmla="*/ 3514 w 9998"/>
                <a:gd name="connsiteY4" fmla="*/ 1245 h 10000"/>
                <a:gd name="connsiteX5" fmla="*/ 2545 w 9998"/>
                <a:gd name="connsiteY5" fmla="*/ 1814 h 10000"/>
                <a:gd name="connsiteX6" fmla="*/ 1758 w 9998"/>
                <a:gd name="connsiteY6" fmla="*/ 2595 h 10000"/>
                <a:gd name="connsiteX7" fmla="*/ 909 w 9998"/>
                <a:gd name="connsiteY7" fmla="*/ 3481 h 10000"/>
                <a:gd name="connsiteX8" fmla="*/ 485 w 9998"/>
                <a:gd name="connsiteY8" fmla="*/ 4367 h 10000"/>
                <a:gd name="connsiteX9" fmla="*/ 243 w 9998"/>
                <a:gd name="connsiteY9" fmla="*/ 5253 h 10000"/>
                <a:gd name="connsiteX10" fmla="*/ 121 w 9998"/>
                <a:gd name="connsiteY10" fmla="*/ 6118 h 10000"/>
                <a:gd name="connsiteX11" fmla="*/ 121 w 9998"/>
                <a:gd name="connsiteY11" fmla="*/ 6603 h 10000"/>
                <a:gd name="connsiteX12" fmla="*/ 0 w 9998"/>
                <a:gd name="connsiteY12" fmla="*/ 7173 h 10000"/>
                <a:gd name="connsiteX13" fmla="*/ 0 w 9998"/>
                <a:gd name="connsiteY13" fmla="*/ 9557 h 10000"/>
                <a:gd name="connsiteX14" fmla="*/ 0 w 9998"/>
                <a:gd name="connsiteY14" fmla="*/ 10000 h 10000"/>
                <a:gd name="connsiteX15" fmla="*/ 121 w 9998"/>
                <a:gd name="connsiteY15" fmla="*/ 10000 h 10000"/>
                <a:gd name="connsiteX16" fmla="*/ 6611 w 9998"/>
                <a:gd name="connsiteY16" fmla="*/ 9923 h 10000"/>
                <a:gd name="connsiteX17" fmla="*/ 9998 w 9998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1 w 10000"/>
                <a:gd name="connsiteY15" fmla="*/ 10000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9965"/>
                <a:gd name="connsiteX1" fmla="*/ 7334 w 10000"/>
                <a:gd name="connsiteY1" fmla="*/ 190 h 9965"/>
                <a:gd name="connsiteX2" fmla="*/ 5939 w 10000"/>
                <a:gd name="connsiteY2" fmla="*/ 443 h 9965"/>
                <a:gd name="connsiteX3" fmla="*/ 4546 w 10000"/>
                <a:gd name="connsiteY3" fmla="*/ 759 h 9965"/>
                <a:gd name="connsiteX4" fmla="*/ 3515 w 10000"/>
                <a:gd name="connsiteY4" fmla="*/ 1245 h 9965"/>
                <a:gd name="connsiteX5" fmla="*/ 2546 w 10000"/>
                <a:gd name="connsiteY5" fmla="*/ 1814 h 9965"/>
                <a:gd name="connsiteX6" fmla="*/ 1758 w 10000"/>
                <a:gd name="connsiteY6" fmla="*/ 2595 h 9965"/>
                <a:gd name="connsiteX7" fmla="*/ 909 w 10000"/>
                <a:gd name="connsiteY7" fmla="*/ 3481 h 9965"/>
                <a:gd name="connsiteX8" fmla="*/ 485 w 10000"/>
                <a:gd name="connsiteY8" fmla="*/ 4367 h 9965"/>
                <a:gd name="connsiteX9" fmla="*/ 243 w 10000"/>
                <a:gd name="connsiteY9" fmla="*/ 5253 h 9965"/>
                <a:gd name="connsiteX10" fmla="*/ 121 w 10000"/>
                <a:gd name="connsiteY10" fmla="*/ 6118 h 9965"/>
                <a:gd name="connsiteX11" fmla="*/ 121 w 10000"/>
                <a:gd name="connsiteY11" fmla="*/ 6603 h 9965"/>
                <a:gd name="connsiteX12" fmla="*/ 0 w 10000"/>
                <a:gd name="connsiteY12" fmla="*/ 7173 h 9965"/>
                <a:gd name="connsiteX13" fmla="*/ 0 w 10000"/>
                <a:gd name="connsiteY13" fmla="*/ 9557 h 9965"/>
                <a:gd name="connsiteX14" fmla="*/ 242 w 10000"/>
                <a:gd name="connsiteY14" fmla="*/ 9965 h 9965"/>
                <a:gd name="connsiteX15" fmla="*/ 9999 w 10000"/>
                <a:gd name="connsiteY15" fmla="*/ 9958 h 9965"/>
                <a:gd name="connsiteX16" fmla="*/ 10000 w 10000"/>
                <a:gd name="connsiteY16" fmla="*/ 0 h 9965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242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126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789 w 10031"/>
                <a:gd name="connsiteY6" fmla="*/ 2604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10 w 10000"/>
                <a:gd name="connsiteY13" fmla="*/ 10000 h 10000"/>
                <a:gd name="connsiteX14" fmla="*/ 9999 w 10000"/>
                <a:gd name="connsiteY14" fmla="*/ 9993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0 w 10000"/>
                <a:gd name="connsiteY11" fmla="*/ 7198 h 10000"/>
                <a:gd name="connsiteX12" fmla="*/ 10 w 10000"/>
                <a:gd name="connsiteY12" fmla="*/ 10000 h 10000"/>
                <a:gd name="connsiteX13" fmla="*/ 9999 w 10000"/>
                <a:gd name="connsiteY13" fmla="*/ 9993 h 10000"/>
                <a:gd name="connsiteX14" fmla="*/ 10000 w 10000"/>
                <a:gd name="connsiteY1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7334" y="191"/>
                  </a:lnTo>
                  <a:cubicBezTo>
                    <a:pt x="6445" y="255"/>
                    <a:pt x="6404" y="350"/>
                    <a:pt x="5939" y="445"/>
                  </a:cubicBezTo>
                  <a:lnTo>
                    <a:pt x="4546" y="762"/>
                  </a:lnTo>
                  <a:cubicBezTo>
                    <a:pt x="4082" y="868"/>
                    <a:pt x="3848" y="1073"/>
                    <a:pt x="3515" y="1249"/>
                  </a:cubicBezTo>
                  <a:cubicBezTo>
                    <a:pt x="3182" y="1425"/>
                    <a:pt x="2847" y="1570"/>
                    <a:pt x="2546" y="1820"/>
                  </a:cubicBezTo>
                  <a:lnTo>
                    <a:pt x="1642" y="2569"/>
                  </a:lnTo>
                  <a:cubicBezTo>
                    <a:pt x="1341" y="2819"/>
                    <a:pt x="1102" y="3191"/>
                    <a:pt x="909" y="3493"/>
                  </a:cubicBezTo>
                  <a:cubicBezTo>
                    <a:pt x="716" y="3795"/>
                    <a:pt x="596" y="4086"/>
                    <a:pt x="485" y="4382"/>
                  </a:cubicBezTo>
                  <a:cubicBezTo>
                    <a:pt x="374" y="4678"/>
                    <a:pt x="304" y="4978"/>
                    <a:pt x="243" y="5271"/>
                  </a:cubicBezTo>
                  <a:cubicBezTo>
                    <a:pt x="202" y="5560"/>
                    <a:pt x="121" y="5977"/>
                    <a:pt x="121" y="6139"/>
                  </a:cubicBezTo>
                  <a:cubicBezTo>
                    <a:pt x="81" y="6492"/>
                    <a:pt x="40" y="6845"/>
                    <a:pt x="0" y="7198"/>
                  </a:cubicBezTo>
                  <a:cubicBezTo>
                    <a:pt x="3" y="8132"/>
                    <a:pt x="7" y="9066"/>
                    <a:pt x="10" y="10000"/>
                  </a:cubicBezTo>
                  <a:lnTo>
                    <a:pt x="9999" y="9993"/>
                  </a:lnTo>
                  <a:cubicBezTo>
                    <a:pt x="9999" y="6662"/>
                    <a:pt x="9999" y="4996"/>
                    <a:pt x="1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11" name="Freeform 987"/>
            <p:cNvSpPr>
              <a:spLocks/>
            </p:cNvSpPr>
            <p:nvPr/>
          </p:nvSpPr>
          <p:spPr bwMode="auto">
            <a:xfrm flipH="1">
              <a:off x="7409153" y="1351204"/>
              <a:ext cx="304389" cy="1116599"/>
            </a:xfrm>
            <a:custGeom>
              <a:avLst/>
              <a:gdLst>
                <a:gd name="T0" fmla="*/ 2147483647 w 167"/>
                <a:gd name="T1" fmla="*/ 0 h 474"/>
                <a:gd name="T2" fmla="*/ 2147483647 w 167"/>
                <a:gd name="T3" fmla="*/ 2147483647 h 474"/>
                <a:gd name="T4" fmla="*/ 2147483647 w 167"/>
                <a:gd name="T5" fmla="*/ 2147483647 h 474"/>
                <a:gd name="T6" fmla="*/ 2147483647 w 167"/>
                <a:gd name="T7" fmla="*/ 2147483647 h 474"/>
                <a:gd name="T8" fmla="*/ 2147483647 w 167"/>
                <a:gd name="T9" fmla="*/ 2147483647 h 474"/>
                <a:gd name="T10" fmla="*/ 2147483647 w 167"/>
                <a:gd name="T11" fmla="*/ 2147483647 h 474"/>
                <a:gd name="T12" fmla="*/ 2147483647 w 167"/>
                <a:gd name="T13" fmla="*/ 2147483647 h 474"/>
                <a:gd name="T14" fmla="*/ 2147483647 w 167"/>
                <a:gd name="T15" fmla="*/ 2147483647 h 474"/>
                <a:gd name="T16" fmla="*/ 2147483647 w 167"/>
                <a:gd name="T17" fmla="*/ 2147483647 h 474"/>
                <a:gd name="T18" fmla="*/ 2147483647 w 167"/>
                <a:gd name="T19" fmla="*/ 2147483647 h 474"/>
                <a:gd name="T20" fmla="*/ 2147483647 w 167"/>
                <a:gd name="T21" fmla="*/ 2147483647 h 474"/>
                <a:gd name="T22" fmla="*/ 2147483647 w 167"/>
                <a:gd name="T23" fmla="*/ 2147483647 h 474"/>
                <a:gd name="T24" fmla="*/ 0 w 167"/>
                <a:gd name="T25" fmla="*/ 2147483647 h 474"/>
                <a:gd name="T26" fmla="*/ 0 w 167"/>
                <a:gd name="T27" fmla="*/ 2147483647 h 474"/>
                <a:gd name="T28" fmla="*/ 0 w 167"/>
                <a:gd name="T29" fmla="*/ 2147483647 h 474"/>
                <a:gd name="T30" fmla="*/ 2147483647 w 167"/>
                <a:gd name="T31" fmla="*/ 2147483647 h 474"/>
                <a:gd name="T32" fmla="*/ 2147483647 w 167"/>
                <a:gd name="T33" fmla="*/ 2147483647 h 474"/>
                <a:gd name="T34" fmla="*/ 2147483647 w 167"/>
                <a:gd name="T35" fmla="*/ 2147483647 h 474"/>
                <a:gd name="T36" fmla="*/ 2147483647 w 167"/>
                <a:gd name="T37" fmla="*/ 2147483647 h 474"/>
                <a:gd name="T38" fmla="*/ 2147483647 w 167"/>
                <a:gd name="T39" fmla="*/ 2147483647 h 474"/>
                <a:gd name="T40" fmla="*/ 2147483647 w 167"/>
                <a:gd name="T41" fmla="*/ 2147483647 h 474"/>
                <a:gd name="T42" fmla="*/ 2147483647 w 167"/>
                <a:gd name="T43" fmla="*/ 2147483647 h 474"/>
                <a:gd name="T44" fmla="*/ 2147483647 w 167"/>
                <a:gd name="T45" fmla="*/ 2147483647 h 474"/>
                <a:gd name="T46" fmla="*/ 2147483647 w 167"/>
                <a:gd name="T47" fmla="*/ 2147483647 h 474"/>
                <a:gd name="T48" fmla="*/ 2147483647 w 167"/>
                <a:gd name="T49" fmla="*/ 2147483647 h 474"/>
                <a:gd name="T50" fmla="*/ 2147483647 w 167"/>
                <a:gd name="T51" fmla="*/ 2147483647 h 474"/>
                <a:gd name="T52" fmla="*/ 2147483647 w 167"/>
                <a:gd name="T53" fmla="*/ 2147483647 h 474"/>
                <a:gd name="T54" fmla="*/ 2147483647 w 167"/>
                <a:gd name="T55" fmla="*/ 0 h 47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7"/>
                <a:gd name="T85" fmla="*/ 0 h 474"/>
                <a:gd name="T86" fmla="*/ 167 w 167"/>
                <a:gd name="T87" fmla="*/ 474 h 474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4024 w 10000"/>
                <a:gd name="connsiteY22" fmla="*/ 7674 h 10000"/>
                <a:gd name="connsiteX23" fmla="*/ 10000 w 10000"/>
                <a:gd name="connsiteY23" fmla="*/ 8460 h 10000"/>
                <a:gd name="connsiteX24" fmla="*/ 10000 w 10000"/>
                <a:gd name="connsiteY24" fmla="*/ 3629 h 10000"/>
                <a:gd name="connsiteX25" fmla="*/ 9880 w 10000"/>
                <a:gd name="connsiteY25" fmla="*/ 2827 h 10000"/>
                <a:gd name="connsiteX26" fmla="*/ 9880 w 10000"/>
                <a:gd name="connsiteY26" fmla="*/ 2131 h 10000"/>
                <a:gd name="connsiteX27" fmla="*/ 9880 w 10000"/>
                <a:gd name="connsiteY27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10000 w 10000"/>
                <a:gd name="connsiteY22" fmla="*/ 8460 h 10000"/>
                <a:gd name="connsiteX23" fmla="*/ 10000 w 10000"/>
                <a:gd name="connsiteY23" fmla="*/ 3629 h 10000"/>
                <a:gd name="connsiteX24" fmla="*/ 9880 w 10000"/>
                <a:gd name="connsiteY24" fmla="*/ 2827 h 10000"/>
                <a:gd name="connsiteX25" fmla="*/ 9880 w 10000"/>
                <a:gd name="connsiteY25" fmla="*/ 2131 h 10000"/>
                <a:gd name="connsiteX26" fmla="*/ 9880 w 10000"/>
                <a:gd name="connsiteY26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10000 w 10000"/>
                <a:gd name="connsiteY21" fmla="*/ 8460 h 10000"/>
                <a:gd name="connsiteX22" fmla="*/ 10000 w 10000"/>
                <a:gd name="connsiteY22" fmla="*/ 3629 h 10000"/>
                <a:gd name="connsiteX23" fmla="*/ 9880 w 10000"/>
                <a:gd name="connsiteY23" fmla="*/ 2827 h 10000"/>
                <a:gd name="connsiteX24" fmla="*/ 9880 w 10000"/>
                <a:gd name="connsiteY24" fmla="*/ 2131 h 10000"/>
                <a:gd name="connsiteX25" fmla="*/ 9880 w 10000"/>
                <a:gd name="connsiteY25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10000 w 10000"/>
                <a:gd name="connsiteY20" fmla="*/ 8460 h 10000"/>
                <a:gd name="connsiteX21" fmla="*/ 10000 w 10000"/>
                <a:gd name="connsiteY21" fmla="*/ 3629 h 10000"/>
                <a:gd name="connsiteX22" fmla="*/ 9880 w 10000"/>
                <a:gd name="connsiteY22" fmla="*/ 2827 h 10000"/>
                <a:gd name="connsiteX23" fmla="*/ 9880 w 10000"/>
                <a:gd name="connsiteY23" fmla="*/ 2131 h 10000"/>
                <a:gd name="connsiteX24" fmla="*/ 9880 w 10000"/>
                <a:gd name="connsiteY24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9760 w 10000"/>
                <a:gd name="connsiteY17" fmla="*/ 10000 h 10000"/>
                <a:gd name="connsiteX18" fmla="*/ 9760 w 10000"/>
                <a:gd name="connsiteY18" fmla="*/ 9958 h 10000"/>
                <a:gd name="connsiteX19" fmla="*/ 10000 w 10000"/>
                <a:gd name="connsiteY19" fmla="*/ 8460 h 10000"/>
                <a:gd name="connsiteX20" fmla="*/ 10000 w 10000"/>
                <a:gd name="connsiteY20" fmla="*/ 3629 h 10000"/>
                <a:gd name="connsiteX21" fmla="*/ 9880 w 10000"/>
                <a:gd name="connsiteY21" fmla="*/ 2827 h 10000"/>
                <a:gd name="connsiteX22" fmla="*/ 9880 w 10000"/>
                <a:gd name="connsiteY22" fmla="*/ 2131 h 10000"/>
                <a:gd name="connsiteX23" fmla="*/ 9880 w 10000"/>
                <a:gd name="connsiteY23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10000 w 10238"/>
                <a:gd name="connsiteY19" fmla="*/ 8460 h 10000"/>
                <a:gd name="connsiteX20" fmla="*/ 10000 w 10238"/>
                <a:gd name="connsiteY20" fmla="*/ 3629 h 10000"/>
                <a:gd name="connsiteX21" fmla="*/ 9880 w 10238"/>
                <a:gd name="connsiteY21" fmla="*/ 2827 h 10000"/>
                <a:gd name="connsiteX22" fmla="*/ 9880 w 10238"/>
                <a:gd name="connsiteY22" fmla="*/ 2131 h 10000"/>
                <a:gd name="connsiteX23" fmla="*/ 9880 w 10238"/>
                <a:gd name="connsiteY23" fmla="*/ 0 h 10000"/>
                <a:gd name="connsiteX0" fmla="*/ 9880 w 10242"/>
                <a:gd name="connsiteY0" fmla="*/ 0 h 10000"/>
                <a:gd name="connsiteX1" fmla="*/ 7246 w 10242"/>
                <a:gd name="connsiteY1" fmla="*/ 190 h 10000"/>
                <a:gd name="connsiteX2" fmla="*/ 5868 w 10242"/>
                <a:gd name="connsiteY2" fmla="*/ 443 h 10000"/>
                <a:gd name="connsiteX3" fmla="*/ 4491 w 10242"/>
                <a:gd name="connsiteY3" fmla="*/ 759 h 10000"/>
                <a:gd name="connsiteX4" fmla="*/ 3473 w 10242"/>
                <a:gd name="connsiteY4" fmla="*/ 1245 h 10000"/>
                <a:gd name="connsiteX5" fmla="*/ 2515 w 10242"/>
                <a:gd name="connsiteY5" fmla="*/ 1814 h 10000"/>
                <a:gd name="connsiteX6" fmla="*/ 1737 w 10242"/>
                <a:gd name="connsiteY6" fmla="*/ 2595 h 10000"/>
                <a:gd name="connsiteX7" fmla="*/ 898 w 10242"/>
                <a:gd name="connsiteY7" fmla="*/ 3481 h 10000"/>
                <a:gd name="connsiteX8" fmla="*/ 479 w 10242"/>
                <a:gd name="connsiteY8" fmla="*/ 4367 h 10000"/>
                <a:gd name="connsiteX9" fmla="*/ 240 w 10242"/>
                <a:gd name="connsiteY9" fmla="*/ 5253 h 10000"/>
                <a:gd name="connsiteX10" fmla="*/ 120 w 10242"/>
                <a:gd name="connsiteY10" fmla="*/ 6118 h 10000"/>
                <a:gd name="connsiteX11" fmla="*/ 120 w 10242"/>
                <a:gd name="connsiteY11" fmla="*/ 6603 h 10000"/>
                <a:gd name="connsiteX12" fmla="*/ 0 w 10242"/>
                <a:gd name="connsiteY12" fmla="*/ 7173 h 10000"/>
                <a:gd name="connsiteX13" fmla="*/ 0 w 10242"/>
                <a:gd name="connsiteY13" fmla="*/ 9557 h 10000"/>
                <a:gd name="connsiteX14" fmla="*/ 0 w 10242"/>
                <a:gd name="connsiteY14" fmla="*/ 10000 h 10000"/>
                <a:gd name="connsiteX15" fmla="*/ 120 w 10242"/>
                <a:gd name="connsiteY15" fmla="*/ 10000 h 10000"/>
                <a:gd name="connsiteX16" fmla="*/ 2036 w 10242"/>
                <a:gd name="connsiteY16" fmla="*/ 10000 h 10000"/>
                <a:gd name="connsiteX17" fmla="*/ 9760 w 10242"/>
                <a:gd name="connsiteY17" fmla="*/ 10000 h 10000"/>
                <a:gd name="connsiteX18" fmla="*/ 10238 w 10242"/>
                <a:gd name="connsiteY18" fmla="*/ 9958 h 10000"/>
                <a:gd name="connsiteX19" fmla="*/ 10000 w 10242"/>
                <a:gd name="connsiteY19" fmla="*/ 3629 h 10000"/>
                <a:gd name="connsiteX20" fmla="*/ 9880 w 10242"/>
                <a:gd name="connsiteY20" fmla="*/ 2827 h 10000"/>
                <a:gd name="connsiteX21" fmla="*/ 9880 w 10242"/>
                <a:gd name="connsiteY21" fmla="*/ 2131 h 10000"/>
                <a:gd name="connsiteX22" fmla="*/ 9880 w 10242"/>
                <a:gd name="connsiteY22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827 h 10000"/>
                <a:gd name="connsiteX20" fmla="*/ 9880 w 10238"/>
                <a:gd name="connsiteY20" fmla="*/ 2131 h 10000"/>
                <a:gd name="connsiteX21" fmla="*/ 9880 w 10238"/>
                <a:gd name="connsiteY21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131 h 10000"/>
                <a:gd name="connsiteX20" fmla="*/ 9880 w 10238"/>
                <a:gd name="connsiteY20" fmla="*/ 0 h 10000"/>
                <a:gd name="connsiteX0" fmla="*/ 9880 w 10265"/>
                <a:gd name="connsiteY0" fmla="*/ 0 h 10000"/>
                <a:gd name="connsiteX1" fmla="*/ 7246 w 10265"/>
                <a:gd name="connsiteY1" fmla="*/ 190 h 10000"/>
                <a:gd name="connsiteX2" fmla="*/ 5868 w 10265"/>
                <a:gd name="connsiteY2" fmla="*/ 443 h 10000"/>
                <a:gd name="connsiteX3" fmla="*/ 4491 w 10265"/>
                <a:gd name="connsiteY3" fmla="*/ 759 h 10000"/>
                <a:gd name="connsiteX4" fmla="*/ 3473 w 10265"/>
                <a:gd name="connsiteY4" fmla="*/ 1245 h 10000"/>
                <a:gd name="connsiteX5" fmla="*/ 2515 w 10265"/>
                <a:gd name="connsiteY5" fmla="*/ 1814 h 10000"/>
                <a:gd name="connsiteX6" fmla="*/ 1737 w 10265"/>
                <a:gd name="connsiteY6" fmla="*/ 2595 h 10000"/>
                <a:gd name="connsiteX7" fmla="*/ 898 w 10265"/>
                <a:gd name="connsiteY7" fmla="*/ 3481 h 10000"/>
                <a:gd name="connsiteX8" fmla="*/ 479 w 10265"/>
                <a:gd name="connsiteY8" fmla="*/ 4367 h 10000"/>
                <a:gd name="connsiteX9" fmla="*/ 240 w 10265"/>
                <a:gd name="connsiteY9" fmla="*/ 5253 h 10000"/>
                <a:gd name="connsiteX10" fmla="*/ 120 w 10265"/>
                <a:gd name="connsiteY10" fmla="*/ 6118 h 10000"/>
                <a:gd name="connsiteX11" fmla="*/ 120 w 10265"/>
                <a:gd name="connsiteY11" fmla="*/ 6603 h 10000"/>
                <a:gd name="connsiteX12" fmla="*/ 0 w 10265"/>
                <a:gd name="connsiteY12" fmla="*/ 7173 h 10000"/>
                <a:gd name="connsiteX13" fmla="*/ 0 w 10265"/>
                <a:gd name="connsiteY13" fmla="*/ 9557 h 10000"/>
                <a:gd name="connsiteX14" fmla="*/ 0 w 10265"/>
                <a:gd name="connsiteY14" fmla="*/ 10000 h 10000"/>
                <a:gd name="connsiteX15" fmla="*/ 120 w 10265"/>
                <a:gd name="connsiteY15" fmla="*/ 10000 h 10000"/>
                <a:gd name="connsiteX16" fmla="*/ 2036 w 10265"/>
                <a:gd name="connsiteY16" fmla="*/ 10000 h 10000"/>
                <a:gd name="connsiteX17" fmla="*/ 9760 w 10265"/>
                <a:gd name="connsiteY17" fmla="*/ 10000 h 10000"/>
                <a:gd name="connsiteX18" fmla="*/ 10238 w 10265"/>
                <a:gd name="connsiteY18" fmla="*/ 9958 h 10000"/>
                <a:gd name="connsiteX19" fmla="*/ 9880 w 10265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10238 w 10238"/>
                <a:gd name="connsiteY17" fmla="*/ 9958 h 10000"/>
                <a:gd name="connsiteX18" fmla="*/ 9880 w 10238"/>
                <a:gd name="connsiteY18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9882"/>
                <a:gd name="connsiteY0" fmla="*/ 0 h 10000"/>
                <a:gd name="connsiteX1" fmla="*/ 7246 w 9882"/>
                <a:gd name="connsiteY1" fmla="*/ 190 h 10000"/>
                <a:gd name="connsiteX2" fmla="*/ 5868 w 9882"/>
                <a:gd name="connsiteY2" fmla="*/ 443 h 10000"/>
                <a:gd name="connsiteX3" fmla="*/ 4491 w 9882"/>
                <a:gd name="connsiteY3" fmla="*/ 759 h 10000"/>
                <a:gd name="connsiteX4" fmla="*/ 3473 w 9882"/>
                <a:gd name="connsiteY4" fmla="*/ 1245 h 10000"/>
                <a:gd name="connsiteX5" fmla="*/ 2515 w 9882"/>
                <a:gd name="connsiteY5" fmla="*/ 1814 h 10000"/>
                <a:gd name="connsiteX6" fmla="*/ 1737 w 9882"/>
                <a:gd name="connsiteY6" fmla="*/ 2595 h 10000"/>
                <a:gd name="connsiteX7" fmla="*/ 898 w 9882"/>
                <a:gd name="connsiteY7" fmla="*/ 3481 h 10000"/>
                <a:gd name="connsiteX8" fmla="*/ 479 w 9882"/>
                <a:gd name="connsiteY8" fmla="*/ 4367 h 10000"/>
                <a:gd name="connsiteX9" fmla="*/ 240 w 9882"/>
                <a:gd name="connsiteY9" fmla="*/ 5253 h 10000"/>
                <a:gd name="connsiteX10" fmla="*/ 120 w 9882"/>
                <a:gd name="connsiteY10" fmla="*/ 6118 h 10000"/>
                <a:gd name="connsiteX11" fmla="*/ 120 w 9882"/>
                <a:gd name="connsiteY11" fmla="*/ 6603 h 10000"/>
                <a:gd name="connsiteX12" fmla="*/ 0 w 9882"/>
                <a:gd name="connsiteY12" fmla="*/ 7173 h 10000"/>
                <a:gd name="connsiteX13" fmla="*/ 0 w 9882"/>
                <a:gd name="connsiteY13" fmla="*/ 9557 h 10000"/>
                <a:gd name="connsiteX14" fmla="*/ 0 w 9882"/>
                <a:gd name="connsiteY14" fmla="*/ 10000 h 10000"/>
                <a:gd name="connsiteX15" fmla="*/ 120 w 9882"/>
                <a:gd name="connsiteY15" fmla="*/ 10000 h 10000"/>
                <a:gd name="connsiteX16" fmla="*/ 6533 w 9882"/>
                <a:gd name="connsiteY16" fmla="*/ 9923 h 10000"/>
                <a:gd name="connsiteX17" fmla="*/ 9880 w 9882"/>
                <a:gd name="connsiteY17" fmla="*/ 0 h 10000"/>
                <a:gd name="connsiteX0" fmla="*/ 9998 w 9998"/>
                <a:gd name="connsiteY0" fmla="*/ 0 h 10000"/>
                <a:gd name="connsiteX1" fmla="*/ 7333 w 9998"/>
                <a:gd name="connsiteY1" fmla="*/ 190 h 10000"/>
                <a:gd name="connsiteX2" fmla="*/ 5938 w 9998"/>
                <a:gd name="connsiteY2" fmla="*/ 443 h 10000"/>
                <a:gd name="connsiteX3" fmla="*/ 4545 w 9998"/>
                <a:gd name="connsiteY3" fmla="*/ 759 h 10000"/>
                <a:gd name="connsiteX4" fmla="*/ 3514 w 9998"/>
                <a:gd name="connsiteY4" fmla="*/ 1245 h 10000"/>
                <a:gd name="connsiteX5" fmla="*/ 2545 w 9998"/>
                <a:gd name="connsiteY5" fmla="*/ 1814 h 10000"/>
                <a:gd name="connsiteX6" fmla="*/ 1758 w 9998"/>
                <a:gd name="connsiteY6" fmla="*/ 2595 h 10000"/>
                <a:gd name="connsiteX7" fmla="*/ 909 w 9998"/>
                <a:gd name="connsiteY7" fmla="*/ 3481 h 10000"/>
                <a:gd name="connsiteX8" fmla="*/ 485 w 9998"/>
                <a:gd name="connsiteY8" fmla="*/ 4367 h 10000"/>
                <a:gd name="connsiteX9" fmla="*/ 243 w 9998"/>
                <a:gd name="connsiteY9" fmla="*/ 5253 h 10000"/>
                <a:gd name="connsiteX10" fmla="*/ 121 w 9998"/>
                <a:gd name="connsiteY10" fmla="*/ 6118 h 10000"/>
                <a:gd name="connsiteX11" fmla="*/ 121 w 9998"/>
                <a:gd name="connsiteY11" fmla="*/ 6603 h 10000"/>
                <a:gd name="connsiteX12" fmla="*/ 0 w 9998"/>
                <a:gd name="connsiteY12" fmla="*/ 7173 h 10000"/>
                <a:gd name="connsiteX13" fmla="*/ 0 w 9998"/>
                <a:gd name="connsiteY13" fmla="*/ 9557 h 10000"/>
                <a:gd name="connsiteX14" fmla="*/ 0 w 9998"/>
                <a:gd name="connsiteY14" fmla="*/ 10000 h 10000"/>
                <a:gd name="connsiteX15" fmla="*/ 121 w 9998"/>
                <a:gd name="connsiteY15" fmla="*/ 10000 h 10000"/>
                <a:gd name="connsiteX16" fmla="*/ 6611 w 9998"/>
                <a:gd name="connsiteY16" fmla="*/ 9923 h 10000"/>
                <a:gd name="connsiteX17" fmla="*/ 9998 w 9998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1 w 10000"/>
                <a:gd name="connsiteY15" fmla="*/ 10000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9965"/>
                <a:gd name="connsiteX1" fmla="*/ 7334 w 10000"/>
                <a:gd name="connsiteY1" fmla="*/ 190 h 9965"/>
                <a:gd name="connsiteX2" fmla="*/ 5939 w 10000"/>
                <a:gd name="connsiteY2" fmla="*/ 443 h 9965"/>
                <a:gd name="connsiteX3" fmla="*/ 4546 w 10000"/>
                <a:gd name="connsiteY3" fmla="*/ 759 h 9965"/>
                <a:gd name="connsiteX4" fmla="*/ 3515 w 10000"/>
                <a:gd name="connsiteY4" fmla="*/ 1245 h 9965"/>
                <a:gd name="connsiteX5" fmla="*/ 2546 w 10000"/>
                <a:gd name="connsiteY5" fmla="*/ 1814 h 9965"/>
                <a:gd name="connsiteX6" fmla="*/ 1758 w 10000"/>
                <a:gd name="connsiteY6" fmla="*/ 2595 h 9965"/>
                <a:gd name="connsiteX7" fmla="*/ 909 w 10000"/>
                <a:gd name="connsiteY7" fmla="*/ 3481 h 9965"/>
                <a:gd name="connsiteX8" fmla="*/ 485 w 10000"/>
                <a:gd name="connsiteY8" fmla="*/ 4367 h 9965"/>
                <a:gd name="connsiteX9" fmla="*/ 243 w 10000"/>
                <a:gd name="connsiteY9" fmla="*/ 5253 h 9965"/>
                <a:gd name="connsiteX10" fmla="*/ 121 w 10000"/>
                <a:gd name="connsiteY10" fmla="*/ 6118 h 9965"/>
                <a:gd name="connsiteX11" fmla="*/ 121 w 10000"/>
                <a:gd name="connsiteY11" fmla="*/ 6603 h 9965"/>
                <a:gd name="connsiteX12" fmla="*/ 0 w 10000"/>
                <a:gd name="connsiteY12" fmla="*/ 7173 h 9965"/>
                <a:gd name="connsiteX13" fmla="*/ 0 w 10000"/>
                <a:gd name="connsiteY13" fmla="*/ 9557 h 9965"/>
                <a:gd name="connsiteX14" fmla="*/ 242 w 10000"/>
                <a:gd name="connsiteY14" fmla="*/ 9965 h 9965"/>
                <a:gd name="connsiteX15" fmla="*/ 9999 w 10000"/>
                <a:gd name="connsiteY15" fmla="*/ 9958 h 9965"/>
                <a:gd name="connsiteX16" fmla="*/ 10000 w 10000"/>
                <a:gd name="connsiteY16" fmla="*/ 0 h 9965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242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126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789 w 10031"/>
                <a:gd name="connsiteY6" fmla="*/ 2604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10 w 10000"/>
                <a:gd name="connsiteY13" fmla="*/ 10000 h 10000"/>
                <a:gd name="connsiteX14" fmla="*/ 9999 w 10000"/>
                <a:gd name="connsiteY14" fmla="*/ 9993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0 w 10000"/>
                <a:gd name="connsiteY11" fmla="*/ 7198 h 10000"/>
                <a:gd name="connsiteX12" fmla="*/ 10 w 10000"/>
                <a:gd name="connsiteY12" fmla="*/ 10000 h 10000"/>
                <a:gd name="connsiteX13" fmla="*/ 9999 w 10000"/>
                <a:gd name="connsiteY13" fmla="*/ 9993 h 10000"/>
                <a:gd name="connsiteX14" fmla="*/ 10000 w 10000"/>
                <a:gd name="connsiteY1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7334" y="191"/>
                  </a:lnTo>
                  <a:cubicBezTo>
                    <a:pt x="6445" y="255"/>
                    <a:pt x="6404" y="350"/>
                    <a:pt x="5939" y="445"/>
                  </a:cubicBezTo>
                  <a:lnTo>
                    <a:pt x="4546" y="762"/>
                  </a:lnTo>
                  <a:cubicBezTo>
                    <a:pt x="4082" y="868"/>
                    <a:pt x="3848" y="1073"/>
                    <a:pt x="3515" y="1249"/>
                  </a:cubicBezTo>
                  <a:cubicBezTo>
                    <a:pt x="3182" y="1425"/>
                    <a:pt x="2847" y="1570"/>
                    <a:pt x="2546" y="1820"/>
                  </a:cubicBezTo>
                  <a:lnTo>
                    <a:pt x="1642" y="2569"/>
                  </a:lnTo>
                  <a:cubicBezTo>
                    <a:pt x="1341" y="2819"/>
                    <a:pt x="1102" y="3191"/>
                    <a:pt x="909" y="3493"/>
                  </a:cubicBezTo>
                  <a:cubicBezTo>
                    <a:pt x="716" y="3795"/>
                    <a:pt x="596" y="4086"/>
                    <a:pt x="485" y="4382"/>
                  </a:cubicBezTo>
                  <a:cubicBezTo>
                    <a:pt x="374" y="4678"/>
                    <a:pt x="304" y="4978"/>
                    <a:pt x="243" y="5271"/>
                  </a:cubicBezTo>
                  <a:cubicBezTo>
                    <a:pt x="202" y="5560"/>
                    <a:pt x="121" y="5977"/>
                    <a:pt x="121" y="6139"/>
                  </a:cubicBezTo>
                  <a:cubicBezTo>
                    <a:pt x="81" y="6492"/>
                    <a:pt x="40" y="6845"/>
                    <a:pt x="0" y="7198"/>
                  </a:cubicBezTo>
                  <a:cubicBezTo>
                    <a:pt x="3" y="8132"/>
                    <a:pt x="7" y="9066"/>
                    <a:pt x="10" y="10000"/>
                  </a:cubicBezTo>
                  <a:lnTo>
                    <a:pt x="9999" y="9993"/>
                  </a:lnTo>
                  <a:cubicBezTo>
                    <a:pt x="9999" y="6662"/>
                    <a:pt x="9999" y="4996"/>
                    <a:pt x="1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7238709" y="2466590"/>
              <a:ext cx="774589" cy="282484"/>
            </a:xfrm>
            <a:custGeom>
              <a:avLst/>
              <a:gdLst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61695 w 1407895"/>
                <a:gd name="connsiteY0" fmla="*/ 0 h 355600"/>
                <a:gd name="connsiteX1" fmla="*/ 1407895 w 1407895"/>
                <a:gd name="connsiteY1" fmla="*/ 0 h 355600"/>
                <a:gd name="connsiteX2" fmla="*/ 1407895 w 1407895"/>
                <a:gd name="connsiteY2" fmla="*/ 355600 h 355600"/>
                <a:gd name="connsiteX3" fmla="*/ 554455 w 1407895"/>
                <a:gd name="connsiteY3" fmla="*/ 355600 h 355600"/>
                <a:gd name="connsiteX4" fmla="*/ 259815 w 1407895"/>
                <a:gd name="connsiteY4" fmla="*/ 238760 h 355600"/>
                <a:gd name="connsiteX5" fmla="*/ 61695 w 1407895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7272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6200" h="355600">
                  <a:moveTo>
                    <a:pt x="0" y="0"/>
                  </a:moveTo>
                  <a:lnTo>
                    <a:pt x="1346200" y="0"/>
                  </a:lnTo>
                  <a:lnTo>
                    <a:pt x="1346200" y="355600"/>
                  </a:lnTo>
                  <a:lnTo>
                    <a:pt x="492760" y="355600"/>
                  </a:lnTo>
                  <a:cubicBezTo>
                    <a:pt x="301413" y="336127"/>
                    <a:pt x="188806" y="242147"/>
                    <a:pt x="180340" y="236220"/>
                  </a:cubicBezTo>
                  <a:cubicBezTo>
                    <a:pt x="171874" y="230293"/>
                    <a:pt x="29633" y="1439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 flipH="1">
              <a:off x="5460903" y="2465469"/>
              <a:ext cx="776518" cy="282484"/>
            </a:xfrm>
            <a:custGeom>
              <a:avLst/>
              <a:gdLst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61695 w 1407895"/>
                <a:gd name="connsiteY0" fmla="*/ 0 h 355600"/>
                <a:gd name="connsiteX1" fmla="*/ 1407895 w 1407895"/>
                <a:gd name="connsiteY1" fmla="*/ 0 h 355600"/>
                <a:gd name="connsiteX2" fmla="*/ 1407895 w 1407895"/>
                <a:gd name="connsiteY2" fmla="*/ 355600 h 355600"/>
                <a:gd name="connsiteX3" fmla="*/ 554455 w 1407895"/>
                <a:gd name="connsiteY3" fmla="*/ 355600 h 355600"/>
                <a:gd name="connsiteX4" fmla="*/ 259815 w 1407895"/>
                <a:gd name="connsiteY4" fmla="*/ 238760 h 355600"/>
                <a:gd name="connsiteX5" fmla="*/ 61695 w 1407895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7272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6200" h="355600">
                  <a:moveTo>
                    <a:pt x="0" y="0"/>
                  </a:moveTo>
                  <a:lnTo>
                    <a:pt x="1346200" y="0"/>
                  </a:lnTo>
                  <a:lnTo>
                    <a:pt x="1346200" y="355600"/>
                  </a:lnTo>
                  <a:lnTo>
                    <a:pt x="492760" y="355600"/>
                  </a:lnTo>
                  <a:cubicBezTo>
                    <a:pt x="301413" y="336127"/>
                    <a:pt x="188806" y="242147"/>
                    <a:pt x="180340" y="236220"/>
                  </a:cubicBezTo>
                  <a:cubicBezTo>
                    <a:pt x="171874" y="230293"/>
                    <a:pt x="29633" y="1439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4" name="Rectangle 992"/>
            <p:cNvSpPr>
              <a:spLocks noChangeArrowheads="1"/>
            </p:cNvSpPr>
            <p:nvPr/>
          </p:nvSpPr>
          <p:spPr bwMode="auto">
            <a:xfrm>
              <a:off x="6063002" y="1630904"/>
              <a:ext cx="1348197" cy="27893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15" name="Rectangle 992"/>
            <p:cNvSpPr>
              <a:spLocks noChangeArrowheads="1"/>
            </p:cNvSpPr>
            <p:nvPr/>
          </p:nvSpPr>
          <p:spPr bwMode="auto">
            <a:xfrm>
              <a:off x="6063002" y="2188867"/>
              <a:ext cx="1348197" cy="27893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16" name="Rectangle 992"/>
            <p:cNvSpPr>
              <a:spLocks noChangeArrowheads="1"/>
            </p:cNvSpPr>
            <p:nvPr/>
          </p:nvSpPr>
          <p:spPr bwMode="auto">
            <a:xfrm>
              <a:off x="6063002" y="1351205"/>
              <a:ext cx="1348197" cy="2789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sz="2400" dirty="0">
                <a:latin typeface="+mj-lt"/>
              </a:endParaRPr>
            </a:p>
          </p:txBody>
        </p:sp>
        <p:pic>
          <p:nvPicPr>
            <p:cNvPr id="1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91" y="195580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75" y="195580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0643" y="195580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628" y="195580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5659" y="195580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" name="Rectangle 121"/>
          <p:cNvSpPr/>
          <p:nvPr/>
        </p:nvSpPr>
        <p:spPr>
          <a:xfrm>
            <a:off x="950718" y="3009198"/>
            <a:ext cx="28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i="1" dirty="0">
                <a:latin typeface="Calibri Light" panose="020F0302020204030204" pitchFamily="34" charset="0"/>
                <a:ea typeface="Dotum" pitchFamily="34" charset="-127"/>
              </a:rPr>
              <a:t>Flash cell</a:t>
            </a:r>
            <a:endParaRPr lang="ko-KR" altLang="ko-KR" sz="3600" i="1" dirty="0">
              <a:latin typeface="Calibri Light" panose="020F0302020204030204" pitchFamily="34" charset="0"/>
              <a:ea typeface="Dotum" pitchFamily="34" charset="-127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358485" y="3010496"/>
            <a:ext cx="28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i="1" dirty="0">
                <a:latin typeface="Calibri Light" panose="020F0302020204030204" pitchFamily="34" charset="0"/>
                <a:ea typeface="Dotum" pitchFamily="34" charset="-127"/>
              </a:rPr>
              <a:t>Flash cell</a:t>
            </a:r>
            <a:endParaRPr lang="ko-KR" altLang="ko-KR" sz="3600" i="1" dirty="0">
              <a:latin typeface="Calibri Light" panose="020F0302020204030204" pitchFamily="34" charset="0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65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632" y="5828067"/>
            <a:ext cx="8848049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83084" y="5828067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Normalized V</a:t>
            </a:r>
            <a:r>
              <a:rPr lang="en-US" altLang="ko-KR" sz="3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th</a:t>
            </a:r>
            <a:endParaRPr lang="ko-KR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48387" y="4160253"/>
            <a:ext cx="624060" cy="1280487"/>
            <a:chOff x="1651390" y="2788757"/>
            <a:chExt cx="624060" cy="1280487"/>
          </a:xfrm>
        </p:grpSpPr>
        <p:sp>
          <p:nvSpPr>
            <p:cNvPr id="8" name="Freeform 7"/>
            <p:cNvSpPr/>
            <p:nvPr/>
          </p:nvSpPr>
          <p:spPr>
            <a:xfrm>
              <a:off x="165139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ame Side Corner Rectangle 8"/>
            <p:cNvSpPr/>
            <p:nvPr/>
          </p:nvSpPr>
          <p:spPr>
            <a:xfrm rot="10800000">
              <a:off x="1651390" y="3034793"/>
              <a:ext cx="624060" cy="1034450"/>
            </a:xfrm>
            <a:prstGeom prst="round2SameRect">
              <a:avLst>
                <a:gd name="adj1" fmla="val 1601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1390" y="3167390"/>
              <a:ext cx="6206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+mj-lt"/>
                  <a:ea typeface="Dotum" pitchFamily="34" charset="-127"/>
                </a:rPr>
                <a:t>0</a:t>
              </a:r>
              <a:endParaRPr lang="ko-KR" altLang="ko-KR" sz="2800" dirty="0">
                <a:solidFill>
                  <a:schemeClr val="bg1"/>
                </a:solidFill>
                <a:latin typeface="+mj-lt"/>
                <a:ea typeface="Dotum" pitchFamily="34" charset="-127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032" y="3654090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77" y="38149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506" y="3583624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374" y="3041328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912" y="3096237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2071553" y="4183526"/>
            <a:ext cx="624060" cy="1280487"/>
            <a:chOff x="6868550" y="2788757"/>
            <a:chExt cx="624060" cy="1280487"/>
          </a:xfrm>
        </p:grpSpPr>
        <p:sp>
          <p:nvSpPr>
            <p:cNvPr id="20" name="Freeform 19"/>
            <p:cNvSpPr/>
            <p:nvPr/>
          </p:nvSpPr>
          <p:spPr>
            <a:xfrm>
              <a:off x="686855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6868550" y="3863094"/>
              <a:ext cx="624060" cy="2061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012" y="38630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Freeform 23"/>
          <p:cNvSpPr/>
          <p:nvPr/>
        </p:nvSpPr>
        <p:spPr>
          <a:xfrm>
            <a:off x="470713" y="3381945"/>
            <a:ext cx="3825738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Freeform 24"/>
          <p:cNvSpPr/>
          <p:nvPr/>
        </p:nvSpPr>
        <p:spPr>
          <a:xfrm>
            <a:off x="4845822" y="3381946"/>
            <a:ext cx="3825738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95951" y="1930534"/>
            <a:ext cx="0" cy="3918858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59109" y="1428246"/>
            <a:ext cx="1933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Probability Density Function (PDF)</a:t>
            </a:r>
            <a:endParaRPr lang="ko-KR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30" name="Title 2"/>
          <p:cNvSpPr>
            <a:spLocks noGrp="1"/>
          </p:cNvSpPr>
          <p:nvPr>
            <p:ph type="title"/>
          </p:nvPr>
        </p:nvSpPr>
        <p:spPr>
          <a:xfrm>
            <a:off x="295951" y="40046"/>
            <a:ext cx="8001000" cy="1066800"/>
          </a:xfrm>
        </p:spPr>
        <p:txBody>
          <a:bodyPr/>
          <a:lstStyle/>
          <a:p>
            <a:r>
              <a:rPr lang="en-US" dirty="0"/>
              <a:t>Threshold Voltage (V</a:t>
            </a:r>
            <a:r>
              <a:rPr lang="en-US" baseline="-25000" dirty="0"/>
              <a:t>th</a:t>
            </a:r>
            <a:r>
              <a:rPr lang="en-US" dirty="0"/>
              <a:t>) Distribution</a:t>
            </a:r>
          </a:p>
        </p:txBody>
      </p:sp>
    </p:spTree>
    <p:extLst>
      <p:ext uri="{BB962C8B-B14F-4D97-AF65-F5344CB8AC3E}">
        <p14:creationId xmlns:p14="http://schemas.microsoft.com/office/powerpoint/2010/main" val="112146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632" y="5828067"/>
            <a:ext cx="8848049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83084" y="5828067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Normalized V</a:t>
            </a:r>
            <a:r>
              <a:rPr lang="en-US" altLang="ko-KR" sz="3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th</a:t>
            </a:r>
            <a:endParaRPr lang="ko-KR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48387" y="4160253"/>
            <a:ext cx="624060" cy="1280487"/>
            <a:chOff x="1651390" y="2788757"/>
            <a:chExt cx="624060" cy="1280487"/>
          </a:xfrm>
        </p:grpSpPr>
        <p:sp>
          <p:nvSpPr>
            <p:cNvPr id="8" name="Freeform 7"/>
            <p:cNvSpPr/>
            <p:nvPr/>
          </p:nvSpPr>
          <p:spPr>
            <a:xfrm>
              <a:off x="165139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ame Side Corner Rectangle 8"/>
            <p:cNvSpPr/>
            <p:nvPr/>
          </p:nvSpPr>
          <p:spPr>
            <a:xfrm rot="10800000">
              <a:off x="1651390" y="3034793"/>
              <a:ext cx="624060" cy="1034450"/>
            </a:xfrm>
            <a:prstGeom prst="round2SameRect">
              <a:avLst>
                <a:gd name="adj1" fmla="val 1601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1390" y="3167390"/>
              <a:ext cx="6206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+mj-lt"/>
                  <a:ea typeface="Dotum" pitchFamily="34" charset="-127"/>
                </a:rPr>
                <a:t>0</a:t>
              </a:r>
              <a:endParaRPr lang="ko-KR" altLang="ko-KR" sz="2800" dirty="0">
                <a:solidFill>
                  <a:schemeClr val="bg1"/>
                </a:solidFill>
                <a:latin typeface="+mj-lt"/>
                <a:ea typeface="Dotum" pitchFamily="34" charset="-127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032" y="3654090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77" y="38149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506" y="3583624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374" y="3041328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912" y="3096237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2071553" y="4183526"/>
            <a:ext cx="624060" cy="1280487"/>
            <a:chOff x="6868550" y="2788757"/>
            <a:chExt cx="624060" cy="1280487"/>
          </a:xfrm>
        </p:grpSpPr>
        <p:sp>
          <p:nvSpPr>
            <p:cNvPr id="20" name="Freeform 19"/>
            <p:cNvSpPr/>
            <p:nvPr/>
          </p:nvSpPr>
          <p:spPr>
            <a:xfrm>
              <a:off x="686855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6868550" y="3863094"/>
              <a:ext cx="624060" cy="2061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012" y="38630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Freeform 23"/>
          <p:cNvSpPr/>
          <p:nvPr/>
        </p:nvSpPr>
        <p:spPr>
          <a:xfrm>
            <a:off x="470713" y="3381945"/>
            <a:ext cx="3825738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Freeform 24"/>
          <p:cNvSpPr/>
          <p:nvPr/>
        </p:nvSpPr>
        <p:spPr>
          <a:xfrm>
            <a:off x="4845822" y="3381946"/>
            <a:ext cx="3825738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95951" y="1930534"/>
            <a:ext cx="0" cy="3918858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59109" y="1428246"/>
            <a:ext cx="1933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Probability Density Function (PDF)</a:t>
            </a:r>
            <a:endParaRPr lang="ko-KR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30" name="Title 2"/>
          <p:cNvSpPr>
            <a:spLocks noGrp="1"/>
          </p:cNvSpPr>
          <p:nvPr>
            <p:ph type="title"/>
          </p:nvPr>
        </p:nvSpPr>
        <p:spPr>
          <a:xfrm>
            <a:off x="295951" y="40046"/>
            <a:ext cx="8001000" cy="1066800"/>
          </a:xfrm>
        </p:spPr>
        <p:txBody>
          <a:bodyPr/>
          <a:lstStyle/>
          <a:p>
            <a:r>
              <a:rPr lang="en-US" dirty="0"/>
              <a:t>Read Reference Voltage (</a:t>
            </a:r>
            <a:r>
              <a:rPr lang="en-US" dirty="0" err="1"/>
              <a:t>V</a:t>
            </a:r>
            <a:r>
              <a:rPr lang="en-US" baseline="-25000" dirty="0" err="1"/>
              <a:t>ref</a:t>
            </a:r>
            <a:r>
              <a:rPr lang="en-US" dirty="0"/>
              <a:t>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2747796"/>
            <a:ext cx="0" cy="3100107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126775" y="1863435"/>
            <a:ext cx="890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accent2"/>
                </a:solidFill>
                <a:latin typeface="+mj-lt"/>
                <a:ea typeface="Dotum" pitchFamily="34" charset="-127"/>
              </a:rPr>
              <a:t>V</a:t>
            </a:r>
            <a:r>
              <a:rPr lang="en-US" altLang="ko-KR" sz="3600" baseline="-25000" dirty="0" err="1">
                <a:solidFill>
                  <a:schemeClr val="accent2"/>
                </a:solidFill>
                <a:latin typeface="+mj-lt"/>
                <a:ea typeface="Dotum" pitchFamily="34" charset="-127"/>
              </a:rPr>
              <a:t>ref</a:t>
            </a:r>
            <a:endParaRPr lang="ko-KR" altLang="ko-KR" sz="3600" dirty="0">
              <a:solidFill>
                <a:schemeClr val="accent2"/>
              </a:solidFill>
              <a:latin typeface="+mj-lt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4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7472" y="0"/>
            <a:ext cx="8001000" cy="1066800"/>
          </a:xfrm>
        </p:spPr>
        <p:txBody>
          <a:bodyPr/>
          <a:lstStyle/>
          <a:p>
            <a:r>
              <a:rPr lang="en-US" dirty="0"/>
              <a:t>Multi-Level Cell (MLC)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83084" y="5828067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Normalized V</a:t>
            </a:r>
            <a:r>
              <a:rPr lang="en-US" altLang="ko-KR" sz="3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th</a:t>
            </a:r>
            <a:endParaRPr lang="ko-KR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10695" y="2191792"/>
            <a:ext cx="0" cy="365760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27420" y="2191792"/>
            <a:ext cx="0" cy="365760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85710" y="2191792"/>
            <a:ext cx="0" cy="365760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6566" y="2370242"/>
            <a:ext cx="15862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Erased</a:t>
            </a:r>
            <a:b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(11)</a:t>
            </a:r>
            <a:endParaRPr lang="ko-KR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2480" y="2370242"/>
            <a:ext cx="15862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P1</a:t>
            </a:r>
            <a:b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(10)</a:t>
            </a:r>
            <a:endParaRPr lang="ko-KR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2332" y="2370242"/>
            <a:ext cx="15862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P2</a:t>
            </a:r>
            <a:b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(00)</a:t>
            </a:r>
            <a:endParaRPr lang="ko-KR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89284" y="2370242"/>
            <a:ext cx="15862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P3</a:t>
            </a:r>
            <a:b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(01)</a:t>
            </a:r>
            <a:endParaRPr lang="ko-KR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03181" y="3400548"/>
            <a:ext cx="1768563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Freeform 20"/>
          <p:cNvSpPr/>
          <p:nvPr/>
        </p:nvSpPr>
        <p:spPr>
          <a:xfrm>
            <a:off x="2606449" y="3400551"/>
            <a:ext cx="1776726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Freeform 21"/>
          <p:cNvSpPr/>
          <p:nvPr/>
        </p:nvSpPr>
        <p:spPr>
          <a:xfrm>
            <a:off x="4864737" y="3400550"/>
            <a:ext cx="1776726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Freeform 22"/>
          <p:cNvSpPr/>
          <p:nvPr/>
        </p:nvSpPr>
        <p:spPr>
          <a:xfrm>
            <a:off x="7086223" y="3400549"/>
            <a:ext cx="1776726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Freeform 26"/>
          <p:cNvSpPr/>
          <p:nvPr/>
        </p:nvSpPr>
        <p:spPr>
          <a:xfrm>
            <a:off x="401408" y="3400548"/>
            <a:ext cx="1776726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95951" y="1930534"/>
            <a:ext cx="0" cy="3918858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2632" y="5828067"/>
            <a:ext cx="8848049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9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44990</TotalTime>
  <Words>1003</Words>
  <Application>Microsoft Macintosh PowerPoint</Application>
  <PresentationFormat>On-screen Show (4:3)</PresentationFormat>
  <Paragraphs>183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Dotum</vt:lpstr>
      <vt:lpstr>ＭＳ Ｐゴシック</vt:lpstr>
      <vt:lpstr>Arial</vt:lpstr>
      <vt:lpstr>Calibri</vt:lpstr>
      <vt:lpstr>Calibri Light</vt:lpstr>
      <vt:lpstr>Courier New</vt:lpstr>
      <vt:lpstr>Times New Roman</vt:lpstr>
      <vt:lpstr>Wingdings</vt:lpstr>
      <vt:lpstr>1_Office Theme</vt:lpstr>
      <vt:lpstr>Flash storage</vt:lpstr>
      <vt:lpstr>PowerPoint Presentation</vt:lpstr>
      <vt:lpstr>PowerPoint Presentation</vt:lpstr>
      <vt:lpstr>PowerPoint Presentation</vt:lpstr>
      <vt:lpstr>Flash: Storing individual bits</vt:lpstr>
      <vt:lpstr>Threshold Voltage (Vth)</vt:lpstr>
      <vt:lpstr>Threshold Voltage (Vth) Distribution</vt:lpstr>
      <vt:lpstr>Read Reference Voltage (Vref)</vt:lpstr>
      <vt:lpstr>Multi-Level Cell (MLC)</vt:lpstr>
      <vt:lpstr>Flash: Storing many bits</vt:lpstr>
      <vt:lpstr>Flash: Bit vs. page-level access</vt:lpstr>
      <vt:lpstr>NAND Flash:  Architecture</vt:lpstr>
      <vt:lpstr>NAND Flash:  Reading / writing</vt:lpstr>
      <vt:lpstr>Why Erase then Write? Hardware limitation</vt:lpstr>
      <vt:lpstr>Implication:  Buffer small writes</vt:lpstr>
      <vt:lpstr>SSD architecture</vt:lpstr>
      <vt:lpstr>SSD: Solid State Driver</vt:lpstr>
      <vt:lpstr>SSD: Solid State Driver</vt:lpstr>
      <vt:lpstr>Last twist</vt:lpstr>
    </vt:vector>
  </TitlesOfParts>
  <Company>Princeton University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1743</cp:revision>
  <cp:lastPrinted>2016-10-05T13:43:34Z</cp:lastPrinted>
  <dcterms:created xsi:type="dcterms:W3CDTF">2013-10-08T01:49:25Z</dcterms:created>
  <dcterms:modified xsi:type="dcterms:W3CDTF">2018-02-28T03:05:14Z</dcterms:modified>
</cp:coreProperties>
</file>