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7" r:id="rId2"/>
    <p:sldId id="567" r:id="rId3"/>
    <p:sldId id="540" r:id="rId4"/>
    <p:sldId id="573" r:id="rId5"/>
    <p:sldId id="568" r:id="rId6"/>
    <p:sldId id="569" r:id="rId7"/>
    <p:sldId id="570" r:id="rId8"/>
    <p:sldId id="571" r:id="rId9"/>
    <p:sldId id="572" r:id="rId10"/>
    <p:sldId id="545" r:id="rId11"/>
    <p:sldId id="546" r:id="rId12"/>
    <p:sldId id="547" r:id="rId13"/>
    <p:sldId id="548" r:id="rId14"/>
    <p:sldId id="550" r:id="rId15"/>
    <p:sldId id="551" r:id="rId16"/>
    <p:sldId id="558" r:id="rId17"/>
    <p:sldId id="559" r:id="rId18"/>
    <p:sldId id="560" r:id="rId19"/>
    <p:sldId id="561" r:id="rId20"/>
    <p:sldId id="562" r:id="rId21"/>
    <p:sldId id="563" r:id="rId22"/>
    <p:sldId id="566" r:id="rId23"/>
    <p:sldId id="469" r:id="rId24"/>
    <p:sldId id="512" r:id="rId25"/>
    <p:sldId id="513" r:id="rId26"/>
    <p:sldId id="516" r:id="rId27"/>
    <p:sldId id="517" r:id="rId28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1E4899"/>
    <a:srgbClr val="008F00"/>
    <a:srgbClr val="92D050"/>
    <a:srgbClr val="FF9300"/>
    <a:srgbClr val="C0504D"/>
    <a:srgbClr val="D5FED5"/>
    <a:srgbClr val="0000FF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22" autoAdjust="0"/>
    <p:restoredTop sz="85492" autoAdjust="0"/>
  </p:normalViewPr>
  <p:slideViewPr>
    <p:cSldViewPr snapToGrid="0">
      <p:cViewPr varScale="1">
        <p:scale>
          <a:sx n="88" d="100"/>
          <a:sy n="88" d="100"/>
        </p:scale>
        <p:origin x="1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this is the "I" in the</a:t>
            </a:r>
            <a:r>
              <a:rPr lang="en-US" baseline="0" dirty="0"/>
              <a:t> ACID transactions properties: maintaining isolation between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think back to our TRANSFER</a:t>
            </a:r>
            <a:r>
              <a:rPr lang="en-US" baseline="0" dirty="0"/>
              <a:t> transaction, and now let's think about how it may interact with another transaction SUM that reads both bank accounts.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Initially accounts both have $100: expect sum to print $200.  Any serial execution of the two transactions will print $200.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&gt;&gt;&gt; BUT there are some operation interleavings that will result in the sum transaction seeing an inconsistent</a:t>
            </a:r>
            <a:r>
              <a:rPr lang="en-US" baseline="0" dirty="0"/>
              <a:t> state of the database in which $10 is debited from account A but not yet credited into account 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to define</a:t>
            </a:r>
            <a:r>
              <a:rPr lang="en-US" b="1" baseline="0" dirty="0"/>
              <a:t> equivalent schedules, let’s first start with the individual operations.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b/c we're thinking about conflicts between ops</a:t>
            </a:r>
            <a:r>
              <a:rPr lang="en-US" b="1" baseline="0" dirty="0"/>
              <a:t>,  </a:t>
            </a:r>
            <a:r>
              <a:rPr lang="en-US" b="1" dirty="0"/>
              <a:t>this way of </a:t>
            </a:r>
            <a:r>
              <a:rPr lang="en-US" b="1" baseline="0" dirty="0"/>
              <a:t>thinking about isolation between transactions is called </a:t>
            </a:r>
            <a:r>
              <a:rPr lang="en-US" b="1" i="1" baseline="0" dirty="0"/>
              <a:t>conflict</a:t>
            </a:r>
            <a:r>
              <a:rPr lang="en-US" b="1" baseline="0" dirty="0"/>
              <a:t> </a:t>
            </a:r>
            <a:r>
              <a:rPr lang="en-US" b="1" i="1" baseline="0" dirty="0"/>
              <a:t>serializability</a:t>
            </a:r>
            <a:r>
              <a:rPr lang="en-US" b="1" baseline="0" dirty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4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improve performance, we let transactions</a:t>
            </a:r>
            <a:r>
              <a:rPr lang="en-US" baseline="0" dirty="0"/>
              <a:t> run concurrently, but add another module to our system called lock manager that maintains locks on individual data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now try to use locking to guarantee a serializable</a:t>
            </a:r>
            <a:r>
              <a:rPr lang="en-US" baseline="0" dirty="0"/>
              <a:t> schedule.  </a:t>
            </a:r>
            <a:r>
              <a:rPr lang="en-US" dirty="0"/>
              <a:t>A</a:t>
            </a:r>
            <a:r>
              <a:rPr lang="en-US" baseline="0" dirty="0"/>
              <a:t> simple way of doing this is for each transaction to grab locks independently for each data item.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</a:t>
            </a:r>
            <a:r>
              <a:rPr lang="en-US" baseline="0" dirty="0"/>
              <a:t>&gt; SEGUE: Look at where TRANSFER releases its lock on A </a:t>
            </a:r>
            <a:r>
              <a:rPr lang="en-US" i="1" u="sng" baseline="0" dirty="0"/>
              <a:t>before</a:t>
            </a:r>
            <a:r>
              <a:rPr lang="en-US" baseline="0" dirty="0"/>
              <a:t> writing B.  This allowed SUM read B’s value TOO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3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On the other hand,</a:t>
            </a:r>
            <a:r>
              <a:rPr lang="en-US" b="1" baseline="0" dirty="0"/>
              <a:t> 2PL allows transactions to execute concurrently, improving performance.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dirty="0">
                <a:solidFill>
                  <a:schemeClr val="tx1"/>
                </a:solidFill>
              </a:rPr>
              <a:t>The key technique we have for doing that is</a:t>
            </a:r>
            <a:r>
              <a:rPr lang="en-US" sz="1200" b="1" i="0" u="none" baseline="0" dirty="0">
                <a:solidFill>
                  <a:schemeClr val="tx1"/>
                </a:solidFill>
              </a:rPr>
              <a:t> called a transaction.  </a:t>
            </a:r>
            <a:r>
              <a:rPr lang="en-US" sz="1200" b="1" i="0" u="none" dirty="0">
                <a:solidFill>
                  <a:schemeClr val="tx1"/>
                </a:solidFill>
              </a:rPr>
              <a:t>A </a:t>
            </a:r>
            <a:r>
              <a:rPr lang="en-US" sz="1200" b="1" i="1" u="sng" dirty="0">
                <a:solidFill>
                  <a:schemeClr val="tx1"/>
                </a:solidFill>
              </a:rPr>
              <a:t>transaction</a:t>
            </a:r>
            <a:r>
              <a:rPr lang="en-US" sz="1200" b="1" dirty="0">
                <a:solidFill>
                  <a:schemeClr val="tx1"/>
                </a:solidFill>
              </a:rPr>
              <a:t> is a concept from databases, but useful to have in your distributed systems “toolbox.”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7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Strict serializability: The equivalent serial order cannot re-order commit-to-begin_tx ordering.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7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</a:t>
            </a:r>
            <a:r>
              <a:rPr lang="en-US" baseline="0" dirty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5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When do you release locks before commit?  Carefully – like when you are traversing</a:t>
            </a:r>
            <a:r>
              <a:rPr lang="en-US" sz="2400" b="0" baseline="0" dirty="0"/>
              <a:t> a data structure but not actually using the data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5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When do you release locks before commit?  Carefully – like when you are traversing</a:t>
            </a:r>
            <a:r>
              <a:rPr lang="en-US" sz="2400" b="0" baseline="0" dirty="0"/>
              <a:t> a data </a:t>
            </a:r>
            <a:r>
              <a:rPr lang="en-US" sz="2400" b="0" baseline="0"/>
              <a:t>structure but not actually using the data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When do you release locks before commit?  Carefully – like when you are traversing</a:t>
            </a:r>
            <a:r>
              <a:rPr lang="en-US" sz="2400" b="0" baseline="0" dirty="0"/>
              <a:t> a data </a:t>
            </a:r>
            <a:r>
              <a:rPr lang="en-US" sz="2400" b="0" baseline="0"/>
              <a:t>structure but not actually using the data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set</a:t>
            </a:r>
            <a:r>
              <a:rPr lang="en-US" b="1" baseline="0" dirty="0"/>
              <a:t> of defining properties of transactions goes by the mnemonic ACID.</a:t>
            </a:r>
            <a:endParaRPr lang="en-US" b="1" dirty="0"/>
          </a:p>
          <a:p>
            <a:endParaRPr lang="en-US" dirty="0"/>
          </a:p>
          <a:p>
            <a:r>
              <a:rPr lang="en-US" i="1" u="sng" dirty="0"/>
              <a:t>Consistency</a:t>
            </a:r>
            <a:r>
              <a:rPr lang="en-US" i="1" u="none" dirty="0"/>
              <a:t>:</a:t>
            </a:r>
            <a:r>
              <a:rPr lang="en-US" u="none" baseline="0" dirty="0"/>
              <a:t> </a:t>
            </a:r>
            <a:r>
              <a:rPr lang="en-US" i="1" baseline="0" dirty="0"/>
              <a:t>e.g.,</a:t>
            </a:r>
            <a:r>
              <a:rPr lang="en-US" baseline="0" dirty="0"/>
              <a:t> we may stipulate the constraint that a bank account balance cannot be negative.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this is the "I" in the</a:t>
            </a:r>
            <a:r>
              <a:rPr lang="en-US" baseline="0" dirty="0"/>
              <a:t> ACID transactions properties: maintaining isolation between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</a:t>
            </a:r>
            <a:r>
              <a:rPr lang="en-US" b="1" baseline="0" dirty="0"/>
              <a:t> let’s give ourselves a sample transaction, one that transfers $10 from account A to account B.  It checks A’s balance and then either aborts (</a:t>
            </a:r>
            <a:r>
              <a:rPr lang="en-US" b="1" i="1" baseline="0" dirty="0" err="1"/>
              <a:t>abort_tx</a:t>
            </a:r>
            <a:r>
              <a:rPr lang="en-US" b="1" baseline="0" dirty="0"/>
              <a:t>) or issues two </a:t>
            </a:r>
            <a:r>
              <a:rPr lang="en-US" b="1" i="1" baseline="0" dirty="0"/>
              <a:t>WRITE</a:t>
            </a:r>
            <a:r>
              <a:rPr lang="en-US" b="1" baseline="0" dirty="0"/>
              <a:t> operations to update the balances, then COMMITS (</a:t>
            </a:r>
            <a:r>
              <a:rPr lang="en-US" b="1" i="1" baseline="0" dirty="0" err="1"/>
              <a:t>commit_tx</a:t>
            </a:r>
            <a:r>
              <a:rPr lang="en-US" b="1" i="0" baseline="0" dirty="0"/>
              <a:t>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But here’s the problem, and we’ve seen it before.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And the way we typically implement undo &amp; redo is using a</a:t>
            </a:r>
            <a:r>
              <a:rPr lang="en-US" b="1" baseline="0" dirty="0"/>
              <a:t> LOG.</a:t>
            </a:r>
          </a:p>
          <a:p>
            <a:endParaRPr lang="en-US" dirty="0"/>
          </a:p>
          <a:p>
            <a:r>
              <a:rPr lang="en-US" dirty="0"/>
              <a:t>LSN uniquely identifies each log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algorithm for managing the log under a no-force/steal buffer</a:t>
            </a:r>
            <a:r>
              <a:rPr lang="en-US" baseline="0" dirty="0"/>
              <a:t> management strategy is called WAL.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This ensures that the UNDO information required by the STEAL policy is present in the event of a crash.</a:t>
            </a:r>
          </a:p>
          <a:p>
            <a:pPr marL="228600" indent="-228600">
              <a:buAutoNum type="arabicPeriod"/>
            </a:pPr>
            <a:r>
              <a:rPr lang="en-US" baseline="0" dirty="0"/>
              <a:t>This ensures that REDO information required by the NO-FORCE policy is present in the event of a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going back to the example</a:t>
            </a:r>
            <a:r>
              <a:rPr lang="en-US" baseline="0" dirty="0"/>
              <a:t> of our transfer transaction.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&gt;&gt;&gt; What</a:t>
            </a:r>
            <a:r>
              <a:rPr lang="en-US" baseline="0" dirty="0"/>
              <a:t> if the commit log record is greater in size than a disk page?  (Write a checksum.  Then later, consider the log record committed if and only if the checksum matches the data.)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600">
                <a:solidFill>
                  <a:schemeClr val="bg1"/>
                </a:solidFill>
              </a:defRPr>
            </a:lvl2pPr>
            <a:lvl3pPr marL="914400" indent="0" algn="ctr">
              <a:buNone/>
              <a:defRPr sz="2600">
                <a:solidFill>
                  <a:schemeClr val="bg1"/>
                </a:solidFill>
              </a:defRPr>
            </a:lvl3pPr>
            <a:lvl4pPr marL="1371600" indent="0" algn="ctr">
              <a:buNone/>
              <a:defRPr sz="2600">
                <a:solidFill>
                  <a:schemeClr val="bg1"/>
                </a:solidFill>
              </a:defRPr>
            </a:lvl4pPr>
            <a:lvl5pPr marL="1828800" indent="0" algn="ctr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3113C-C0BF-5449-93A5-7F3F64ADB5E5}" type="datetime1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0485"/>
            <a:ext cx="9144000" cy="21553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800" b="0" dirty="0"/>
              <a:t>Transactions:  ACID, </a:t>
            </a:r>
            <a:br>
              <a:rPr lang="en-US" sz="3800" b="0" dirty="0"/>
            </a:br>
            <a:r>
              <a:rPr lang="en-US" b="0" dirty="0"/>
              <a:t>Concurrency control (2PL)</a:t>
            </a:r>
            <a:br>
              <a:rPr lang="en-US" b="0" dirty="0"/>
            </a:br>
            <a:r>
              <a:rPr lang="en-US" b="0" dirty="0"/>
              <a:t>Intro to distributed </a:t>
            </a:r>
            <a:r>
              <a:rPr lang="en-US" b="0" dirty="0" err="1"/>
              <a:t>txns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5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Goal #2: Concurrency control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Transaction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solation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1286528" y="2548450"/>
            <a:ext cx="3675997" cy="261410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>
                <a:latin typeface="Arial" charset="0"/>
              </a:rPr>
              <a:t>transaction </a:t>
            </a:r>
            <a:r>
              <a:rPr lang="en-US" sz="2600" u="sng" dirty="0">
                <a:latin typeface="Arial" charset="0"/>
              </a:rPr>
              <a:t>sum(A, B)</a:t>
            </a:r>
            <a:r>
              <a:rPr lang="en-US" sz="2600" b="0" u="sng" dirty="0">
                <a:latin typeface="Arial" charset="0"/>
              </a:rPr>
              <a:t>:</a:t>
            </a:r>
          </a:p>
          <a:p>
            <a:pPr algn="l"/>
            <a:r>
              <a:rPr lang="en-US" sz="2600" dirty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b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print a + b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commit_tx</a:t>
            </a:r>
            <a:endParaRPr lang="en-US" sz="2600" dirty="0"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5988283" y="1622541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>
                <a:latin typeface="Arial" charset="0"/>
              </a:rPr>
              <a:t>transaction </a:t>
            </a:r>
            <a:r>
              <a:rPr lang="en-US" sz="1800" u="sng" dirty="0">
                <a:latin typeface="Arial" charset="0"/>
              </a:rPr>
              <a:t>transfer(A, B)</a:t>
            </a:r>
            <a:r>
              <a:rPr lang="en-US" sz="1800" b="0" u="sng" dirty="0">
                <a:latin typeface="Arial" charset="0"/>
              </a:rPr>
              <a:t>:</a:t>
            </a:r>
          </a:p>
          <a:p>
            <a:pPr algn="l"/>
            <a:r>
              <a:rPr lang="en-US" sz="1800" b="0" i="1" dirty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 </a:t>
            </a:r>
            <a:r>
              <a:rPr lang="en-US" sz="18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if</a:t>
            </a:r>
            <a:r>
              <a:rPr lang="en-US" sz="1800" b="0" dirty="0">
                <a:latin typeface="Arial" charset="0"/>
                <a:sym typeface="Wingdings"/>
              </a:rPr>
              <a:t> a &lt; 10 </a:t>
            </a:r>
            <a:r>
              <a:rPr lang="en-US" sz="1800" dirty="0">
                <a:latin typeface="Arial" charset="0"/>
                <a:sym typeface="Wingdings"/>
              </a:rPr>
              <a:t>then</a:t>
            </a:r>
            <a:r>
              <a:rPr lang="en-US" sz="1800" b="0" dirty="0">
                <a:latin typeface="Arial" charset="0"/>
                <a:sym typeface="Wingdings"/>
              </a:rPr>
              <a:t> </a:t>
            </a:r>
            <a:r>
              <a:rPr lang="en-US" sz="18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1800" dirty="0">
                <a:latin typeface="Arial" charset="0"/>
                <a:sym typeface="Wingdings"/>
              </a:rPr>
              <a:t>	</a:t>
            </a:r>
            <a:r>
              <a:rPr lang="en-US" sz="1800" b="0" i="1" dirty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908957"/>
          </a:xfrm>
        </p:spPr>
        <p:txBody>
          <a:bodyPr/>
          <a:lstStyle/>
          <a:p>
            <a:r>
              <a:rPr lang="en-US" dirty="0"/>
              <a:t>Two concurrent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8375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Isolation: </a:t>
            </a:r>
            <a:r>
              <a:rPr lang="en-US" sz="3000" b="1" dirty="0"/>
              <a:t>sum</a:t>
            </a:r>
            <a:r>
              <a:rPr lang="en-US" sz="3000" dirty="0"/>
              <a:t> appears to happen either completely before or completely after </a:t>
            </a:r>
            <a:r>
              <a:rPr lang="en-US" sz="3000" b="1" dirty="0"/>
              <a:t>transfer</a:t>
            </a:r>
            <a:endParaRPr lang="en-US" sz="3000" dirty="0"/>
          </a:p>
          <a:p>
            <a:pPr lvl="1"/>
            <a:endParaRPr lang="en-US" sz="3000" i="1" dirty="0"/>
          </a:p>
          <a:p>
            <a:r>
              <a:rPr lang="en-US" sz="3000" i="1" dirty="0"/>
              <a:t>Schedule</a:t>
            </a:r>
            <a:r>
              <a:rPr lang="en-US" sz="3000" dirty="0"/>
              <a:t> for transactions is an ordering of the operations performed by those transactions</a:t>
            </a:r>
            <a:endParaRPr lang="en-US" sz="3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/>
              <a:t>Isolation between transactions</a:t>
            </a:r>
          </a:p>
        </p:txBody>
      </p:sp>
    </p:spTree>
    <p:extLst>
      <p:ext uri="{BB962C8B-B14F-4D97-AF65-F5344CB8AC3E}">
        <p14:creationId xmlns:p14="http://schemas.microsoft.com/office/powerpoint/2010/main" val="144324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16762"/>
            <a:ext cx="8565204" cy="565350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tabLst>
                <a:tab pos="1820863" algn="l"/>
                <a:tab pos="5026025" algn="l"/>
              </a:tabLst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Serial execution </a:t>
            </a:r>
            <a:r>
              <a:rPr lang="en-US" sz="2400" dirty="0"/>
              <a:t>of transactions—transfer then sum:</a:t>
            </a:r>
            <a:endParaRPr lang="en-US" sz="2400" b="1" dirty="0"/>
          </a:p>
          <a:p>
            <a:pPr marL="0" indent="0">
              <a:lnSpc>
                <a:spcPct val="110000"/>
              </a:lnSpc>
              <a:spcBef>
                <a:spcPts val="1400"/>
              </a:spcBef>
              <a:buNone/>
              <a:tabLst>
                <a:tab pos="1820863" algn="l"/>
                <a:tab pos="4448175" algn="l"/>
              </a:tabLst>
            </a:pPr>
            <a:r>
              <a:rPr lang="en-US" sz="2400" b="1" dirty="0"/>
              <a:t>transfer:</a:t>
            </a:r>
            <a:r>
              <a:rPr lang="en-US" sz="2400" dirty="0"/>
              <a:t> 	r</a:t>
            </a:r>
            <a:r>
              <a:rPr lang="en-US" sz="2400" baseline="-25000" dirty="0"/>
              <a:t>A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 r</a:t>
            </a:r>
            <a:r>
              <a:rPr lang="en-US" sz="2400" baseline="-25000" dirty="0"/>
              <a:t>B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 </a:t>
            </a:r>
            <a:r>
              <a:rPr lang="de-DE" sz="2400" b="1" dirty="0"/>
              <a:t>©</a:t>
            </a:r>
            <a:endParaRPr lang="en-US" sz="2400" b="1" u="sng" baseline="300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4448175" algn="l"/>
              </a:tabLst>
            </a:pPr>
            <a:r>
              <a:rPr lang="en-US" sz="2400" b="1" dirty="0"/>
              <a:t>sum:</a:t>
            </a:r>
            <a:r>
              <a:rPr lang="en-US" sz="2400" dirty="0"/>
              <a:t> 		r</a:t>
            </a:r>
            <a:r>
              <a:rPr lang="en-US" sz="2400" baseline="-25000" dirty="0"/>
              <a:t>A</a:t>
            </a:r>
            <a:r>
              <a:rPr lang="en-US" sz="2400" dirty="0"/>
              <a:t>  </a:t>
            </a:r>
            <a:r>
              <a:rPr lang="en-US" sz="2400" dirty="0" err="1"/>
              <a:t>r</a:t>
            </a:r>
            <a:r>
              <a:rPr lang="en-US" sz="2400" baseline="-25000" dirty="0" err="1"/>
              <a:t>B</a:t>
            </a:r>
            <a:r>
              <a:rPr lang="en-US" sz="2400" dirty="0"/>
              <a:t>  </a:t>
            </a:r>
            <a:r>
              <a:rPr lang="de-DE" sz="2400" b="1" dirty="0"/>
              <a:t>©</a:t>
            </a:r>
            <a:endParaRPr lang="en-US" sz="2400" b="1" dirty="0"/>
          </a:p>
          <a:p>
            <a:pPr>
              <a:lnSpc>
                <a:spcPct val="110000"/>
              </a:lnSpc>
              <a:tabLst>
                <a:tab pos="1820863" algn="l"/>
                <a:tab pos="3713163" algn="l"/>
                <a:tab pos="5140325" algn="l"/>
              </a:tabLst>
            </a:pPr>
            <a:r>
              <a:rPr lang="en-US" sz="2400" dirty="0"/>
              <a:t>Concurrent execution resulting in 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inconsistent retrieval, </a:t>
            </a:r>
            <a:r>
              <a:rPr lang="en-US" sz="2400" dirty="0"/>
              <a:t>result differing from any serial execution:</a:t>
            </a:r>
            <a:endParaRPr lang="en-US" sz="2400" b="1" dirty="0"/>
          </a:p>
          <a:p>
            <a:pPr marL="0" indent="0">
              <a:lnSpc>
                <a:spcPct val="110000"/>
              </a:lnSpc>
              <a:spcBef>
                <a:spcPts val="1400"/>
              </a:spcBef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400" b="1" dirty="0"/>
              <a:t>transfer:</a:t>
            </a:r>
            <a:r>
              <a:rPr lang="en-US" sz="2400" dirty="0"/>
              <a:t> 	r</a:t>
            </a:r>
            <a:r>
              <a:rPr lang="en-US" sz="2400" baseline="-25000" dirty="0"/>
              <a:t>A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 		r</a:t>
            </a:r>
            <a:r>
              <a:rPr lang="en-US" sz="2400" baseline="-25000" dirty="0"/>
              <a:t>B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w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  </a:t>
            </a:r>
            <a:r>
              <a:rPr lang="de-DE" sz="2400" b="1" dirty="0">
                <a:solidFill>
                  <a:prstClr val="black"/>
                </a:solidFill>
              </a:rPr>
              <a:t>©</a:t>
            </a:r>
            <a:endParaRPr lang="en-US" sz="2400" b="1" u="sng" baseline="300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400" b="1" dirty="0"/>
              <a:t>sum:</a:t>
            </a:r>
            <a:r>
              <a:rPr lang="en-US" sz="2400" dirty="0"/>
              <a:t> 		r</a:t>
            </a:r>
            <a:r>
              <a:rPr lang="en-US" sz="2400" baseline="-25000" dirty="0"/>
              <a:t>A</a:t>
            </a:r>
            <a:r>
              <a:rPr lang="en-US" sz="2400" dirty="0"/>
              <a:t>  r</a:t>
            </a:r>
            <a:r>
              <a:rPr lang="en-US" sz="2400" baseline="-25000" dirty="0"/>
              <a:t>B</a:t>
            </a:r>
            <a:r>
              <a:rPr lang="en-US" sz="2400" dirty="0"/>
              <a:t>  </a:t>
            </a:r>
            <a:r>
              <a:rPr lang="de-DE" sz="2400" b="1" dirty="0"/>
              <a:t>©</a:t>
            </a:r>
            <a:endParaRPr lang="en-US" sz="2400" b="1" dirty="0"/>
          </a:p>
          <a:p>
            <a: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Time </a:t>
            </a:r>
            <a:r>
              <a:rPr lang="en-US" sz="2400" b="1" dirty="0">
                <a:sym typeface="Wingdings"/>
              </a:rPr>
              <a:t></a:t>
            </a:r>
          </a:p>
          <a:p>
            <a:pPr marL="0" indent="0" algn="r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Problem for concurrent execution: Inconsistent retrieval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865225" y="2799037"/>
            <a:ext cx="949569" cy="413238"/>
          </a:xfrm>
          <a:prstGeom prst="wedgeRoundRectCallout">
            <a:avLst>
              <a:gd name="adj1" fmla="val 40675"/>
              <a:gd name="adj2" fmla="val -8826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+mn-lt"/>
              </a:rPr>
              <a:t>debit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30430" y="2799037"/>
            <a:ext cx="999393" cy="413238"/>
          </a:xfrm>
          <a:prstGeom prst="wedgeRoundRectCallout">
            <a:avLst>
              <a:gd name="adj1" fmla="val -23019"/>
              <a:gd name="adj2" fmla="val -1022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+mn-lt"/>
              </a:rPr>
              <a:t>credit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865225" y="5288545"/>
            <a:ext cx="949569" cy="413238"/>
          </a:xfrm>
          <a:prstGeom prst="wedgeRoundRectCallout">
            <a:avLst>
              <a:gd name="adj1" fmla="val 44114"/>
              <a:gd name="adj2" fmla="val -9221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+mn-lt"/>
              </a:rPr>
              <a:t>debit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865703" y="5302961"/>
            <a:ext cx="999393" cy="413238"/>
          </a:xfrm>
          <a:prstGeom prst="wedgeRoundRectCallout">
            <a:avLst>
              <a:gd name="adj1" fmla="val -14849"/>
              <a:gd name="adj2" fmla="val -982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>
                <a:solidFill>
                  <a:schemeClr val="tx1"/>
                </a:solidFill>
                <a:latin typeface="+mn-lt"/>
              </a:rPr>
              <a:t>credit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800"/>
              </a:spcBef>
              <a:spcAft>
                <a:spcPts val="200"/>
              </a:spcAft>
              <a:buNone/>
            </a:pPr>
            <a:r>
              <a:rPr lang="en-US" sz="2800" dirty="0"/>
              <a:t>Two </a:t>
            </a:r>
            <a:r>
              <a:rPr lang="en-US" sz="2800" b="1" dirty="0"/>
              <a:t>operations</a:t>
            </a:r>
            <a:r>
              <a:rPr lang="en-US" sz="2800" dirty="0"/>
              <a:t> from</a:t>
            </a:r>
            <a:r>
              <a:rPr lang="en-US" sz="2800" b="1" dirty="0"/>
              <a:t> different transactions </a:t>
            </a:r>
            <a:r>
              <a:rPr lang="en-US" sz="2800" dirty="0"/>
              <a:t>are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conflicting </a:t>
            </a:r>
            <a:r>
              <a:rPr lang="en-US" sz="2800" dirty="0"/>
              <a:t>if: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/>
              <a:t>They </a:t>
            </a:r>
            <a:r>
              <a:rPr lang="en-US" sz="2800" b="1" dirty="0"/>
              <a:t>read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write</a:t>
            </a:r>
            <a:r>
              <a:rPr lang="en-US" sz="2800" dirty="0"/>
              <a:t> to the </a:t>
            </a:r>
            <a:r>
              <a:rPr lang="en-US" sz="2800" b="1" dirty="0"/>
              <a:t>same data item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/>
              <a:t>They </a:t>
            </a:r>
            <a:r>
              <a:rPr lang="en-US" sz="2800" b="1" dirty="0">
                <a:solidFill>
                  <a:srgbClr val="FF0000"/>
                </a:solidFill>
              </a:rPr>
              <a:t>write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write</a:t>
            </a:r>
            <a:r>
              <a:rPr lang="en-US" sz="2800" dirty="0"/>
              <a:t> to the </a:t>
            </a:r>
            <a:r>
              <a:rPr lang="en-US" sz="2800" b="1" dirty="0"/>
              <a:t>same data item</a:t>
            </a:r>
            <a:endParaRPr lang="en-US" sz="2800" dirty="0"/>
          </a:p>
          <a:p>
            <a:pPr marL="0" indent="0">
              <a:spcBef>
                <a:spcPts val="4800"/>
              </a:spcBef>
              <a:spcAft>
                <a:spcPts val="200"/>
              </a:spcAft>
              <a:buNone/>
            </a:pPr>
            <a:r>
              <a:rPr lang="en-US" sz="2800" dirty="0"/>
              <a:t>Two </a:t>
            </a:r>
            <a:r>
              <a:rPr lang="en-US" sz="2800" b="1" dirty="0"/>
              <a:t>schedules</a:t>
            </a:r>
            <a:r>
              <a:rPr lang="en-US" sz="2800" dirty="0"/>
              <a:t> are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equivalent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if: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/>
              <a:t>They contain the same transactions and operations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/>
              <a:t>They </a:t>
            </a:r>
            <a:r>
              <a:rPr lang="en-US" sz="2800" b="1" dirty="0"/>
              <a:t>order</a:t>
            </a:r>
            <a:r>
              <a:rPr lang="en-US" sz="2800" dirty="0"/>
              <a:t> all </a:t>
            </a:r>
            <a:r>
              <a:rPr lang="en-US" sz="2800" b="1" dirty="0"/>
              <a:t>conflicting</a:t>
            </a:r>
            <a:r>
              <a:rPr lang="en-US" sz="2800" dirty="0"/>
              <a:t> operations of non-aborting transactions in the </a:t>
            </a:r>
            <a:r>
              <a:rPr lang="en-US" sz="2800" b="1" dirty="0"/>
              <a:t>same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schedules</a:t>
            </a:r>
          </a:p>
        </p:txBody>
      </p:sp>
    </p:spTree>
    <p:extLst>
      <p:ext uri="{BB962C8B-B14F-4D97-AF65-F5344CB8AC3E}">
        <p14:creationId xmlns:p14="http://schemas.microsoft.com/office/powerpoint/2010/main" val="19949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schedule is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conflict serializable </a:t>
            </a:r>
            <a:r>
              <a:rPr lang="en-US" sz="2800" dirty="0"/>
              <a:t>if it is equivalent to some serial schedule</a:t>
            </a:r>
          </a:p>
          <a:p>
            <a:pPr lvl="1"/>
            <a:r>
              <a:rPr lang="en-US" sz="2800" i="1" dirty="0"/>
              <a:t>i.e.,</a:t>
            </a:r>
            <a:r>
              <a:rPr lang="en-US" sz="2800" dirty="0"/>
              <a:t> </a:t>
            </a:r>
            <a:r>
              <a:rPr lang="en-US" sz="2800" b="1" dirty="0"/>
              <a:t>non-conflicting</a:t>
            </a:r>
            <a:r>
              <a:rPr lang="en-US" sz="2800" dirty="0"/>
              <a:t> operations can be </a:t>
            </a:r>
            <a:r>
              <a:rPr lang="en-US" sz="2800" b="1" dirty="0">
                <a:solidFill>
                  <a:srgbClr val="0070C0"/>
                </a:solidFill>
              </a:rPr>
              <a:t>reordered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to get a </a:t>
            </a:r>
            <a:r>
              <a:rPr lang="en-US" sz="2800" b="1" dirty="0">
                <a:solidFill>
                  <a:srgbClr val="0070C0"/>
                </a:solidFill>
              </a:rPr>
              <a:t>serial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Locking-based approaches</a:t>
            </a:r>
          </a:p>
          <a:p>
            <a:r>
              <a:rPr lang="en-US" b="1" dirty="0">
                <a:solidFill>
                  <a:srgbClr val="0070C0"/>
                </a:solidFill>
              </a:rPr>
              <a:t>Strawman 1: </a:t>
            </a:r>
            <a:r>
              <a:rPr lang="en-US" b="1" dirty="0"/>
              <a:t>Big Global Lock</a:t>
            </a:r>
          </a:p>
          <a:p>
            <a:pPr lvl="1"/>
            <a:r>
              <a:rPr lang="en-US" dirty="0"/>
              <a:t>Acquire the lock when transaction starts</a:t>
            </a:r>
          </a:p>
          <a:p>
            <a:pPr lvl="1"/>
            <a:r>
              <a:rPr lang="en-US" dirty="0"/>
              <a:t>Release the lock when transaction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to ensure a serializable schedule?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085102" y="4830438"/>
            <a:ext cx="7095391" cy="1116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0" dirty="0">
                <a:solidFill>
                  <a:schemeClr val="tx1"/>
                </a:solidFill>
              </a:rPr>
              <a:t>Results in a </a:t>
            </a:r>
            <a:r>
              <a:rPr lang="en-US" sz="3000" i="1" u="sng" dirty="0">
                <a:solidFill>
                  <a:schemeClr val="tx1"/>
                </a:solidFill>
              </a:rPr>
              <a:t>serial</a:t>
            </a:r>
            <a:r>
              <a:rPr lang="en-US" sz="3000" b="0" dirty="0">
                <a:solidFill>
                  <a:schemeClr val="tx1"/>
                </a:solidFill>
              </a:rPr>
              <a:t> transaction schedule at the </a:t>
            </a:r>
            <a:r>
              <a:rPr lang="en-US" sz="3000" dirty="0">
                <a:solidFill>
                  <a:srgbClr val="FF0000"/>
                </a:solidFill>
              </a:rPr>
              <a:t>cost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12516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2912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Locks maintained by </a:t>
            </a:r>
            <a:r>
              <a:rPr lang="en-US" b="1" dirty="0">
                <a:solidFill>
                  <a:srgbClr val="0070C0"/>
                </a:solidFill>
              </a:rPr>
              <a:t>transaction manager</a:t>
            </a:r>
          </a:p>
          <a:p>
            <a:pPr lvl="1"/>
            <a:r>
              <a:rPr lang="en-US" dirty="0"/>
              <a:t>Transaction requests lock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for a data item</a:t>
            </a:r>
          </a:p>
          <a:p>
            <a:pPr lvl="1"/>
            <a:r>
              <a:rPr lang="en-US" dirty="0"/>
              <a:t>Transaction manager </a:t>
            </a:r>
            <a:r>
              <a:rPr lang="en-US" b="1" dirty="0"/>
              <a:t>grants</a:t>
            </a:r>
            <a:r>
              <a:rPr lang="en-US" dirty="0"/>
              <a:t> or </a:t>
            </a:r>
            <a:r>
              <a:rPr lang="en-US" b="1" dirty="0"/>
              <a:t>denies</a:t>
            </a:r>
            <a:r>
              <a:rPr lang="en-US" dirty="0"/>
              <a:t> lock</a:t>
            </a:r>
          </a:p>
          <a:p>
            <a:r>
              <a:rPr lang="en-US" b="1" dirty="0"/>
              <a:t>Lock types</a:t>
            </a:r>
          </a:p>
          <a:p>
            <a:pPr lvl="1"/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hared:</a:t>
            </a:r>
            <a:r>
              <a:rPr lang="en-US" dirty="0"/>
              <a:t> Need to have before read object</a:t>
            </a:r>
          </a:p>
          <a:p>
            <a:pPr lvl="1"/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b="1" i="1" u="sng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clusive:</a:t>
            </a:r>
            <a:r>
              <a:rPr lang="en-US" dirty="0"/>
              <a:t> Need to have before write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9861" y="4967654"/>
          <a:ext cx="6084278" cy="1371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17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Shared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Exclusive 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Shared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Exclusive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</a:rPr>
              <a:t>Strawman 2: </a:t>
            </a:r>
            <a:r>
              <a:rPr lang="en-US" sz="2800" dirty="0"/>
              <a:t>Grab locks </a:t>
            </a:r>
            <a:r>
              <a:rPr lang="en-US" sz="2800" b="1" dirty="0"/>
              <a:t>independently</a:t>
            </a:r>
            <a:r>
              <a:rPr lang="en-US" sz="2800" dirty="0"/>
              <a:t>, for each data item (</a:t>
            </a:r>
            <a:r>
              <a:rPr lang="en-US" sz="2800" i="1" dirty="0"/>
              <a:t>e.g., </a:t>
            </a:r>
            <a:r>
              <a:rPr lang="en-US" sz="2800" dirty="0"/>
              <a:t>bank accounts A and B</a:t>
            </a:r>
            <a:endParaRPr lang="en-US" sz="2800" b="1" dirty="0"/>
          </a:p>
          <a:p>
            <a:pPr marL="0" indent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◢</a:t>
            </a:r>
            <a:r>
              <a:rPr lang="en-US" sz="2800" baseline="-25000" dirty="0"/>
              <a:t>A</a:t>
            </a:r>
            <a:r>
              <a:rPr lang="en-US" sz="2800" dirty="0"/>
              <a:t> r</a:t>
            </a:r>
            <a:r>
              <a:rPr lang="en-US" sz="2800" baseline="-25000" dirty="0"/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◣</a:t>
            </a:r>
            <a:r>
              <a:rPr lang="en-US" sz="2800" baseline="-25000" dirty="0"/>
              <a:t>A</a:t>
            </a:r>
            <a:r>
              <a:rPr lang="en-US" sz="2800" dirty="0"/>
              <a:t> 		◢</a:t>
            </a:r>
            <a:r>
              <a:rPr lang="en-US" sz="2800" baseline="-25000" dirty="0"/>
              <a:t>B</a:t>
            </a:r>
            <a:r>
              <a:rPr lang="en-US" sz="2800" dirty="0"/>
              <a:t> r</a:t>
            </a:r>
            <a:r>
              <a:rPr lang="en-US" sz="2800" baseline="-25000" dirty="0"/>
              <a:t>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◣</a:t>
            </a:r>
            <a:r>
              <a:rPr lang="en-US" sz="2800" baseline="-25000" dirty="0"/>
              <a:t>B  </a:t>
            </a:r>
            <a:r>
              <a:rPr lang="de-DE" sz="2800" b="1" dirty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◺</a:t>
            </a:r>
            <a:r>
              <a:rPr lang="en-US" sz="2800" baseline="-25000" dirty="0"/>
              <a:t>A </a:t>
            </a:r>
            <a:r>
              <a:rPr lang="en-US" sz="2800" dirty="0"/>
              <a:t>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◺</a:t>
            </a:r>
            <a:r>
              <a:rPr lang="en-US" sz="2800" baseline="-25000" dirty="0"/>
              <a:t>B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dirty="0"/>
              <a:t>◢ /◿ = </a:t>
            </a:r>
            <a:r>
              <a:rPr lang="en-US" sz="2800" b="1" dirty="0" err="1"/>
              <a:t>eXclusive</a:t>
            </a:r>
            <a:r>
              <a:rPr lang="en-US" sz="2800" b="1" dirty="0"/>
              <a:t>- / Shared-lock</a:t>
            </a:r>
            <a:r>
              <a:rPr lang="en-US" sz="2800" dirty="0"/>
              <a:t>; ◣ / ◺ = </a:t>
            </a:r>
            <a:r>
              <a:rPr lang="en-US" sz="2800" b="1" dirty="0"/>
              <a:t>X- / S-unlock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to ensure a serializable schedule?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12490" y="4016790"/>
            <a:ext cx="7577504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Permits</a:t>
            </a:r>
            <a:r>
              <a:rPr lang="en-US" sz="3000" b="0" dirty="0">
                <a:solidFill>
                  <a:srgbClr val="FF0000"/>
                </a:solidFill>
              </a:rPr>
              <a:t> </a:t>
            </a:r>
            <a:r>
              <a:rPr lang="en-US" sz="3000" b="0" dirty="0">
                <a:solidFill>
                  <a:schemeClr val="tx1"/>
                </a:solidFill>
              </a:rPr>
              <a:t>this </a:t>
            </a:r>
            <a:r>
              <a:rPr lang="en-US" sz="3000" dirty="0">
                <a:solidFill>
                  <a:srgbClr val="FF0000"/>
                </a:solidFill>
              </a:rPr>
              <a:t>non-serializable </a:t>
            </a:r>
            <a:r>
              <a:rPr lang="en-US" sz="3000" b="0" dirty="0">
                <a:solidFill>
                  <a:schemeClr val="tx1"/>
                </a:solidFill>
              </a:rPr>
              <a:t>interleaving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3244358" y="2345612"/>
            <a:ext cx="527539" cy="448408"/>
          </a:xfrm>
          <a:prstGeom prst="leftArrow">
            <a:avLst/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09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2PL rule:</a:t>
            </a:r>
            <a:r>
              <a:rPr lang="en-US" sz="2600" dirty="0"/>
              <a:t> Once a transaction has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dirty="0"/>
              <a:t>a lock it is </a:t>
            </a:r>
            <a:r>
              <a:rPr lang="en-US" sz="2600" b="1" dirty="0">
                <a:solidFill>
                  <a:srgbClr val="FF0000"/>
                </a:solidFill>
              </a:rPr>
              <a:t>not allowed to obtain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any other locks</a:t>
            </a:r>
          </a:p>
          <a:p>
            <a:r>
              <a:rPr lang="en-US" sz="2600" dirty="0"/>
              <a:t>A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growing phase </a:t>
            </a:r>
            <a:r>
              <a:rPr lang="en-US" sz="2600" dirty="0"/>
              <a:t>when transaction acquires locks</a:t>
            </a:r>
          </a:p>
          <a:p>
            <a:pPr>
              <a:spcBef>
                <a:spcPts val="800"/>
              </a:spcBef>
            </a:pPr>
            <a:r>
              <a:rPr lang="en-US" sz="2600" spc="-150" dirty="0"/>
              <a:t>A </a:t>
            </a:r>
            <a:r>
              <a:rPr lang="en-US" sz="2600" b="1" spc="-150" dirty="0">
                <a:solidFill>
                  <a:schemeClr val="accent6">
                    <a:lumMod val="75000"/>
                  </a:schemeClr>
                </a:solidFill>
              </a:rPr>
              <a:t>shrinking phase </a:t>
            </a:r>
            <a:r>
              <a:rPr lang="en-US" sz="2600" spc="-150" dirty="0"/>
              <a:t>when transaction releases locks</a:t>
            </a:r>
            <a:endParaRPr lang="en-US" sz="2600" dirty="0"/>
          </a:p>
          <a:p>
            <a:r>
              <a:rPr lang="en-US" sz="2600" dirty="0"/>
              <a:t>In practice:</a:t>
            </a:r>
          </a:p>
          <a:p>
            <a:pPr lvl="1"/>
            <a:r>
              <a:rPr lang="en-US" sz="2400" dirty="0"/>
              <a:t>Growing phase is the entire transaction</a:t>
            </a:r>
          </a:p>
          <a:p>
            <a:pPr lvl="1"/>
            <a:r>
              <a:rPr lang="en-US" sz="2400" dirty="0"/>
              <a:t>Shrinking phase is during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 (2PL)</a:t>
            </a:r>
          </a:p>
        </p:txBody>
      </p:sp>
    </p:spTree>
    <p:extLst>
      <p:ext uri="{BB962C8B-B14F-4D97-AF65-F5344CB8AC3E}">
        <p14:creationId xmlns:p14="http://schemas.microsoft.com/office/powerpoint/2010/main" val="3831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i="1" dirty="0"/>
              <a:t>Definition:</a:t>
            </a:r>
            <a:r>
              <a:rPr lang="en-US" dirty="0"/>
              <a:t> A unit of work: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May consist of </a:t>
            </a:r>
            <a:r>
              <a:rPr lang="en-US" b="1" dirty="0">
                <a:solidFill>
                  <a:srgbClr val="0070C0"/>
                </a:solidFill>
              </a:rPr>
              <a:t>multiple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data accesses or updates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Must </a:t>
            </a:r>
            <a:r>
              <a:rPr lang="en-US" b="1" dirty="0">
                <a:solidFill>
                  <a:srgbClr val="0070C0"/>
                </a:solidFill>
              </a:rPr>
              <a:t>commit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</a:rPr>
              <a:t>abort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as a </a:t>
            </a:r>
            <a:r>
              <a:rPr lang="en-US" b="1" dirty="0"/>
              <a:t>single atomic unit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Transactions can either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commit,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abort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When </a:t>
            </a:r>
            <a:r>
              <a:rPr lang="en-US" b="1" dirty="0"/>
              <a:t>commit,</a:t>
            </a:r>
            <a:r>
              <a:rPr lang="en-US" dirty="0"/>
              <a:t> all updates performed on database are made permanent, visible to other transactions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When </a:t>
            </a:r>
            <a:r>
              <a:rPr lang="en-US" b="1" dirty="0"/>
              <a:t>abort,</a:t>
            </a:r>
            <a:r>
              <a:rPr lang="en-US" dirty="0"/>
              <a:t> database restored to a state such that the aborting transaction never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20868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16090" cy="5620850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rgbClr val="0070C0"/>
                </a:solidFill>
              </a:rPr>
              <a:t>2PL rule:</a:t>
            </a:r>
            <a:r>
              <a:rPr lang="en-US" sz="2600" dirty="0"/>
              <a:t> Once a transaction has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dirty="0"/>
              <a:t>a lock it is </a:t>
            </a:r>
            <a:r>
              <a:rPr lang="en-US" sz="2600" b="1" dirty="0">
                <a:solidFill>
                  <a:srgbClr val="FF0000"/>
                </a:solidFill>
              </a:rPr>
              <a:t>not allowed to obtain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any other locks</a:t>
            </a:r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600" b="1" dirty="0"/>
              <a:t>transfer:</a:t>
            </a:r>
            <a:r>
              <a:rPr lang="en-US" sz="2600" dirty="0"/>
              <a:t> 	◢</a:t>
            </a:r>
            <a:r>
              <a:rPr lang="en-US" sz="2600" baseline="-25000" dirty="0"/>
              <a:t>A</a:t>
            </a:r>
            <a:r>
              <a:rPr lang="en-US" sz="2600" dirty="0"/>
              <a:t> r</a:t>
            </a:r>
            <a:r>
              <a:rPr lang="en-US" sz="2600" baseline="-25000" dirty="0"/>
              <a:t>A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</a:rPr>
              <a:t>A</a:t>
            </a:r>
            <a:r>
              <a:rPr lang="en-US" sz="2600" dirty="0"/>
              <a:t> ◣</a:t>
            </a:r>
            <a:r>
              <a:rPr lang="en-US" sz="2600" baseline="-25000" dirty="0"/>
              <a:t>A</a:t>
            </a:r>
            <a:r>
              <a:rPr lang="en-US" sz="2600" dirty="0"/>
              <a:t> 		◢</a:t>
            </a:r>
            <a:r>
              <a:rPr lang="en-US" sz="2600" baseline="-25000" dirty="0"/>
              <a:t>B</a:t>
            </a:r>
            <a:r>
              <a:rPr lang="en-US" sz="2600" dirty="0"/>
              <a:t> r</a:t>
            </a:r>
            <a:r>
              <a:rPr lang="en-US" sz="2600" baseline="-25000" dirty="0"/>
              <a:t>B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</a:rPr>
              <a:t>B</a:t>
            </a:r>
            <a:r>
              <a:rPr lang="en-US" sz="2600" dirty="0"/>
              <a:t> ◣</a:t>
            </a:r>
            <a:r>
              <a:rPr lang="en-US" sz="2600" baseline="-25000" dirty="0"/>
              <a:t>B  </a:t>
            </a:r>
            <a:r>
              <a:rPr lang="de-DE" sz="2600" b="1" dirty="0">
                <a:solidFill>
                  <a:prstClr val="black"/>
                </a:solidFill>
              </a:rPr>
              <a:t>© </a:t>
            </a:r>
            <a:endParaRPr lang="en-US" sz="2600" b="1" u="sng" baseline="30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600" b="1" dirty="0"/>
              <a:t>sum:</a:t>
            </a:r>
            <a:r>
              <a:rPr lang="en-US" sz="2600" dirty="0"/>
              <a:t> 		 ◿</a:t>
            </a:r>
            <a:r>
              <a:rPr lang="en-US" sz="2600" baseline="-25000" dirty="0"/>
              <a:t>A </a:t>
            </a:r>
            <a:r>
              <a:rPr lang="en-US" sz="2600" dirty="0"/>
              <a:t>r</a:t>
            </a:r>
            <a:r>
              <a:rPr lang="en-US" sz="2600" baseline="-25000" dirty="0"/>
              <a:t>A</a:t>
            </a:r>
            <a:r>
              <a:rPr lang="en-US" sz="2600" dirty="0"/>
              <a:t> ◺</a:t>
            </a:r>
            <a:r>
              <a:rPr lang="en-US" sz="2600" baseline="-25000" dirty="0"/>
              <a:t>A </a:t>
            </a:r>
            <a:r>
              <a:rPr lang="en-US" sz="2600" dirty="0"/>
              <a:t>◿</a:t>
            </a:r>
            <a:r>
              <a:rPr lang="en-US" sz="2600" baseline="-25000" dirty="0"/>
              <a:t>B </a:t>
            </a:r>
            <a:r>
              <a:rPr lang="en-US" sz="2600" dirty="0"/>
              <a:t>r</a:t>
            </a:r>
            <a:r>
              <a:rPr lang="en-US" sz="2600" baseline="-25000" dirty="0"/>
              <a:t>B</a:t>
            </a:r>
            <a:r>
              <a:rPr lang="en-US" sz="2600" dirty="0"/>
              <a:t> ◺</a:t>
            </a:r>
            <a:r>
              <a:rPr lang="en-US" sz="2600" baseline="-25000" dirty="0"/>
              <a:t>B </a:t>
            </a:r>
            <a:r>
              <a:rPr lang="de-DE" sz="2600" b="1" dirty="0"/>
              <a:t>©</a:t>
            </a: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600" b="1" dirty="0"/>
              <a:t>Time </a:t>
            </a:r>
            <a:r>
              <a:rPr lang="en-US" sz="2600" b="1" dirty="0">
                <a:sym typeface="Wingdings"/>
              </a:rPr>
              <a:t></a:t>
            </a:r>
          </a:p>
          <a:p>
            <a:pPr marL="0" indent="0" algn="r">
              <a:spcBef>
                <a:spcPts val="200"/>
              </a:spcBef>
              <a:spcAft>
                <a:spcPts val="2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600" b="1" dirty="0"/>
              <a:t>© = commit</a:t>
            </a:r>
          </a:p>
          <a:p>
            <a:pPr marL="0" indent="0" algn="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dirty="0"/>
              <a:t>◢ /◿ = </a:t>
            </a:r>
            <a:r>
              <a:rPr lang="en-US" sz="2600" b="1" dirty="0"/>
              <a:t>X- / S-lock</a:t>
            </a:r>
            <a:r>
              <a:rPr lang="en-US" sz="2600" dirty="0"/>
              <a:t>; ◣ / ◺ = </a:t>
            </a:r>
            <a:r>
              <a:rPr lang="en-US" sz="2600" b="1" dirty="0"/>
              <a:t>X- / S-unlock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2PL allows only </a:t>
            </a:r>
            <a:r>
              <a:rPr lang="en-US" sz="3800"/>
              <a:t>serializable schedules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537468" y="3973814"/>
            <a:ext cx="8097716" cy="571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2PL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precludes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0" dirty="0">
                <a:solidFill>
                  <a:schemeClr val="tx1"/>
                </a:solidFill>
              </a:rPr>
              <a:t>this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non-serializable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0" dirty="0">
                <a:solidFill>
                  <a:schemeClr val="tx1"/>
                </a:solidFill>
              </a:rPr>
              <a:t>interleaving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6224951" y="2712218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4586326" y="3288821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4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2PL and transaction concurrency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275" y="3969816"/>
            <a:ext cx="8538796" cy="571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2PL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permits</a:t>
            </a:r>
            <a:r>
              <a:rPr lang="en-US" sz="2800" b="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0" dirty="0">
                <a:solidFill>
                  <a:schemeClr val="tx1"/>
                </a:solidFill>
              </a:rPr>
              <a:t>this </a:t>
            </a:r>
            <a:r>
              <a:rPr lang="en-US" sz="2800" dirty="0">
                <a:solidFill>
                  <a:srgbClr val="0070C0"/>
                </a:solidFill>
              </a:rPr>
              <a:t>serializable, interleaved </a:t>
            </a:r>
            <a:r>
              <a:rPr lang="en-US" sz="2800" b="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50196" y="1449421"/>
            <a:ext cx="8320275" cy="500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0070C0"/>
                </a:solidFill>
              </a:rPr>
              <a:t>2PL rule:</a:t>
            </a:r>
            <a:r>
              <a:rPr lang="en-US" sz="2600" b="0" dirty="0"/>
              <a:t> Once a transaction has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b="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b="0" dirty="0"/>
              <a:t>a lock it is </a:t>
            </a:r>
            <a:r>
              <a:rPr lang="en-US" sz="2600" b="1" dirty="0">
                <a:solidFill>
                  <a:srgbClr val="FF0000"/>
                </a:solidFill>
              </a:rPr>
              <a:t>not allowed to obtain</a:t>
            </a:r>
            <a:r>
              <a:rPr lang="en-US" sz="2600" b="0" dirty="0">
                <a:solidFill>
                  <a:srgbClr val="FF0000"/>
                </a:solidFill>
              </a:rPr>
              <a:t> </a:t>
            </a:r>
            <a:r>
              <a:rPr lang="en-US" sz="2600" b="0" dirty="0"/>
              <a:t>any other locks</a:t>
            </a:r>
          </a:p>
          <a:p>
            <a:pPr marL="0" indent="0">
              <a:lnSpc>
                <a:spcPct val="90000"/>
              </a:lnSpc>
              <a:spcBef>
                <a:spcPts val="2800"/>
              </a:spcBef>
              <a:spcAft>
                <a:spcPts val="600"/>
              </a:spcAft>
              <a:buFont typeface="Arial" pitchFamily="-1" charset="0"/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600" b="1" dirty="0"/>
              <a:t>transfer:</a:t>
            </a:r>
            <a:r>
              <a:rPr lang="en-US" sz="2600" b="0" dirty="0"/>
              <a:t>		◿</a:t>
            </a:r>
            <a:r>
              <a:rPr lang="en-US" sz="2600" b="0" baseline="-25000" dirty="0"/>
              <a:t>A</a:t>
            </a:r>
            <a:r>
              <a:rPr lang="en-US" sz="2600" b="0" dirty="0"/>
              <a:t> </a:t>
            </a:r>
            <a:r>
              <a:rPr lang="en-US" sz="2600" b="0" dirty="0" err="1"/>
              <a:t>r</a:t>
            </a:r>
            <a:r>
              <a:rPr lang="en-US" sz="2600" b="0" baseline="-25000" dirty="0" err="1"/>
              <a:t>A</a:t>
            </a:r>
            <a:r>
              <a:rPr lang="en-US" sz="2600" b="0" dirty="0"/>
              <a:t>		◢</a:t>
            </a:r>
            <a:r>
              <a:rPr lang="en-US" sz="2600" b="0" baseline="-25000" dirty="0"/>
              <a:t>A </a:t>
            </a:r>
            <a:r>
              <a:rPr lang="en-US" sz="2600" b="0" dirty="0" err="1">
                <a:solidFill>
                  <a:srgbClr val="FF0000"/>
                </a:solidFill>
              </a:rPr>
              <a:t>w</a:t>
            </a:r>
            <a:r>
              <a:rPr lang="en-US" sz="2600" b="0" baseline="-25000" dirty="0" err="1">
                <a:solidFill>
                  <a:srgbClr val="FF0000"/>
                </a:solidFill>
              </a:rPr>
              <a:t>A</a:t>
            </a:r>
            <a:r>
              <a:rPr lang="en-US" sz="2600" b="0" dirty="0"/>
              <a:t> ◿</a:t>
            </a:r>
            <a:r>
              <a:rPr lang="en-US" sz="2600" b="0" baseline="-25000" dirty="0"/>
              <a:t>B </a:t>
            </a:r>
            <a:r>
              <a:rPr lang="en-US" sz="2600" b="0" dirty="0" err="1"/>
              <a:t>r</a:t>
            </a:r>
            <a:r>
              <a:rPr lang="en-US" sz="2600" b="0" baseline="-25000" dirty="0" err="1"/>
              <a:t>B</a:t>
            </a:r>
            <a:r>
              <a:rPr lang="en-US" sz="2600" b="0" dirty="0"/>
              <a:t> ◢</a:t>
            </a:r>
            <a:r>
              <a:rPr lang="en-US" sz="2600" b="0" baseline="-25000" dirty="0"/>
              <a:t>B </a:t>
            </a:r>
            <a:r>
              <a:rPr lang="en-US" sz="2600" b="0" dirty="0" err="1">
                <a:solidFill>
                  <a:srgbClr val="FF0000"/>
                </a:solidFill>
              </a:rPr>
              <a:t>w</a:t>
            </a:r>
            <a:r>
              <a:rPr lang="en-US" sz="2600" b="0" baseline="-25000" dirty="0" err="1">
                <a:solidFill>
                  <a:srgbClr val="FF0000"/>
                </a:solidFill>
              </a:rPr>
              <a:t>B</a:t>
            </a:r>
            <a:r>
              <a:rPr lang="en-US" sz="2600" b="1" dirty="0"/>
              <a:t>✻</a:t>
            </a:r>
            <a:r>
              <a:rPr lang="de-DE" sz="2600" b="1" dirty="0">
                <a:solidFill>
                  <a:prstClr val="black"/>
                </a:solidFill>
              </a:rPr>
              <a:t>© </a:t>
            </a:r>
            <a:endParaRPr lang="en-US" sz="2600" b="1" u="sng" baseline="30000" dirty="0"/>
          </a:p>
          <a:p>
            <a:pPr marL="0" indent="0">
              <a:lnSpc>
                <a:spcPct val="90000"/>
              </a:lnSpc>
              <a:spcBef>
                <a:spcPts val="800"/>
              </a:spcBef>
              <a:spcAft>
                <a:spcPts val="600"/>
              </a:spcAft>
              <a:buFont typeface="Arial" pitchFamily="-1" charset="0"/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600" b="1" dirty="0"/>
              <a:t>sum:</a:t>
            </a:r>
            <a:r>
              <a:rPr lang="en-US" sz="2600" b="0" dirty="0"/>
              <a:t>	◿</a:t>
            </a:r>
            <a:r>
              <a:rPr lang="en-US" sz="2600" b="0" baseline="-25000" dirty="0"/>
              <a:t>A </a:t>
            </a:r>
            <a:r>
              <a:rPr lang="en-US" sz="2600" b="0" dirty="0" err="1"/>
              <a:t>r</a:t>
            </a:r>
            <a:r>
              <a:rPr lang="en-US" sz="2600" b="0" baseline="-25000" dirty="0" err="1"/>
              <a:t>A</a:t>
            </a:r>
            <a:r>
              <a:rPr lang="en-US" sz="2600" b="0" dirty="0"/>
              <a:t> 		◿</a:t>
            </a:r>
            <a:r>
              <a:rPr lang="en-US" sz="2600" b="0" baseline="-25000" dirty="0"/>
              <a:t>B </a:t>
            </a:r>
            <a:r>
              <a:rPr lang="en-US" sz="2600" b="0" dirty="0" err="1"/>
              <a:t>r</a:t>
            </a:r>
            <a:r>
              <a:rPr lang="en-US" sz="2600" b="0" baseline="-25000" dirty="0" err="1"/>
              <a:t>B</a:t>
            </a:r>
            <a:r>
              <a:rPr lang="en-US" sz="2600" b="1" dirty="0"/>
              <a:t>✻</a:t>
            </a:r>
            <a:r>
              <a:rPr lang="de-DE" sz="2600" b="1" dirty="0"/>
              <a:t>©</a:t>
            </a:r>
            <a:endParaRPr lang="en-US" sz="2600" b="1" dirty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endParaRPr lang="en-US" sz="2600" b="1" dirty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endParaRPr lang="en-US" sz="2600" b="1" dirty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r>
              <a:rPr lang="en-US" sz="2600" b="1" dirty="0"/>
              <a:t>Time </a:t>
            </a:r>
            <a:r>
              <a:rPr lang="en-US" sz="2600" b="1" dirty="0">
                <a:sym typeface="Wingdings"/>
              </a:rPr>
              <a:t>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r>
              <a:rPr lang="en-US" sz="2600" b="1" dirty="0"/>
              <a:t>© = commit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</a:pPr>
            <a:r>
              <a:rPr lang="en-US" sz="2600" b="0" dirty="0"/>
              <a:t>◢ /◿ = </a:t>
            </a:r>
            <a:r>
              <a:rPr lang="en-US" sz="2600" b="1" dirty="0"/>
              <a:t>X- / S-lock</a:t>
            </a:r>
            <a:r>
              <a:rPr lang="en-US" sz="2600" b="0" dirty="0"/>
              <a:t>; ◣ / ◺ = </a:t>
            </a:r>
            <a:r>
              <a:rPr lang="en-US" sz="2600" b="1" dirty="0"/>
              <a:t>X- / S-unlock 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</a:pPr>
            <a:r>
              <a:rPr lang="en-US" sz="2600" b="1" dirty="0"/>
              <a:t>✻ = release all locks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0097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17716" y="1425362"/>
            <a:ext cx="4403271" cy="2556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err="1">
                <a:solidFill>
                  <a:srgbClr val="0070C0"/>
                </a:solidFill>
              </a:rPr>
              <a:t>Linearizability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a guarantee about </a:t>
            </a:r>
            <a:r>
              <a:rPr lang="en-US" sz="2400" b="1" dirty="0"/>
              <a:t>single</a:t>
            </a:r>
            <a:r>
              <a:rPr lang="en-US" sz="2400" dirty="0"/>
              <a:t> operations on </a:t>
            </a:r>
            <a:r>
              <a:rPr lang="en-US" sz="2400" b="1" dirty="0"/>
              <a:t>single</a:t>
            </a:r>
            <a:r>
              <a:rPr lang="en-US" sz="2400" dirty="0"/>
              <a:t> objects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Once write completes, all later reads (by wall clock) should reflect that write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01634" y="1425362"/>
            <a:ext cx="4326690" cy="2556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Serializability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a guarantee about </a:t>
            </a:r>
            <a:r>
              <a:rPr lang="en-US" sz="2400" b="1" dirty="0"/>
              <a:t>transactions</a:t>
            </a:r>
            <a:r>
              <a:rPr lang="en-US" sz="2400" dirty="0"/>
              <a:t> over </a:t>
            </a:r>
            <a:r>
              <a:rPr lang="en-US" sz="2400" b="1" dirty="0"/>
              <a:t>one or more </a:t>
            </a:r>
            <a:r>
              <a:rPr lang="en-US" sz="2400" dirty="0"/>
              <a:t>objects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Doesn’t impose real-time constraints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3" y="21768"/>
            <a:ext cx="8001000" cy="1066800"/>
          </a:xfrm>
        </p:spPr>
        <p:txBody>
          <a:bodyPr/>
          <a:lstStyle/>
          <a:p>
            <a:r>
              <a:rPr lang="en-US" dirty="0"/>
              <a:t>Serializability versus linearizability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14691" y="4319133"/>
            <a:ext cx="8759364" cy="215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Linearizability + serializability =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strict serializability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0" spc="-150" dirty="0"/>
              <a:t>Transaction behavior equivalent to some serial execution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</a:t>
            </a:r>
            <a:r>
              <a:rPr lang="en-US" b="0" dirty="0"/>
              <a:t> that serial execution </a:t>
            </a:r>
            <a:r>
              <a:rPr lang="en-US" dirty="0"/>
              <a:t>agrees with real-time</a:t>
            </a:r>
          </a:p>
          <a:p>
            <a:pPr>
              <a:lnSpc>
                <a:spcPct val="10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0929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Big Global Lock:  </a:t>
            </a:r>
            <a:r>
              <a:rPr lang="en-US" sz="2800" dirty="0"/>
              <a:t>Results in a </a:t>
            </a:r>
            <a:r>
              <a:rPr lang="en-US" sz="2800" b="1" dirty="0"/>
              <a:t>serial </a:t>
            </a:r>
            <a:r>
              <a:rPr lang="en-US" sz="2800" dirty="0"/>
              <a:t>transaction schedule at the </a:t>
            </a:r>
            <a:r>
              <a:rPr lang="en-US" sz="2800" dirty="0">
                <a:solidFill>
                  <a:srgbClr val="FF0000"/>
                </a:solidFill>
              </a:rPr>
              <a:t>cost of performance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Two-phase locking with finer-grain locks: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Growing phase </a:t>
            </a:r>
            <a:r>
              <a:rPr lang="en-US" sz="2400" dirty="0"/>
              <a:t>when </a:t>
            </a:r>
            <a:r>
              <a:rPr lang="en-US" sz="2400" dirty="0" err="1"/>
              <a:t>txn</a:t>
            </a:r>
            <a:r>
              <a:rPr lang="en-US" sz="2400" dirty="0"/>
              <a:t> acquires locks</a:t>
            </a:r>
          </a:p>
          <a:p>
            <a:pPr lvl="1"/>
            <a:r>
              <a:rPr lang="en-US" sz="2400" b="1" spc="-150" dirty="0">
                <a:solidFill>
                  <a:srgbClr val="FF0000"/>
                </a:solidFill>
              </a:rPr>
              <a:t>Shrinking phase </a:t>
            </a:r>
            <a:r>
              <a:rPr lang="en-US" sz="2400" spc="-150" dirty="0"/>
              <a:t>when </a:t>
            </a:r>
            <a:r>
              <a:rPr lang="en-US" sz="2400" spc="-150" dirty="0" err="1"/>
              <a:t>txn</a:t>
            </a:r>
            <a:r>
              <a:rPr lang="en-US" sz="2400" spc="-150" dirty="0"/>
              <a:t> releases locks (typically commit)</a:t>
            </a:r>
          </a:p>
          <a:p>
            <a:pPr lvl="1"/>
            <a:r>
              <a:rPr lang="en-US" sz="2400" spc="-150" dirty="0"/>
              <a:t>Allows </a:t>
            </a:r>
            <a:r>
              <a:rPr lang="en-US" sz="2400" spc="-150" dirty="0" err="1"/>
              <a:t>txn</a:t>
            </a:r>
            <a:r>
              <a:rPr lang="en-US" sz="2400" spc="-150" dirty="0"/>
              <a:t> to execute concurrently, </a:t>
            </a:r>
            <a:r>
              <a:rPr lang="en-US" sz="2400" spc="-150" dirty="0" err="1"/>
              <a:t>improvoing</a:t>
            </a:r>
            <a:r>
              <a:rPr lang="en-US" sz="2400" spc="-150" dirty="0"/>
              <a:t> performance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5" y="16215"/>
            <a:ext cx="8793805" cy="1066800"/>
          </a:xfrm>
        </p:spPr>
        <p:txBody>
          <a:bodyPr/>
          <a:lstStyle/>
          <a:p>
            <a:r>
              <a:rPr lang="en-US" sz="3800" dirty="0"/>
              <a:t>Recall: lock-based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096660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25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partitioned data over servers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9040"/>
            <a:ext cx="7934498" cy="2427379"/>
          </a:xfrm>
        </p:spPr>
        <p:txBody>
          <a:bodyPr>
            <a:normAutofit/>
          </a:bodyPr>
          <a:lstStyle/>
          <a:p>
            <a:r>
              <a:rPr lang="en-US" sz="2800" dirty="0"/>
              <a:t>Why not just use 2PL?</a:t>
            </a:r>
          </a:p>
          <a:p>
            <a:pPr lvl="1"/>
            <a:r>
              <a:rPr lang="en-US" sz="2400" dirty="0"/>
              <a:t>Grab locks over entire read and write set</a:t>
            </a:r>
          </a:p>
          <a:p>
            <a:pPr lvl="1"/>
            <a:r>
              <a:rPr lang="en-US" sz="2400" dirty="0"/>
              <a:t>Perform writes</a:t>
            </a:r>
          </a:p>
          <a:p>
            <a:pPr lvl="1"/>
            <a:r>
              <a:rPr lang="en-US" sz="2400" dirty="0"/>
              <a:t>Release locks (at commit time)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R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   W </a:t>
            </a:r>
          </a:p>
        </p:txBody>
      </p:sp>
    </p:spTree>
    <p:extLst>
      <p:ext uri="{BB962C8B-B14F-4D97-AF65-F5344CB8AC3E}">
        <p14:creationId xmlns:p14="http://schemas.microsoft.com/office/powerpoint/2010/main" val="17323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26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partitioned data over servers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8152"/>
            <a:ext cx="7256417" cy="2981924"/>
          </a:xfrm>
        </p:spPr>
        <p:txBody>
          <a:bodyPr>
            <a:normAutofit/>
          </a:bodyPr>
          <a:lstStyle/>
          <a:p>
            <a:r>
              <a:rPr lang="en-US" sz="2800" dirty="0"/>
              <a:t>How do you get </a:t>
            </a:r>
            <a:r>
              <a:rPr lang="en-US" sz="2800" dirty="0" err="1"/>
              <a:t>serializability</a:t>
            </a:r>
            <a:r>
              <a:rPr lang="en-US" sz="2800" dirty="0"/>
              <a:t>?</a:t>
            </a:r>
          </a:p>
          <a:p>
            <a:pPr lvl="1">
              <a:spcBef>
                <a:spcPts val="1600"/>
              </a:spcBef>
            </a:pPr>
            <a:r>
              <a:rPr lang="en-US" sz="2200" dirty="0"/>
              <a:t>On single machine, single COMMIT op in the WAL</a:t>
            </a:r>
          </a:p>
          <a:p>
            <a:pPr lvl="1">
              <a:spcBef>
                <a:spcPts val="1600"/>
              </a:spcBef>
            </a:pPr>
            <a:r>
              <a:rPr lang="en-US" sz="2200" dirty="0"/>
              <a:t>In distributed setting, assign global timestamp to </a:t>
            </a:r>
            <a:r>
              <a:rPr lang="en-US" sz="2200" dirty="0" err="1"/>
              <a:t>txn</a:t>
            </a:r>
            <a:r>
              <a:rPr lang="en-US" sz="2200" dirty="0"/>
              <a:t> (at sometime after lock acquisition and before commit)</a:t>
            </a:r>
            <a:endParaRPr lang="en-US" sz="1800" dirty="0"/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Centralized </a:t>
            </a:r>
            <a:r>
              <a:rPr lang="en-US" sz="2200" dirty="0" err="1"/>
              <a:t>txn</a:t>
            </a:r>
            <a:r>
              <a:rPr lang="en-US" sz="2200" dirty="0"/>
              <a:t> manager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Distributed consensus on timestamp (not all ops)</a:t>
            </a:r>
          </a:p>
          <a:p>
            <a:pPr lvl="3"/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R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   W </a:t>
            </a:r>
          </a:p>
        </p:txBody>
      </p:sp>
    </p:spTree>
    <p:extLst>
      <p:ext uri="{BB962C8B-B14F-4D97-AF65-F5344CB8AC3E}">
        <p14:creationId xmlns:p14="http://schemas.microsoft.com/office/powerpoint/2010/main" val="7409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27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Strawman:  Consensus per </a:t>
            </a:r>
            <a:r>
              <a:rPr lang="en-US" sz="3600" dirty="0" err="1"/>
              <a:t>txn</a:t>
            </a:r>
            <a:r>
              <a:rPr lang="en-US" sz="3600" dirty="0"/>
              <a:t> group?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R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   W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90664" y="3728130"/>
            <a:ext cx="5877053" cy="400110"/>
            <a:chOff x="2525186" y="2125579"/>
            <a:chExt cx="5877053" cy="40011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5186" y="2125579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11503" y="4380720"/>
            <a:ext cx="5856214" cy="400110"/>
            <a:chOff x="2546025" y="3404989"/>
            <a:chExt cx="5856214" cy="40011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46025" y="340498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314086" y="2956165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6261" y="2296576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548640" y="5222458"/>
            <a:ext cx="8366760" cy="143970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Single </a:t>
            </a:r>
            <a:r>
              <a:rPr lang="en-US" sz="2800" dirty="0" err="1"/>
              <a:t>Lamport</a:t>
            </a:r>
            <a:r>
              <a:rPr lang="en-US" sz="2800" dirty="0"/>
              <a:t> clock, consensus per group?</a:t>
            </a:r>
          </a:p>
          <a:p>
            <a:pPr lvl="1"/>
            <a:r>
              <a:rPr lang="en-US" sz="2600" dirty="0" err="1">
                <a:solidFill>
                  <a:srgbClr val="1E4899"/>
                </a:solidFill>
              </a:rPr>
              <a:t>Linearizability</a:t>
            </a:r>
            <a:r>
              <a:rPr lang="en-US" sz="2600" dirty="0">
                <a:solidFill>
                  <a:srgbClr val="1E4899"/>
                </a:solidFill>
              </a:rPr>
              <a:t> composes!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But doesn’t solve concurrent, non-overlapping </a:t>
            </a:r>
            <a:r>
              <a:rPr lang="en-US" sz="2600" dirty="0" err="1">
                <a:solidFill>
                  <a:srgbClr val="C00000"/>
                </a:solidFill>
              </a:rPr>
              <a:t>txn</a:t>
            </a:r>
            <a:r>
              <a:rPr lang="en-US" sz="2600" dirty="0">
                <a:solidFill>
                  <a:srgbClr val="C00000"/>
                </a:solidFill>
              </a:rPr>
              <a:t> problem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3278" y="1587723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3278" y="3584861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0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properties </a:t>
            </a:r>
            <a:r>
              <a:rPr lang="en-US" dirty="0"/>
              <a:t>of transactions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tomicity:</a:t>
            </a:r>
            <a:r>
              <a:rPr lang="en-US" dirty="0"/>
              <a:t> Either </a:t>
            </a:r>
            <a:r>
              <a:rPr lang="en-US" b="1" dirty="0"/>
              <a:t>all</a:t>
            </a:r>
            <a:r>
              <a:rPr lang="en-US" dirty="0"/>
              <a:t> constituent operations of the transaction complete successfully, or </a:t>
            </a:r>
            <a:r>
              <a:rPr lang="en-US" b="1" dirty="0"/>
              <a:t>none</a:t>
            </a:r>
            <a:r>
              <a:rPr lang="en-US" dirty="0"/>
              <a:t> do</a:t>
            </a:r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onsistency:</a:t>
            </a:r>
            <a:r>
              <a:rPr lang="en-US" dirty="0"/>
              <a:t> Each transaction in isolation preserves a set of </a:t>
            </a:r>
            <a:r>
              <a:rPr lang="en-US" b="1" dirty="0"/>
              <a:t>integrity constraints </a:t>
            </a:r>
            <a:r>
              <a:rPr lang="en-US" dirty="0"/>
              <a:t>on the data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solation:</a:t>
            </a:r>
            <a:r>
              <a:rPr lang="en-US" dirty="0"/>
              <a:t> Transactions’ behavior not impacted by presence of </a:t>
            </a:r>
            <a:r>
              <a:rPr lang="en-US" b="1" dirty="0"/>
              <a:t>other concurrent transactions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urability:</a:t>
            </a:r>
            <a:r>
              <a:rPr lang="en-US" dirty="0"/>
              <a:t> The transaction’s </a:t>
            </a:r>
            <a:r>
              <a:rPr lang="en-US" b="1" dirty="0"/>
              <a:t>effects survive failure </a:t>
            </a:r>
            <a:r>
              <a:rPr lang="en-US" dirty="0"/>
              <a:t>of volatile (memory) or non-volatile (disk) storage</a:t>
            </a:r>
          </a:p>
        </p:txBody>
      </p:sp>
    </p:spTree>
    <p:extLst>
      <p:ext uri="{BB962C8B-B14F-4D97-AF65-F5344CB8AC3E}">
        <p14:creationId xmlns:p14="http://schemas.microsoft.com/office/powerpoint/2010/main" val="18495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Goal #1: Handle failures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Atomicity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Durability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846513"/>
          </a:xfrm>
        </p:spPr>
        <p:txBody>
          <a:bodyPr/>
          <a:lstStyle/>
          <a:p>
            <a:r>
              <a:rPr lang="en-US" dirty="0"/>
              <a:t>Transfers $10 from account </a:t>
            </a:r>
            <a:r>
              <a:rPr lang="en-US" b="1" dirty="0"/>
              <a:t>A</a:t>
            </a:r>
            <a:r>
              <a:rPr lang="en-US" dirty="0"/>
              <a:t> to account </a:t>
            </a:r>
            <a:r>
              <a:rPr lang="en-US" b="1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transfer transaction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2447060" y="2522913"/>
            <a:ext cx="4173680" cy="346359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 err="1">
                <a:latin typeface="Arial" charset="0"/>
              </a:rPr>
              <a:t>Txn</a:t>
            </a:r>
            <a:r>
              <a:rPr lang="en-US" sz="2600" b="0" u="sng" dirty="0">
                <a:latin typeface="Arial" charset="0"/>
              </a:rPr>
              <a:t> </a:t>
            </a:r>
            <a:r>
              <a:rPr lang="en-US" sz="2600" u="sng" dirty="0">
                <a:latin typeface="Arial" charset="0"/>
              </a:rPr>
              <a:t>transfer(A, B)</a:t>
            </a:r>
            <a:r>
              <a:rPr lang="en-US" sz="2600" b="0" u="sng" dirty="0">
                <a:latin typeface="Arial" charset="0"/>
              </a:rPr>
              <a:t>:</a:t>
            </a:r>
          </a:p>
          <a:p>
            <a:pPr algn="l"/>
            <a:r>
              <a:rPr lang="en-US" sz="2600" b="0" i="1" dirty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if</a:t>
            </a:r>
            <a:r>
              <a:rPr lang="en-US" sz="2600" b="0" dirty="0">
                <a:latin typeface="Arial" charset="0"/>
                <a:sym typeface="Wingdings"/>
              </a:rPr>
              <a:t> a &lt; 10 </a:t>
            </a:r>
            <a:r>
              <a:rPr lang="en-US" sz="2600" dirty="0">
                <a:latin typeface="Arial" charset="0"/>
                <a:sym typeface="Wingdings"/>
              </a:rPr>
              <a:t>then</a:t>
            </a:r>
            <a:r>
              <a:rPr lang="en-US" sz="2600" b="0" dirty="0">
                <a:latin typeface="Arial" charset="0"/>
                <a:sym typeface="Wingdings"/>
              </a:rPr>
              <a:t> </a:t>
            </a:r>
            <a:r>
              <a:rPr lang="en-US" sz="26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else</a:t>
            </a:r>
            <a:r>
              <a:rPr lang="en-US" sz="26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2600" dirty="0">
                <a:latin typeface="Arial" charset="0"/>
                <a:sym typeface="Wingdings"/>
              </a:rPr>
              <a:t>	</a:t>
            </a:r>
            <a:r>
              <a:rPr lang="en-US" sz="2600" b="0" i="1" dirty="0">
                <a:latin typeface="Arial" charset="0"/>
                <a:sym typeface="Wingdings"/>
              </a:rPr>
              <a:t>commit_tx</a:t>
            </a:r>
            <a:endParaRPr lang="en-US" sz="2600" b="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724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Suppose $100 in A, $100 in B</a:t>
            </a:r>
          </a:p>
          <a:p>
            <a:pPr>
              <a:lnSpc>
                <a:spcPct val="110000"/>
              </a:lnSpc>
            </a:pPr>
            <a:r>
              <a:rPr lang="en-US" dirty="0"/>
              <a:t>commit_tx starts commit protocol: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write(A, $90) to disk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write(B, $110) to disk</a:t>
            </a:r>
          </a:p>
          <a:p>
            <a:pPr>
              <a:lnSpc>
                <a:spcPct val="110000"/>
              </a:lnSpc>
            </a:pPr>
            <a:r>
              <a:rPr lang="en-US" dirty="0"/>
              <a:t>What happens if </a:t>
            </a:r>
            <a:r>
              <a:rPr lang="en-US" b="1" dirty="0">
                <a:solidFill>
                  <a:srgbClr val="FF0000"/>
                </a:solidFill>
              </a:rPr>
              <a:t>system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crash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after first write,</a:t>
            </a:r>
            <a:r>
              <a:rPr lang="en-US" dirty="0"/>
              <a:t> but </a:t>
            </a:r>
            <a:r>
              <a:rPr lang="en-US" b="1" dirty="0"/>
              <a:t>before second write?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After recovery: Partial writes, </a:t>
            </a:r>
            <a:r>
              <a:rPr lang="en-US" b="1" dirty="0">
                <a:solidFill>
                  <a:srgbClr val="FF0000"/>
                </a:solidFill>
              </a:rPr>
              <a:t>money is lost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5710989" y="260465"/>
            <a:ext cx="3204412" cy="2915872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200" b="0" u="sng" dirty="0" err="1">
                <a:latin typeface="Arial" charset="0"/>
              </a:rPr>
              <a:t>Txn</a:t>
            </a:r>
            <a:r>
              <a:rPr lang="en-US" sz="2200" b="0" u="sng" dirty="0">
                <a:latin typeface="Arial" charset="0"/>
              </a:rPr>
              <a:t> </a:t>
            </a:r>
            <a:r>
              <a:rPr lang="en-US" sz="2200" u="sng" dirty="0">
                <a:latin typeface="Arial" charset="0"/>
              </a:rPr>
              <a:t>transfer(A, B)</a:t>
            </a:r>
            <a:r>
              <a:rPr lang="en-US" sz="2200" b="0" u="sng" dirty="0">
                <a:latin typeface="Arial" charset="0"/>
              </a:rPr>
              <a:t>:</a:t>
            </a:r>
          </a:p>
          <a:p>
            <a:pPr algn="l"/>
            <a:r>
              <a:rPr lang="en-US" sz="2200" b="0" i="1" dirty="0">
                <a:latin typeface="Arial" charset="0"/>
              </a:rPr>
              <a:t>begin_tx</a:t>
            </a:r>
          </a:p>
          <a:p>
            <a:pPr algn="l"/>
            <a:r>
              <a:rPr lang="en-US" sz="2200" b="0" dirty="0">
                <a:latin typeface="Arial" charset="0"/>
              </a:rPr>
              <a:t>a </a:t>
            </a:r>
            <a:r>
              <a:rPr lang="en-US" sz="2200" b="0" dirty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200" dirty="0">
                <a:latin typeface="Arial" charset="0"/>
                <a:sym typeface="Wingdings"/>
              </a:rPr>
              <a:t>if</a:t>
            </a:r>
            <a:r>
              <a:rPr lang="en-US" sz="2200" b="0" dirty="0">
                <a:latin typeface="Arial" charset="0"/>
                <a:sym typeface="Wingdings"/>
              </a:rPr>
              <a:t> a &lt; 10 </a:t>
            </a:r>
            <a:r>
              <a:rPr lang="en-US" sz="2200" dirty="0">
                <a:latin typeface="Arial" charset="0"/>
                <a:sym typeface="Wingdings"/>
              </a:rPr>
              <a:t>then</a:t>
            </a:r>
            <a:r>
              <a:rPr lang="en-US" sz="2200" b="0" dirty="0">
                <a:latin typeface="Arial" charset="0"/>
                <a:sym typeface="Wingdings"/>
              </a:rPr>
              <a:t> </a:t>
            </a:r>
            <a:r>
              <a:rPr lang="en-US" sz="2200" b="0" i="1" dirty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200" dirty="0">
                <a:latin typeface="Arial" charset="0"/>
                <a:sym typeface="Wingdings"/>
              </a:rPr>
              <a:t>else</a:t>
            </a:r>
            <a:r>
              <a:rPr lang="en-US" sz="2200" b="0" dirty="0">
                <a:latin typeface="Arial" charset="0"/>
                <a:sym typeface="Wingdings"/>
              </a:rPr>
              <a:t>	write(A, a−10)</a:t>
            </a:r>
          </a:p>
          <a:p>
            <a:pPr algn="l"/>
            <a:r>
              <a:rPr lang="en-US" sz="2200" b="0" dirty="0">
                <a:latin typeface="Arial" charset="0"/>
                <a:sym typeface="Wingdings"/>
              </a:rPr>
              <a:t>	b  read(B)</a:t>
            </a:r>
          </a:p>
          <a:p>
            <a:pPr algn="l"/>
            <a:r>
              <a:rPr lang="en-US" sz="2200" b="0" dirty="0">
                <a:latin typeface="Arial" charset="0"/>
                <a:sym typeface="Wingdings"/>
              </a:rPr>
              <a:t>	write(B, b+10)</a:t>
            </a:r>
          </a:p>
          <a:p>
            <a:pPr algn="l"/>
            <a:r>
              <a:rPr lang="en-US" sz="2200" dirty="0">
                <a:latin typeface="Arial" charset="0"/>
                <a:sym typeface="Wingdings"/>
              </a:rPr>
              <a:t>	</a:t>
            </a:r>
            <a:r>
              <a:rPr lang="en-US" sz="2200" b="0" i="1" dirty="0">
                <a:latin typeface="Arial" charset="0"/>
                <a:sym typeface="Wingdings"/>
              </a:rPr>
              <a:t>commit_tx</a:t>
            </a:r>
            <a:endParaRPr lang="en-US" sz="2200" b="0" i="1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" y="5885052"/>
            <a:ext cx="7480300" cy="608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Lack atomicity </a:t>
            </a:r>
            <a:r>
              <a:rPr lang="en-US" sz="3000" b="0" dirty="0">
                <a:solidFill>
                  <a:schemeClr val="tx1"/>
                </a:solidFill>
              </a:rPr>
              <a:t>in the presence of failures</a:t>
            </a:r>
          </a:p>
        </p:txBody>
      </p:sp>
    </p:spTree>
    <p:extLst>
      <p:ext uri="{BB962C8B-B14F-4D97-AF65-F5344CB8AC3E}">
        <p14:creationId xmlns:p14="http://schemas.microsoft.com/office/powerpoint/2010/main" val="8129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Log: </a:t>
            </a:r>
            <a:r>
              <a:rPr lang="en-US" dirty="0"/>
              <a:t>A sequential file that stores information about transactions and system state</a:t>
            </a:r>
          </a:p>
          <a:p>
            <a:pPr lvl="1"/>
            <a:r>
              <a:rPr lang="en-US" dirty="0"/>
              <a:t>Resides in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separate, non-volatile storage</a:t>
            </a:r>
            <a:endParaRPr lang="en-US" dirty="0"/>
          </a:p>
          <a:p>
            <a:r>
              <a:rPr lang="en-US" dirty="0"/>
              <a:t>One entry in the log for each update, commit, abort operation: called a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log record</a:t>
            </a:r>
            <a:endParaRPr lang="en-US" dirty="0"/>
          </a:p>
          <a:p>
            <a:r>
              <a:rPr lang="en-US" dirty="0"/>
              <a:t>Log record contains:</a:t>
            </a:r>
          </a:p>
          <a:p>
            <a:pPr lvl="1"/>
            <a:r>
              <a:rPr lang="en-US" dirty="0"/>
              <a:t>Monotonic-increasing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log sequence number </a:t>
            </a:r>
            <a:r>
              <a:rPr lang="en-US" dirty="0"/>
              <a:t>(LSN)</a:t>
            </a:r>
          </a:p>
          <a:p>
            <a:pPr lvl="1"/>
            <a:r>
              <a:rPr lang="en-US" b="1" dirty="0"/>
              <a:t>Old value 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before image</a:t>
            </a:r>
            <a:r>
              <a:rPr lang="en-US" dirty="0"/>
              <a:t>) of the item for </a:t>
            </a:r>
            <a:r>
              <a:rPr lang="en-US" b="1" dirty="0"/>
              <a:t>undo</a:t>
            </a:r>
          </a:p>
          <a:p>
            <a:pPr lvl="1"/>
            <a:r>
              <a:rPr lang="en-US" b="1" dirty="0"/>
              <a:t>New value 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after image</a:t>
            </a:r>
            <a:r>
              <a:rPr lang="en-US" dirty="0"/>
              <a:t>) of the item for </a:t>
            </a:r>
            <a:r>
              <a:rPr lang="en-US" b="1" dirty="0"/>
              <a:t>redo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atomicity?</a:t>
            </a:r>
          </a:p>
        </p:txBody>
      </p:sp>
    </p:spTree>
    <p:extLst>
      <p:ext uri="{BB962C8B-B14F-4D97-AF65-F5344CB8AC3E}">
        <p14:creationId xmlns:p14="http://schemas.microsoft.com/office/powerpoint/2010/main" val="16285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Ensures atomicity in the event of system crashes under no-force/steal buffer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spc="-150" dirty="0"/>
              <a:t>Force all log records </a:t>
            </a:r>
            <a:r>
              <a:rPr lang="en-US" sz="2600" spc="-150" dirty="0"/>
              <a:t>pertaining to an updated page into the (non-volatile) log </a:t>
            </a:r>
            <a:r>
              <a:rPr lang="en-US" sz="2600" b="1" spc="-150" dirty="0">
                <a:solidFill>
                  <a:schemeClr val="accent3">
                    <a:lumMod val="50000"/>
                  </a:schemeClr>
                </a:solidFill>
              </a:rPr>
              <a:t>before any writes </a:t>
            </a:r>
            <a:r>
              <a:rPr lang="en-US" sz="2600" b="1" spc="-150" dirty="0"/>
              <a:t>to page itself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 transaction is not considered committed until </a:t>
            </a:r>
            <a:r>
              <a:rPr lang="en-US" sz="2600" b="1" dirty="0"/>
              <a:t>all log records</a:t>
            </a:r>
            <a:r>
              <a:rPr lang="en-US" sz="2600" dirty="0"/>
              <a:t> (including commit record) are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forced into log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Write-ahead Logging (WAL)</a:t>
            </a:r>
          </a:p>
        </p:txBody>
      </p:sp>
    </p:spTree>
    <p:extLst>
      <p:ext uri="{BB962C8B-B14F-4D97-AF65-F5344CB8AC3E}">
        <p14:creationId xmlns:p14="http://schemas.microsoft.com/office/powerpoint/2010/main" val="50604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/>
              <a:t>force_log_entry</a:t>
            </a:r>
            <a:r>
              <a:rPr lang="en-US" sz="2400" dirty="0"/>
              <a:t>(A, old=$100, </a:t>
            </a:r>
            <a:r>
              <a:rPr lang="en-US" sz="2400" dirty="0">
                <a:sym typeface="Wingdings"/>
              </a:rPr>
              <a:t>new=$</a:t>
            </a:r>
            <a:r>
              <a:rPr lang="en-US" sz="2400" dirty="0"/>
              <a:t>90)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/>
              <a:t>force_log_entry</a:t>
            </a:r>
            <a:r>
              <a:rPr lang="en-US" sz="2400" dirty="0"/>
              <a:t>(B, old=$100, new=$110)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write(A, $90)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write(B, $110)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/>
              <a:t>force_log_entry</a:t>
            </a:r>
            <a:r>
              <a:rPr lang="en-US" sz="2400" dirty="0"/>
              <a:t>(commit)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What if the commit log record size &gt; the page size?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How to ensure </a:t>
            </a:r>
            <a:r>
              <a:rPr lang="en-US" sz="2800" b="1" dirty="0"/>
              <a:t>each log record </a:t>
            </a:r>
            <a:r>
              <a:rPr lang="en-US" sz="2800" dirty="0"/>
              <a:t>is written atomically?</a:t>
            </a:r>
          </a:p>
          <a:p>
            <a:pPr lvl="1"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Write a checksum </a:t>
            </a:r>
            <a:r>
              <a:rPr lang="en-US" dirty="0"/>
              <a:t>of entire log entry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 example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391188" y="2668081"/>
            <a:ext cx="2608730" cy="851647"/>
          </a:xfrm>
          <a:prstGeom prst="wedgeRectCallout">
            <a:avLst>
              <a:gd name="adj1" fmla="val -129805"/>
              <a:gd name="adj2" fmla="val -3299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43588" y="2820481"/>
            <a:ext cx="2608730" cy="851647"/>
          </a:xfrm>
          <a:prstGeom prst="wedgeRectCallout">
            <a:avLst>
              <a:gd name="adj1" fmla="val -128430"/>
              <a:gd name="adj2" fmla="val -231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Does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not</a:t>
            </a:r>
            <a:r>
              <a:rPr lang="en-US" sz="2800" b="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have to flush to disk</a:t>
            </a:r>
          </a:p>
        </p:txBody>
      </p:sp>
    </p:spTree>
    <p:extLst>
      <p:ext uri="{BB962C8B-B14F-4D97-AF65-F5344CB8AC3E}">
        <p14:creationId xmlns:p14="http://schemas.microsoft.com/office/powerpoint/2010/main" val="16132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43815</TotalTime>
  <Words>1856</Words>
  <Application>Microsoft Macintosh PowerPoint</Application>
  <PresentationFormat>On-screen Show (4:3)</PresentationFormat>
  <Paragraphs>325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Courier New</vt:lpstr>
      <vt:lpstr>Times New Roman</vt:lpstr>
      <vt:lpstr>Wingdings</vt:lpstr>
      <vt:lpstr>1_Office Theme</vt:lpstr>
      <vt:lpstr>Transactions:  ACID,  Concurrency control (2PL) Intro to distributed txns</vt:lpstr>
      <vt:lpstr>The transaction</vt:lpstr>
      <vt:lpstr>Defining properties of transactions</vt:lpstr>
      <vt:lpstr>PowerPoint Presentation</vt:lpstr>
      <vt:lpstr>Account transfer transaction</vt:lpstr>
      <vt:lpstr>Problem</vt:lpstr>
      <vt:lpstr>How to ensure atomicity?</vt:lpstr>
      <vt:lpstr>Write-ahead Logging (WAL)</vt:lpstr>
      <vt:lpstr>WAL example</vt:lpstr>
      <vt:lpstr>PowerPoint Presentation</vt:lpstr>
      <vt:lpstr>Two concurrent transactions</vt:lpstr>
      <vt:lpstr>Isolation between transactions</vt:lpstr>
      <vt:lpstr>Problem for concurrent execution: Inconsistent retrieval</vt:lpstr>
      <vt:lpstr>Equivalence of schedules</vt:lpstr>
      <vt:lpstr>Serializability</vt:lpstr>
      <vt:lpstr>How to ensure a serializable schedule?</vt:lpstr>
      <vt:lpstr>Locking</vt:lpstr>
      <vt:lpstr>How to ensure a serializable schedule?</vt:lpstr>
      <vt:lpstr>Two-phase locking (2PL)</vt:lpstr>
      <vt:lpstr>2PL allows only serializable schedules</vt:lpstr>
      <vt:lpstr>2PL and transaction concurrency</vt:lpstr>
      <vt:lpstr>Serializability versus linearizability</vt:lpstr>
      <vt:lpstr>Recall: lock-based concurrency control</vt:lpstr>
      <vt:lpstr>Distributed Transactions</vt:lpstr>
      <vt:lpstr>Consider partitioned data over servers</vt:lpstr>
      <vt:lpstr>Consider partitioned data over servers</vt:lpstr>
      <vt:lpstr>Strawman:  Consensus per txn group?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1713</cp:revision>
  <cp:lastPrinted>2016-10-05T13:43:34Z</cp:lastPrinted>
  <dcterms:created xsi:type="dcterms:W3CDTF">2013-10-08T01:49:25Z</dcterms:created>
  <dcterms:modified xsi:type="dcterms:W3CDTF">2019-02-18T03:27:15Z</dcterms:modified>
</cp:coreProperties>
</file>