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30"/>
  </p:notesMasterIdLst>
  <p:handoutMasterIdLst>
    <p:handoutMasterId r:id="rId31"/>
  </p:handoutMasterIdLst>
  <p:sldIdLst>
    <p:sldId id="257" r:id="rId2"/>
    <p:sldId id="467" r:id="rId3"/>
    <p:sldId id="468" r:id="rId4"/>
    <p:sldId id="482" r:id="rId5"/>
    <p:sldId id="483" r:id="rId6"/>
    <p:sldId id="480" r:id="rId7"/>
    <p:sldId id="575" r:id="rId8"/>
    <p:sldId id="576" r:id="rId9"/>
    <p:sldId id="507" r:id="rId10"/>
    <p:sldId id="508" r:id="rId11"/>
    <p:sldId id="545" r:id="rId12"/>
    <p:sldId id="546" r:id="rId13"/>
    <p:sldId id="547" r:id="rId14"/>
    <p:sldId id="548" r:id="rId15"/>
    <p:sldId id="549" r:id="rId16"/>
    <p:sldId id="550" r:id="rId17"/>
    <p:sldId id="551" r:id="rId18"/>
    <p:sldId id="552" r:id="rId19"/>
    <p:sldId id="553" r:id="rId20"/>
    <p:sldId id="554" r:id="rId21"/>
    <p:sldId id="555" r:id="rId22"/>
    <p:sldId id="556" r:id="rId23"/>
    <p:sldId id="557" r:id="rId24"/>
    <p:sldId id="558" r:id="rId25"/>
    <p:sldId id="512" r:id="rId26"/>
    <p:sldId id="513" r:id="rId27"/>
    <p:sldId id="516" r:id="rId28"/>
    <p:sldId id="517" r:id="rId2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899"/>
    <a:srgbClr val="FF6501"/>
    <a:srgbClr val="008F00"/>
    <a:srgbClr val="92D050"/>
    <a:srgbClr val="FF9300"/>
    <a:srgbClr val="C0504D"/>
    <a:srgbClr val="D5FED5"/>
    <a:srgbClr val="0000FF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50" autoAdjust="0"/>
    <p:restoredTop sz="93692" autoAdjust="0"/>
  </p:normalViewPr>
  <p:slideViewPr>
    <p:cSldViewPr snapToGrid="0">
      <p:cViewPr varScale="1">
        <p:scale>
          <a:sx n="66" d="100"/>
          <a:sy n="66" d="100"/>
        </p:scale>
        <p:origin x="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When do you release locks before commit?  Carefully – like when you are traversing</a:t>
            </a:r>
            <a:r>
              <a:rPr lang="en-US" sz="2400" b="0" baseline="0" dirty="0"/>
              <a:t> a data </a:t>
            </a:r>
            <a:r>
              <a:rPr lang="en-US" sz="2400" b="0" baseline="0"/>
              <a:t>structure but not actually using the data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4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When do you release locks before commit?  Carefully – like when you are traversing</a:t>
            </a:r>
            <a:r>
              <a:rPr lang="en-US" sz="2400" b="0" baseline="0" dirty="0"/>
              <a:t> a data </a:t>
            </a:r>
            <a:r>
              <a:rPr lang="en-US" sz="2400" b="0" baseline="0"/>
              <a:t>structure but not actually using the data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3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to check t Time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4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Write O by </a:t>
            </a:r>
            <a:r>
              <a:rPr lang="en-US" sz="2200" kern="1200" dirty="0" err="1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txn</a:t>
            </a:r>
            <a:r>
              <a:rPr lang="en-US" sz="2200" kern="1200" dirty="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pitchFamily="-107" charset="-128"/>
              </a:rPr>
              <a:t> T, find serializable write or abort: 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latin typeface="Times New Roman" charset="0"/>
                <a:ea typeface="ＭＳ Ｐゴシック" charset="-128"/>
              </a:rPr>
              <a:t>Find  OV  </a:t>
            </a:r>
            <a:r>
              <a:rPr lang="en-US" sz="2200" dirty="0" err="1">
                <a:latin typeface="Times New Roman" charset="0"/>
                <a:ea typeface="ＭＳ Ｐゴシック" charset="-128"/>
              </a:rPr>
              <a:t>s.t.</a:t>
            </a:r>
            <a:r>
              <a:rPr lang="en-US" sz="2200" dirty="0">
                <a:latin typeface="Times New Roman" charset="0"/>
                <a:ea typeface="ＭＳ Ｐゴシック" charset="-128"/>
              </a:rPr>
              <a:t> max { </a:t>
            </a:r>
            <a:r>
              <a:rPr lang="en-US" sz="2200" dirty="0" err="1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>
                <a:latin typeface="Times New Roman" charset="0"/>
                <a:ea typeface="ＭＳ Ｐゴシック" charset="-128"/>
              </a:rPr>
              <a:t>(OV) | </a:t>
            </a:r>
            <a:r>
              <a:rPr lang="en-US" sz="2200" dirty="0" err="1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>
                <a:latin typeface="Times New Roman" charset="0"/>
                <a:ea typeface="ＭＳ Ｐゴシック" charset="-128"/>
              </a:rPr>
              <a:t>(OV)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latin typeface="Times New Roman" charset="0"/>
                <a:ea typeface="ＭＳ Ｐゴシック" charset="-128"/>
              </a:rPr>
              <a:t>If  </a:t>
            </a:r>
            <a:r>
              <a:rPr lang="en-US" sz="2200" dirty="0" err="1">
                <a:latin typeface="Times New Roman" charset="0"/>
                <a:ea typeface="ＭＳ Ｐゴシック" charset="-128"/>
              </a:rPr>
              <a:t>ReadTS</a:t>
            </a:r>
            <a:r>
              <a:rPr lang="en-US" sz="2200" dirty="0">
                <a:latin typeface="Times New Roman" charset="0"/>
                <a:ea typeface="ＭＳ Ｐゴシック" charset="-128"/>
              </a:rPr>
              <a:t>(OV) &gt; TS(T)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latin typeface="Times New Roman" charset="0"/>
                <a:ea typeface="ＭＳ Ｐゴシック" charset="-128"/>
              </a:rPr>
              <a:t>Abort and roll-back 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latin typeface="Times New Roman" charset="0"/>
                <a:ea typeface="ＭＳ Ｐゴシック" charset="-128"/>
              </a:rPr>
              <a:t>Else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latin typeface="Times New Roman" charset="0"/>
                <a:ea typeface="ＭＳ Ｐゴシック" charset="-128"/>
              </a:rPr>
              <a:t>Create new version OW</a:t>
            </a:r>
          </a:p>
          <a:p>
            <a:pPr lvl="2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 err="1">
                <a:latin typeface="Times New Roman" charset="0"/>
                <a:ea typeface="ＭＳ Ｐゴシック" charset="-128"/>
              </a:rPr>
              <a:t>ReadTS</a:t>
            </a:r>
            <a:r>
              <a:rPr lang="en-US" sz="2200" dirty="0">
                <a:latin typeface="Times New Roman" charset="0"/>
                <a:ea typeface="ＭＳ Ｐゴシック" charset="-128"/>
              </a:rPr>
              <a:t>(Ow) = </a:t>
            </a:r>
            <a:r>
              <a:rPr lang="en-US" sz="2200" dirty="0" err="1">
                <a:latin typeface="Times New Roman" charset="0"/>
                <a:ea typeface="ＭＳ Ｐゴシック" charset="-128"/>
              </a:rPr>
              <a:t>WriteTS</a:t>
            </a:r>
            <a:r>
              <a:rPr lang="en-US" sz="2200" dirty="0">
                <a:latin typeface="Times New Roman" charset="0"/>
                <a:ea typeface="ＭＳ Ｐゴシック" charset="-128"/>
              </a:rPr>
              <a:t>(Ow) = TS(T)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Read O by </a:t>
            </a:r>
            <a:r>
              <a:rPr lang="en-US" sz="2400" b="0" dirty="0" err="1"/>
              <a:t>txn</a:t>
            </a:r>
            <a:r>
              <a:rPr lang="en-US" sz="2400" b="0" dirty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/>
              <a:t>Find O</a:t>
            </a:r>
            <a:r>
              <a:rPr lang="en-US" sz="2200" b="0" baseline="-25000" dirty="0"/>
              <a:t>V  </a:t>
            </a:r>
            <a:r>
              <a:rPr lang="en-US" sz="2200" b="0" dirty="0" err="1"/>
              <a:t>s.t.</a:t>
            </a:r>
            <a:r>
              <a:rPr lang="en-US" sz="2200" b="0" dirty="0"/>
              <a:t> max {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|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= max(TS(T), </a:t>
            </a: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/>
              <a:t>Return O</a:t>
            </a:r>
            <a:r>
              <a:rPr lang="en-US" sz="2200" b="0" baseline="-25000" dirty="0"/>
              <a:t>V</a:t>
            </a:r>
            <a:r>
              <a:rPr lang="en-US" sz="2200" b="0" dirty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3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Read O by </a:t>
            </a:r>
            <a:r>
              <a:rPr lang="en-US" sz="2400" b="0" dirty="0" err="1"/>
              <a:t>txn</a:t>
            </a:r>
            <a:r>
              <a:rPr lang="en-US" sz="2400" b="0" dirty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/>
              <a:t>Find O</a:t>
            </a:r>
            <a:r>
              <a:rPr lang="en-US" sz="2200" b="0" baseline="-25000" dirty="0"/>
              <a:t>V  </a:t>
            </a:r>
            <a:r>
              <a:rPr lang="en-US" sz="2200" b="0" dirty="0" err="1"/>
              <a:t>s.t.</a:t>
            </a:r>
            <a:r>
              <a:rPr lang="en-US" sz="2200" b="0" dirty="0"/>
              <a:t> max {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|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= max(TS(T), </a:t>
            </a: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/>
              <a:t>Return O</a:t>
            </a:r>
            <a:r>
              <a:rPr lang="en-US" sz="2200" b="0" baseline="-25000" dirty="0"/>
              <a:t>V</a:t>
            </a:r>
            <a:r>
              <a:rPr lang="en-US" sz="2200" b="0" dirty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53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Read O by </a:t>
            </a:r>
            <a:r>
              <a:rPr lang="en-US" sz="2400" b="0" dirty="0" err="1"/>
              <a:t>txn</a:t>
            </a:r>
            <a:r>
              <a:rPr lang="en-US" sz="2400" b="0" dirty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/>
              <a:t>Find O</a:t>
            </a:r>
            <a:r>
              <a:rPr lang="en-US" sz="2200" b="0" baseline="-25000" dirty="0"/>
              <a:t>V  </a:t>
            </a:r>
            <a:r>
              <a:rPr lang="en-US" sz="2200" b="0" dirty="0" err="1"/>
              <a:t>s.t.</a:t>
            </a:r>
            <a:r>
              <a:rPr lang="en-US" sz="2200" b="0" dirty="0"/>
              <a:t> max {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|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= max(TS(T), </a:t>
            </a: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/>
              <a:t>Return O</a:t>
            </a:r>
            <a:r>
              <a:rPr lang="en-US" sz="2200" b="0" baseline="-25000" dirty="0"/>
              <a:t>V</a:t>
            </a:r>
            <a:r>
              <a:rPr lang="en-US" sz="2200" b="0" dirty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8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Read O by </a:t>
            </a:r>
            <a:r>
              <a:rPr lang="en-US" sz="2400" b="0" dirty="0" err="1"/>
              <a:t>txn</a:t>
            </a:r>
            <a:r>
              <a:rPr lang="en-US" sz="2400" b="0" dirty="0"/>
              <a:t> T, find version to read (never rejected):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/>
              <a:t>Find O</a:t>
            </a:r>
            <a:r>
              <a:rPr lang="en-US" sz="2200" b="0" baseline="-25000" dirty="0"/>
              <a:t>V  </a:t>
            </a:r>
            <a:r>
              <a:rPr lang="en-US" sz="2200" b="0" dirty="0" err="1"/>
              <a:t>s.t.</a:t>
            </a:r>
            <a:r>
              <a:rPr lang="en-US" sz="2200" b="0" dirty="0"/>
              <a:t> max {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|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&lt;= TS(T) }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= max(TS(T), </a:t>
            </a: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b="0" dirty="0"/>
              <a:t>Return O</a:t>
            </a:r>
            <a:r>
              <a:rPr lang="en-US" sz="2200" b="0" baseline="-25000" dirty="0"/>
              <a:t>V</a:t>
            </a:r>
            <a:r>
              <a:rPr lang="en-US" sz="2200" b="0" dirty="0"/>
              <a:t> to 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400" b="0" dirty="0"/>
              <a:t>When do you release locks before commit?  Carefully – like when you are traversing</a:t>
            </a:r>
            <a:r>
              <a:rPr lang="en-US" sz="2400" b="0" baseline="0" dirty="0"/>
              <a:t> a data structure but not actually using the data</a:t>
            </a:r>
            <a:endParaRPr lang="en-US" sz="22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 and more text and more text</a:t>
            </a:r>
          </a:p>
          <a:p>
            <a:pPr lvl="1"/>
            <a:r>
              <a:rPr lang="en-US" dirty="0"/>
              <a:t>Second level test test test test test test test test test test test test test test test test test test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000" b="0"/>
              <a:t>Concurrency control </a:t>
            </a:r>
            <a:br>
              <a:rPr lang="en-US" sz="4000" b="0"/>
            </a:br>
            <a:r>
              <a:rPr lang="en-US" sz="4000" b="0"/>
              <a:t>(</a:t>
            </a:r>
            <a:r>
              <a:rPr lang="en-US" sz="3800" b="0"/>
              <a:t>OCC and MVCC)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/>
              <a:t>Lecture 6</a:t>
            </a:r>
          </a:p>
          <a:p>
            <a:endParaRPr lang="en-US" sz="3000" dirty="0"/>
          </a:p>
          <a:p>
            <a:r>
              <a:rPr lang="en-US" sz="3000" dirty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257931"/>
            <a:ext cx="7772400" cy="1166478"/>
          </a:xfrm>
        </p:spPr>
        <p:txBody>
          <a:bodyPr/>
          <a:lstStyle/>
          <a:p>
            <a:r>
              <a:rPr lang="en-US" dirty="0"/>
              <a:t>Multi-version            concurrency control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3" y="3706459"/>
            <a:ext cx="9123574" cy="988430"/>
          </a:xfrm>
        </p:spPr>
        <p:txBody>
          <a:bodyPr/>
          <a:lstStyle/>
          <a:p>
            <a:r>
              <a:rPr lang="en-US" dirty="0"/>
              <a:t>Generalize use of multiple versions of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4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11666" cy="5008124"/>
          </a:xfrm>
        </p:spPr>
        <p:txBody>
          <a:bodyPr>
            <a:normAutofit/>
          </a:bodyPr>
          <a:lstStyle/>
          <a:p>
            <a:r>
              <a:rPr lang="en-US" sz="2800" dirty="0"/>
              <a:t>Maintain multiple versions of objects, each with own timestamp.  Allocate correct version to reads.</a:t>
            </a:r>
          </a:p>
          <a:p>
            <a:r>
              <a:rPr lang="en-US" sz="2800" dirty="0"/>
              <a:t>Prior example of MVCC: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Multi-version concurrency control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796" y="3573030"/>
            <a:ext cx="8949503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7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94793" cy="5008124"/>
          </a:xfrm>
        </p:spPr>
        <p:txBody>
          <a:bodyPr>
            <a:normAutofit/>
          </a:bodyPr>
          <a:lstStyle/>
          <a:p>
            <a:r>
              <a:rPr lang="en-US" sz="2800" dirty="0"/>
              <a:t>Maintain multiple versions of objects, each with own timestamp.  Allocate correct version to reads.</a:t>
            </a:r>
          </a:p>
          <a:p>
            <a:r>
              <a:rPr lang="en-US" sz="2800" dirty="0"/>
              <a:t>Unlike 2PL/OCC, reads never rejected</a:t>
            </a:r>
          </a:p>
          <a:p>
            <a:r>
              <a:rPr lang="en-US" sz="2800" dirty="0"/>
              <a:t>Occasionally run garbage collection to clean 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Multi-version concurrency control</a:t>
            </a:r>
          </a:p>
        </p:txBody>
      </p:sp>
    </p:spTree>
    <p:extLst>
      <p:ext uri="{BB962C8B-B14F-4D97-AF65-F5344CB8AC3E}">
        <p14:creationId xmlns:p14="http://schemas.microsoft.com/office/powerpoint/2010/main" val="1358779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transaction into read set and write set</a:t>
            </a:r>
          </a:p>
          <a:p>
            <a:pPr lvl="1"/>
            <a:r>
              <a:rPr lang="en-US" dirty="0"/>
              <a:t>All reads execute as if one “snapshot”</a:t>
            </a:r>
          </a:p>
          <a:p>
            <a:pPr lvl="1"/>
            <a:r>
              <a:rPr lang="en-US" dirty="0"/>
              <a:t>All writes execute as if one later “snapshot”</a:t>
            </a:r>
          </a:p>
          <a:p>
            <a:pPr lvl="1"/>
            <a:endParaRPr lang="en-US" dirty="0"/>
          </a:p>
          <a:p>
            <a:r>
              <a:rPr lang="en-US" dirty="0"/>
              <a:t>Yields snapshot isolation  &lt;  </a:t>
            </a:r>
            <a:r>
              <a:rPr lang="en-US" dirty="0" err="1"/>
              <a:t>serializability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MVCC Intuition</a:t>
            </a:r>
          </a:p>
        </p:txBody>
      </p:sp>
    </p:spTree>
    <p:extLst>
      <p:ext uri="{BB962C8B-B14F-4D97-AF65-F5344CB8AC3E}">
        <p14:creationId xmlns:p14="http://schemas.microsoft.com/office/powerpoint/2010/main" val="66150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Intuition:  Bag of marbles:  ½ white, ½ black</a:t>
            </a:r>
          </a:p>
          <a:p>
            <a:r>
              <a:rPr lang="en-US" dirty="0"/>
              <a:t>Transactions:</a:t>
            </a:r>
          </a:p>
          <a:p>
            <a:pPr lvl="1"/>
            <a:r>
              <a:rPr lang="en-US" dirty="0"/>
              <a:t>T1:  Change all white marbles to black marbles</a:t>
            </a:r>
          </a:p>
          <a:p>
            <a:pPr lvl="1"/>
            <a:r>
              <a:rPr lang="en-US" dirty="0"/>
              <a:t>T2:  Change all black marbles to white marbles</a:t>
            </a:r>
          </a:p>
          <a:p>
            <a:r>
              <a:rPr lang="en-US" dirty="0" err="1"/>
              <a:t>Serializability</a:t>
            </a:r>
            <a:r>
              <a:rPr lang="en-US" dirty="0"/>
              <a:t> (2PL, OCC) </a:t>
            </a:r>
          </a:p>
          <a:p>
            <a:pPr lvl="1"/>
            <a:r>
              <a:rPr lang="en-US" dirty="0"/>
              <a:t>T1 → T2   or   T2 → T1</a:t>
            </a:r>
          </a:p>
          <a:p>
            <a:pPr lvl="1"/>
            <a:r>
              <a:rPr lang="en-US" dirty="0"/>
              <a:t>In either case, bag is either ALL white or ALL black</a:t>
            </a:r>
          </a:p>
          <a:p>
            <a:r>
              <a:rPr lang="en-US" dirty="0"/>
              <a:t>Snapshot isolation (MVCC)</a:t>
            </a:r>
          </a:p>
          <a:p>
            <a:pPr lvl="1"/>
            <a:r>
              <a:rPr lang="en-US" dirty="0"/>
              <a:t>T1 → T2   or   T2 → T1    or    T1 || T2</a:t>
            </a:r>
          </a:p>
          <a:p>
            <a:pPr lvl="1"/>
            <a:r>
              <a:rPr lang="en-US" dirty="0"/>
              <a:t>Bag is ALL white, ALL black, or ½ white ½ black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Serializability</a:t>
            </a:r>
            <a:r>
              <a:rPr lang="en-US" dirty="0"/>
              <a:t> vs. Snapshot isolation</a:t>
            </a:r>
          </a:p>
        </p:txBody>
      </p:sp>
    </p:spTree>
    <p:extLst>
      <p:ext uri="{BB962C8B-B14F-4D97-AF65-F5344CB8AC3E}">
        <p14:creationId xmlns:p14="http://schemas.microsoft.com/office/powerpoint/2010/main" val="31517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394793" cy="5008124"/>
          </a:xfrm>
        </p:spPr>
        <p:txBody>
          <a:bodyPr>
            <a:normAutofit/>
          </a:bodyPr>
          <a:lstStyle/>
          <a:p>
            <a:r>
              <a:rPr lang="en-US" sz="2800" dirty="0"/>
              <a:t>Transactions</a:t>
            </a:r>
            <a:r>
              <a:rPr lang="en-US" sz="2800" baseline="-25000" dirty="0"/>
              <a:t> </a:t>
            </a:r>
            <a:r>
              <a:rPr lang="en-US" sz="2800" dirty="0"/>
              <a:t>are assigned timestamps, which may get assigned to objects those </a:t>
            </a:r>
            <a:r>
              <a:rPr lang="en-US" sz="2800" dirty="0" err="1"/>
              <a:t>txns</a:t>
            </a:r>
            <a:r>
              <a:rPr lang="en-US" sz="2800" dirty="0"/>
              <a:t> read/write</a:t>
            </a:r>
          </a:p>
          <a:p>
            <a:r>
              <a:rPr lang="en-US" sz="2800" dirty="0"/>
              <a:t>Every object version O</a:t>
            </a:r>
            <a:r>
              <a:rPr lang="en-US" sz="2800" baseline="-25000" dirty="0"/>
              <a:t>V</a:t>
            </a:r>
            <a:r>
              <a:rPr lang="en-US" sz="2800" dirty="0"/>
              <a:t> has both read and write TS</a:t>
            </a:r>
          </a:p>
          <a:p>
            <a:pPr lvl="1"/>
            <a:r>
              <a:rPr lang="en-US" sz="2600" dirty="0" err="1"/>
              <a:t>ReadTS</a:t>
            </a:r>
            <a:r>
              <a:rPr lang="en-US" sz="2600" dirty="0"/>
              <a:t>:  Largest timestamp of </a:t>
            </a:r>
            <a:r>
              <a:rPr lang="en-US" sz="2600" dirty="0" err="1"/>
              <a:t>txn</a:t>
            </a:r>
            <a:r>
              <a:rPr lang="en-US" sz="2600" dirty="0"/>
              <a:t> that reads </a:t>
            </a:r>
            <a:r>
              <a:rPr lang="en-US" sz="2400" dirty="0"/>
              <a:t>O</a:t>
            </a:r>
            <a:r>
              <a:rPr lang="en-US" sz="2400" baseline="-25000" dirty="0"/>
              <a:t>V</a:t>
            </a:r>
            <a:endParaRPr lang="en-US" sz="2600" dirty="0"/>
          </a:p>
          <a:p>
            <a:pPr lvl="1"/>
            <a:r>
              <a:rPr lang="en-US" sz="2600" dirty="0" err="1"/>
              <a:t>WriteTS</a:t>
            </a:r>
            <a:r>
              <a:rPr lang="en-US" sz="2600" dirty="0"/>
              <a:t>:  Timestamp of </a:t>
            </a:r>
            <a:r>
              <a:rPr lang="en-US" sz="2600" dirty="0" err="1"/>
              <a:t>txn</a:t>
            </a:r>
            <a:r>
              <a:rPr lang="en-US" sz="2600" dirty="0"/>
              <a:t> that wrote </a:t>
            </a:r>
            <a:r>
              <a:rPr lang="en-US" sz="2400" dirty="0"/>
              <a:t>O</a:t>
            </a:r>
            <a:r>
              <a:rPr lang="en-US" sz="2400" baseline="-25000" dirty="0"/>
              <a:t>V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Timestamps in MVCC</a:t>
            </a:r>
          </a:p>
        </p:txBody>
      </p:sp>
    </p:spTree>
    <p:extLst>
      <p:ext uri="{BB962C8B-B14F-4D97-AF65-F5344CB8AC3E}">
        <p14:creationId xmlns:p14="http://schemas.microsoft.com/office/powerpoint/2010/main" val="140465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5401" y="3552541"/>
            <a:ext cx="8394793" cy="3305459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Perform write of object O or abort if conflicting: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Find  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s.t.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 max {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) |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) &lt;= TS(T) }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# Abort if another T’ exists and has read O after T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If 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V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) &gt; TS(T)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Abort and roll-back T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Else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Create new version 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W</a:t>
            </a: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Set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) =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(O</a:t>
            </a:r>
            <a:r>
              <a:rPr lang="en-US" sz="2200" baseline="-250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) = TS(T)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16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Executing transaction T in MVCC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35401" y="1404383"/>
            <a:ext cx="8394793" cy="2034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b="0" dirty="0"/>
              <a:t>Find version of object O to read: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dirty="0"/>
              <a:t># Determine the last version written before read snapshot time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b="0" dirty="0"/>
              <a:t>Find O</a:t>
            </a:r>
            <a:r>
              <a:rPr lang="en-US" sz="2200" b="0" baseline="-25000" dirty="0"/>
              <a:t>V  </a:t>
            </a:r>
            <a:r>
              <a:rPr lang="en-US" sz="2200" b="0" dirty="0" err="1"/>
              <a:t>s.t.</a:t>
            </a:r>
            <a:r>
              <a:rPr lang="en-US" sz="2200" b="0" dirty="0"/>
              <a:t> max {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| </a:t>
            </a:r>
            <a:r>
              <a:rPr lang="en-US" sz="2200" b="0" dirty="0" err="1"/>
              <a:t>WriteTS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&lt;= TS(T) }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 = max(TS(T), </a:t>
            </a:r>
            <a:r>
              <a:rPr lang="en-US" sz="2200" b="0" dirty="0" err="1"/>
              <a:t>ReadTS</a:t>
            </a:r>
            <a:r>
              <a:rPr lang="en-US" sz="2200" b="0" dirty="0"/>
              <a:t>(O</a:t>
            </a:r>
            <a:r>
              <a:rPr lang="en-US" sz="2200" b="0" baseline="-25000" dirty="0"/>
              <a:t>V</a:t>
            </a:r>
            <a:r>
              <a:rPr lang="en-US" sz="2200" b="0" dirty="0"/>
              <a:t>))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200" b="0" dirty="0"/>
              <a:t>Return O</a:t>
            </a:r>
            <a:r>
              <a:rPr lang="en-US" sz="2200" b="0" baseline="-25000" dirty="0"/>
              <a:t>V</a:t>
            </a:r>
            <a:r>
              <a:rPr lang="en-US" sz="2200" b="0" dirty="0"/>
              <a:t> to T</a:t>
            </a:r>
          </a:p>
        </p:txBody>
      </p:sp>
    </p:spTree>
    <p:extLst>
      <p:ext uri="{BB962C8B-B14F-4D97-AF65-F5344CB8AC3E}">
        <p14:creationId xmlns:p14="http://schemas.microsoft.com/office/powerpoint/2010/main" val="83235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226521" y="3999326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by TS=3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17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with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returns timestamp 3</a:t>
            </a:r>
          </a:p>
        </p:txBody>
      </p:sp>
    </p:spTree>
    <p:extLst>
      <p:ext uri="{BB962C8B-B14F-4D97-AF65-F5344CB8AC3E}">
        <p14:creationId xmlns:p14="http://schemas.microsoft.com/office/powerpoint/2010/main" val="14927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833686" y="3983734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by TS=5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18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with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returns timestamp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135460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19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= 5</a:t>
            </a:r>
          </a:p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4, 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 &gt; 4:  false  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Otherwise, write object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87934" y="55457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by TS = 4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with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returns timestamp 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140622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 What if access patterns rarely, if ever, conflict?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40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20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= 5</a:t>
            </a:r>
          </a:p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551005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W(3) = 4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R(3) = 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4, 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3 &gt; 4:  false  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Otherwise, write object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with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returns timestamp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</p:spTree>
    <p:extLst>
      <p:ext uri="{BB962C8B-B14F-4D97-AF65-F5344CB8AC3E}">
        <p14:creationId xmlns:p14="http://schemas.microsoft.com/office/powerpoint/2010/main" val="228518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21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 (O, </a:t>
            </a:r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40975" y="5450306"/>
            <a:ext cx="5208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(v) &lt;= (TS = 5)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3) &lt;= 5</a:t>
            </a:r>
          </a:p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Set R(1) = max(5, R(1)) =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with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returns timestamp 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</a:p>
        </p:txBody>
      </p:sp>
    </p:spTree>
    <p:extLst>
      <p:ext uri="{BB962C8B-B14F-4D97-AF65-F5344CB8AC3E}">
        <p14:creationId xmlns:p14="http://schemas.microsoft.com/office/powerpoint/2010/main" val="101486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22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640975" y="5119402"/>
            <a:ext cx="520867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(v) &lt;= (TS = 5)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3) &lt;= 5</a:t>
            </a:r>
          </a:p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(1) &gt; 5, 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5 &gt; 5:  false  </a:t>
            </a:r>
          </a:p>
          <a:p>
            <a:pPr algn="l"/>
            <a:r>
              <a:rPr lang="en-US" b="0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Otherwise, write object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WRITE (O, </a:t>
            </a:r>
            <a:r>
              <a:rPr lang="en-US" dirty="0" err="1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= 5</a:t>
            </a:r>
          </a:p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with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returns timestamp 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</a:p>
        </p:txBody>
      </p:sp>
    </p:spTree>
    <p:extLst>
      <p:ext uri="{BB962C8B-B14F-4D97-AF65-F5344CB8AC3E}">
        <p14:creationId xmlns:p14="http://schemas.microsoft.com/office/powerpoint/2010/main" val="64869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23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= 5</a:t>
            </a:r>
          </a:p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640975" y="5119402"/>
            <a:ext cx="52086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If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ReadTS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(1) &gt; 4, abort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5 &gt; 4:  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7934" y="5545797"/>
            <a:ext cx="3153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write(O)</a:t>
            </a:r>
          </a:p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by TS = 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with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returns timestamp 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</a:p>
        </p:txBody>
      </p:sp>
    </p:spTree>
    <p:extLst>
      <p:ext uri="{BB962C8B-B14F-4D97-AF65-F5344CB8AC3E}">
        <p14:creationId xmlns:p14="http://schemas.microsoft.com/office/powerpoint/2010/main" val="12190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24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Digging deeper</a:t>
            </a:r>
            <a:endParaRPr lang="en-US" sz="3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120289" y="4896308"/>
            <a:ext cx="7032567" cy="16625"/>
          </a:xfrm>
          <a:prstGeom prst="straightConnector1">
            <a:avLst/>
          </a:prstGeom>
          <a:ln>
            <a:prstDash val="solid"/>
            <a:headEnd type="none"/>
            <a:tailEnd type="stealth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6850" y="4723837"/>
            <a:ext cx="383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charset="0"/>
                <a:ea typeface="Arial" charset="0"/>
                <a:cs typeface="Arial" charset="0"/>
              </a:rPr>
              <a:t>O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36850" y="1972054"/>
            <a:ext cx="946093" cy="1267191"/>
            <a:chOff x="1052843" y="4680786"/>
            <a:chExt cx="946093" cy="1267191"/>
          </a:xfrm>
        </p:grpSpPr>
        <p:sp>
          <p:nvSpPr>
            <p:cNvPr id="18" name="TextBox 17"/>
            <p:cNvSpPr txBox="1"/>
            <p:nvPr/>
          </p:nvSpPr>
          <p:spPr>
            <a:xfrm>
              <a:off x="1052843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3</a:t>
              </a:r>
            </a:p>
          </p:txBody>
        </p:sp>
        <p:grpSp>
          <p:nvGrpSpPr>
            <p:cNvPr id="22" name="Group 6"/>
            <p:cNvGrpSpPr>
              <a:grpSpLocks/>
            </p:cNvGrpSpPr>
            <p:nvPr/>
          </p:nvGrpSpPr>
          <p:grpSpPr bwMode="auto">
            <a:xfrm>
              <a:off x="1091603" y="4680786"/>
              <a:ext cx="868572" cy="653464"/>
              <a:chOff x="1164" y="1706"/>
              <a:chExt cx="814" cy="590"/>
            </a:xfrm>
          </p:grpSpPr>
          <p:sp>
            <p:nvSpPr>
              <p:cNvPr id="23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4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  <p:grpSp>
        <p:nvGrpSpPr>
          <p:cNvPr id="34" name="Group 33"/>
          <p:cNvGrpSpPr/>
          <p:nvPr/>
        </p:nvGrpSpPr>
        <p:grpSpPr>
          <a:xfrm>
            <a:off x="1911470" y="1972054"/>
            <a:ext cx="946093" cy="1267191"/>
            <a:chOff x="2240066" y="4680786"/>
            <a:chExt cx="946093" cy="1267191"/>
          </a:xfrm>
        </p:grpSpPr>
        <p:grpSp>
          <p:nvGrpSpPr>
            <p:cNvPr id="28" name="Group 6"/>
            <p:cNvGrpSpPr>
              <a:grpSpLocks/>
            </p:cNvGrpSpPr>
            <p:nvPr/>
          </p:nvGrpSpPr>
          <p:grpSpPr bwMode="auto">
            <a:xfrm>
              <a:off x="2278826" y="4680786"/>
              <a:ext cx="868572" cy="653464"/>
              <a:chOff x="1164" y="1706"/>
              <a:chExt cx="814" cy="590"/>
            </a:xfrm>
          </p:grpSpPr>
          <p:sp>
            <p:nvSpPr>
              <p:cNvPr id="29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240066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86091" y="1972054"/>
            <a:ext cx="946093" cy="1267191"/>
            <a:chOff x="3784467" y="4680786"/>
            <a:chExt cx="946093" cy="1267191"/>
          </a:xfrm>
        </p:grpSpPr>
        <p:grpSp>
          <p:nvGrpSpPr>
            <p:cNvPr id="25" name="Group 6"/>
            <p:cNvGrpSpPr>
              <a:grpSpLocks/>
            </p:cNvGrpSpPr>
            <p:nvPr/>
          </p:nvGrpSpPr>
          <p:grpSpPr bwMode="auto">
            <a:xfrm>
              <a:off x="3861988" y="4680786"/>
              <a:ext cx="868572" cy="653464"/>
              <a:chOff x="1164" y="1706"/>
              <a:chExt cx="814" cy="590"/>
            </a:xfrm>
          </p:grpSpPr>
          <p:sp>
            <p:nvSpPr>
              <p:cNvPr id="26" name="Oval 4"/>
              <p:cNvSpPr>
                <a:spLocks noChangeArrowheads="1"/>
              </p:cNvSpPr>
              <p:nvPr/>
            </p:nvSpPr>
            <p:spPr bwMode="auto">
              <a:xfrm>
                <a:off x="1338" y="1706"/>
                <a:ext cx="448" cy="590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endParaRPr lang="en-GB" altLang="en-US"/>
              </a:p>
            </p:txBody>
          </p: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1164" y="1824"/>
                <a:ext cx="814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/>
                <a:r>
                  <a:rPr lang="en-GB" altLang="en-US" dirty="0" err="1">
                    <a:latin typeface="Arial" charset="0"/>
                    <a:ea typeface="Arial" charset="0"/>
                    <a:cs typeface="Arial" charset="0"/>
                  </a:rPr>
                  <a:t>txn</a:t>
                </a:r>
                <a:endParaRPr lang="en-US" alt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784467" y="5547867"/>
              <a:ext cx="9460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TS = 5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836892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W(2) = 5</a:t>
            </a:r>
          </a:p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R(2) = 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62513" y="3989204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W(1) = 3</a:t>
            </a:r>
          </a:p>
          <a:p>
            <a:r>
              <a:rPr lang="en-US" dirty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R(1) = 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2977" y="1481429"/>
            <a:ext cx="4716548" cy="2041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Arial" charset="0"/>
                <a:ea typeface="Arial" charset="0"/>
                <a:cs typeface="Arial" charset="0"/>
              </a:rPr>
              <a:t>Notation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W(1) = 3:	Write creates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with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 = 3</a:t>
            </a:r>
          </a:p>
          <a:p>
            <a:pPr algn="l">
              <a:spcBef>
                <a:spcPts val="800"/>
              </a:spcBef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         R(1) = 3:  	Read of version 1 </a:t>
            </a: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		returns timestamp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87934" y="5296418"/>
            <a:ext cx="31530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BEGIN Transaction</a:t>
            </a:r>
          </a:p>
          <a:p>
            <a:pPr lvl="1" algn="l"/>
            <a:r>
              <a:rPr lang="en-US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READ(O)</a:t>
            </a:r>
          </a:p>
          <a:p>
            <a:pPr lvl="1" algn="l"/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 (P, </a:t>
            </a:r>
            <a:r>
              <a:rPr lang="en-US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tmp</a:t>
            </a:r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+ 1)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END Transaction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640975" y="5117800"/>
            <a:ext cx="52086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Find v such that max 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(v) &lt;= (TS = 4)</a:t>
            </a:r>
          </a:p>
          <a:p>
            <a:pPr marL="800100" lvl="1" indent="-342900" algn="l">
              <a:buFont typeface="Symbol" charset="2"/>
              <a:buChar char="Þ"/>
            </a:pP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v = 1 has (</a:t>
            </a:r>
            <a:r>
              <a:rPr lang="en-US" b="0" dirty="0" err="1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WriteTS</a:t>
            </a:r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 = 3) &lt;= 4</a:t>
            </a:r>
          </a:p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Set R(1) = max(4, R(1)) = 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F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90566" y="4299206"/>
            <a:ext cx="111601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R(1) =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40975" y="6252997"/>
            <a:ext cx="3985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Then write on </a:t>
            </a:r>
            <a:r>
              <a:rPr lang="en-US" b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P succeeds as well</a:t>
            </a:r>
            <a:endParaRPr lang="en-US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9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32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26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Consider partitioned data over servers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749040"/>
            <a:ext cx="7934498" cy="2427379"/>
          </a:xfrm>
        </p:spPr>
        <p:txBody>
          <a:bodyPr>
            <a:normAutofit/>
          </a:bodyPr>
          <a:lstStyle/>
          <a:p>
            <a:r>
              <a:rPr lang="en-US" sz="2800" dirty="0"/>
              <a:t>Why not just use 2PL?</a:t>
            </a:r>
          </a:p>
          <a:p>
            <a:pPr lvl="1"/>
            <a:r>
              <a:rPr lang="en-US" sz="2400" dirty="0"/>
              <a:t>Grab locks over entire read and write set</a:t>
            </a:r>
          </a:p>
          <a:p>
            <a:pPr lvl="1"/>
            <a:r>
              <a:rPr lang="en-US" sz="2400" dirty="0"/>
              <a:t>Perform writes</a:t>
            </a:r>
          </a:p>
          <a:p>
            <a:pPr lvl="1"/>
            <a:r>
              <a:rPr lang="en-US" sz="2400" dirty="0"/>
              <a:t>Release locks (at commit time)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R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   W </a:t>
            </a:r>
          </a:p>
        </p:txBody>
      </p:sp>
    </p:spTree>
    <p:extLst>
      <p:ext uri="{BB962C8B-B14F-4D97-AF65-F5344CB8AC3E}">
        <p14:creationId xmlns:p14="http://schemas.microsoft.com/office/powerpoint/2010/main" val="173238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27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Consider partitioned data over servers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51" name="Content Placeholder 1"/>
          <p:cNvSpPr>
            <a:spLocks noGrp="1"/>
          </p:cNvSpPr>
          <p:nvPr>
            <p:ph idx="1"/>
          </p:nvPr>
        </p:nvSpPr>
        <p:spPr>
          <a:xfrm>
            <a:off x="548640" y="3699165"/>
            <a:ext cx="7256417" cy="2981924"/>
          </a:xfrm>
        </p:spPr>
        <p:txBody>
          <a:bodyPr>
            <a:normAutofit/>
          </a:bodyPr>
          <a:lstStyle/>
          <a:p>
            <a:r>
              <a:rPr lang="en-US" sz="2800" dirty="0"/>
              <a:t>How do you get </a:t>
            </a:r>
            <a:r>
              <a:rPr lang="en-US" sz="2800" dirty="0" err="1"/>
              <a:t>serializability</a:t>
            </a:r>
            <a:r>
              <a:rPr lang="en-US" sz="2800" dirty="0"/>
              <a:t>?</a:t>
            </a:r>
          </a:p>
          <a:p>
            <a:pPr lvl="1">
              <a:spcBef>
                <a:spcPts val="1600"/>
              </a:spcBef>
            </a:pPr>
            <a:r>
              <a:rPr lang="en-US" sz="2200" dirty="0"/>
              <a:t>On single machine, single COMMIT op in the WAL</a:t>
            </a:r>
          </a:p>
          <a:p>
            <a:pPr lvl="1">
              <a:spcBef>
                <a:spcPts val="1600"/>
              </a:spcBef>
            </a:pPr>
            <a:r>
              <a:rPr lang="en-US" sz="2200" dirty="0"/>
              <a:t>In distributed setting, assign global timestamp to </a:t>
            </a:r>
            <a:r>
              <a:rPr lang="en-US" sz="2200" dirty="0" err="1"/>
              <a:t>txn</a:t>
            </a:r>
            <a:r>
              <a:rPr lang="en-US" sz="2200" dirty="0"/>
              <a:t> (at sometime after lock acquisition and before commit)</a:t>
            </a:r>
            <a:endParaRPr lang="en-US" sz="1800" dirty="0"/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Centralized </a:t>
            </a:r>
            <a:r>
              <a:rPr lang="en-US" sz="2200" dirty="0" err="1"/>
              <a:t>txn</a:t>
            </a:r>
            <a:r>
              <a:rPr lang="en-US" sz="2200" dirty="0"/>
              <a:t> manager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US" sz="2200" dirty="0"/>
              <a:t>Distributed consensus on timestamp (not all ops)</a:t>
            </a:r>
          </a:p>
          <a:p>
            <a:pPr lvl="3"/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R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   W </a:t>
            </a:r>
          </a:p>
        </p:txBody>
      </p:sp>
    </p:spTree>
    <p:extLst>
      <p:ext uri="{BB962C8B-B14F-4D97-AF65-F5344CB8AC3E}">
        <p14:creationId xmlns:p14="http://schemas.microsoft.com/office/powerpoint/2010/main" val="74095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018157" y="1422204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z="1200" smtClean="0"/>
              <a:pPr>
                <a:defRPr/>
              </a:pPr>
              <a:t>28</a:t>
            </a:fld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Strawman:  Consensus per </a:t>
            </a:r>
            <a:r>
              <a:rPr lang="en-US" sz="3600" dirty="0" err="1"/>
              <a:t>txn</a:t>
            </a:r>
            <a:r>
              <a:rPr lang="en-US" sz="3600" dirty="0"/>
              <a:t> group?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97878" y="1672285"/>
            <a:ext cx="5869839" cy="400110"/>
            <a:chOff x="2532400" y="1639034"/>
            <a:chExt cx="5869839" cy="40011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915839" y="181150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532400" y="1639034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Arial" charset="0"/>
                  <a:ea typeface="Arial" charset="0"/>
                  <a:cs typeface="Arial" charset="0"/>
                </a:rPr>
                <a:t>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97878" y="2324876"/>
            <a:ext cx="5869839" cy="400110"/>
            <a:chOff x="2532400" y="2125579"/>
            <a:chExt cx="5869839" cy="400110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532400" y="212557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697878" y="2977466"/>
            <a:ext cx="5869839" cy="400110"/>
            <a:chOff x="2532400" y="3404989"/>
            <a:chExt cx="5869839" cy="40011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32400" y="3404989"/>
              <a:ext cx="3834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580243" y="14835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98732" y="2102903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457030" y="2766880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L 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290597" y="1514822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90597" y="2134161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290597" y="2798138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U 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014897" y="1469365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R 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836486" y="210570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	R   W 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839289" y="2756864"/>
            <a:ext cx="12618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   W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90664" y="3728130"/>
            <a:ext cx="5877053" cy="400110"/>
            <a:chOff x="2525186" y="2125579"/>
            <a:chExt cx="5877053" cy="40011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915839" y="2314675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5186" y="2125579"/>
              <a:ext cx="3706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R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711503" y="4380720"/>
            <a:ext cx="5856214" cy="400110"/>
            <a:chOff x="2546025" y="3404989"/>
            <a:chExt cx="5856214" cy="400110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15839" y="3610710"/>
              <a:ext cx="5486400" cy="16625"/>
            </a:xfrm>
            <a:prstGeom prst="straightConnector1">
              <a:avLst/>
            </a:prstGeom>
            <a:ln>
              <a:prstDash val="solid"/>
              <a:headEnd type="none"/>
              <a:tailEnd type="stealth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46025" y="3404989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S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4314086" y="2956165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46261" y="2296576"/>
            <a:ext cx="418368" cy="1922121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" name="Content Placeholder 1"/>
          <p:cNvSpPr>
            <a:spLocks noGrp="1"/>
          </p:cNvSpPr>
          <p:nvPr>
            <p:ph idx="1"/>
          </p:nvPr>
        </p:nvSpPr>
        <p:spPr>
          <a:xfrm>
            <a:off x="548640" y="5222458"/>
            <a:ext cx="8366760" cy="1439707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Single </a:t>
            </a:r>
            <a:r>
              <a:rPr lang="en-US" sz="2800" dirty="0" err="1"/>
              <a:t>Lamport</a:t>
            </a:r>
            <a:r>
              <a:rPr lang="en-US" sz="2800" dirty="0"/>
              <a:t> clock, consensus per group?</a:t>
            </a:r>
          </a:p>
          <a:p>
            <a:pPr lvl="1"/>
            <a:r>
              <a:rPr lang="en-US" sz="2600" dirty="0" err="1">
                <a:solidFill>
                  <a:srgbClr val="1E4899"/>
                </a:solidFill>
              </a:rPr>
              <a:t>Linearizability</a:t>
            </a:r>
            <a:r>
              <a:rPr lang="en-US" sz="2600" dirty="0">
                <a:solidFill>
                  <a:srgbClr val="1E4899"/>
                </a:solidFill>
              </a:rPr>
              <a:t> composes!</a:t>
            </a:r>
          </a:p>
          <a:p>
            <a:pPr lvl="1"/>
            <a:r>
              <a:rPr lang="en-US" sz="2600" dirty="0">
                <a:solidFill>
                  <a:srgbClr val="C00000"/>
                </a:solidFill>
              </a:rPr>
              <a:t>But doesn’t solve concurrent, non-overlapping </a:t>
            </a:r>
            <a:r>
              <a:rPr lang="en-US" sz="2600" dirty="0" err="1">
                <a:solidFill>
                  <a:srgbClr val="C00000"/>
                </a:solidFill>
              </a:rPr>
              <a:t>txn</a:t>
            </a:r>
            <a:r>
              <a:rPr lang="en-US" sz="2600" dirty="0">
                <a:solidFill>
                  <a:srgbClr val="C00000"/>
                </a:solidFill>
              </a:rPr>
              <a:t> problem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473278" y="1587723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473278" y="3584861"/>
            <a:ext cx="418368" cy="117915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703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 animBg="1"/>
      <p:bldP spid="3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226245" cy="53165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Goal:   Low overhead for non-conflicting </a:t>
            </a:r>
            <a:r>
              <a:rPr lang="en-US" dirty="0" err="1"/>
              <a:t>txns</a:t>
            </a:r>
            <a:endParaRPr lang="en-US" dirty="0"/>
          </a:p>
          <a:p>
            <a:r>
              <a:rPr lang="en-US" dirty="0"/>
              <a:t>Assume success!</a:t>
            </a:r>
          </a:p>
          <a:p>
            <a:pPr lvl="1"/>
            <a:r>
              <a:rPr lang="en-US" dirty="0"/>
              <a:t>Process transaction as if would succeed</a:t>
            </a:r>
          </a:p>
          <a:p>
            <a:pPr lvl="1"/>
            <a:r>
              <a:rPr lang="en-US" dirty="0"/>
              <a:t>Check for </a:t>
            </a:r>
            <a:r>
              <a:rPr lang="en-US" dirty="0" err="1"/>
              <a:t>serializability</a:t>
            </a:r>
            <a:r>
              <a:rPr lang="en-US" dirty="0"/>
              <a:t> only at commit time</a:t>
            </a:r>
          </a:p>
          <a:p>
            <a:pPr lvl="1"/>
            <a:r>
              <a:rPr lang="en-US" dirty="0"/>
              <a:t>If fails, abort transaction</a:t>
            </a:r>
          </a:p>
          <a:p>
            <a:r>
              <a:rPr lang="en-US" b="1" dirty="0">
                <a:solidFill>
                  <a:srgbClr val="FF6501"/>
                </a:solidFill>
              </a:rPr>
              <a:t>Optimistic Concurrency Control (OCC) </a:t>
            </a:r>
          </a:p>
          <a:p>
            <a:pPr lvl="1"/>
            <a:r>
              <a:rPr lang="en-US" dirty="0"/>
              <a:t>Higher performance when few conflicts vs. locking</a:t>
            </a:r>
          </a:p>
          <a:p>
            <a:pPr lvl="1"/>
            <a:r>
              <a:rPr lang="en-US" dirty="0"/>
              <a:t>Lower performance when many conflicts vs. locking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optimistic!</a:t>
            </a:r>
          </a:p>
        </p:txBody>
      </p:sp>
    </p:spTree>
    <p:extLst>
      <p:ext uri="{BB962C8B-B14F-4D97-AF65-F5344CB8AC3E}">
        <p14:creationId xmlns:p14="http://schemas.microsoft.com/office/powerpoint/2010/main" val="223451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Begin:  </a:t>
            </a:r>
            <a:r>
              <a:rPr lang="en-US" sz="2400" dirty="0"/>
              <a:t>Record timestamp marking the transaction’s beginning</a:t>
            </a:r>
          </a:p>
          <a:p>
            <a:r>
              <a:rPr lang="en-US" sz="2800" b="1" dirty="0"/>
              <a:t>Modify </a:t>
            </a:r>
            <a:r>
              <a:rPr lang="en-US" sz="2800" dirty="0"/>
              <a:t>phase: 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 err="1"/>
              <a:t>Txn</a:t>
            </a:r>
            <a:r>
              <a:rPr lang="en-US" sz="2400" dirty="0"/>
              <a:t> can read values of committed data items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Updates only to local copies (versions) of items (in </a:t>
            </a:r>
            <a:r>
              <a:rPr lang="en-US" sz="2400" dirty="0" err="1"/>
              <a:t>db</a:t>
            </a:r>
            <a:r>
              <a:rPr lang="en-US" sz="2400" dirty="0"/>
              <a:t> cache)</a:t>
            </a:r>
          </a:p>
          <a:p>
            <a:r>
              <a:rPr lang="en-US" sz="2800" b="1" dirty="0"/>
              <a:t>Validate</a:t>
            </a:r>
            <a:r>
              <a:rPr lang="en-US" sz="2800" dirty="0"/>
              <a:t> phase</a:t>
            </a:r>
          </a:p>
          <a:p>
            <a:r>
              <a:rPr lang="en-US" sz="2800" b="1" dirty="0"/>
              <a:t>Commit </a:t>
            </a:r>
            <a:r>
              <a:rPr lang="en-US" sz="2800" dirty="0"/>
              <a:t>phase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If validates, transaction’s updates applied to DB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Otherwise, transaction restarted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Care must be taken to avoid “TOCTTOU” issues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 Three-phase approach</a:t>
            </a:r>
          </a:p>
        </p:txBody>
      </p:sp>
    </p:spTree>
    <p:extLst>
      <p:ext uri="{BB962C8B-B14F-4D97-AF65-F5344CB8AC3E}">
        <p14:creationId xmlns:p14="http://schemas.microsoft.com/office/powerpoint/2010/main" val="1855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 Why validation is necessary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592649" y="2613680"/>
            <a:ext cx="1112924" cy="768350"/>
            <a:chOff x="1338" y="1706"/>
            <a:chExt cx="1043" cy="59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70" y="1753"/>
              <a:ext cx="81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txn</a:t>
              </a:r>
              <a:r>
                <a:rPr lang="en-GB" altLang="en-US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coord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8" name="Group 14"/>
          <p:cNvGrpSpPr>
            <a:grpSpLocks/>
          </p:cNvGrpSpPr>
          <p:nvPr/>
        </p:nvGrpSpPr>
        <p:grpSpPr bwMode="auto">
          <a:xfrm>
            <a:off x="4254500" y="2692125"/>
            <a:ext cx="670637" cy="611461"/>
            <a:chOff x="3243" y="2478"/>
            <a:chExt cx="317" cy="317"/>
          </a:xfrm>
        </p:grpSpPr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243" y="2478"/>
              <a:ext cx="317" cy="3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321" y="2529"/>
              <a:ext cx="18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Arial" charset="0"/>
                  <a:ea typeface="Arial" charset="0"/>
                  <a:cs typeface="Arial" charset="0"/>
                </a:rPr>
                <a:t>O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54500" y="4401976"/>
            <a:ext cx="670637" cy="611461"/>
            <a:chOff x="4585892" y="4149725"/>
            <a:chExt cx="503237" cy="503238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4585892" y="4149725"/>
              <a:ext cx="503237" cy="503238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flipH="1">
              <a:off x="4691427" y="4229484"/>
              <a:ext cx="300037" cy="329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Arial" charset="0"/>
                  <a:ea typeface="Arial" charset="0"/>
                  <a:cs typeface="Arial" charset="0"/>
                </a:rPr>
                <a:t>Q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254500" y="3570181"/>
            <a:ext cx="670637" cy="611461"/>
            <a:chOff x="4196" y="1934"/>
            <a:chExt cx="317" cy="31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196" y="1934"/>
              <a:ext cx="317" cy="31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 sz="20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4277" y="1985"/>
              <a:ext cx="16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GB" altLang="en-US" sz="2000" dirty="0">
                  <a:latin typeface="Arial" charset="0"/>
                  <a:ea typeface="Arial" charset="0"/>
                  <a:cs typeface="Arial" charset="0"/>
                </a:rPr>
                <a:t>P</a:t>
              </a:r>
              <a:endParaRPr lang="en-US" altLang="en-US" sz="20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8635" y="4059848"/>
            <a:ext cx="366205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GB" altLang="en-US" sz="2200" b="0" dirty="0">
                <a:solidFill>
                  <a:srgbClr val="3333FF"/>
                </a:solidFill>
                <a:latin typeface="Arial" charset="0"/>
                <a:ea typeface="Arial" charset="0"/>
                <a:cs typeface="Arial" charset="0"/>
              </a:rPr>
              <a:t>commits </a:t>
            </a:r>
            <a:r>
              <a:rPr lang="en-GB" altLang="en-US" sz="2200" b="0" dirty="0" err="1">
                <a:latin typeface="Arial" charset="0"/>
                <a:ea typeface="Arial" charset="0"/>
                <a:cs typeface="Arial" charset="0"/>
              </a:rPr>
              <a:t>txn</a:t>
            </a:r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 updates,</a:t>
            </a:r>
          </a:p>
          <a:p>
            <a:pPr eaLnBrk="1" hangingPunct="1"/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create new versions at some timestamp 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367424" y="1848156"/>
            <a:ext cx="369393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New </a:t>
            </a:r>
            <a:r>
              <a:rPr lang="en-GB" altLang="en-US" sz="2200" b="0" dirty="0" err="1">
                <a:latin typeface="Arial" charset="0"/>
                <a:ea typeface="Arial" charset="0"/>
                <a:cs typeface="Arial" charset="0"/>
              </a:rPr>
              <a:t>txn</a:t>
            </a:r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 creates shadow copies of P and Q</a:t>
            </a:r>
          </a:p>
          <a:p>
            <a:pPr marL="342900" indent="-342900" algn="l" eaLnBrk="1" hangingPunct="1">
              <a:buFont typeface="Arial" charset="0"/>
              <a:buChar char="•"/>
            </a:pPr>
            <a:r>
              <a:rPr lang="en-GB" altLang="en-US" sz="2200" b="0" dirty="0">
                <a:latin typeface="Arial" charset="0"/>
                <a:ea typeface="Arial" charset="0"/>
                <a:cs typeface="Arial" charset="0"/>
              </a:rPr>
              <a:t>P and Q’s copies at inconsistent state</a:t>
            </a:r>
            <a:endParaRPr lang="en-US" altLang="en-US" sz="2200" b="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2" name="Group 6"/>
          <p:cNvGrpSpPr>
            <a:grpSpLocks/>
          </p:cNvGrpSpPr>
          <p:nvPr/>
        </p:nvGrpSpPr>
        <p:grpSpPr bwMode="auto">
          <a:xfrm>
            <a:off x="6552543" y="3491736"/>
            <a:ext cx="1112924" cy="768350"/>
            <a:chOff x="1338" y="1706"/>
            <a:chExt cx="1043" cy="590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1338" y="1706"/>
              <a:ext cx="1043" cy="59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endParaRPr lang="en-GB" altLang="en-US"/>
            </a:p>
          </p:txBody>
        </p:sp>
        <p:sp>
          <p:nvSpPr>
            <p:cNvPr id="34" name="Text Box 5"/>
            <p:cNvSpPr txBox="1">
              <a:spLocks noChangeArrowheads="1"/>
            </p:cNvSpPr>
            <p:nvPr/>
          </p:nvSpPr>
          <p:spPr bwMode="auto">
            <a:xfrm>
              <a:off x="1470" y="1753"/>
              <a:ext cx="814" cy="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txn</a:t>
              </a:r>
              <a:r>
                <a:rPr lang="en-GB" altLang="en-US" dirty="0">
                  <a:latin typeface="Arial" charset="0"/>
                  <a:ea typeface="Arial" charset="0"/>
                  <a:cs typeface="Arial" charset="0"/>
                </a:rPr>
                <a:t> </a:t>
              </a:r>
              <a:r>
                <a:rPr lang="en-GB" altLang="en-US" dirty="0" err="1">
                  <a:latin typeface="Arial" charset="0"/>
                  <a:ea typeface="Arial" charset="0"/>
                  <a:cs typeface="Arial" charset="0"/>
                </a:rPr>
                <a:t>coord</a:t>
              </a:r>
              <a:endParaRPr lang="en-US" alt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cxnSp>
        <p:nvCxnSpPr>
          <p:cNvPr id="36" name="Straight Arrow Connector 35"/>
          <p:cNvCxnSpPr>
            <a:stCxn id="6" idx="6"/>
            <a:endCxn id="9" idx="2"/>
          </p:cNvCxnSpPr>
          <p:nvPr/>
        </p:nvCxnSpPr>
        <p:spPr>
          <a:xfrm>
            <a:off x="2705573" y="2997855"/>
            <a:ext cx="1548927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6" idx="6"/>
            <a:endCxn id="15" idx="2"/>
          </p:cNvCxnSpPr>
          <p:nvPr/>
        </p:nvCxnSpPr>
        <p:spPr>
          <a:xfrm>
            <a:off x="2705573" y="2997855"/>
            <a:ext cx="1548927" cy="878057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6"/>
            <a:endCxn id="12" idx="2"/>
          </p:cNvCxnSpPr>
          <p:nvPr/>
        </p:nvCxnSpPr>
        <p:spPr>
          <a:xfrm>
            <a:off x="2705573" y="2997855"/>
            <a:ext cx="1548927" cy="1709852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3" idx="2"/>
            <a:endCxn id="15" idx="6"/>
          </p:cNvCxnSpPr>
          <p:nvPr/>
        </p:nvCxnSpPr>
        <p:spPr>
          <a:xfrm flipH="1">
            <a:off x="4925137" y="3875911"/>
            <a:ext cx="1627406" cy="1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  <a:endCxn id="12" idx="6"/>
          </p:cNvCxnSpPr>
          <p:nvPr/>
        </p:nvCxnSpPr>
        <p:spPr>
          <a:xfrm flipH="1">
            <a:off x="4925137" y="3875911"/>
            <a:ext cx="1627406" cy="831796"/>
          </a:xfrm>
          <a:prstGeom prst="straightConnector1">
            <a:avLst/>
          </a:prstGeom>
          <a:ln w="50800">
            <a:prstDash val="solid"/>
            <a:headEnd type="stealth" w="med" len="med"/>
            <a:tailEnd type="stealth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1" y="1453243"/>
            <a:ext cx="7589435" cy="3967844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800" dirty="0"/>
              <a:t>Transaction is about to commit.                 System must ensure:</a:t>
            </a:r>
          </a:p>
          <a:p>
            <a:pPr lvl="1" eaLnBrk="1" hangingPunct="1">
              <a:spcBef>
                <a:spcPts val="1600"/>
              </a:spcBef>
            </a:pPr>
            <a:r>
              <a:rPr lang="en-GB" altLang="en-US" sz="2600" dirty="0">
                <a:solidFill>
                  <a:srgbClr val="1E4899"/>
                </a:solidFill>
              </a:rPr>
              <a:t>Initial consistency: </a:t>
            </a:r>
            <a:r>
              <a:rPr lang="en-GB" altLang="en-US" sz="2600" dirty="0"/>
              <a:t>Versions of accessed objects at start consistent</a:t>
            </a:r>
          </a:p>
          <a:p>
            <a:pPr lvl="1" eaLnBrk="1" hangingPunct="1">
              <a:spcBef>
                <a:spcPts val="1600"/>
              </a:spcBef>
            </a:pPr>
            <a:r>
              <a:rPr lang="en-GB" altLang="en-US" sz="2600" dirty="0">
                <a:solidFill>
                  <a:srgbClr val="1E4899"/>
                </a:solidFill>
              </a:rPr>
              <a:t>No conflicting concurrency:  </a:t>
            </a:r>
            <a:r>
              <a:rPr lang="en-GB" altLang="en-US" sz="2600" dirty="0"/>
              <a:t>No other </a:t>
            </a:r>
            <a:r>
              <a:rPr lang="en-GB" altLang="en-US" sz="2600" dirty="0" err="1"/>
              <a:t>txn</a:t>
            </a:r>
            <a:r>
              <a:rPr lang="en-GB" altLang="en-US" sz="2600" dirty="0"/>
              <a:t> has committed an operation at object that conflicts with one of this </a:t>
            </a:r>
            <a:r>
              <a:rPr lang="en-GB" altLang="en-US" sz="2600" dirty="0" err="1"/>
              <a:t>txn’s</a:t>
            </a:r>
            <a:r>
              <a:rPr lang="en-GB" altLang="en-US" sz="2600" dirty="0"/>
              <a:t> invocations</a:t>
            </a:r>
            <a:endParaRPr lang="en-US" sz="2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 Validate Phase</a:t>
            </a:r>
          </a:p>
        </p:txBody>
      </p:sp>
    </p:spTree>
    <p:extLst>
      <p:ext uri="{BB962C8B-B14F-4D97-AF65-F5344CB8AC3E}">
        <p14:creationId xmlns:p14="http://schemas.microsoft.com/office/powerpoint/2010/main" val="148541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0552" y="1420587"/>
            <a:ext cx="8209920" cy="543741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600" dirty="0"/>
              <a:t>Validation needed by transaction T to commit: 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sz="2600" dirty="0"/>
              <a:t>For all other </a:t>
            </a:r>
            <a:r>
              <a:rPr lang="en-US" sz="2600" dirty="0" err="1"/>
              <a:t>txns</a:t>
            </a:r>
            <a:r>
              <a:rPr lang="en-US" sz="2600" dirty="0"/>
              <a:t> O either </a:t>
            </a:r>
            <a:r>
              <a:rPr lang="en-US" sz="2600" b="1" dirty="0"/>
              <a:t>committed</a:t>
            </a:r>
            <a:r>
              <a:rPr lang="en-US" sz="2600" dirty="0"/>
              <a:t> or </a:t>
            </a:r>
            <a:r>
              <a:rPr lang="en-US" sz="2600" b="1" dirty="0"/>
              <a:t>in validation </a:t>
            </a:r>
            <a:r>
              <a:rPr lang="en-US" sz="2600" dirty="0"/>
              <a:t>phase, one of following holds: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600" dirty="0"/>
              <a:t>O completes commit before T starts modify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600" dirty="0"/>
              <a:t>T starts commit after O completes commit,         and </a:t>
            </a:r>
            <a:r>
              <a:rPr lang="en-US" sz="2600" dirty="0" err="1"/>
              <a:t>ReadSet</a:t>
            </a:r>
            <a:r>
              <a:rPr lang="en-US" sz="2600" dirty="0"/>
              <a:t> T and </a:t>
            </a:r>
            <a:r>
              <a:rPr lang="en-US" sz="2600" dirty="0" err="1"/>
              <a:t>WriteSet</a:t>
            </a:r>
            <a:r>
              <a:rPr lang="en-US" sz="2600" dirty="0"/>
              <a:t> O are disjoint 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600" dirty="0"/>
              <a:t>Both </a:t>
            </a:r>
            <a:r>
              <a:rPr lang="en-US" sz="2600" dirty="0" err="1"/>
              <a:t>ReadSet</a:t>
            </a:r>
            <a:r>
              <a:rPr lang="en-US" sz="2600" dirty="0"/>
              <a:t> T and </a:t>
            </a:r>
            <a:r>
              <a:rPr lang="en-US" sz="2600" dirty="0" err="1"/>
              <a:t>WriteSet</a:t>
            </a:r>
            <a:r>
              <a:rPr lang="en-US" sz="2600" dirty="0"/>
              <a:t> T are disjoint from </a:t>
            </a:r>
            <a:r>
              <a:rPr lang="en-US" sz="2600" dirty="0" err="1"/>
              <a:t>WriteSet</a:t>
            </a:r>
            <a:r>
              <a:rPr lang="en-US" sz="2600" dirty="0"/>
              <a:t> O, and O completes modify phase. </a:t>
            </a:r>
          </a:p>
          <a:p>
            <a:pPr>
              <a:spcBef>
                <a:spcPts val="2400"/>
              </a:spcBef>
            </a:pPr>
            <a:r>
              <a:rPr lang="en-US" sz="2600" dirty="0"/>
              <a:t>When validating T, first check (A), then (B), then (C).                              If all fail, validation fails and T aborted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OCC:  Validate Phase</a:t>
            </a:r>
          </a:p>
        </p:txBody>
      </p:sp>
    </p:spTree>
    <p:extLst>
      <p:ext uri="{BB962C8B-B14F-4D97-AF65-F5344CB8AC3E}">
        <p14:creationId xmlns:p14="http://schemas.microsoft.com/office/powerpoint/2010/main" val="167238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287618" cy="50081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semantics as if only one transaction was running on DB at time, in serial order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      + Real-time guarantees</a:t>
            </a:r>
          </a:p>
          <a:p>
            <a:endParaRPr lang="en-US" dirty="0"/>
          </a:p>
          <a:p>
            <a:r>
              <a:rPr lang="en-US" dirty="0"/>
              <a:t>2PL:  Pessimistically get all the locks first</a:t>
            </a:r>
          </a:p>
          <a:p>
            <a:r>
              <a:rPr lang="en-US" dirty="0"/>
              <a:t>OCC:  Optimistically create copies, but then recheck all read + written items before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2PL &amp; OCC = strict serialization</a:t>
            </a:r>
          </a:p>
        </p:txBody>
      </p:sp>
    </p:spTree>
    <p:extLst>
      <p:ext uri="{BB962C8B-B14F-4D97-AF65-F5344CB8AC3E}">
        <p14:creationId xmlns:p14="http://schemas.microsoft.com/office/powerpoint/2010/main" val="71353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semantics as if only one transaction was running on DB at time, in serial order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/>
              <a:t>   + Real-time guarantees</a:t>
            </a:r>
          </a:p>
          <a:p>
            <a:endParaRPr lang="en-US" dirty="0"/>
          </a:p>
          <a:p>
            <a:r>
              <a:rPr lang="en-US" dirty="0"/>
              <a:t>2PL:  Pessimistically get all the locks first</a:t>
            </a:r>
          </a:p>
          <a:p>
            <a:r>
              <a:rPr lang="en-US" dirty="0"/>
              <a:t>OCC:  Optimistically create copies, but then recheck all read + written items before commit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2PL &amp; OCC = strict serialization</a:t>
            </a:r>
          </a:p>
        </p:txBody>
      </p:sp>
    </p:spTree>
    <p:extLst>
      <p:ext uri="{BB962C8B-B14F-4D97-AF65-F5344CB8AC3E}">
        <p14:creationId xmlns:p14="http://schemas.microsoft.com/office/powerpoint/2010/main" val="134472900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44406</TotalTime>
  <Words>2074</Words>
  <Application>Microsoft Macintosh PowerPoint</Application>
  <PresentationFormat>On-screen Show (4:3)</PresentationFormat>
  <Paragraphs>411</Paragraphs>
  <Slides>28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Courier New</vt:lpstr>
      <vt:lpstr>Symbol</vt:lpstr>
      <vt:lpstr>Times New Roman</vt:lpstr>
      <vt:lpstr>1_Office Theme</vt:lpstr>
      <vt:lpstr>Concurrency control  (OCC and MVCC)</vt:lpstr>
      <vt:lpstr>Q:  What if access patterns rarely, if ever, conflict?</vt:lpstr>
      <vt:lpstr>Be optimistic!</vt:lpstr>
      <vt:lpstr>OCC:  Three-phase approach</vt:lpstr>
      <vt:lpstr>OCC:  Why validation is necessary</vt:lpstr>
      <vt:lpstr>OCC:  Validate Phase</vt:lpstr>
      <vt:lpstr>OCC:  Validate Phase</vt:lpstr>
      <vt:lpstr>2PL &amp; OCC = strict serialization</vt:lpstr>
      <vt:lpstr>2PL &amp; OCC = strict serialization</vt:lpstr>
      <vt:lpstr>Multi-version            concurrency control</vt:lpstr>
      <vt:lpstr>Multi-version concurrency control</vt:lpstr>
      <vt:lpstr>Multi-version concurrency control</vt:lpstr>
      <vt:lpstr>MVCC Intuition</vt:lpstr>
      <vt:lpstr>Serializability vs. Snapshot isolation</vt:lpstr>
      <vt:lpstr>Timestamps in MVCC</vt:lpstr>
      <vt:lpstr>Executing transaction T in MVCC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Digging deeper</vt:lpstr>
      <vt:lpstr>Distributed Transactions</vt:lpstr>
      <vt:lpstr>Consider partitioned data over servers</vt:lpstr>
      <vt:lpstr>Consider partitioned data over servers</vt:lpstr>
      <vt:lpstr>Strawman:  Consensus per txn group?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1727</cp:revision>
  <cp:lastPrinted>2018-02-21T03:36:42Z</cp:lastPrinted>
  <dcterms:created xsi:type="dcterms:W3CDTF">2013-10-08T01:49:25Z</dcterms:created>
  <dcterms:modified xsi:type="dcterms:W3CDTF">2019-02-18T03:25:43Z</dcterms:modified>
</cp:coreProperties>
</file>