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43"/>
  </p:notesMasterIdLst>
  <p:handoutMasterIdLst>
    <p:handoutMasterId r:id="rId44"/>
  </p:handoutMasterIdLst>
  <p:sldIdLst>
    <p:sldId id="257" r:id="rId2"/>
    <p:sldId id="597" r:id="rId3"/>
    <p:sldId id="483" r:id="rId4"/>
    <p:sldId id="487" r:id="rId5"/>
    <p:sldId id="510" r:id="rId6"/>
    <p:sldId id="511" r:id="rId7"/>
    <p:sldId id="515" r:id="rId8"/>
    <p:sldId id="521" r:id="rId9"/>
    <p:sldId id="518" r:id="rId10"/>
    <p:sldId id="520" r:id="rId11"/>
    <p:sldId id="490" r:id="rId12"/>
    <p:sldId id="506" r:id="rId13"/>
    <p:sldId id="522" r:id="rId14"/>
    <p:sldId id="523" r:id="rId15"/>
    <p:sldId id="524" r:id="rId16"/>
    <p:sldId id="525" r:id="rId17"/>
    <p:sldId id="526" r:id="rId18"/>
    <p:sldId id="560" r:id="rId19"/>
    <p:sldId id="561" r:id="rId20"/>
    <p:sldId id="562" r:id="rId21"/>
    <p:sldId id="563" r:id="rId22"/>
    <p:sldId id="594" r:id="rId23"/>
    <p:sldId id="601" r:id="rId24"/>
    <p:sldId id="567" r:id="rId25"/>
    <p:sldId id="600" r:id="rId26"/>
    <p:sldId id="569" r:id="rId27"/>
    <p:sldId id="595" r:id="rId28"/>
    <p:sldId id="575" r:id="rId29"/>
    <p:sldId id="576" r:id="rId30"/>
    <p:sldId id="577" r:id="rId31"/>
    <p:sldId id="578" r:id="rId32"/>
    <p:sldId id="580" r:id="rId33"/>
    <p:sldId id="581" r:id="rId34"/>
    <p:sldId id="598" r:id="rId35"/>
    <p:sldId id="583" r:id="rId36"/>
    <p:sldId id="586" r:id="rId37"/>
    <p:sldId id="587" r:id="rId38"/>
    <p:sldId id="588" r:id="rId39"/>
    <p:sldId id="589" r:id="rId40"/>
    <p:sldId id="590" r:id="rId41"/>
    <p:sldId id="591" r:id="rId4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F00"/>
    <a:srgbClr val="011790"/>
    <a:srgbClr val="1E4899"/>
    <a:srgbClr val="92D050"/>
    <a:srgbClr val="FF6501"/>
    <a:srgbClr val="FF9300"/>
    <a:srgbClr val="C0504D"/>
    <a:srgbClr val="D5FED5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02" autoAdjust="0"/>
    <p:restoredTop sz="62318" autoAdjust="0"/>
  </p:normalViewPr>
  <p:slideViewPr>
    <p:cSldViewPr snapToGrid="0">
      <p:cViewPr>
        <p:scale>
          <a:sx n="51" d="100"/>
          <a:sy n="51" d="100"/>
        </p:scale>
        <p:origin x="904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61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845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E7918C4-305D-E149-96E8-229E6E65E2A2}" type="slidenum">
              <a:rPr lang="en-AU" altLang="en-US" sz="1300"/>
              <a:pPr>
                <a:spcBef>
                  <a:spcPct val="0"/>
                </a:spcBef>
              </a:pPr>
              <a:t>23</a:t>
            </a:fld>
            <a:endParaRPr lang="en-AU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A salt is random data that is used as an additional input to a one-way function that hashes a password or passphrase. The primary function of salts is to defend against dictionary attacks and pre-computed rainbow table attacks.</a:t>
            </a:r>
          </a:p>
          <a:p>
            <a:r>
              <a:rPr lang="en-US" altLang="en-US">
                <a:ea typeface="ＭＳ Ｐゴシック" charset="-128"/>
              </a:rPr>
              <a:t>A new salt is randomly generated for each password. In a typical setting, the salt and the password are concatenated and processed with a cryptographic hash function, and the resulting output (but not the original password) is stored with the salt in a database. Hashing allows for later authentication while defending against compromise of the plaintext password in the event that the database is somehow compromised.</a:t>
            </a:r>
          </a:p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6757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E7918C4-305D-E149-96E8-229E6E65E2A2}" type="slidenum">
              <a:rPr lang="en-AU" altLang="en-US" sz="1300"/>
              <a:pPr>
                <a:spcBef>
                  <a:spcPct val="0"/>
                </a:spcBef>
              </a:pPr>
              <a:t>25</a:t>
            </a:fld>
            <a:endParaRPr lang="en-AU" altLang="en-US" sz="13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A salt is random data that is used as an additional input to a one-way function that hashes a password or passphrase. The primary function of salts is to defend against dictionary attacks and pre-computed rainbow table attacks.</a:t>
            </a:r>
          </a:p>
          <a:p>
            <a:r>
              <a:rPr lang="en-US" altLang="en-US">
                <a:ea typeface="ＭＳ Ｐゴシック" charset="-128"/>
              </a:rPr>
              <a:t>A new salt is randomly generated for each password. In a typical setting, the salt and the password are concatenated and processed with a cryptographic hash function, and the resulting output (but not the original password) is stored with the salt in a database. Hashing allows for later authentication while defending against compromise of the plaintext password in the event that the database is somehow compromised.</a:t>
            </a:r>
          </a:p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2656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10E91-A827-254A-BC84-0E0F6B97040E}" type="slidenum">
              <a:rPr lang="en-US"/>
              <a:pPr/>
              <a:t>35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noFill/>
          <a:ln/>
        </p:spPr>
        <p:txBody>
          <a:bodyPr/>
          <a:lstStyle/>
          <a:p>
            <a:endParaRPr lang="fr-FR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704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EE758-A146-474E-8A97-3893A1507CED}" type="slidenum">
              <a:rPr lang="en-US"/>
              <a:pPr/>
              <a:t>36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524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86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98A91D-4FED-6043-9D36-FBB0787BB5D1}" type="slidenum">
              <a:rPr lang="en-US"/>
              <a:pPr/>
              <a:t>39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</p:spPr>
        <p:txBody>
          <a:bodyPr/>
          <a:lstStyle/>
          <a:p>
            <a:endParaRPr lang="zh-CN" alt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58878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3982D2-E865-754B-9D0B-181AE15B0A8E}" type="slidenum">
              <a:rPr lang="en-US"/>
              <a:pPr/>
              <a:t>40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</p:spPr>
        <p:txBody>
          <a:bodyPr/>
          <a:lstStyle/>
          <a:p>
            <a:endParaRPr lang="zh-CN" alt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976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143E7-BF03-7344-BC97-962A810CCD3E}" type="slidenum">
              <a:rPr lang="en-US"/>
              <a:pPr/>
              <a:t>41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8000"/>
          </a:xfrm>
          <a:noFill/>
          <a:ln/>
        </p:spPr>
        <p:txBody>
          <a:bodyPr/>
          <a:lstStyle/>
          <a:p>
            <a:endParaRPr lang="zh-CN" altLang="en-US">
              <a:latin typeface="Times New Roman" pitchFamily="-1" charset="0"/>
              <a:ea typeface="ＭＳ Ｐゴシック" pitchFamily="-1" charset="-128"/>
              <a:cs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9788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E9594E-97D0-E948-8EA9-B59CB0EA793B}" type="slidenum">
              <a:rPr lang="en-AU" altLang="en-US" sz="1300"/>
              <a:pPr>
                <a:spcBef>
                  <a:spcPct val="0"/>
                </a:spcBef>
              </a:pPr>
              <a:t>4</a:t>
            </a:fld>
            <a:endParaRPr lang="en-AU" alt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538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26A9A7C6-2A68-BD4C-84DF-F9C23F4E581E}" type="slidenum">
              <a:rPr lang="en-AU" altLang="en-US" sz="1300"/>
              <a:pPr>
                <a:spcBef>
                  <a:spcPct val="0"/>
                </a:spcBef>
              </a:pPr>
              <a:t>5</a:t>
            </a:fld>
            <a:endParaRPr lang="en-AU" altLang="en-US" sz="13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23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534EC95F-5D40-2B46-A0C1-7A19E75416B8}" type="slidenum">
              <a:rPr lang="en-AU" altLang="en-US" sz="1300"/>
              <a:pPr>
                <a:spcBef>
                  <a:spcPct val="0"/>
                </a:spcBef>
              </a:pPr>
              <a:t>6</a:t>
            </a:fld>
            <a:endParaRPr lang="en-AU" altLang="en-US" sz="13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AU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9803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6DD555F-0FFC-C240-A1E6-3B91B6798C76}" type="slidenum">
              <a:rPr lang="en-AU" altLang="en-US" sz="1300"/>
              <a:pPr>
                <a:spcBef>
                  <a:spcPct val="0"/>
                </a:spcBef>
              </a:pPr>
              <a:t>7</a:t>
            </a:fld>
            <a:endParaRPr lang="en-AU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4945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B6DD555F-0FFC-C240-A1E6-3B91B6798C76}" type="slidenum">
              <a:rPr lang="en-AU" altLang="en-US" sz="1300"/>
              <a:pPr>
                <a:spcBef>
                  <a:spcPct val="0"/>
                </a:spcBef>
              </a:pPr>
              <a:t>8</a:t>
            </a:fld>
            <a:endParaRPr lang="en-AU" altLang="en-US" sz="13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657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EA0C2F9-5E4B-8847-9633-02D8D1E4FA1A}" type="slidenum">
              <a:rPr lang="en-AU" altLang="en-US" sz="1300"/>
              <a:pPr>
                <a:spcBef>
                  <a:spcPct val="0"/>
                </a:spcBef>
              </a:pPr>
              <a:t>9</a:t>
            </a:fld>
            <a:endParaRPr lang="en-AU" altLang="en-US" sz="13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152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48FD69-DE0D-964C-8662-E13676229EEE}" type="slidenum">
              <a:rPr lang="en-AU" altLang="en-US" sz="1300"/>
              <a:pPr>
                <a:spcBef>
                  <a:spcPct val="0"/>
                </a:spcBef>
              </a:pPr>
              <a:t>11</a:t>
            </a:fld>
            <a:endParaRPr lang="en-AU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Balls and bins analogy:  weak collision is finding a collision on a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SPECIFIC bin (the "m"), strong collision is finding a collision on ANY bin.</a:t>
            </a:r>
          </a:p>
        </p:txBody>
      </p:sp>
    </p:spTree>
    <p:extLst>
      <p:ext uri="{BB962C8B-B14F-4D97-AF65-F5344CB8AC3E}">
        <p14:creationId xmlns:p14="http://schemas.microsoft.com/office/powerpoint/2010/main" val="331059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C248FD69-DE0D-964C-8662-E13676229EEE}" type="slidenum">
              <a:rPr lang="en-AU" altLang="en-US" sz="1300"/>
              <a:pPr>
                <a:spcBef>
                  <a:spcPct val="0"/>
                </a:spcBef>
              </a:pPr>
              <a:t>12</a:t>
            </a:fld>
            <a:endParaRPr lang="en-AU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charset="-128"/>
              </a:rPr>
              <a:t>Balls and bins analogy:  weak collision is finding a collision on a</a:t>
            </a:r>
            <a:br>
              <a:rPr lang="en-US" altLang="en-US">
                <a:ea typeface="ＭＳ Ｐゴシック" charset="-128"/>
              </a:rPr>
            </a:br>
            <a:r>
              <a:rPr lang="en-US" altLang="en-US">
                <a:ea typeface="ＭＳ Ｐゴシック" charset="-128"/>
              </a:rPr>
              <a:t>SPECIFIC bin (the "m"), strong collision is finding a collision on ANY bin.</a:t>
            </a:r>
          </a:p>
        </p:txBody>
      </p:sp>
    </p:spTree>
    <p:extLst>
      <p:ext uri="{BB962C8B-B14F-4D97-AF65-F5344CB8AC3E}">
        <p14:creationId xmlns:p14="http://schemas.microsoft.com/office/powerpoint/2010/main" val="9881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.com" TargetMode="External"/><Relationship Id="rId4" Type="http://schemas.openxmlformats.org/officeDocument/2006/relationships/hyperlink" Target="http://en.wikipedia.org/wiki/.net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 smtClean="0"/>
              <a:t>Security</a:t>
            </a:r>
            <a:endParaRPr lang="en-US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</a:t>
            </a:r>
            <a:r>
              <a:rPr lang="en-US" sz="3000" dirty="0" smtClean="0"/>
              <a:t>518: </a:t>
            </a:r>
            <a:r>
              <a:rPr lang="en-US" sz="3000" i="1" dirty="0" smtClean="0"/>
              <a:t>Advanced Computer Systems</a:t>
            </a:r>
            <a:endParaRPr lang="en-US" sz="3000" i="1" dirty="0" smtClean="0"/>
          </a:p>
          <a:p>
            <a:r>
              <a:rPr lang="en-US" sz="3000" dirty="0" smtClean="0"/>
              <a:t>Lecture 17</a:t>
            </a:r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  <a:endParaRPr lang="en-US" sz="3000" dirty="0" smtClean="0"/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function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 and using them in systems 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0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92B01-EA84-4947-8FD6-9735CFABACA3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Cryptography Hash </a:t>
            </a:r>
            <a:r>
              <a:rPr lang="en-US" altLang="en-US" dirty="0" smtClean="0">
                <a:ea typeface="ＭＳ Ｐゴシック" charset="-128"/>
              </a:rPr>
              <a:t>Functions I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2533" y="1534884"/>
            <a:ext cx="8874125" cy="4800600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</a:pPr>
            <a:r>
              <a:rPr lang="en-US" altLang="en-US" sz="2800" dirty="0">
                <a:ea typeface="ＭＳ Ｐゴシック" charset="-128"/>
              </a:rPr>
              <a:t>Take </a:t>
            </a:r>
            <a:r>
              <a:rPr lang="en-US" altLang="en-US" sz="2800" dirty="0" smtClean="0">
                <a:ea typeface="ＭＳ Ｐゴシック" charset="-128"/>
              </a:rPr>
              <a:t>message </a:t>
            </a:r>
            <a:r>
              <a:rPr lang="en-US" altLang="en-US" sz="2800" i="1" dirty="0" smtClean="0">
                <a:ea typeface="ＭＳ Ｐゴシック" charset="-128"/>
              </a:rPr>
              <a:t>m</a:t>
            </a:r>
            <a:r>
              <a:rPr lang="en-US" altLang="en-US" sz="2800" dirty="0" smtClean="0"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</a:rPr>
              <a:t>of arbitrary length and produces </a:t>
            </a:r>
            <a:r>
              <a:rPr lang="en-US" altLang="en-US" sz="2800" dirty="0" smtClean="0">
                <a:ea typeface="ＭＳ Ｐゴシック" charset="-128"/>
              </a:rPr>
              <a:t> fixed-size (short</a:t>
            </a:r>
            <a:r>
              <a:rPr lang="en-US" altLang="en-US" sz="2800" dirty="0">
                <a:ea typeface="ＭＳ Ｐゴシック" charset="-128"/>
              </a:rPr>
              <a:t>) </a:t>
            </a:r>
            <a:r>
              <a:rPr lang="en-US" altLang="en-US" sz="2800" dirty="0" smtClean="0">
                <a:ea typeface="ＭＳ Ｐゴシック" charset="-128"/>
              </a:rPr>
              <a:t>number </a:t>
            </a:r>
            <a:r>
              <a:rPr lang="en-US" altLang="en-US" sz="2800" i="1" dirty="0" smtClean="0">
                <a:ea typeface="ＭＳ Ｐゴシック" charset="-128"/>
              </a:rPr>
              <a:t>H(m)</a:t>
            </a:r>
            <a:endParaRPr lang="en-US" altLang="en-US" sz="1800" dirty="0">
              <a:ea typeface="ＭＳ Ｐゴシック" charset="-128"/>
            </a:endParaRPr>
          </a:p>
          <a:p>
            <a:pPr eaLnBrk="1" hangingPunct="1"/>
            <a:r>
              <a:rPr lang="en-US" altLang="en-US" sz="2800" dirty="0">
                <a:solidFill>
                  <a:srgbClr val="000090"/>
                </a:solidFill>
                <a:ea typeface="ＭＳ Ｐゴシック" charset="-128"/>
              </a:rPr>
              <a:t>One-way function</a:t>
            </a:r>
          </a:p>
          <a:p>
            <a:pPr lvl="1" eaLnBrk="1" hangingPunct="1"/>
            <a:r>
              <a:rPr lang="en-US" altLang="en-US" sz="2400" dirty="0" smtClean="0">
                <a:ea typeface="ＭＳ Ｐゴシック" charset="-128"/>
              </a:rPr>
              <a:t>Efficient:  Easy </a:t>
            </a:r>
            <a:r>
              <a:rPr lang="en-US" altLang="en-US" sz="2400" dirty="0">
                <a:ea typeface="ＭＳ Ｐゴシック" charset="-128"/>
              </a:rPr>
              <a:t>to compute </a:t>
            </a:r>
            <a:r>
              <a:rPr lang="en-US" altLang="en-US" sz="2400" i="1" dirty="0" smtClean="0">
                <a:ea typeface="ＭＳ Ｐゴシック" charset="-128"/>
              </a:rPr>
              <a:t>H(m</a:t>
            </a:r>
            <a:r>
              <a:rPr lang="en-US" altLang="en-US" sz="2400" i="1" dirty="0">
                <a:ea typeface="ＭＳ Ｐゴシック" charset="-128"/>
              </a:rPr>
              <a:t>)</a:t>
            </a:r>
            <a:endParaRPr lang="en-US" altLang="en-US" sz="2400" dirty="0">
              <a:ea typeface="ＭＳ Ｐゴシック" charset="-128"/>
            </a:endParaRPr>
          </a:p>
          <a:p>
            <a:pPr lvl="1" eaLnBrk="1" hangingPunct="1"/>
            <a:r>
              <a:rPr lang="en-US" altLang="en-US" sz="2400" b="1" dirty="0" smtClean="0">
                <a:ea typeface="ＭＳ Ｐゴシック" charset="-128"/>
              </a:rPr>
              <a:t>Hiding property: </a:t>
            </a:r>
            <a:r>
              <a:rPr lang="en-US" altLang="en-US" sz="2400" dirty="0" smtClean="0">
                <a:ea typeface="ＭＳ Ｐゴシック" charset="-128"/>
              </a:rPr>
              <a:t>Hard </a:t>
            </a:r>
            <a:r>
              <a:rPr lang="en-US" altLang="en-US" sz="2400" dirty="0">
                <a:ea typeface="ＭＳ Ｐゴシック" charset="-128"/>
              </a:rPr>
              <a:t>to find an </a:t>
            </a:r>
            <a:r>
              <a:rPr lang="en-US" altLang="en-US" sz="2400" i="1" dirty="0">
                <a:ea typeface="ＭＳ Ｐゴシック" charset="-128"/>
              </a:rPr>
              <a:t>m</a:t>
            </a:r>
            <a:r>
              <a:rPr lang="en-US" altLang="en-US" sz="2400" dirty="0">
                <a:ea typeface="ＭＳ Ｐゴシック" charset="-128"/>
              </a:rPr>
              <a:t>, given </a:t>
            </a:r>
            <a:r>
              <a:rPr lang="en-US" altLang="en-US" sz="2400" i="1" dirty="0" smtClean="0">
                <a:ea typeface="ＭＳ Ｐゴシック" charset="-128"/>
              </a:rPr>
              <a:t>H(m)  </a:t>
            </a:r>
          </a:p>
          <a:p>
            <a:pPr lvl="2" eaLnBrk="1" hangingPunct="1"/>
            <a:r>
              <a:rPr lang="en-US" altLang="en-US" sz="2000" dirty="0" smtClean="0">
                <a:ea typeface="ＭＳ Ｐゴシック" charset="-128"/>
              </a:rPr>
              <a:t>Assumes “m” has sufficient entropy, not just {“heads”, “tails”}</a:t>
            </a:r>
          </a:p>
          <a:p>
            <a:pPr lvl="1" eaLnBrk="1" hangingPunct="1"/>
            <a:r>
              <a:rPr lang="en-US" altLang="en-US" sz="2400" b="1" dirty="0" smtClean="0">
                <a:ea typeface="ＭＳ Ｐゴシック" charset="-128"/>
              </a:rPr>
              <a:t>Random:  </a:t>
            </a:r>
            <a:r>
              <a:rPr lang="en-US" altLang="en-US" sz="2400" dirty="0" smtClean="0">
                <a:ea typeface="ＭＳ Ｐゴシック" charset="-128"/>
              </a:rPr>
              <a:t>Often assumes for output to “look” random</a:t>
            </a:r>
            <a:endParaRPr lang="en-US" altLang="ja-JP" sz="2400" i="1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47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B92B01-EA84-4947-8FD6-9735CFABACA3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Cryptography Hash </a:t>
            </a:r>
            <a:r>
              <a:rPr lang="en-US" altLang="en-US" dirty="0" smtClean="0">
                <a:ea typeface="ＭＳ Ｐゴシック" charset="-128"/>
              </a:rPr>
              <a:t>Functions II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876" y="1338941"/>
            <a:ext cx="8874124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70000"/>
              </a:lnSpc>
            </a:pPr>
            <a:r>
              <a:rPr lang="en-US" altLang="en-US" sz="2800" dirty="0" smtClean="0">
                <a:ea typeface="ＭＳ Ｐゴシック" charset="-128"/>
              </a:rPr>
              <a:t>Collisions exist:  | possible inputs | &gt;&gt; | possible outputs |              		… but hard to find</a:t>
            </a:r>
          </a:p>
          <a:p>
            <a:pPr eaLnBrk="1" hangingPunct="1">
              <a:lnSpc>
                <a:spcPct val="170000"/>
              </a:lnSpc>
            </a:pPr>
            <a:r>
              <a:rPr lang="en-US" altLang="en-US" sz="2800" dirty="0" smtClean="0">
                <a:solidFill>
                  <a:srgbClr val="000090"/>
                </a:solidFill>
                <a:ea typeface="ＭＳ Ｐゴシック" charset="-128"/>
              </a:rPr>
              <a:t>Collision </a:t>
            </a:r>
            <a:r>
              <a:rPr lang="en-US" altLang="en-US" sz="2800" dirty="0">
                <a:solidFill>
                  <a:srgbClr val="000090"/>
                </a:solidFill>
                <a:ea typeface="ＭＳ Ｐゴシック" charset="-128"/>
              </a:rPr>
              <a:t>resistance: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charset="-128"/>
              </a:rPr>
              <a:t>Strong resistance:   	Find </a:t>
            </a:r>
            <a:r>
              <a:rPr lang="en-US" altLang="en-US" sz="2400" dirty="0">
                <a:ea typeface="ＭＳ Ｐゴシック" charset="-128"/>
              </a:rPr>
              <a:t>any m != m</a:t>
            </a:r>
            <a:r>
              <a:rPr lang="en-US" altLang="ja-JP" sz="2400" dirty="0">
                <a:ea typeface="ＭＳ Ｐゴシック" charset="-128"/>
              </a:rPr>
              <a:t>’ 	</a:t>
            </a:r>
            <a:r>
              <a:rPr lang="en-US" altLang="ja-JP" sz="2400" dirty="0" smtClean="0">
                <a:ea typeface="ＭＳ Ｐゴシック" charset="-128"/>
              </a:rPr>
              <a:t>such </a:t>
            </a:r>
            <a:r>
              <a:rPr lang="en-US" altLang="ja-JP" sz="2400" dirty="0">
                <a:ea typeface="ＭＳ Ｐゴシック" charset="-128"/>
              </a:rPr>
              <a:t>that </a:t>
            </a:r>
            <a:r>
              <a:rPr lang="en-US" altLang="ja-JP" sz="2400" dirty="0" smtClean="0">
                <a:ea typeface="ＭＳ Ｐゴシック" charset="-128"/>
              </a:rPr>
              <a:t>   H(m</a:t>
            </a:r>
            <a:r>
              <a:rPr lang="en-US" altLang="ja-JP" sz="2400" dirty="0">
                <a:ea typeface="ＭＳ Ｐゴシック" charset="-128"/>
              </a:rPr>
              <a:t>) == </a:t>
            </a:r>
            <a:r>
              <a:rPr lang="en-US" altLang="ja-JP" sz="2400" dirty="0" smtClean="0">
                <a:ea typeface="ＭＳ Ｐゴシック" charset="-128"/>
              </a:rPr>
              <a:t>H(m</a:t>
            </a:r>
            <a:r>
              <a:rPr lang="en-US" altLang="ja-JP" sz="2400" dirty="0">
                <a:ea typeface="ＭＳ Ｐゴシック" charset="-128"/>
              </a:rPr>
              <a:t>’)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ea typeface="ＭＳ Ｐゴシック" charset="-128"/>
              </a:rPr>
              <a:t>Weak resistance: 	Given </a:t>
            </a:r>
            <a:r>
              <a:rPr lang="en-US" altLang="en-US" sz="2400" dirty="0">
                <a:ea typeface="ＭＳ Ｐゴシック" charset="-128"/>
              </a:rPr>
              <a:t>m, </a:t>
            </a:r>
            <a:r>
              <a:rPr lang="en-US" altLang="en-US" sz="2400" dirty="0" smtClean="0">
                <a:ea typeface="ＭＳ Ｐゴシック" charset="-128"/>
              </a:rPr>
              <a:t> find </a:t>
            </a:r>
            <a:r>
              <a:rPr lang="en-US" altLang="en-US" sz="2400" dirty="0">
                <a:ea typeface="ＭＳ Ｐゴシック" charset="-128"/>
              </a:rPr>
              <a:t>m’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ja-JP" sz="2400" dirty="0" smtClean="0">
                <a:ea typeface="ＭＳ Ｐゴシック" charset="-128"/>
              </a:rPr>
              <a:t>	such </a:t>
            </a:r>
            <a:r>
              <a:rPr lang="en-US" altLang="ja-JP" sz="2400" dirty="0">
                <a:ea typeface="ＭＳ Ｐゴシック" charset="-128"/>
              </a:rPr>
              <a:t>that </a:t>
            </a:r>
            <a:r>
              <a:rPr lang="en-US" altLang="ja-JP" sz="2400" dirty="0" smtClean="0">
                <a:ea typeface="ＭＳ Ｐゴシック" charset="-128"/>
              </a:rPr>
              <a:t>   H(m</a:t>
            </a:r>
            <a:r>
              <a:rPr lang="en-US" altLang="ja-JP" sz="2400" dirty="0">
                <a:ea typeface="ＭＳ Ｐゴシック" charset="-128"/>
              </a:rPr>
              <a:t>) == </a:t>
            </a:r>
            <a:r>
              <a:rPr lang="en-US" altLang="ja-JP" sz="2400" dirty="0" smtClean="0">
                <a:ea typeface="ＭＳ Ｐゴシック" charset="-128"/>
              </a:rPr>
              <a:t>H(m</a:t>
            </a:r>
            <a:r>
              <a:rPr lang="en-US" altLang="ja-JP" sz="2400" dirty="0">
                <a:ea typeface="ＭＳ Ｐゴシック" charset="-128"/>
              </a:rPr>
              <a:t>’)</a:t>
            </a:r>
            <a:endParaRPr lang="en-US" altLang="ja-JP" sz="2400" i="1" dirty="0">
              <a:ea typeface="ＭＳ Ｐゴシック" charset="-128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ea typeface="ＭＳ Ｐゴシック" charset="-128"/>
              </a:rPr>
              <a:t>For 160-bit hash (SHA-1)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200" dirty="0" smtClean="0">
                <a:ea typeface="ＭＳ Ｐゴシック" charset="-128"/>
              </a:rPr>
              <a:t>Finding any collision is birthday </a:t>
            </a:r>
            <a:r>
              <a:rPr lang="en-US" altLang="en-US" sz="2200" dirty="0">
                <a:ea typeface="ＭＳ Ｐゴシック" charset="-128"/>
              </a:rPr>
              <a:t>paradox:  2^{160/2} = 2^80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200" dirty="0" smtClean="0">
                <a:ea typeface="ＭＳ Ｐゴシック" charset="-128"/>
              </a:rPr>
              <a:t>Finding specific collision </a:t>
            </a:r>
            <a:r>
              <a:rPr lang="en-US" altLang="en-US" sz="2200" dirty="0">
                <a:ea typeface="ＭＳ Ｐゴシック" charset="-128"/>
              </a:rPr>
              <a:t>requires 2^160 </a:t>
            </a:r>
          </a:p>
        </p:txBody>
      </p:sp>
    </p:spTree>
    <p:extLst>
      <p:ext uri="{BB962C8B-B14F-4D97-AF65-F5344CB8AC3E}">
        <p14:creationId xmlns:p14="http://schemas.microsoft.com/office/powerpoint/2010/main" val="15392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Hash Pointers</a:t>
            </a:r>
            <a:endParaRPr lang="en-US" dirty="0"/>
          </a:p>
        </p:txBody>
      </p:sp>
      <p:sp>
        <p:nvSpPr>
          <p:cNvPr id="6" name="Shape 82"/>
          <p:cNvSpPr/>
          <p:nvPr/>
        </p:nvSpPr>
        <p:spPr>
          <a:xfrm>
            <a:off x="2232719" y="1847177"/>
            <a:ext cx="4690595" cy="877750"/>
          </a:xfrm>
          <a:custGeom>
            <a:avLst/>
            <a:gdLst/>
            <a:ahLst/>
            <a:cxnLst/>
            <a:rect l="0" t="0" r="0" b="0"/>
            <a:pathLst>
              <a:path w="151548" h="35110" extrusionOk="0">
                <a:moveTo>
                  <a:pt x="151548" y="35110"/>
                </a:moveTo>
                <a:lnTo>
                  <a:pt x="151104" y="0"/>
                </a:lnTo>
                <a:lnTo>
                  <a:pt x="0" y="445"/>
                </a:lnTo>
                <a:lnTo>
                  <a:pt x="0" y="29332"/>
                </a:lnTo>
              </a:path>
            </a:pathLst>
          </a:custGeom>
          <a:noFill/>
          <a:ln w="762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" name="Shape 81"/>
          <p:cNvSpPr txBox="1"/>
          <p:nvPr/>
        </p:nvSpPr>
        <p:spPr>
          <a:xfrm>
            <a:off x="4016364" y="2349366"/>
            <a:ext cx="4360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4800" smtClean="0">
                <a:latin typeface="Arial" charset="0"/>
                <a:ea typeface="Arial" charset="0"/>
                <a:cs typeface="Arial" charset="0"/>
                <a:sym typeface="Trebuchet MS"/>
              </a:rPr>
              <a:t>h = </a:t>
            </a:r>
            <a:r>
              <a:rPr lang="en" sz="4800" dirty="0" smtClean="0">
                <a:latin typeface="Arial" charset="0"/>
                <a:ea typeface="Arial" charset="0"/>
                <a:cs typeface="Arial" charset="0"/>
                <a:sym typeface="Trebuchet MS"/>
              </a:rPr>
              <a:t>H</a:t>
            </a:r>
            <a:r>
              <a:rPr lang="en" sz="4800" dirty="0">
                <a:latin typeface="Arial" charset="0"/>
                <a:ea typeface="Arial" charset="0"/>
                <a:cs typeface="Arial" charset="0"/>
                <a:sym typeface="Trebuchet MS"/>
              </a:rPr>
              <a:t>(  )</a:t>
            </a:r>
          </a:p>
        </p:txBody>
      </p:sp>
      <p:sp>
        <p:nvSpPr>
          <p:cNvPr id="8" name="Shape 80"/>
          <p:cNvSpPr/>
          <p:nvPr/>
        </p:nvSpPr>
        <p:spPr>
          <a:xfrm>
            <a:off x="1128233" y="2569377"/>
            <a:ext cx="2166600" cy="214958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latin typeface="Arial" charset="0"/>
                <a:ea typeface="Arial" charset="0"/>
                <a:cs typeface="Arial" charset="0"/>
                <a:sym typeface="Trebuchet MS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7122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Self-certifying names</a:t>
            </a:r>
            <a:endParaRPr lang="en-US" dirty="0"/>
          </a:p>
        </p:txBody>
      </p:sp>
      <p:sp>
        <p:nvSpPr>
          <p:cNvPr id="6" name="Shape 82"/>
          <p:cNvSpPr/>
          <p:nvPr/>
        </p:nvSpPr>
        <p:spPr>
          <a:xfrm>
            <a:off x="2232719" y="1847177"/>
            <a:ext cx="4690595" cy="877750"/>
          </a:xfrm>
          <a:custGeom>
            <a:avLst/>
            <a:gdLst/>
            <a:ahLst/>
            <a:cxnLst/>
            <a:rect l="0" t="0" r="0" b="0"/>
            <a:pathLst>
              <a:path w="151548" h="35110" extrusionOk="0">
                <a:moveTo>
                  <a:pt x="151548" y="35110"/>
                </a:moveTo>
                <a:lnTo>
                  <a:pt x="151104" y="0"/>
                </a:lnTo>
                <a:lnTo>
                  <a:pt x="0" y="445"/>
                </a:lnTo>
                <a:lnTo>
                  <a:pt x="0" y="29332"/>
                </a:lnTo>
              </a:path>
            </a:pathLst>
          </a:custGeom>
          <a:noFill/>
          <a:ln w="762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7" name="Shape 81"/>
          <p:cNvSpPr txBox="1"/>
          <p:nvPr/>
        </p:nvSpPr>
        <p:spPr>
          <a:xfrm>
            <a:off x="3624478" y="2349366"/>
            <a:ext cx="4360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800" dirty="0" err="1" smtClean="0">
                <a:latin typeface="Arial" charset="0"/>
                <a:ea typeface="Arial" charset="0"/>
                <a:cs typeface="Arial" charset="0"/>
                <a:sym typeface="Trebuchet MS"/>
              </a:rPr>
              <a:t>F</a:t>
            </a:r>
            <a:r>
              <a:rPr lang="en-US" sz="3800" baseline="-25000" dirty="0" err="1" smtClean="0">
                <a:latin typeface="Arial" charset="0"/>
                <a:ea typeface="Arial" charset="0"/>
                <a:cs typeface="Arial" charset="0"/>
                <a:sym typeface="Trebuchet MS"/>
              </a:rPr>
              <a:t>name</a:t>
            </a:r>
            <a:r>
              <a:rPr lang="en-US" sz="4800" dirty="0" smtClean="0">
                <a:latin typeface="Arial" charset="0"/>
                <a:ea typeface="Arial" charset="0"/>
                <a:cs typeface="Arial" charset="0"/>
                <a:sym typeface="Trebuchet MS"/>
              </a:rPr>
              <a:t> = </a:t>
            </a:r>
            <a:r>
              <a:rPr lang="en" sz="4800" dirty="0" smtClean="0">
                <a:latin typeface="Arial" charset="0"/>
                <a:ea typeface="Arial" charset="0"/>
                <a:cs typeface="Arial" charset="0"/>
                <a:sym typeface="Trebuchet MS"/>
              </a:rPr>
              <a:t>H</a:t>
            </a:r>
            <a:r>
              <a:rPr lang="en" sz="4800" dirty="0">
                <a:latin typeface="Arial" charset="0"/>
                <a:ea typeface="Arial" charset="0"/>
                <a:cs typeface="Arial" charset="0"/>
                <a:sym typeface="Trebuchet MS"/>
              </a:rPr>
              <a:t>(  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937439"/>
            <a:ext cx="8686800" cy="172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2800" b="0" dirty="0" smtClean="0">
                <a:ea typeface="ＭＳ Ｐゴシック" charset="-128"/>
              </a:rPr>
              <a:t>P2P file sharing software (e.g., </a:t>
            </a:r>
            <a:r>
              <a:rPr lang="en-US" altLang="en-US" sz="2800" b="0" dirty="0" err="1" smtClean="0">
                <a:ea typeface="ＭＳ Ｐゴシック" charset="-128"/>
              </a:rPr>
              <a:t>Limewire</a:t>
            </a:r>
            <a:r>
              <a:rPr lang="en-US" altLang="en-US" sz="2800" b="0" dirty="0" smtClean="0">
                <a:ea typeface="ＭＳ Ｐゴシック" charset="-128"/>
              </a:rPr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 smtClean="0">
                <a:ea typeface="ＭＳ Ｐゴシック" charset="-128"/>
              </a:rPr>
              <a:t>File named by   </a:t>
            </a:r>
            <a:r>
              <a:rPr lang="en-US" altLang="en-US" sz="2400" b="0" dirty="0" err="1" smtClean="0">
                <a:solidFill>
                  <a:srgbClr val="000090"/>
                </a:solidFill>
                <a:ea typeface="ＭＳ Ｐゴシック" charset="-128"/>
              </a:rPr>
              <a:t>F</a:t>
            </a:r>
            <a:r>
              <a:rPr lang="en-US" altLang="en-US" sz="2400" b="0" baseline="-25000" dirty="0" err="1" smtClean="0">
                <a:solidFill>
                  <a:srgbClr val="000090"/>
                </a:solidFill>
                <a:ea typeface="ＭＳ Ｐゴシック" charset="-128"/>
              </a:rPr>
              <a:t>name</a:t>
            </a:r>
            <a:r>
              <a:rPr lang="en-US" altLang="en-US" sz="2400" b="0" dirty="0" smtClean="0">
                <a:solidFill>
                  <a:srgbClr val="000090"/>
                </a:solidFill>
                <a:ea typeface="ＭＳ Ｐゴシック" charset="-128"/>
              </a:rPr>
              <a:t> = H (data)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 smtClean="0">
                <a:ea typeface="ＭＳ Ｐゴシック" charset="-128"/>
              </a:rPr>
              <a:t>Participants verify that   </a:t>
            </a:r>
            <a:r>
              <a:rPr lang="en-US" altLang="en-US" sz="2400" b="0" dirty="0" smtClean="0">
                <a:solidFill>
                  <a:srgbClr val="000090"/>
                </a:solidFill>
                <a:ea typeface="ＭＳ Ｐゴシック" charset="-128"/>
              </a:rPr>
              <a:t>H (downloaded) == </a:t>
            </a:r>
            <a:r>
              <a:rPr lang="en-US" altLang="en-US" sz="2400" b="0" dirty="0" err="1" smtClean="0">
                <a:solidFill>
                  <a:srgbClr val="000090"/>
                </a:solidFill>
                <a:ea typeface="ＭＳ Ｐゴシック" charset="-128"/>
              </a:rPr>
              <a:t>F</a:t>
            </a:r>
            <a:r>
              <a:rPr lang="en-US" altLang="en-US" sz="2400" b="0" baseline="-25000" dirty="0" err="1" smtClean="0">
                <a:solidFill>
                  <a:srgbClr val="000090"/>
                </a:solidFill>
                <a:ea typeface="ＭＳ Ｐゴシック" charset="-128"/>
              </a:rPr>
              <a:t>name</a:t>
            </a:r>
            <a:endParaRPr lang="en-US" altLang="en-US" sz="2400" b="0" baseline="-25000" dirty="0" smtClean="0">
              <a:solidFill>
                <a:srgbClr val="000090"/>
              </a:solidFill>
              <a:ea typeface="ＭＳ Ｐゴシック" charset="-128"/>
            </a:endParaRPr>
          </a:p>
        </p:txBody>
      </p:sp>
      <p:sp>
        <p:nvSpPr>
          <p:cNvPr id="9" name="Shape 80"/>
          <p:cNvSpPr/>
          <p:nvPr/>
        </p:nvSpPr>
        <p:spPr>
          <a:xfrm>
            <a:off x="1128233" y="2569377"/>
            <a:ext cx="2166600" cy="214958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 dirty="0">
                <a:latin typeface="Arial" charset="0"/>
                <a:ea typeface="Arial" charset="0"/>
                <a:cs typeface="Arial" charset="0"/>
                <a:sym typeface="Trebuchet MS"/>
              </a:rPr>
              <a:t>(data)</a:t>
            </a:r>
          </a:p>
        </p:txBody>
      </p:sp>
    </p:spTree>
    <p:extLst>
      <p:ext uri="{BB962C8B-B14F-4D97-AF65-F5344CB8AC3E}">
        <p14:creationId xmlns:p14="http://schemas.microsoft.com/office/powerpoint/2010/main" val="1920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Self-certifying names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3893554"/>
            <a:ext cx="8686800" cy="274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en-US" sz="2800" b="0" dirty="0" err="1" smtClean="0">
                <a:ea typeface="ＭＳ Ｐゴシック" charset="-128"/>
              </a:rPr>
              <a:t>BitTorrent</a:t>
            </a:r>
            <a:endParaRPr lang="en-US" altLang="en-US" sz="2800" b="0" dirty="0" smtClean="0">
              <a:ea typeface="ＭＳ Ｐゴシック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 smtClean="0">
                <a:ea typeface="ＭＳ Ｐゴシック" charset="-128"/>
              </a:rPr>
              <a:t>Large file split into smaller chunks (~256KB each)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 smtClean="0">
                <a:ea typeface="ＭＳ Ｐゴシック" charset="-128"/>
              </a:rPr>
              <a:t>Torrent file specifies the name/hash of each chunk</a:t>
            </a:r>
            <a:endParaRPr lang="en-US" altLang="en-US" sz="2400" b="0" dirty="0" smtClean="0">
              <a:solidFill>
                <a:srgbClr val="000090"/>
              </a:solidFill>
              <a:ea typeface="ＭＳ Ｐゴシック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 smtClean="0">
                <a:ea typeface="ＭＳ Ｐゴシック" charset="-128"/>
              </a:rPr>
              <a:t>Participants verify that   </a:t>
            </a:r>
            <a:r>
              <a:rPr lang="en-US" altLang="en-US" sz="2400" b="0" dirty="0" smtClean="0">
                <a:solidFill>
                  <a:srgbClr val="000090"/>
                </a:solidFill>
                <a:ea typeface="ＭＳ Ｐゴシック" charset="-128"/>
              </a:rPr>
              <a:t>H (downloaded) == </a:t>
            </a:r>
            <a:r>
              <a:rPr lang="en-US" altLang="en-US" sz="2400" b="0" dirty="0" err="1" smtClean="0">
                <a:solidFill>
                  <a:srgbClr val="000090"/>
                </a:solidFill>
                <a:ea typeface="ＭＳ Ｐゴシック" charset="-128"/>
              </a:rPr>
              <a:t>C</a:t>
            </a:r>
            <a:r>
              <a:rPr lang="en-US" altLang="en-US" sz="2400" b="0" baseline="-25000" dirty="0" err="1" smtClean="0">
                <a:solidFill>
                  <a:srgbClr val="000090"/>
                </a:solidFill>
                <a:ea typeface="ＭＳ Ｐゴシック" charset="-128"/>
              </a:rPr>
              <a:t>name</a:t>
            </a:r>
            <a:endParaRPr lang="en-US" altLang="en-US" sz="2400" b="0" baseline="-25000" dirty="0" smtClean="0">
              <a:solidFill>
                <a:srgbClr val="000090"/>
              </a:solidFill>
              <a:ea typeface="ＭＳ Ｐゴシック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b="0" dirty="0" smtClean="0">
                <a:ea typeface="ＭＳ Ｐゴシック" charset="-128"/>
              </a:rPr>
              <a:t>Security relies on getting torrent file from trustworthy source</a:t>
            </a:r>
          </a:p>
        </p:txBody>
      </p:sp>
      <p:sp>
        <p:nvSpPr>
          <p:cNvPr id="9" name="Shape 80"/>
          <p:cNvSpPr/>
          <p:nvPr/>
        </p:nvSpPr>
        <p:spPr>
          <a:xfrm>
            <a:off x="2216810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 dirty="0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0" name="Shape 80"/>
          <p:cNvSpPr/>
          <p:nvPr/>
        </p:nvSpPr>
        <p:spPr>
          <a:xfrm>
            <a:off x="3492141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1" name="Shape 80"/>
          <p:cNvSpPr/>
          <p:nvPr/>
        </p:nvSpPr>
        <p:spPr>
          <a:xfrm>
            <a:off x="4767472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2" name="Shape 80"/>
          <p:cNvSpPr/>
          <p:nvPr/>
        </p:nvSpPr>
        <p:spPr>
          <a:xfrm>
            <a:off x="6042803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sp>
        <p:nvSpPr>
          <p:cNvPr id="13" name="Shape 80"/>
          <p:cNvSpPr/>
          <p:nvPr/>
        </p:nvSpPr>
        <p:spPr>
          <a:xfrm>
            <a:off x="7318133" y="2507133"/>
            <a:ext cx="955014" cy="930728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mtClean="0">
                <a:latin typeface="Arial" charset="0"/>
                <a:ea typeface="Arial" charset="0"/>
                <a:cs typeface="Arial" charset="0"/>
                <a:sym typeface="Trebuchet MS"/>
              </a:rPr>
              <a:t>chunk</a:t>
            </a:r>
            <a:endParaRPr lang="en">
              <a:latin typeface="Arial" charset="0"/>
              <a:ea typeface="Arial" charset="0"/>
              <a:cs typeface="Arial" charset="0"/>
              <a:sym typeface="Trebuchet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7200" y="1681807"/>
            <a:ext cx="2760436" cy="1106168"/>
            <a:chOff x="32653" y="3101813"/>
            <a:chExt cx="2760436" cy="1106168"/>
          </a:xfrm>
        </p:grpSpPr>
        <p:sp>
          <p:nvSpPr>
            <p:cNvPr id="14" name="Shape 81"/>
            <p:cNvSpPr txBox="1"/>
            <p:nvPr/>
          </p:nvSpPr>
          <p:spPr>
            <a:xfrm>
              <a:off x="32653" y="3101813"/>
              <a:ext cx="2760436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3200" dirty="0" err="1" smtClean="0">
                  <a:latin typeface="Arial" charset="0"/>
                  <a:ea typeface="Arial" charset="0"/>
                  <a:cs typeface="Arial" charset="0"/>
                  <a:sym typeface="Trebuchet MS"/>
                </a:rPr>
                <a:t>C</a:t>
              </a:r>
              <a:r>
                <a:rPr lang="en-US" sz="3200" baseline="-25000" dirty="0" err="1" smtClean="0">
                  <a:latin typeface="Arial" charset="0"/>
                  <a:ea typeface="Arial" charset="0"/>
                  <a:cs typeface="Arial" charset="0"/>
                  <a:sym typeface="Trebuchet MS"/>
                </a:rPr>
                <a:t>name</a:t>
              </a:r>
              <a:r>
                <a:rPr lang="en-US" sz="3200" dirty="0" smtClean="0">
                  <a:latin typeface="Arial" charset="0"/>
                  <a:ea typeface="Arial" charset="0"/>
                  <a:cs typeface="Arial" charset="0"/>
                  <a:sym typeface="Trebuchet MS"/>
                </a:rPr>
                <a:t> = </a:t>
              </a:r>
              <a:r>
                <a:rPr lang="en" sz="3200" dirty="0" smtClean="0">
                  <a:latin typeface="Arial" charset="0"/>
                  <a:ea typeface="Arial" charset="0"/>
                  <a:cs typeface="Arial" charset="0"/>
                  <a:sym typeface="Trebuchet MS"/>
                </a:rPr>
                <a:t>H</a:t>
              </a: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(  )</a:t>
              </a:r>
            </a:p>
          </p:txBody>
        </p:sp>
        <p:sp>
          <p:nvSpPr>
            <p:cNvPr id="6" name="Shape 82"/>
            <p:cNvSpPr/>
            <p:nvPr/>
          </p:nvSpPr>
          <p:spPr>
            <a:xfrm rot="16200000">
              <a:off x="1920299" y="3865081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80385" y="1681807"/>
            <a:ext cx="1329995" cy="1106168"/>
            <a:chOff x="4376603" y="1964140"/>
            <a:chExt cx="1329995" cy="1106168"/>
          </a:xfrm>
        </p:grpSpPr>
        <p:sp>
          <p:nvSpPr>
            <p:cNvPr id="15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 smtClean="0">
                  <a:latin typeface="Arial" charset="0"/>
                  <a:ea typeface="Arial" charset="0"/>
                  <a:cs typeface="Arial" charset="0"/>
                  <a:sym typeface="Trebuchet MS"/>
                </a:rPr>
                <a:t>H</a:t>
              </a: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(  )</a:t>
              </a:r>
            </a:p>
          </p:txBody>
        </p:sp>
        <p:sp>
          <p:nvSpPr>
            <p:cNvPr id="16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13109" y="1681807"/>
            <a:ext cx="1329995" cy="1106168"/>
            <a:chOff x="4376603" y="1964140"/>
            <a:chExt cx="1329995" cy="1106168"/>
          </a:xfrm>
        </p:grpSpPr>
        <p:sp>
          <p:nvSpPr>
            <p:cNvPr id="19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 dirty="0" smtClean="0">
                  <a:latin typeface="Arial" charset="0"/>
                  <a:ea typeface="Arial" charset="0"/>
                  <a:cs typeface="Arial" charset="0"/>
                  <a:sym typeface="Trebuchet MS"/>
                </a:rPr>
                <a:t>H</a:t>
              </a: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(  )</a:t>
              </a:r>
            </a:p>
          </p:txBody>
        </p:sp>
        <p:sp>
          <p:nvSpPr>
            <p:cNvPr id="20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8608" y="1681807"/>
            <a:ext cx="1329995" cy="1106168"/>
            <a:chOff x="4376603" y="1964140"/>
            <a:chExt cx="1329995" cy="1106168"/>
          </a:xfrm>
        </p:grpSpPr>
        <p:sp>
          <p:nvSpPr>
            <p:cNvPr id="22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 dirty="0" smtClean="0">
                  <a:latin typeface="Arial" charset="0"/>
                  <a:ea typeface="Arial" charset="0"/>
                  <a:cs typeface="Arial" charset="0"/>
                  <a:sym typeface="Trebuchet MS"/>
                </a:rPr>
                <a:t>H</a:t>
              </a: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(  )</a:t>
              </a:r>
            </a:p>
          </p:txBody>
        </p:sp>
        <p:sp>
          <p:nvSpPr>
            <p:cNvPr id="23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018487" y="1681807"/>
            <a:ext cx="1329995" cy="1106168"/>
            <a:chOff x="4376603" y="1964140"/>
            <a:chExt cx="1329995" cy="1106168"/>
          </a:xfrm>
        </p:grpSpPr>
        <p:sp>
          <p:nvSpPr>
            <p:cNvPr id="25" name="Shape 81"/>
            <p:cNvSpPr txBox="1"/>
            <p:nvPr/>
          </p:nvSpPr>
          <p:spPr>
            <a:xfrm>
              <a:off x="4376603" y="1964140"/>
              <a:ext cx="1329995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 sz="3200" dirty="0" smtClean="0">
                  <a:latin typeface="Arial" charset="0"/>
                  <a:ea typeface="Arial" charset="0"/>
                  <a:cs typeface="Arial" charset="0"/>
                  <a:sym typeface="Trebuchet MS"/>
                </a:rPr>
                <a:t>H</a:t>
              </a:r>
              <a:r>
                <a:rPr lang="en" sz="3200" dirty="0">
                  <a:latin typeface="Arial" charset="0"/>
                  <a:ea typeface="Arial" charset="0"/>
                  <a:cs typeface="Arial" charset="0"/>
                  <a:sym typeface="Trebuchet MS"/>
                </a:rPr>
                <a:t>(  )</a:t>
              </a:r>
            </a:p>
          </p:txBody>
        </p:sp>
        <p:sp>
          <p:nvSpPr>
            <p:cNvPr id="26" name="Shape 82"/>
            <p:cNvSpPr/>
            <p:nvPr/>
          </p:nvSpPr>
          <p:spPr>
            <a:xfrm rot="16200000">
              <a:off x="4833801" y="2727408"/>
              <a:ext cx="685800" cy="0"/>
            </a:xfrm>
            <a:custGeom>
              <a:avLst/>
              <a:gdLst/>
              <a:ahLst/>
              <a:cxnLst/>
              <a:rect l="0" t="0" r="0" b="0"/>
              <a:pathLst>
                <a:path w="151548" h="35110" extrusionOk="0">
                  <a:moveTo>
                    <a:pt x="151548" y="35110"/>
                  </a:moveTo>
                  <a:lnTo>
                    <a:pt x="151104" y="0"/>
                  </a:lnTo>
                  <a:lnTo>
                    <a:pt x="0" y="445"/>
                  </a:lnTo>
                  <a:lnTo>
                    <a:pt x="0" y="29332"/>
                  </a:lnTo>
                </a:path>
              </a:pathLst>
            </a:custGeom>
            <a:noFill/>
            <a:ln w="76200" cap="flat" cmpd="sng">
              <a:solidFill>
                <a:srgbClr val="990000"/>
              </a:solidFill>
              <a:prstDash val="solid"/>
              <a:round/>
              <a:headEnd type="none" w="lg" len="lg"/>
              <a:tailEnd type="stealth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58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302175"/>
            <a:ext cx="9144000" cy="93050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Creates a “tamper-evident” log of data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ash chains</a:t>
            </a:r>
            <a:endParaRPr lang="en-US" dirty="0"/>
          </a:p>
        </p:txBody>
      </p:sp>
      <p:sp>
        <p:nvSpPr>
          <p:cNvPr id="6" name="Shape 94"/>
          <p:cNvSpPr/>
          <p:nvPr/>
        </p:nvSpPr>
        <p:spPr>
          <a:xfrm>
            <a:off x="62473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7" name="Shape 95"/>
          <p:cNvSpPr/>
          <p:nvPr/>
        </p:nvSpPr>
        <p:spPr>
          <a:xfrm>
            <a:off x="62473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9" name="Shape 97"/>
          <p:cNvSpPr/>
          <p:nvPr/>
        </p:nvSpPr>
        <p:spPr>
          <a:xfrm>
            <a:off x="38887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0" name="Shape 98"/>
          <p:cNvSpPr/>
          <p:nvPr/>
        </p:nvSpPr>
        <p:spPr>
          <a:xfrm>
            <a:off x="38887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err="1">
                <a:latin typeface="Arial" charset="0"/>
                <a:ea typeface="Arial" charset="0"/>
                <a:cs typeface="Arial" charset="0"/>
                <a:sym typeface="Trebuchet MS"/>
              </a:rPr>
              <a:t>prev</a:t>
            </a:r>
            <a:r>
              <a:rPr lang="en" sz="1800" dirty="0">
                <a:latin typeface="Arial" charset="0"/>
                <a:ea typeface="Arial" charset="0"/>
                <a:cs typeface="Arial" charset="0"/>
                <a:sym typeface="Trebuchet MS"/>
              </a:rPr>
              <a:t>: H(  )</a:t>
            </a:r>
          </a:p>
        </p:txBody>
      </p:sp>
      <p:sp>
        <p:nvSpPr>
          <p:cNvPr id="11" name="Shape 99"/>
          <p:cNvSpPr/>
          <p:nvPr/>
        </p:nvSpPr>
        <p:spPr>
          <a:xfrm>
            <a:off x="523302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2" name="Shape 100"/>
          <p:cNvSpPr/>
          <p:nvPr/>
        </p:nvSpPr>
        <p:spPr>
          <a:xfrm>
            <a:off x="2877700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4" name="Shape 102"/>
          <p:cNvSpPr/>
          <p:nvPr/>
        </p:nvSpPr>
        <p:spPr>
          <a:xfrm>
            <a:off x="15301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5" name="Shape 103"/>
          <p:cNvSpPr/>
          <p:nvPr/>
        </p:nvSpPr>
        <p:spPr>
          <a:xfrm>
            <a:off x="15301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16" name="Shape 104"/>
          <p:cNvSpPr/>
          <p:nvPr/>
        </p:nvSpPr>
        <p:spPr>
          <a:xfrm>
            <a:off x="52237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17" name="Shape 105"/>
          <p:cNvSpPr txBox="1"/>
          <p:nvPr/>
        </p:nvSpPr>
        <p:spPr>
          <a:xfrm>
            <a:off x="7127157" y="140305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Arial" charset="0"/>
                <a:ea typeface="Arial" charset="0"/>
                <a:cs typeface="Arial" charset="0"/>
                <a:sym typeface="Trebuchet MS"/>
              </a:rPr>
              <a:t>H(  )</a:t>
            </a:r>
          </a:p>
        </p:txBody>
      </p:sp>
      <p:sp>
        <p:nvSpPr>
          <p:cNvPr id="18" name="Shape 106"/>
          <p:cNvSpPr/>
          <p:nvPr/>
        </p:nvSpPr>
        <p:spPr>
          <a:xfrm>
            <a:off x="7588351" y="1898375"/>
            <a:ext cx="447800" cy="1552859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</p:spTree>
    <p:extLst>
      <p:ext uri="{BB962C8B-B14F-4D97-AF65-F5344CB8AC3E}">
        <p14:creationId xmlns:p14="http://schemas.microsoft.com/office/powerpoint/2010/main" val="11682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096034"/>
            <a:ext cx="9144000" cy="125102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800"/>
              </a:spcBef>
              <a:buNone/>
            </a:pPr>
            <a:r>
              <a:rPr lang="en-US" sz="2800" dirty="0" smtClean="0"/>
              <a:t>If data changes, all subsequent hash pointers change</a:t>
            </a:r>
          </a:p>
          <a:p>
            <a:pPr marL="0" indent="0" algn="ctr">
              <a:spcBef>
                <a:spcPts val="800"/>
              </a:spcBef>
              <a:buNone/>
            </a:pPr>
            <a:r>
              <a:rPr lang="en-US" sz="2800" dirty="0" smtClean="0"/>
              <a:t>Otherwise, found a hash collision! 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ash chains</a:t>
            </a:r>
            <a:endParaRPr lang="en-US" dirty="0"/>
          </a:p>
        </p:txBody>
      </p:sp>
      <p:sp>
        <p:nvSpPr>
          <p:cNvPr id="6" name="Shape 94"/>
          <p:cNvSpPr/>
          <p:nvPr/>
        </p:nvSpPr>
        <p:spPr>
          <a:xfrm>
            <a:off x="62473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7" name="Shape 95"/>
          <p:cNvSpPr/>
          <p:nvPr/>
        </p:nvSpPr>
        <p:spPr>
          <a:xfrm>
            <a:off x="62473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9" name="Shape 97"/>
          <p:cNvSpPr/>
          <p:nvPr/>
        </p:nvSpPr>
        <p:spPr>
          <a:xfrm>
            <a:off x="38887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0" name="Shape 98"/>
          <p:cNvSpPr/>
          <p:nvPr/>
        </p:nvSpPr>
        <p:spPr>
          <a:xfrm>
            <a:off x="38887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dirty="0" err="1">
                <a:latin typeface="Arial" charset="0"/>
                <a:ea typeface="Arial" charset="0"/>
                <a:cs typeface="Arial" charset="0"/>
                <a:sym typeface="Trebuchet MS"/>
              </a:rPr>
              <a:t>prev</a:t>
            </a:r>
            <a:r>
              <a:rPr lang="en" sz="1800" dirty="0">
                <a:latin typeface="Arial" charset="0"/>
                <a:ea typeface="Arial" charset="0"/>
                <a:cs typeface="Arial" charset="0"/>
                <a:sym typeface="Trebuchet MS"/>
              </a:rPr>
              <a:t>: H(  )</a:t>
            </a:r>
          </a:p>
        </p:txBody>
      </p:sp>
      <p:sp>
        <p:nvSpPr>
          <p:cNvPr id="14" name="Shape 102"/>
          <p:cNvSpPr/>
          <p:nvPr/>
        </p:nvSpPr>
        <p:spPr>
          <a:xfrm>
            <a:off x="1530125" y="2917295"/>
            <a:ext cx="1344300" cy="13716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Arial" charset="0"/>
                <a:ea typeface="Arial" charset="0"/>
                <a:cs typeface="Arial" charset="0"/>
                <a:sym typeface="Trebuchet MS"/>
              </a:rPr>
              <a:t>data</a:t>
            </a:r>
          </a:p>
        </p:txBody>
      </p:sp>
      <p:sp>
        <p:nvSpPr>
          <p:cNvPr id="15" name="Shape 103"/>
          <p:cNvSpPr/>
          <p:nvPr/>
        </p:nvSpPr>
        <p:spPr>
          <a:xfrm>
            <a:off x="1530125" y="2595095"/>
            <a:ext cx="1344300" cy="3222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latin typeface="Arial" charset="0"/>
                <a:ea typeface="Arial" charset="0"/>
                <a:cs typeface="Arial" charset="0"/>
                <a:sym typeface="Trebuchet MS"/>
              </a:rPr>
              <a:t>prev: H(  )</a:t>
            </a:r>
          </a:p>
        </p:txBody>
      </p:sp>
      <p:sp>
        <p:nvSpPr>
          <p:cNvPr id="17" name="Shape 105"/>
          <p:cNvSpPr txBox="1"/>
          <p:nvPr/>
        </p:nvSpPr>
        <p:spPr>
          <a:xfrm>
            <a:off x="7127157" y="1403055"/>
            <a:ext cx="14142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600">
                <a:latin typeface="Arial" charset="0"/>
                <a:ea typeface="Arial" charset="0"/>
                <a:cs typeface="Arial" charset="0"/>
                <a:sym typeface="Trebuchet MS"/>
              </a:rPr>
              <a:t>H(  )</a:t>
            </a:r>
          </a:p>
        </p:txBody>
      </p:sp>
      <p:sp>
        <p:nvSpPr>
          <p:cNvPr id="19" name="Shape 128"/>
          <p:cNvSpPr/>
          <p:nvPr/>
        </p:nvSpPr>
        <p:spPr>
          <a:xfrm>
            <a:off x="2024728" y="3247632"/>
            <a:ext cx="444420" cy="688823"/>
          </a:xfrm>
          <a:prstGeom prst="lightningBolt">
            <a:avLst/>
          </a:prstGeom>
          <a:solidFill>
            <a:srgbClr val="FFFF00">
              <a:alpha val="60000"/>
            </a:srgbClr>
          </a:solidFill>
          <a:ln w="19050" cap="flat" cmpd="sng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128"/>
          <p:cNvSpPr/>
          <p:nvPr/>
        </p:nvSpPr>
        <p:spPr>
          <a:xfrm>
            <a:off x="4632798" y="2623352"/>
            <a:ext cx="170725" cy="264613"/>
          </a:xfrm>
          <a:prstGeom prst="lightningBolt">
            <a:avLst/>
          </a:prstGeom>
          <a:solidFill>
            <a:srgbClr val="FFFF00">
              <a:alpha val="60000"/>
            </a:srgbClr>
          </a:solidFill>
          <a:ln w="19050" cap="flat" cmpd="sng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128"/>
          <p:cNvSpPr/>
          <p:nvPr/>
        </p:nvSpPr>
        <p:spPr>
          <a:xfrm>
            <a:off x="6998387" y="2623352"/>
            <a:ext cx="170725" cy="264613"/>
          </a:xfrm>
          <a:prstGeom prst="lightningBolt">
            <a:avLst/>
          </a:prstGeom>
          <a:solidFill>
            <a:srgbClr val="FFFF00">
              <a:alpha val="60000"/>
            </a:srgbClr>
          </a:solidFill>
          <a:ln w="19050" cap="flat" cmpd="sng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99"/>
          <p:cNvSpPr/>
          <p:nvPr/>
        </p:nvSpPr>
        <p:spPr>
          <a:xfrm>
            <a:off x="523302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4" name="Shape 100"/>
          <p:cNvSpPr/>
          <p:nvPr/>
        </p:nvSpPr>
        <p:spPr>
          <a:xfrm>
            <a:off x="2877700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5" name="Shape 104"/>
          <p:cNvSpPr/>
          <p:nvPr/>
        </p:nvSpPr>
        <p:spPr>
          <a:xfrm>
            <a:off x="522375" y="2393846"/>
            <a:ext cx="2066550" cy="1117250"/>
          </a:xfrm>
          <a:custGeom>
            <a:avLst/>
            <a:gdLst/>
            <a:ahLst/>
            <a:cxnLst/>
            <a:rect l="0" t="0" r="0" b="0"/>
            <a:pathLst>
              <a:path w="82662" h="55553" extrusionOk="0">
                <a:moveTo>
                  <a:pt x="82662" y="16888"/>
                </a:moveTo>
                <a:lnTo>
                  <a:pt x="82662" y="445"/>
                </a:lnTo>
                <a:lnTo>
                  <a:pt x="19554" y="0"/>
                </a:lnTo>
                <a:lnTo>
                  <a:pt x="19999" y="55553"/>
                </a:lnTo>
                <a:lnTo>
                  <a:pt x="0" y="55109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26" name="Shape 106"/>
          <p:cNvSpPr/>
          <p:nvPr/>
        </p:nvSpPr>
        <p:spPr>
          <a:xfrm>
            <a:off x="7588351" y="1898375"/>
            <a:ext cx="447800" cy="1552859"/>
          </a:xfrm>
          <a:custGeom>
            <a:avLst/>
            <a:gdLst/>
            <a:ahLst/>
            <a:cxnLst/>
            <a:rect l="0" t="0" r="0" b="0"/>
            <a:pathLst>
              <a:path w="17777" h="87106" extrusionOk="0">
                <a:moveTo>
                  <a:pt x="16888" y="0"/>
                </a:moveTo>
                <a:lnTo>
                  <a:pt x="17777" y="87106"/>
                </a:lnTo>
                <a:lnTo>
                  <a:pt x="0" y="87106"/>
                </a:lnTo>
              </a:path>
            </a:pathLst>
          </a:custGeom>
          <a:noFill/>
          <a:ln w="38100" cap="flat" cmpd="sng">
            <a:solidFill>
              <a:srgbClr val="990000"/>
            </a:solidFill>
            <a:prstDash val="solid"/>
            <a:round/>
            <a:headEnd type="none" w="lg" len="lg"/>
            <a:tailEnd type="stealth" w="lg" len="lg"/>
          </a:ln>
        </p:spPr>
      </p:sp>
    </p:spTree>
    <p:extLst>
      <p:ext uri="{BB962C8B-B14F-4D97-AF65-F5344CB8AC3E}">
        <p14:creationId xmlns:p14="http://schemas.microsoft.com/office/powerpoint/2010/main" val="167553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more broadly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1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Fortune favors the attacker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73200"/>
            <a:ext cx="8686800" cy="5156200"/>
          </a:xfrm>
        </p:spPr>
        <p:txBody>
          <a:bodyPr/>
          <a:lstStyle/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Cost asymmetry</a:t>
            </a:r>
          </a:p>
          <a:p>
            <a:pPr lvl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Defense must protect everything</a:t>
            </a:r>
          </a:p>
          <a:p>
            <a:pPr lvl="1"/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Offense must find just one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hole</a:t>
            </a:r>
            <a:endParaRPr lang="en-US" dirty="0" smtClean="0"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“Security” is a negative goal:  hard to achieve</a:t>
            </a:r>
          </a:p>
          <a:p>
            <a:pPr lvl="1"/>
            <a:r>
              <a:rPr lang="en-US" dirty="0" smtClean="0"/>
              <a:t>Policy: desired goal</a:t>
            </a:r>
          </a:p>
          <a:p>
            <a:pPr lvl="1"/>
            <a:r>
              <a:rPr lang="en-US" dirty="0" smtClean="0"/>
              <a:t>Threat model: assumptions about what can go wrong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DB4D7A-F89E-614A-8ED6-5B3085116EF0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3065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373220"/>
            <a:ext cx="8565204" cy="540857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</a:pPr>
            <a:r>
              <a:rPr lang="en-US" sz="3200" b="1" dirty="0"/>
              <a:t>Confidentiality: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Concealment of information or </a:t>
            </a:r>
            <a:r>
              <a:rPr lang="en-US" sz="3200" dirty="0" smtClean="0">
                <a:solidFill>
                  <a:srgbClr val="000000"/>
                </a:solidFill>
              </a:rPr>
              <a:t>resources</a:t>
            </a:r>
            <a:endParaRPr lang="en-US" sz="1800" dirty="0"/>
          </a:p>
          <a:p>
            <a:pPr eaLnBrk="1" hangingPunct="1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</a:pPr>
            <a:r>
              <a:rPr lang="en-US" sz="3200" b="1" dirty="0"/>
              <a:t>Authenticity: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Identification and assurance of origin of </a:t>
            </a:r>
            <a:r>
              <a:rPr lang="en-US" sz="3200" dirty="0" smtClean="0">
                <a:solidFill>
                  <a:srgbClr val="000000"/>
                </a:solidFill>
              </a:rPr>
              <a:t>info</a:t>
            </a:r>
            <a:endParaRPr lang="en-US" sz="1800" dirty="0"/>
          </a:p>
          <a:p>
            <a:pPr eaLnBrk="1" hangingPunct="1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</a:pPr>
            <a:r>
              <a:rPr lang="en-US" sz="3200" b="1" dirty="0"/>
              <a:t>Integrity: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Trustworthiness of data or resources in terms of preventing improper and unauthorized </a:t>
            </a:r>
            <a:r>
              <a:rPr lang="en-US" sz="3200" dirty="0" smtClean="0">
                <a:solidFill>
                  <a:srgbClr val="000000"/>
                </a:solidFill>
              </a:rPr>
              <a:t>changes</a:t>
            </a:r>
            <a:endParaRPr lang="en-US" sz="1800" dirty="0"/>
          </a:p>
          <a:p>
            <a:pPr eaLnBrk="1" hangingPunct="1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</a:pPr>
            <a:r>
              <a:rPr lang="en-US" sz="3200" b="1" dirty="0"/>
              <a:t>Availability: </a:t>
            </a:r>
            <a:r>
              <a:rPr lang="en-US" sz="3200" dirty="0">
                <a:solidFill>
                  <a:srgbClr val="000000"/>
                </a:solidFill>
              </a:rPr>
              <a:t>Ability to use desired info or </a:t>
            </a:r>
            <a:r>
              <a:rPr lang="en-US" sz="3200" dirty="0" smtClean="0">
                <a:solidFill>
                  <a:srgbClr val="000000"/>
                </a:solidFill>
              </a:rPr>
              <a:t>resource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</a:pPr>
            <a:r>
              <a:rPr lang="en-US" sz="3200" b="1" dirty="0"/>
              <a:t>Non-repudiation: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Offer of evidence that a party indeed is sender or a receiver of certain </a:t>
            </a:r>
            <a:r>
              <a:rPr lang="en-US" sz="3200" dirty="0" smtClean="0">
                <a:solidFill>
                  <a:srgbClr val="000000"/>
                </a:solidFill>
              </a:rPr>
              <a:t>information</a:t>
            </a: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ts val="800"/>
              </a:spcBef>
              <a:buClr>
                <a:schemeClr val="tx1"/>
              </a:buClr>
            </a:pPr>
            <a:r>
              <a:rPr lang="en-US" sz="3200" b="1" dirty="0"/>
              <a:t>Access control: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Facilities to determine and enforce who is allowed access to what resources (host, software, </a:t>
            </a:r>
            <a:r>
              <a:rPr lang="en-US" sz="3200" dirty="0" smtClean="0">
                <a:solidFill>
                  <a:srgbClr val="000000"/>
                </a:solidFill>
              </a:rPr>
              <a:t>network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40000"/>
              </a:lnSpc>
              <a:spcBef>
                <a:spcPts val="800"/>
              </a:spcBef>
            </a:pPr>
            <a:endParaRPr lang="en-US" sz="3200" dirty="0">
              <a:solidFill>
                <a:srgbClr val="000000"/>
              </a:solidFill>
            </a:endParaRPr>
          </a:p>
          <a:p>
            <a:pPr>
              <a:lnSpc>
                <a:spcPct val="140000"/>
              </a:lnSpc>
              <a:spcBef>
                <a:spcPts val="800"/>
              </a:spcBef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security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750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Ways to attack grades.txt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458200" cy="4978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Change permissions on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grades.txt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to get access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Access disk blocks directly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Access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grades.txt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via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www.cs.princeton.edu</a:t>
            </a:r>
            <a:endParaRPr lang="en-US" sz="2200" dirty="0" smtClean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Reuse memory after Mike’s text editor exits, read data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Read backup copy of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grades.txt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from Mike’s text editor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Intercept network packets to file server storing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grades.txt</a:t>
            </a:r>
            <a:endParaRPr lang="en-US" sz="2200" dirty="0" smtClean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Send Mike a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trojaned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text editor that emails out the file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Steal disk from file server storing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grades.txt</a:t>
            </a:r>
            <a:endParaRPr lang="en-US" sz="2200" dirty="0" smtClean="0">
              <a:solidFill>
                <a:schemeClr val="tx1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Get discarded printout of </a:t>
            </a:r>
            <a:r>
              <a:rPr lang="en-US" sz="2200" dirty="0" err="1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grades.txt</a:t>
            </a: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 from the trash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Call sysadmin, pretend to be Mike, reset his password</a:t>
            </a:r>
          </a:p>
          <a:p>
            <a:pPr>
              <a:spcBef>
                <a:spcPts val="600"/>
              </a:spcBef>
              <a:spcAft>
                <a:spcPts val="200"/>
              </a:spcAft>
            </a:pPr>
            <a:r>
              <a:rPr lang="en-US" sz="2200" dirty="0" smtClean="0">
                <a:solidFill>
                  <a:schemeClr val="tx1"/>
                </a:solidFill>
                <a:ea typeface="ＭＳ Ｐゴシック" pitchFamily="-1" charset="-128"/>
                <a:cs typeface="ＭＳ Ｐゴシック" pitchFamily="-1" charset="-128"/>
              </a:rPr>
              <a:t>...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22FBF95-D6AE-6445-8663-C059FAF18A8B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7162800" y="6553200"/>
            <a:ext cx="197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Calibri" pitchFamily="-1" charset="0"/>
                <a:ea typeface="Calibri" pitchFamily="-1" charset="0"/>
                <a:cs typeface="Calibri" pitchFamily="-1" charset="0"/>
              </a:rPr>
              <a:t>Example from MIT 6.033</a:t>
            </a:r>
          </a:p>
        </p:txBody>
      </p:sp>
    </p:spTree>
    <p:extLst>
      <p:ext uri="{BB962C8B-B14F-4D97-AF65-F5344CB8AC3E}">
        <p14:creationId xmlns:p14="http://schemas.microsoft.com/office/powerpoint/2010/main" val="133387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paymaxx.com (2005)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600"/>
            <a:ext cx="8458200" cy="4978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https://</a:t>
            </a:r>
            <a:r>
              <a:rPr lang="en-US" sz="2800" dirty="0" err="1" smtClean="0">
                <a:ea typeface="ＭＳ Ｐゴシック" pitchFamily="-1" charset="-128"/>
                <a:cs typeface="ＭＳ Ｐゴシック" pitchFamily="-1" charset="-128"/>
              </a:rPr>
              <a:t>my.paymaxx.com</a:t>
            </a: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/</a:t>
            </a:r>
          </a:p>
          <a:p>
            <a:pPr lvl="1"/>
            <a:r>
              <a:rPr lang="en-US" sz="2400" dirty="0" smtClean="0"/>
              <a:t>Requires username and password</a:t>
            </a:r>
          </a:p>
          <a:p>
            <a:pPr lvl="1"/>
            <a:r>
              <a:rPr lang="en-US" sz="2400" dirty="0" smtClean="0"/>
              <a:t>If you authenticate, provides menu of options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One option is to get a PDF of your W2 tax form</a:t>
            </a:r>
          </a:p>
          <a:p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https://</a:t>
            </a:r>
            <a:r>
              <a:rPr lang="en-US" sz="2800" dirty="0" err="1" smtClean="0">
                <a:ea typeface="ＭＳ Ｐゴシック" pitchFamily="-1" charset="-128"/>
                <a:cs typeface="ＭＳ Ｐゴシック" pitchFamily="-1" charset="-128"/>
              </a:rPr>
              <a:t>my.paymaxx.com</a:t>
            </a: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/get-w2.cgi?id=1234</a:t>
            </a:r>
          </a:p>
          <a:p>
            <a:pPr lvl="1"/>
            <a:r>
              <a:rPr lang="en-US" sz="2400" dirty="0" smtClean="0"/>
              <a:t>Gets a PDF of W2 tax form for ID 1234</a:t>
            </a:r>
          </a:p>
          <a:p>
            <a:pPr lvl="1">
              <a:spcAft>
                <a:spcPts val="2400"/>
              </a:spcAft>
            </a:pPr>
            <a:r>
              <a:rPr lang="en-US" sz="2400" dirty="0" smtClean="0"/>
              <a:t>get-w2.cgi forgot to check authorization</a:t>
            </a:r>
          </a:p>
          <a:p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Attacker manually constructs URLs to fetch all data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D302CD-0754-B241-9BA9-82FA480D6BED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7162800" y="6553200"/>
            <a:ext cx="1971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Calibri" pitchFamily="-1" charset="0"/>
                <a:ea typeface="Calibri" pitchFamily="-1" charset="0"/>
                <a:cs typeface="Calibri" pitchFamily="-1" charset="0"/>
              </a:rPr>
              <a:t>Example from MIT 6.033</a:t>
            </a:r>
          </a:p>
        </p:txBody>
      </p:sp>
    </p:spTree>
    <p:extLst>
      <p:ext uri="{BB962C8B-B14F-4D97-AF65-F5344CB8AC3E}">
        <p14:creationId xmlns:p14="http://schemas.microsoft.com/office/powerpoint/2010/main" val="89583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45761"/>
            <a:ext cx="9144000" cy="1166478"/>
          </a:xfrm>
        </p:spPr>
        <p:txBody>
          <a:bodyPr/>
          <a:lstStyle/>
          <a:p>
            <a:r>
              <a:rPr lang="en-US" dirty="0" smtClean="0"/>
              <a:t>Thinking </a:t>
            </a:r>
            <a:r>
              <a:rPr lang="en-US" smtClean="0"/>
              <a:t>about threat models…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57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1DF80F-C5C0-2B4F-9683-1B4F0DBE07F8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2228"/>
            <a:ext cx="8686800" cy="51271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Can’</a:t>
            </a:r>
            <a:r>
              <a:rPr lang="en-US" altLang="ja-JP" sz="2400" dirty="0" smtClean="0">
                <a:ea typeface="ＭＳ Ｐゴシック" charset="-128"/>
              </a:rPr>
              <a:t>t </a:t>
            </a:r>
            <a:r>
              <a:rPr lang="en-US" altLang="ja-JP" sz="2400" dirty="0">
                <a:ea typeface="ＭＳ Ｐゴシック" charset="-128"/>
              </a:rPr>
              <a:t>store passwords in a file that could be read</a:t>
            </a:r>
          </a:p>
          <a:p>
            <a:pPr lvl="1" eaLnBrk="1" hangingPunct="1">
              <a:spcAft>
                <a:spcPts val="2400"/>
              </a:spcAft>
            </a:pPr>
            <a:r>
              <a:rPr lang="en-US" altLang="en-US" sz="2000" dirty="0">
                <a:ea typeface="ＭＳ Ｐゴシック" charset="-128"/>
              </a:rPr>
              <a:t>Concerned with insider </a:t>
            </a:r>
            <a:r>
              <a:rPr lang="en-US" altLang="en-US" sz="2000" dirty="0" smtClean="0">
                <a:ea typeface="ＭＳ Ｐゴシック" charset="-128"/>
              </a:rPr>
              <a:t>attacks / break-ins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en-US" sz="2400" dirty="0">
                <a:ea typeface="ＭＳ Ｐゴシック" charset="-128"/>
              </a:rPr>
              <a:t>Must compare typed passwords to stored passwords</a:t>
            </a:r>
          </a:p>
          <a:p>
            <a:pPr lvl="1" eaLnBrk="1" hangingPunct="1">
              <a:spcAft>
                <a:spcPts val="2400"/>
              </a:spcAft>
            </a:pPr>
            <a:r>
              <a:rPr lang="en-US" altLang="en-US" sz="2000" dirty="0">
                <a:ea typeface="ＭＳ Ｐゴシック" charset="-128"/>
              </a:rPr>
              <a:t>Does </a:t>
            </a:r>
            <a:r>
              <a:rPr lang="en-US" altLang="en-US" sz="2000" dirty="0" smtClean="0">
                <a:solidFill>
                  <a:srgbClr val="000090"/>
                </a:solidFill>
                <a:ea typeface="ＭＳ Ｐゴシック" charset="-128"/>
              </a:rPr>
              <a:t>H (input) </a:t>
            </a:r>
            <a:r>
              <a:rPr lang="en-US" altLang="en-US" sz="2000" dirty="0">
                <a:solidFill>
                  <a:srgbClr val="000090"/>
                </a:solidFill>
                <a:ea typeface="ＭＳ Ｐゴシック" charset="-128"/>
              </a:rPr>
              <a:t>== </a:t>
            </a:r>
            <a:r>
              <a:rPr lang="en-US" altLang="en-US" sz="2000" dirty="0" smtClean="0">
                <a:solidFill>
                  <a:srgbClr val="000090"/>
                </a:solidFill>
                <a:ea typeface="ＭＳ Ｐゴシック" charset="-128"/>
              </a:rPr>
              <a:t>H (password</a:t>
            </a:r>
            <a:r>
              <a:rPr lang="en-US" altLang="en-US" sz="2000" dirty="0">
                <a:solidFill>
                  <a:srgbClr val="000090"/>
                </a:solidFill>
                <a:ea typeface="ＭＳ Ｐゴシック" charset="-128"/>
              </a:rPr>
              <a:t>) </a:t>
            </a:r>
            <a:r>
              <a:rPr lang="en-US" altLang="en-US" sz="2000" dirty="0">
                <a:ea typeface="ＭＳ Ｐゴシック" charset="-128"/>
              </a:rPr>
              <a:t>?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2400" dirty="0" smtClean="0">
                <a:ea typeface="ＭＳ Ｐゴシック" charset="-128"/>
              </a:rPr>
              <a:t>Memory cheap: build table of all likely password hashes</a:t>
            </a:r>
            <a:r>
              <a:rPr lang="en-US" altLang="en-US" sz="2400" dirty="0" smtClean="0">
                <a:ea typeface="ＭＳ Ｐゴシック" charset="-128"/>
              </a:rPr>
              <a:t>?</a:t>
            </a:r>
            <a:endParaRPr lang="en-US" altLang="en-US" sz="2400" dirty="0" smtClean="0">
              <a:ea typeface="ＭＳ Ｐゴシック" charset="-128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Example:  Passwords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712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Password stats </a:t>
            </a:r>
            <a:br>
              <a:rPr lang="en-US" smtClean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sz="3000" smtClean="0">
                <a:ea typeface="ＭＳ Ｐゴシック" pitchFamily="-1" charset="-128"/>
                <a:cs typeface="ＭＳ Ｐゴシック" pitchFamily="-1" charset="-128"/>
              </a:rPr>
              <a:t>(leaked 32M passwords, 2009) 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5486400"/>
            <a:ext cx="8686800" cy="1143000"/>
          </a:xfrm>
        </p:spPr>
        <p:txBody>
          <a:bodyPr>
            <a:normAutofit fontScale="92500"/>
          </a:bodyPr>
          <a:lstStyle/>
          <a:p>
            <a:pPr>
              <a:spcBef>
                <a:spcPts val="800"/>
              </a:spcBef>
            </a:pP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5,000 unique passwords account for 20% users (</a:t>
            </a: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6.4M)</a:t>
            </a:r>
          </a:p>
          <a:p>
            <a:pPr>
              <a:spcBef>
                <a:spcPts val="800"/>
              </a:spcBef>
            </a:pP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Similar </a:t>
            </a: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statistics in Gawker </a:t>
            </a:r>
            <a:r>
              <a:rPr lang="en-US" sz="2800" dirty="0" err="1" smtClean="0">
                <a:ea typeface="ＭＳ Ｐゴシック" pitchFamily="-1" charset="-128"/>
                <a:cs typeface="ＭＳ Ｐゴシック" pitchFamily="-1" charset="-128"/>
              </a:rPr>
              <a:t>breakin</a:t>
            </a: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, 2010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19EA41-929E-C941-B2D8-DFECD5858896}" type="slidenum">
              <a:rPr lang="en-US" smtClean="0"/>
              <a:pPr/>
              <a:t>24</a:t>
            </a:fld>
            <a:endParaRPr lang="en-US" smtClean="0"/>
          </a:p>
        </p:txBody>
      </p:sp>
      <p:pic>
        <p:nvPicPr>
          <p:cNvPr id="23557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600200"/>
            <a:ext cx="851535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828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1DF80F-C5C0-2B4F-9683-1B4F0DBE07F8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2228"/>
            <a:ext cx="8686800" cy="5127171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dirty="0" smtClean="0">
                <a:ea typeface="ＭＳ Ｐゴシック" charset="-128"/>
              </a:rPr>
              <a:t>Can’</a:t>
            </a:r>
            <a:r>
              <a:rPr lang="en-US" altLang="ja-JP" sz="2400" dirty="0" smtClean="0">
                <a:ea typeface="ＭＳ Ｐゴシック" charset="-128"/>
              </a:rPr>
              <a:t>t </a:t>
            </a:r>
            <a:r>
              <a:rPr lang="en-US" altLang="ja-JP" sz="2400" dirty="0">
                <a:ea typeface="ＭＳ Ｐゴシック" charset="-128"/>
              </a:rPr>
              <a:t>store passwords in a file that could be read</a:t>
            </a:r>
          </a:p>
          <a:p>
            <a:pPr lvl="1" eaLnBrk="1" hangingPunct="1">
              <a:spcAft>
                <a:spcPts val="2400"/>
              </a:spcAft>
            </a:pPr>
            <a:r>
              <a:rPr lang="en-US" altLang="en-US" sz="2000" dirty="0">
                <a:ea typeface="ＭＳ Ｐゴシック" charset="-128"/>
              </a:rPr>
              <a:t>Concerned with insider </a:t>
            </a:r>
            <a:r>
              <a:rPr lang="en-US" altLang="en-US" sz="2000" dirty="0" smtClean="0">
                <a:ea typeface="ＭＳ Ｐゴシック" charset="-128"/>
              </a:rPr>
              <a:t>attacks / break-ins</a:t>
            </a:r>
            <a:endParaRPr lang="en-US" altLang="en-US" sz="2000" dirty="0">
              <a:ea typeface="ＭＳ Ｐゴシック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en-US" altLang="en-US" sz="2400" dirty="0">
                <a:ea typeface="ＭＳ Ｐゴシック" charset="-128"/>
              </a:rPr>
              <a:t>Must compare typed passwords to stored passwords</a:t>
            </a:r>
          </a:p>
          <a:p>
            <a:pPr lvl="1" eaLnBrk="1" hangingPunct="1">
              <a:spcAft>
                <a:spcPts val="2400"/>
              </a:spcAft>
            </a:pPr>
            <a:r>
              <a:rPr lang="en-US" altLang="en-US" sz="2000" dirty="0">
                <a:ea typeface="ＭＳ Ｐゴシック" charset="-128"/>
              </a:rPr>
              <a:t>Does </a:t>
            </a:r>
            <a:r>
              <a:rPr lang="en-US" altLang="en-US" sz="2000" dirty="0" smtClean="0">
                <a:solidFill>
                  <a:srgbClr val="000090"/>
                </a:solidFill>
                <a:ea typeface="ＭＳ Ｐゴシック" charset="-128"/>
              </a:rPr>
              <a:t>H (input) </a:t>
            </a:r>
            <a:r>
              <a:rPr lang="en-US" altLang="en-US" sz="2000" dirty="0">
                <a:solidFill>
                  <a:srgbClr val="000090"/>
                </a:solidFill>
                <a:ea typeface="ＭＳ Ｐゴシック" charset="-128"/>
              </a:rPr>
              <a:t>== </a:t>
            </a:r>
            <a:r>
              <a:rPr lang="en-US" altLang="en-US" sz="2000" dirty="0" smtClean="0">
                <a:solidFill>
                  <a:srgbClr val="000090"/>
                </a:solidFill>
                <a:ea typeface="ＭＳ Ｐゴシック" charset="-128"/>
              </a:rPr>
              <a:t>H (password</a:t>
            </a:r>
            <a:r>
              <a:rPr lang="en-US" altLang="en-US" sz="2000" dirty="0">
                <a:solidFill>
                  <a:srgbClr val="000090"/>
                </a:solidFill>
                <a:ea typeface="ＭＳ Ｐゴシック" charset="-128"/>
              </a:rPr>
              <a:t>) </a:t>
            </a:r>
            <a:r>
              <a:rPr lang="en-US" altLang="en-US" sz="2000" dirty="0">
                <a:ea typeface="ＭＳ Ｐゴシック" charset="-128"/>
              </a:rPr>
              <a:t>?</a:t>
            </a:r>
          </a:p>
          <a:p>
            <a:pPr eaLnBrk="1" hangingPunct="1">
              <a:spcBef>
                <a:spcPts val="2400"/>
              </a:spcBef>
            </a:pPr>
            <a:r>
              <a:rPr lang="en-US" altLang="en-US" sz="2400" dirty="0" smtClean="0">
                <a:ea typeface="ＭＳ Ｐゴシック" charset="-128"/>
              </a:rPr>
              <a:t>Memory cheap: build table of all likely password hashes?</a:t>
            </a:r>
          </a:p>
          <a:p>
            <a:pPr lvl="1" eaLnBrk="1" hangingPunct="1"/>
            <a:r>
              <a:rPr lang="en-US" altLang="en-US" sz="2400" dirty="0" smtClean="0">
                <a:ea typeface="ＭＳ Ｐゴシック" charset="-128"/>
              </a:rPr>
              <a:t>Use “salt”</a:t>
            </a:r>
            <a:r>
              <a:rPr lang="en-US" altLang="en-US" sz="2400" dirty="0">
                <a:solidFill>
                  <a:srgbClr val="002060"/>
                </a:solidFill>
                <a:ea typeface="ＭＳ Ｐゴシック" charset="-128"/>
              </a:rPr>
              <a:t> </a:t>
            </a:r>
            <a:r>
              <a:rPr lang="en-US" altLang="en-US" sz="2400" dirty="0" smtClean="0">
                <a:solidFill>
                  <a:srgbClr val="002060"/>
                </a:solidFill>
                <a:ea typeface="ＭＳ Ｐゴシック" charset="-128"/>
              </a:rPr>
              <a:t>to compute </a:t>
            </a:r>
            <a:r>
              <a:rPr lang="en-US" altLang="en-US" sz="2400" dirty="0" smtClean="0">
                <a:solidFill>
                  <a:srgbClr val="011790"/>
                </a:solidFill>
                <a:ea typeface="ＭＳ Ｐゴシック" charset="-128"/>
              </a:rPr>
              <a:t>h = H (password || salt)</a:t>
            </a:r>
          </a:p>
          <a:p>
            <a:pPr lvl="1" eaLnBrk="1" hangingPunct="1"/>
            <a:r>
              <a:rPr lang="en-US" altLang="en-US" sz="2400" dirty="0" smtClean="0">
                <a:solidFill>
                  <a:srgbClr val="002060"/>
                </a:solidFill>
                <a:ea typeface="ＭＳ Ｐゴシック" charset="-128"/>
              </a:rPr>
              <a:t>Store salt as plaintext in password file, not a secret</a:t>
            </a:r>
          </a:p>
          <a:p>
            <a:pPr lvl="1" eaLnBrk="1" hangingPunct="1"/>
            <a:r>
              <a:rPr lang="en-US" altLang="en-US" sz="2400" dirty="0" smtClean="0">
                <a:ea typeface="ＭＳ Ｐゴシック" charset="-128"/>
              </a:rPr>
              <a:t>Then check whether  </a:t>
            </a:r>
            <a:r>
              <a:rPr lang="en-US" altLang="en-US" sz="2400" dirty="0" smtClean="0">
                <a:solidFill>
                  <a:srgbClr val="011790"/>
                </a:solidFill>
                <a:ea typeface="ＭＳ Ｐゴシック" charset="-128"/>
              </a:rPr>
              <a:t>H (input, salt) == h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ＭＳ Ｐゴシック" charset="-128"/>
              </a:rPr>
              <a:t>Example:  Passwords</a:t>
            </a:r>
            <a:endParaRPr lang="en-US" alt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8839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Attacking specific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“Tar pit” connections</a:t>
            </a:r>
          </a:p>
          <a:p>
            <a:pPr lvl="1"/>
            <a:r>
              <a:rPr lang="en-US" smtClean="0"/>
              <a:t>Failed logins take 2-3 seconds to respond</a:t>
            </a:r>
          </a:p>
          <a:p>
            <a:pPr lvl="1"/>
            <a:r>
              <a:rPr lang="en-US" smtClean="0"/>
              <a:t>...but can just retry within 100s of ms</a:t>
            </a:r>
          </a:p>
          <a:p>
            <a:pPr lvl="1">
              <a:spcAft>
                <a:spcPts val="2400"/>
              </a:spcAft>
            </a:pPr>
            <a:r>
              <a:rPr lang="en-US" smtClean="0"/>
              <a:t>...or launch attack from many bots concurrently</a:t>
            </a:r>
          </a:p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Max number of failed connections</a:t>
            </a:r>
          </a:p>
          <a:p>
            <a:pPr lvl="1">
              <a:spcAft>
                <a:spcPts val="3000"/>
              </a:spcAft>
            </a:pPr>
            <a:r>
              <a:rPr lang="en-US" smtClean="0"/>
              <a:t>“Lock” account and require additional information</a:t>
            </a:r>
          </a:p>
          <a:p>
            <a:r>
              <a:rPr lang="en-US" smtClean="0">
                <a:ea typeface="ＭＳ Ｐゴシック" pitchFamily="-1" charset="-128"/>
                <a:cs typeface="ＭＳ Ｐゴシック" pitchFamily="-1" charset="-128"/>
              </a:rPr>
              <a:t>Two-factor auth</a:t>
            </a:r>
          </a:p>
          <a:p>
            <a:pPr lvl="1"/>
            <a:r>
              <a:rPr lang="en-US" smtClean="0"/>
              <a:t>“What you have” + “what you know” </a:t>
            </a:r>
          </a:p>
          <a:p>
            <a:pPr lvl="2"/>
            <a:endParaRPr lang="en-US" smtClean="0">
              <a:ea typeface="ＭＳ Ｐゴシック" pitchFamily="-1" charset="-128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4C1CCD-AABA-6B4F-B138-D00EE67E45D0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374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Ｐゴシック" pitchFamily="-1" charset="-128"/>
                <a:cs typeface="ＭＳ Ｐゴシック" pitchFamily="-1" charset="-128"/>
              </a:rPr>
              <a:t>“</a:t>
            </a:r>
            <a:r>
              <a:rPr lang="en-US" altLang="ja-JP">
                <a:ea typeface="ＭＳ Ｐゴシック" pitchFamily="-1" charset="-128"/>
                <a:cs typeface="ＭＳ Ｐゴシック" pitchFamily="-1" charset="-128"/>
              </a:rPr>
              <a:t>Securing</a:t>
            </a:r>
            <a:r>
              <a:rPr lang="ja-JP" altLang="en-US">
                <a:ea typeface="ＭＳ Ｐゴシック" pitchFamily="-1" charset="-128"/>
                <a:cs typeface="ＭＳ Ｐゴシック" pitchFamily="-1" charset="-128"/>
              </a:rPr>
              <a:t>”</a:t>
            </a:r>
            <a:r>
              <a:rPr lang="en-US" altLang="ja-JP">
                <a:ea typeface="ＭＳ Ｐゴシック" pitchFamily="-1" charset="-128"/>
                <a:cs typeface="ＭＳ Ｐゴシック" pitchFamily="-1" charset="-128"/>
              </a:rPr>
              <a:t> HTTP</a:t>
            </a:r>
            <a:endParaRPr lang="en-US"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0196" y="1498600"/>
            <a:ext cx="8153400" cy="4800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Threat model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Eavesdropper listening on conversation (confidentiality)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Man-in-the-middle modifying content (integrity)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Adversary impersonating desired website (authentication, and confidentiality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Enter HTTP-S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HTTP sits on top of secure channel (SSL/TLS)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All (HTTP) bytes written to secure channel are encrypted and authenticated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>
                <a:solidFill>
                  <a:srgbClr val="0000FF"/>
                </a:solidFill>
              </a:rPr>
              <a:t>Problem:  </a:t>
            </a:r>
            <a:r>
              <a:rPr lang="en-US" sz="2400" dirty="0"/>
              <a:t>What is actually authenticated to prevent impersonation?  Which keys used for crypto protocols?</a:t>
            </a:r>
          </a:p>
          <a:p>
            <a:pPr lvl="1">
              <a:lnSpc>
                <a:spcPct val="110000"/>
              </a:lnSpc>
              <a:spcAft>
                <a:spcPts val="200"/>
              </a:spcAft>
              <a:buFont typeface="Arial" pitchFamily="-1" charset="0"/>
              <a:buNone/>
            </a:pPr>
            <a:endParaRPr lang="en-US" sz="2400" dirty="0"/>
          </a:p>
          <a:p>
            <a:pPr lvl="1">
              <a:lnSpc>
                <a:spcPct val="110000"/>
              </a:lnSpc>
              <a:spcAft>
                <a:spcPts val="200"/>
              </a:spcAft>
              <a:buFont typeface="Arial" pitchFamily="-1" charset="0"/>
              <a:buNone/>
            </a:pPr>
            <a:endParaRPr lang="en-US" sz="2400" dirty="0"/>
          </a:p>
        </p:txBody>
      </p:sp>
      <p:sp>
        <p:nvSpPr>
          <p:cNvPr id="34820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49A7E0F-8A2A-CE4A-9557-058951F197DD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Learning a valid public key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2184400"/>
            <a:ext cx="8458200" cy="4343400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What is that lock?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Securely binds domain name to public key (PK)</a:t>
            </a:r>
          </a:p>
          <a:p>
            <a:pPr lvl="2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ＭＳ Ｐゴシック" pitchFamily="-1" charset="-128"/>
              </a:rPr>
              <a:t>Believable only if you trust the attesting body</a:t>
            </a:r>
          </a:p>
          <a:p>
            <a:pPr lvl="2">
              <a:spcBef>
                <a:spcPts val="600"/>
              </a:spcBef>
              <a:spcAft>
                <a:spcPts val="200"/>
              </a:spcAft>
            </a:pPr>
            <a:r>
              <a:rPr lang="en-US" dirty="0">
                <a:ea typeface="ＭＳ Ｐゴシック" pitchFamily="-1" charset="-128"/>
              </a:rPr>
              <a:t>Bootstrapping problem:  Who to trust, and how to tell if this message is actually from them?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If PK is authenticated, then any message signed by </a:t>
            </a:r>
            <a:r>
              <a:rPr lang="en-US" dirty="0" smtClean="0"/>
              <a:t>PK </a:t>
            </a:r>
            <a:r>
              <a:rPr lang="en-US" dirty="0"/>
              <a:t>cannot be forged by non-authorized party</a:t>
            </a:r>
          </a:p>
        </p:txBody>
      </p:sp>
      <p:sp>
        <p:nvSpPr>
          <p:cNvPr id="35844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C78B9DC-3BA8-B746-88D6-42C28B5093F2}" type="slidenum">
              <a:rPr lang="en-US"/>
              <a:pPr/>
              <a:t>29</a:t>
            </a:fld>
            <a:endParaRPr lang="en-US"/>
          </a:p>
        </p:txBody>
      </p:sp>
      <p:pic>
        <p:nvPicPr>
          <p:cNvPr id="35845" name="Picture 9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2400"/>
            <a:ext cx="82311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10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crypto in 15 minutes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How to authenticate PK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872228-6C2C-FD45-A880-0A1140A100BB}" type="slidenum">
              <a:rPr lang="en-US"/>
              <a:pPr/>
              <a:t>30</a:t>
            </a:fld>
            <a:endParaRPr lang="en-US"/>
          </a:p>
        </p:txBody>
      </p:sp>
      <p:pic>
        <p:nvPicPr>
          <p:cNvPr id="8" name="Picture 7"/>
          <p:cNvPicPr>
            <a:picLocks/>
          </p:cNvPicPr>
          <p:nvPr/>
        </p:nvPicPr>
        <p:blipFill>
          <a:blip r:embed="rId2"/>
          <a:srcRect r="35725"/>
          <a:stretch>
            <a:fillRect/>
          </a:stretch>
        </p:blipFill>
        <p:spPr bwMode="auto">
          <a:xfrm>
            <a:off x="127000" y="2019300"/>
            <a:ext cx="4276725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t="4768" r="33231" b="12715"/>
          <a:stretch>
            <a:fillRect/>
          </a:stretch>
        </p:blipFill>
        <p:spPr bwMode="auto">
          <a:xfrm>
            <a:off x="4581525" y="2019300"/>
            <a:ext cx="4410075" cy="46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1422400"/>
            <a:ext cx="823118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107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Transport Layer Security (TLS)</a:t>
            </a:r>
            <a:br>
              <a:rPr lang="en-US">
                <a:ea typeface="ＭＳ Ｐゴシック" pitchFamily="-1" charset="-128"/>
                <a:cs typeface="ＭＳ Ｐゴシック" pitchFamily="-1" charset="-128"/>
              </a:rPr>
            </a:br>
            <a:r>
              <a:rPr lang="en-US" sz="2400">
                <a:ea typeface="ＭＳ Ｐゴシック" pitchFamily="-1" charset="-128"/>
                <a:cs typeface="ＭＳ Ｐゴシック" pitchFamily="-1" charset="-128"/>
              </a:rPr>
              <a:t>(Enhances/Replaces SSL)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625600"/>
            <a:ext cx="4038600" cy="452596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Send new random value,  list of supported ciphers</a:t>
            </a:r>
          </a:p>
          <a:p>
            <a:endParaRPr lang="en-US" sz="2400" dirty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Send pre-secret, encrypted under PK</a:t>
            </a:r>
          </a:p>
          <a:p>
            <a:endParaRPr lang="en-US" sz="2400" dirty="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Create shared secret key from pre-secret and random </a:t>
            </a:r>
          </a:p>
          <a:p>
            <a:r>
              <a:rPr lang="en-US" sz="2400" dirty="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Switch to new symmetric-key cipher using shared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53000" y="1625600"/>
            <a:ext cx="4038600" cy="4525963"/>
          </a:xfrm>
        </p:spPr>
        <p:txBody>
          <a:bodyPr/>
          <a:lstStyle/>
          <a:p>
            <a:pPr>
              <a:spcAft>
                <a:spcPts val="1800"/>
              </a:spcAft>
              <a:buFont typeface="Arial" pitchFamily="-1" charset="0"/>
              <a:buNone/>
            </a:pPr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r>
              <a:rPr lang="en-US" sz="240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Send new random value,     digital certificate with PK</a:t>
            </a:r>
          </a:p>
          <a:p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1200"/>
              </a:spcAft>
              <a:buFont typeface="Arial" pitchFamily="-1" charset="0"/>
              <a:buNone/>
            </a:pPr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  <a:p>
            <a:pPr>
              <a:spcAft>
                <a:spcPts val="600"/>
              </a:spcAft>
            </a:pPr>
            <a:r>
              <a:rPr lang="en-US" sz="240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Create shared secret key from pre-secret and random</a:t>
            </a:r>
          </a:p>
          <a:p>
            <a:r>
              <a:rPr lang="en-US" sz="2400">
                <a:solidFill>
                  <a:srgbClr val="000000"/>
                </a:solidFill>
                <a:ea typeface="ＭＳ Ｐゴシック" pitchFamily="-1" charset="-128"/>
                <a:cs typeface="ＭＳ Ｐゴシック" pitchFamily="-1" charset="-128"/>
              </a:rPr>
              <a:t>Switch to new symmetric-key cipher using shared key</a:t>
            </a:r>
          </a:p>
          <a:p>
            <a:endParaRPr lang="en-US" sz="2400">
              <a:solidFill>
                <a:srgbClr val="000000"/>
              </a:solidFill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3789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3F93982-567A-CF41-9468-D44B327766FB}" type="slidenum">
              <a:rPr lang="en-US"/>
              <a:pPr/>
              <a:t>31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14800" y="2159000"/>
            <a:ext cx="914400" cy="228600"/>
          </a:xfrm>
          <a:prstGeom prst="straightConnector1">
            <a:avLst/>
          </a:prstGeom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14800" y="3530600"/>
            <a:ext cx="914400" cy="228600"/>
          </a:xfrm>
          <a:prstGeom prst="straightConnector1">
            <a:avLst/>
          </a:prstGeom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4114800" y="2844800"/>
            <a:ext cx="914400" cy="228600"/>
          </a:xfrm>
          <a:prstGeom prst="straightConnector1">
            <a:avLst/>
          </a:prstGeom>
          <a:ln w="508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Comments on HTTPS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Note that HTTPS authenticates server, not content</a:t>
            </a:r>
          </a:p>
          <a:p>
            <a:pPr marL="347472">
              <a:lnSpc>
                <a:spcPct val="110000"/>
              </a:lnSpc>
              <a:spcBef>
                <a:spcPts val="2400"/>
              </a:spcBef>
              <a:spcAft>
                <a:spcPts val="200"/>
              </a:spcAft>
            </a:pPr>
            <a:r>
              <a:rPr lang="en-US" sz="2800" dirty="0" smtClean="0">
                <a:ea typeface="ＭＳ Ｐゴシック" pitchFamily="-1" charset="-128"/>
                <a:cs typeface="ＭＳ Ｐゴシック" pitchFamily="-1" charset="-128"/>
              </a:rPr>
              <a:t>Switch 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to symmetric-key crypto after public-key ops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Symmetric-key crypto much faster (100-1000x)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PK crypto can encrypt message only approx. as large as key </a:t>
            </a:r>
            <a:r>
              <a:rPr lang="en-US" sz="2400" dirty="0" smtClean="0"/>
              <a:t>(2048 bits </a:t>
            </a:r>
            <a:r>
              <a:rPr lang="en-US" sz="2400" dirty="0"/>
              <a:t>– this is a simplification) – afterwards uses hybrid</a:t>
            </a:r>
            <a:endParaRPr lang="en-US" sz="2000" dirty="0"/>
          </a:p>
          <a:p>
            <a:pPr>
              <a:lnSpc>
                <a:spcPct val="110000"/>
              </a:lnSpc>
              <a:spcBef>
                <a:spcPts val="2400"/>
              </a:spcBef>
              <a:spcAft>
                <a:spcPts val="2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HTTPS on top of TCP, so reliable byte stream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Can leverage fact that transmission is reliable to ensure:  each data segment received exactly once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r>
              <a:rPr lang="en-US" sz="2400" dirty="0"/>
              <a:t>Adversary can</a:t>
            </a:r>
            <a:r>
              <a:rPr lang="ja-JP" altLang="en-US" sz="2400" dirty="0">
                <a:ea typeface="ＭＳ Ｐゴシック" pitchFamily="-1" charset="-128"/>
              </a:rPr>
              <a:t>’</a:t>
            </a:r>
            <a:r>
              <a:rPr lang="en-US" altLang="ja-JP" sz="2400" dirty="0"/>
              <a:t>t successfully drop or replay packets</a:t>
            </a:r>
          </a:p>
          <a:p>
            <a:pPr lvl="1">
              <a:lnSpc>
                <a:spcPct val="110000"/>
              </a:lnSpc>
              <a:spcAft>
                <a:spcPts val="200"/>
              </a:spcAft>
            </a:pPr>
            <a:endParaRPr lang="en-US" dirty="0"/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C8719-4402-3347-BE59-BDFA731E4816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3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Browse/OS vendors pick which CAs to trust</a:t>
            </a:r>
          </a:p>
          <a:p>
            <a:pPr lvl="1"/>
            <a:r>
              <a:rPr lang="en-US" dirty="0"/>
              <a:t>Sometimes they revoke this trust – e.g. </a:t>
            </a:r>
            <a:r>
              <a:rPr lang="en-US" dirty="0" err="1"/>
              <a:t>DigiNotar</a:t>
            </a:r>
            <a:r>
              <a:rPr lang="en-US" dirty="0"/>
              <a:t>.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No notion of CAs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having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authority over 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only given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TLD</a:t>
            </a:r>
          </a:p>
          <a:p>
            <a:r>
              <a:rPr lang="en-US" dirty="0"/>
              <a:t>T</a:t>
            </a:r>
            <a:r>
              <a:rPr lang="en-US" dirty="0" smtClean="0">
                <a:ea typeface="ＭＳ Ｐゴシック" pitchFamily="-1" charset="-128"/>
                <a:cs typeface="ＭＳ Ｐゴシック" pitchFamily="-1" charset="-128"/>
              </a:rPr>
              <a:t>rust </a:t>
            </a:r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the {Iranian, Chinese, US} national authorities?</a:t>
            </a:r>
          </a:p>
          <a:p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What standards does Apple use to pick root certs?  Google? MSFT?</a:t>
            </a:r>
          </a:p>
          <a:p>
            <a:pPr lvl="1"/>
            <a:r>
              <a:rPr lang="en-US" dirty="0"/>
              <a:t>There’s a restraint-of-trade issue here. Can’t enter the CA business without vendor support… 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07E033-2144-A141-A802-4C0C6A1C971E}" type="slidenum">
              <a:rPr lang="en-US"/>
              <a:pPr/>
              <a:t>33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-1" charset="-128"/>
                <a:cs typeface="ＭＳ Ｐゴシック" pitchFamily="-1" charset="-128"/>
              </a:rPr>
              <a:t>The trouble with CAs</a:t>
            </a:r>
          </a:p>
        </p:txBody>
      </p:sp>
    </p:spTree>
    <p:extLst>
      <p:ext uri="{BB962C8B-B14F-4D97-AF65-F5344CB8AC3E}">
        <p14:creationId xmlns:p14="http://schemas.microsoft.com/office/powerpoint/2010/main" val="19850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Security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AFD08B4-25A2-414D-9A0B-E0E3553395D7}" type="slidenum">
              <a:rPr lang="en-US">
                <a:latin typeface="Courier New" pitchFamily="-1" charset="0"/>
              </a:rPr>
              <a:pPr/>
              <a:t>35</a:t>
            </a:fld>
            <a:endParaRPr lang="en-US">
              <a:latin typeface="Courier New" pitchFamily="-1" charset="0"/>
            </a:endParaRP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45243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1" name="Text Box 4"/>
          <p:cNvSpPr txBox="1">
            <a:spLocks noChangeArrowheads="1"/>
          </p:cNvSpPr>
          <p:nvPr/>
        </p:nvSpPr>
        <p:spPr bwMode="auto">
          <a:xfrm>
            <a:off x="430213" y="2308225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com</a:t>
            </a:r>
          </a:p>
        </p:txBody>
      </p:sp>
      <p:sp>
        <p:nvSpPr>
          <p:cNvPr id="45062" name="Oval 5"/>
          <p:cNvSpPr>
            <a:spLocks noChangeArrowheads="1"/>
          </p:cNvSpPr>
          <p:nvPr/>
        </p:nvSpPr>
        <p:spPr bwMode="auto">
          <a:xfrm>
            <a:off x="123666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1246188" y="2308225"/>
            <a:ext cx="579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edu</a:t>
            </a:r>
          </a:p>
        </p:txBody>
      </p:sp>
      <p:grpSp>
        <p:nvGrpSpPr>
          <p:cNvPr id="45064" name="Group 7"/>
          <p:cNvGrpSpPr>
            <a:grpSpLocks/>
          </p:cNvGrpSpPr>
          <p:nvPr/>
        </p:nvGrpSpPr>
        <p:grpSpPr bwMode="auto">
          <a:xfrm>
            <a:off x="2127250" y="2479675"/>
            <a:ext cx="522288" cy="88900"/>
            <a:chOff x="1347" y="1706"/>
            <a:chExt cx="329" cy="56"/>
          </a:xfrm>
        </p:grpSpPr>
        <p:sp>
          <p:nvSpPr>
            <p:cNvPr id="45131" name="Oval 8"/>
            <p:cNvSpPr>
              <a:spLocks noChangeArrowheads="1"/>
            </p:cNvSpPr>
            <p:nvPr/>
          </p:nvSpPr>
          <p:spPr bwMode="auto">
            <a:xfrm>
              <a:off x="1347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2" name="Oval 9"/>
            <p:cNvSpPr>
              <a:spLocks noChangeArrowheads="1"/>
            </p:cNvSpPr>
            <p:nvPr/>
          </p:nvSpPr>
          <p:spPr bwMode="auto">
            <a:xfrm>
              <a:off x="148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3" name="Oval 10"/>
            <p:cNvSpPr>
              <a:spLocks noChangeArrowheads="1"/>
            </p:cNvSpPr>
            <p:nvPr/>
          </p:nvSpPr>
          <p:spPr bwMode="auto">
            <a:xfrm>
              <a:off x="1620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65" name="Oval 11"/>
          <p:cNvSpPr>
            <a:spLocks noChangeArrowheads="1"/>
          </p:cNvSpPr>
          <p:nvPr/>
        </p:nvSpPr>
        <p:spPr bwMode="auto">
          <a:xfrm>
            <a:off x="303530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6" name="Text Box 12"/>
          <p:cNvSpPr txBox="1">
            <a:spLocks noChangeArrowheads="1"/>
          </p:cNvSpPr>
          <p:nvPr/>
        </p:nvSpPr>
        <p:spPr bwMode="auto">
          <a:xfrm>
            <a:off x="3074988" y="2308225"/>
            <a:ext cx="550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org</a:t>
            </a:r>
          </a:p>
        </p:txBody>
      </p:sp>
      <p:sp>
        <p:nvSpPr>
          <p:cNvPr id="45067" name="Rectangle 13"/>
          <p:cNvSpPr>
            <a:spLocks noChangeArrowheads="1"/>
          </p:cNvSpPr>
          <p:nvPr/>
        </p:nvSpPr>
        <p:spPr bwMode="auto">
          <a:xfrm>
            <a:off x="35401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8" name="Oval 14"/>
          <p:cNvSpPr>
            <a:spLocks noChangeArrowheads="1"/>
          </p:cNvSpPr>
          <p:nvPr/>
        </p:nvSpPr>
        <p:spPr bwMode="auto">
          <a:xfrm>
            <a:off x="41925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69" name="Text Box 15"/>
          <p:cNvSpPr txBox="1">
            <a:spLocks noChangeArrowheads="1"/>
          </p:cNvSpPr>
          <p:nvPr/>
        </p:nvSpPr>
        <p:spPr bwMode="auto">
          <a:xfrm>
            <a:off x="4291013" y="2308225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ac</a:t>
            </a:r>
          </a:p>
        </p:txBody>
      </p:sp>
      <p:sp>
        <p:nvSpPr>
          <p:cNvPr id="45070" name="Oval 16"/>
          <p:cNvSpPr>
            <a:spLocks noChangeArrowheads="1"/>
          </p:cNvSpPr>
          <p:nvPr/>
        </p:nvSpPr>
        <p:spPr bwMode="auto">
          <a:xfrm>
            <a:off x="6030913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1" name="Text Box 17"/>
          <p:cNvSpPr txBox="1">
            <a:spLocks noChangeArrowheads="1"/>
          </p:cNvSpPr>
          <p:nvPr/>
        </p:nvSpPr>
        <p:spPr bwMode="auto">
          <a:xfrm>
            <a:off x="6078538" y="2306638"/>
            <a:ext cx="46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uk</a:t>
            </a:r>
          </a:p>
        </p:txBody>
      </p:sp>
      <p:grpSp>
        <p:nvGrpSpPr>
          <p:cNvPr id="45072" name="Group 18"/>
          <p:cNvGrpSpPr>
            <a:grpSpLocks/>
          </p:cNvGrpSpPr>
          <p:nvPr/>
        </p:nvGrpSpPr>
        <p:grpSpPr bwMode="auto">
          <a:xfrm>
            <a:off x="5106988" y="2508250"/>
            <a:ext cx="522287" cy="88900"/>
            <a:chOff x="3703" y="1706"/>
            <a:chExt cx="329" cy="56"/>
          </a:xfrm>
        </p:grpSpPr>
        <p:sp>
          <p:nvSpPr>
            <p:cNvPr id="45128" name="Oval 19"/>
            <p:cNvSpPr>
              <a:spLocks noChangeArrowheads="1"/>
            </p:cNvSpPr>
            <p:nvPr/>
          </p:nvSpPr>
          <p:spPr bwMode="auto">
            <a:xfrm>
              <a:off x="3703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29" name="Oval 20"/>
            <p:cNvSpPr>
              <a:spLocks noChangeArrowheads="1"/>
            </p:cNvSpPr>
            <p:nvPr/>
          </p:nvSpPr>
          <p:spPr bwMode="auto">
            <a:xfrm>
              <a:off x="3839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130" name="Oval 21"/>
            <p:cNvSpPr>
              <a:spLocks noChangeArrowheads="1"/>
            </p:cNvSpPr>
            <p:nvPr/>
          </p:nvSpPr>
          <p:spPr bwMode="auto">
            <a:xfrm>
              <a:off x="3976" y="17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073" name="Oval 22"/>
          <p:cNvSpPr>
            <a:spLocks noChangeArrowheads="1"/>
          </p:cNvSpPr>
          <p:nvPr/>
        </p:nvSpPr>
        <p:spPr bwMode="auto">
          <a:xfrm>
            <a:off x="6775450" y="223678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4" name="Text Box 23"/>
          <p:cNvSpPr txBox="1">
            <a:spLocks noChangeArrowheads="1"/>
          </p:cNvSpPr>
          <p:nvPr/>
        </p:nvSpPr>
        <p:spPr bwMode="auto">
          <a:xfrm>
            <a:off x="6843713" y="2293938"/>
            <a:ext cx="481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zw</a:t>
            </a:r>
          </a:p>
        </p:txBody>
      </p:sp>
      <p:sp>
        <p:nvSpPr>
          <p:cNvPr id="45075" name="Rectangle 24"/>
          <p:cNvSpPr>
            <a:spLocks noChangeArrowheads="1"/>
          </p:cNvSpPr>
          <p:nvPr/>
        </p:nvSpPr>
        <p:spPr bwMode="auto">
          <a:xfrm>
            <a:off x="4094163" y="2162175"/>
            <a:ext cx="3405187" cy="758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6" name="Oval 25"/>
          <p:cNvSpPr>
            <a:spLocks noChangeArrowheads="1"/>
          </p:cNvSpPr>
          <p:nvPr/>
        </p:nvSpPr>
        <p:spPr bwMode="auto">
          <a:xfrm>
            <a:off x="8116888" y="223678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7" name="Text Box 26"/>
          <p:cNvSpPr txBox="1">
            <a:spLocks noChangeArrowheads="1"/>
          </p:cNvSpPr>
          <p:nvPr/>
        </p:nvSpPr>
        <p:spPr bwMode="auto">
          <a:xfrm>
            <a:off x="8070850" y="2295525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arpa</a:t>
            </a:r>
          </a:p>
        </p:txBody>
      </p:sp>
      <p:sp>
        <p:nvSpPr>
          <p:cNvPr id="45078" name="Oval 27"/>
          <p:cNvSpPr>
            <a:spLocks noChangeArrowheads="1"/>
          </p:cNvSpPr>
          <p:nvPr/>
        </p:nvSpPr>
        <p:spPr bwMode="auto">
          <a:xfrm>
            <a:off x="4432300" y="1441450"/>
            <a:ext cx="563563" cy="428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79" name="Text Box 28"/>
          <p:cNvSpPr txBox="1">
            <a:spLocks noChangeArrowheads="1"/>
          </p:cNvSpPr>
          <p:nvPr/>
        </p:nvSpPr>
        <p:spPr bwMode="auto">
          <a:xfrm>
            <a:off x="4953000" y="1169988"/>
            <a:ext cx="1695450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sz="2200" b="0">
                <a:latin typeface="Times New Roman" pitchFamily="-1" charset="0"/>
              </a:rPr>
              <a:t>unnamed</a:t>
            </a:r>
            <a:r>
              <a:rPr lang="en-US" b="0">
                <a:latin typeface="Times New Roman" pitchFamily="-1" charset="0"/>
              </a:rPr>
              <a:t> root</a:t>
            </a:r>
          </a:p>
        </p:txBody>
      </p:sp>
      <p:sp>
        <p:nvSpPr>
          <p:cNvPr id="45080" name="Line 29"/>
          <p:cNvSpPr>
            <a:spLocks noChangeShapeType="1"/>
          </p:cNvSpPr>
          <p:nvPr/>
        </p:nvSpPr>
        <p:spPr bwMode="auto">
          <a:xfrm flipH="1">
            <a:off x="711200" y="1641475"/>
            <a:ext cx="37401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1" name="Line 30"/>
          <p:cNvSpPr>
            <a:spLocks noChangeShapeType="1"/>
          </p:cNvSpPr>
          <p:nvPr/>
        </p:nvSpPr>
        <p:spPr bwMode="auto">
          <a:xfrm flipH="1">
            <a:off x="1541463" y="1738313"/>
            <a:ext cx="2951162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2" name="Line 31"/>
          <p:cNvSpPr>
            <a:spLocks noChangeShapeType="1"/>
          </p:cNvSpPr>
          <p:nvPr/>
        </p:nvSpPr>
        <p:spPr bwMode="auto">
          <a:xfrm flipH="1">
            <a:off x="3316288" y="1808163"/>
            <a:ext cx="1204912" cy="442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3" name="Line 32"/>
          <p:cNvSpPr>
            <a:spLocks noChangeShapeType="1"/>
          </p:cNvSpPr>
          <p:nvPr/>
        </p:nvSpPr>
        <p:spPr bwMode="auto">
          <a:xfrm flipH="1">
            <a:off x="4479925" y="1862138"/>
            <a:ext cx="234950" cy="374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4" name="Line 33"/>
          <p:cNvSpPr>
            <a:spLocks noChangeShapeType="1"/>
          </p:cNvSpPr>
          <p:nvPr/>
        </p:nvSpPr>
        <p:spPr bwMode="auto">
          <a:xfrm>
            <a:off x="4978400" y="1627188"/>
            <a:ext cx="3324225" cy="623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5" name="Line 34"/>
          <p:cNvSpPr>
            <a:spLocks noChangeShapeType="1"/>
          </p:cNvSpPr>
          <p:nvPr/>
        </p:nvSpPr>
        <p:spPr bwMode="auto">
          <a:xfrm>
            <a:off x="4937125" y="1738313"/>
            <a:ext cx="2119313" cy="512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6" name="Line 35"/>
          <p:cNvSpPr>
            <a:spLocks noChangeShapeType="1"/>
          </p:cNvSpPr>
          <p:nvPr/>
        </p:nvSpPr>
        <p:spPr bwMode="auto">
          <a:xfrm>
            <a:off x="4881563" y="1822450"/>
            <a:ext cx="1344612" cy="442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7" name="Oval 36"/>
          <p:cNvSpPr>
            <a:spLocks noChangeArrowheads="1"/>
          </p:cNvSpPr>
          <p:nvPr/>
        </p:nvSpPr>
        <p:spPr bwMode="auto">
          <a:xfrm>
            <a:off x="1247775" y="31861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8" name="Oval 37"/>
          <p:cNvSpPr>
            <a:spLocks noChangeArrowheads="1"/>
          </p:cNvSpPr>
          <p:nvPr/>
        </p:nvSpPr>
        <p:spPr bwMode="auto">
          <a:xfrm>
            <a:off x="790575" y="4164013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89" name="Oval 38"/>
          <p:cNvSpPr>
            <a:spLocks noChangeArrowheads="1"/>
          </p:cNvSpPr>
          <p:nvPr/>
        </p:nvSpPr>
        <p:spPr bwMode="auto">
          <a:xfrm>
            <a:off x="1801813" y="41624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0" name="Oval 39"/>
          <p:cNvSpPr>
            <a:spLocks noChangeArrowheads="1"/>
          </p:cNvSpPr>
          <p:nvPr/>
        </p:nvSpPr>
        <p:spPr bwMode="auto">
          <a:xfrm>
            <a:off x="6030913" y="3200400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1" name="Oval 40"/>
          <p:cNvSpPr>
            <a:spLocks noChangeArrowheads="1"/>
          </p:cNvSpPr>
          <p:nvPr/>
        </p:nvSpPr>
        <p:spPr bwMode="auto">
          <a:xfrm>
            <a:off x="6030913" y="41767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2" name="Oval 41"/>
          <p:cNvSpPr>
            <a:spLocks noChangeArrowheads="1"/>
          </p:cNvSpPr>
          <p:nvPr/>
        </p:nvSpPr>
        <p:spPr bwMode="auto">
          <a:xfrm>
            <a:off x="6030913" y="5140325"/>
            <a:ext cx="563562" cy="5762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3" name="Oval 42"/>
          <p:cNvSpPr>
            <a:spLocks noChangeArrowheads="1"/>
          </p:cNvSpPr>
          <p:nvPr/>
        </p:nvSpPr>
        <p:spPr bwMode="auto">
          <a:xfrm>
            <a:off x="18446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4" name="Oval 43"/>
          <p:cNvSpPr>
            <a:spLocks noChangeArrowheads="1"/>
          </p:cNvSpPr>
          <p:nvPr/>
        </p:nvSpPr>
        <p:spPr bwMode="auto">
          <a:xfrm>
            <a:off x="790575" y="5126038"/>
            <a:ext cx="563563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5" name="Oval 44"/>
          <p:cNvSpPr>
            <a:spLocks noChangeArrowheads="1"/>
          </p:cNvSpPr>
          <p:nvPr/>
        </p:nvSpPr>
        <p:spPr bwMode="auto">
          <a:xfrm>
            <a:off x="8116888" y="31861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6" name="Oval 45"/>
          <p:cNvSpPr>
            <a:spLocks noChangeArrowheads="1"/>
          </p:cNvSpPr>
          <p:nvPr/>
        </p:nvSpPr>
        <p:spPr bwMode="auto">
          <a:xfrm>
            <a:off x="8116888" y="4164013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7" name="Oval 46"/>
          <p:cNvSpPr>
            <a:spLocks noChangeArrowheads="1"/>
          </p:cNvSpPr>
          <p:nvPr/>
        </p:nvSpPr>
        <p:spPr bwMode="auto">
          <a:xfrm>
            <a:off x="8116888" y="51260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098" name="Text Box 47"/>
          <p:cNvSpPr txBox="1">
            <a:spLocks noChangeArrowheads="1"/>
          </p:cNvSpPr>
          <p:nvPr/>
        </p:nvSpPr>
        <p:spPr bwMode="auto">
          <a:xfrm>
            <a:off x="1262063" y="3249613"/>
            <a:ext cx="565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bar</a:t>
            </a:r>
          </a:p>
        </p:txBody>
      </p:sp>
      <p:sp>
        <p:nvSpPr>
          <p:cNvPr id="45099" name="Text Box 48"/>
          <p:cNvSpPr txBox="1">
            <a:spLocks noChangeArrowheads="1"/>
          </p:cNvSpPr>
          <p:nvPr/>
        </p:nvSpPr>
        <p:spPr bwMode="auto">
          <a:xfrm>
            <a:off x="747713" y="4246563"/>
            <a:ext cx="663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west</a:t>
            </a:r>
          </a:p>
        </p:txBody>
      </p:sp>
      <p:sp>
        <p:nvSpPr>
          <p:cNvPr id="45100" name="Text Box 49"/>
          <p:cNvSpPr txBox="1">
            <a:spLocks noChangeArrowheads="1"/>
          </p:cNvSpPr>
          <p:nvPr/>
        </p:nvSpPr>
        <p:spPr bwMode="auto">
          <a:xfrm>
            <a:off x="1768475" y="4246563"/>
            <a:ext cx="606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east</a:t>
            </a:r>
          </a:p>
        </p:txBody>
      </p:sp>
      <p:sp>
        <p:nvSpPr>
          <p:cNvPr id="45101" name="Text Box 50"/>
          <p:cNvSpPr txBox="1">
            <a:spLocks noChangeArrowheads="1"/>
          </p:cNvSpPr>
          <p:nvPr/>
        </p:nvSpPr>
        <p:spPr bwMode="auto">
          <a:xfrm>
            <a:off x="8318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Times New Roman" pitchFamily="-1" charset="0"/>
              </a:rPr>
              <a:t>foo</a:t>
            </a:r>
          </a:p>
        </p:txBody>
      </p:sp>
      <p:sp>
        <p:nvSpPr>
          <p:cNvPr id="45102" name="Text Box 51"/>
          <p:cNvSpPr txBox="1">
            <a:spLocks noChangeArrowheads="1"/>
          </p:cNvSpPr>
          <p:nvPr/>
        </p:nvSpPr>
        <p:spPr bwMode="auto">
          <a:xfrm>
            <a:off x="1885950" y="5175250"/>
            <a:ext cx="522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</a:t>
            </a:r>
          </a:p>
        </p:txBody>
      </p:sp>
      <p:sp>
        <p:nvSpPr>
          <p:cNvPr id="45103" name="Line 52"/>
          <p:cNvSpPr>
            <a:spLocks noChangeShapeType="1"/>
          </p:cNvSpPr>
          <p:nvPr/>
        </p:nvSpPr>
        <p:spPr bwMode="auto">
          <a:xfrm>
            <a:off x="1541463" y="2813050"/>
            <a:ext cx="1587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4" name="Line 53"/>
          <p:cNvSpPr>
            <a:spLocks noChangeShapeType="1"/>
          </p:cNvSpPr>
          <p:nvPr/>
        </p:nvSpPr>
        <p:spPr bwMode="auto">
          <a:xfrm flipH="1">
            <a:off x="1050925" y="3762375"/>
            <a:ext cx="360363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5" name="Line 54"/>
          <p:cNvSpPr>
            <a:spLocks noChangeShapeType="1"/>
          </p:cNvSpPr>
          <p:nvPr/>
        </p:nvSpPr>
        <p:spPr bwMode="auto">
          <a:xfrm>
            <a:off x="1625600" y="3748088"/>
            <a:ext cx="415925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6" name="Line 55"/>
          <p:cNvSpPr>
            <a:spLocks noChangeShapeType="1"/>
          </p:cNvSpPr>
          <p:nvPr/>
        </p:nvSpPr>
        <p:spPr bwMode="auto">
          <a:xfrm>
            <a:off x="1071563" y="4745038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7" name="Line 56"/>
          <p:cNvSpPr>
            <a:spLocks noChangeShapeType="1"/>
          </p:cNvSpPr>
          <p:nvPr/>
        </p:nvSpPr>
        <p:spPr bwMode="auto">
          <a:xfrm>
            <a:off x="2097088" y="4730750"/>
            <a:ext cx="1587" cy="401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8" name="Line 57"/>
          <p:cNvSpPr>
            <a:spLocks noChangeShapeType="1"/>
          </p:cNvSpPr>
          <p:nvPr/>
        </p:nvSpPr>
        <p:spPr bwMode="auto">
          <a:xfrm>
            <a:off x="6311900" y="2833688"/>
            <a:ext cx="1588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09" name="Line 58"/>
          <p:cNvSpPr>
            <a:spLocks noChangeShapeType="1"/>
          </p:cNvSpPr>
          <p:nvPr/>
        </p:nvSpPr>
        <p:spPr bwMode="auto">
          <a:xfrm>
            <a:off x="6313488" y="3762375"/>
            <a:ext cx="1587" cy="428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0" name="Line 59"/>
          <p:cNvSpPr>
            <a:spLocks noChangeShapeType="1"/>
          </p:cNvSpPr>
          <p:nvPr/>
        </p:nvSpPr>
        <p:spPr bwMode="auto">
          <a:xfrm>
            <a:off x="6313488" y="4773613"/>
            <a:ext cx="1587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1" name="Oval 60"/>
          <p:cNvSpPr>
            <a:spLocks noChangeArrowheads="1"/>
          </p:cNvSpPr>
          <p:nvPr/>
        </p:nvSpPr>
        <p:spPr bwMode="auto">
          <a:xfrm>
            <a:off x="8116888" y="6053138"/>
            <a:ext cx="563562" cy="5762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2" name="Line 61"/>
          <p:cNvSpPr>
            <a:spLocks noChangeShapeType="1"/>
          </p:cNvSpPr>
          <p:nvPr/>
        </p:nvSpPr>
        <p:spPr bwMode="auto">
          <a:xfrm>
            <a:off x="8428038" y="2805113"/>
            <a:ext cx="1587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3" name="Line 62"/>
          <p:cNvSpPr>
            <a:spLocks noChangeShapeType="1"/>
          </p:cNvSpPr>
          <p:nvPr/>
        </p:nvSpPr>
        <p:spPr bwMode="auto">
          <a:xfrm>
            <a:off x="8399463" y="3748088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4" name="Line 63"/>
          <p:cNvSpPr>
            <a:spLocks noChangeShapeType="1"/>
          </p:cNvSpPr>
          <p:nvPr/>
        </p:nvSpPr>
        <p:spPr bwMode="auto">
          <a:xfrm>
            <a:off x="8399463" y="4716463"/>
            <a:ext cx="1587" cy="409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5" name="Line 64"/>
          <p:cNvSpPr>
            <a:spLocks noChangeShapeType="1"/>
          </p:cNvSpPr>
          <p:nvPr/>
        </p:nvSpPr>
        <p:spPr bwMode="auto">
          <a:xfrm>
            <a:off x="8399463" y="5686425"/>
            <a:ext cx="1587" cy="382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116" name="Text Box 65"/>
          <p:cNvSpPr txBox="1">
            <a:spLocks noChangeArrowheads="1"/>
          </p:cNvSpPr>
          <p:nvPr/>
        </p:nvSpPr>
        <p:spPr bwMode="auto">
          <a:xfrm>
            <a:off x="6100763" y="3249613"/>
            <a:ext cx="4238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ac</a:t>
            </a:r>
          </a:p>
        </p:txBody>
      </p:sp>
      <p:sp>
        <p:nvSpPr>
          <p:cNvPr id="45117" name="Text Box 66"/>
          <p:cNvSpPr txBox="1">
            <a:spLocks noChangeArrowheads="1"/>
          </p:cNvSpPr>
          <p:nvPr/>
        </p:nvSpPr>
        <p:spPr bwMode="auto">
          <a:xfrm>
            <a:off x="5995988" y="4260850"/>
            <a:ext cx="63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cam</a:t>
            </a:r>
          </a:p>
        </p:txBody>
      </p:sp>
      <p:sp>
        <p:nvSpPr>
          <p:cNvPr id="45118" name="Text Box 67"/>
          <p:cNvSpPr txBox="1">
            <a:spLocks noChangeArrowheads="1"/>
          </p:cNvSpPr>
          <p:nvPr/>
        </p:nvSpPr>
        <p:spPr bwMode="auto">
          <a:xfrm>
            <a:off x="6045200" y="5216525"/>
            <a:ext cx="53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</a:t>
            </a:r>
          </a:p>
        </p:txBody>
      </p:sp>
      <p:sp>
        <p:nvSpPr>
          <p:cNvPr id="45119" name="Text Box 68"/>
          <p:cNvSpPr txBox="1">
            <a:spLocks noChangeArrowheads="1"/>
          </p:cNvSpPr>
          <p:nvPr/>
        </p:nvSpPr>
        <p:spPr bwMode="auto">
          <a:xfrm>
            <a:off x="8147050" y="3235325"/>
            <a:ext cx="5492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in-</a:t>
            </a:r>
          </a:p>
          <a:p>
            <a:pPr eaLnBrk="0" hangingPunct="0">
              <a:lnSpc>
                <a:spcPct val="80000"/>
              </a:lnSpc>
            </a:pPr>
            <a:r>
              <a:rPr lang="en-US" sz="1400">
                <a:solidFill>
                  <a:schemeClr val="tx2"/>
                </a:solidFill>
                <a:latin typeface="Times New Roman" pitchFamily="-1" charset="0"/>
              </a:rPr>
              <a:t>addr</a:t>
            </a:r>
          </a:p>
        </p:txBody>
      </p:sp>
      <p:sp>
        <p:nvSpPr>
          <p:cNvPr id="45120" name="Text Box 69"/>
          <p:cNvSpPr txBox="1">
            <a:spLocks noChangeArrowheads="1"/>
          </p:cNvSpPr>
          <p:nvPr/>
        </p:nvSpPr>
        <p:spPr bwMode="auto">
          <a:xfrm>
            <a:off x="8210550" y="4246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</a:t>
            </a:r>
          </a:p>
        </p:txBody>
      </p:sp>
      <p:sp>
        <p:nvSpPr>
          <p:cNvPr id="45121" name="Text Box 70"/>
          <p:cNvSpPr txBox="1">
            <a:spLocks noChangeArrowheads="1"/>
          </p:cNvSpPr>
          <p:nvPr/>
        </p:nvSpPr>
        <p:spPr bwMode="auto">
          <a:xfrm>
            <a:off x="8208963" y="52022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34</a:t>
            </a:r>
          </a:p>
        </p:txBody>
      </p:sp>
      <p:sp>
        <p:nvSpPr>
          <p:cNvPr id="45122" name="Text Box 71"/>
          <p:cNvSpPr txBox="1">
            <a:spLocks noChangeArrowheads="1"/>
          </p:cNvSpPr>
          <p:nvPr/>
        </p:nvSpPr>
        <p:spPr bwMode="auto">
          <a:xfrm>
            <a:off x="8208963" y="6103938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56</a:t>
            </a:r>
          </a:p>
        </p:txBody>
      </p:sp>
      <p:sp>
        <p:nvSpPr>
          <p:cNvPr id="45123" name="Text Box 72"/>
          <p:cNvSpPr txBox="1">
            <a:spLocks noChangeArrowheads="1"/>
          </p:cNvSpPr>
          <p:nvPr/>
        </p:nvSpPr>
        <p:spPr bwMode="auto">
          <a:xfrm>
            <a:off x="1949450" y="2895600"/>
            <a:ext cx="1852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generic domains</a:t>
            </a:r>
          </a:p>
        </p:txBody>
      </p:sp>
      <p:sp>
        <p:nvSpPr>
          <p:cNvPr id="45124" name="Text Box 73"/>
          <p:cNvSpPr txBox="1">
            <a:spLocks noChangeArrowheads="1"/>
          </p:cNvSpPr>
          <p:nvPr/>
        </p:nvSpPr>
        <p:spPr bwMode="auto">
          <a:xfrm>
            <a:off x="4149725" y="2895600"/>
            <a:ext cx="1881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 b="0">
                <a:latin typeface="Times New Roman" pitchFamily="-1" charset="0"/>
              </a:rPr>
              <a:t>country domains</a:t>
            </a:r>
          </a:p>
        </p:txBody>
      </p:sp>
      <p:sp>
        <p:nvSpPr>
          <p:cNvPr id="45125" name="Text Box 74"/>
          <p:cNvSpPr txBox="1">
            <a:spLocks noChangeArrowheads="1"/>
          </p:cNvSpPr>
          <p:nvPr/>
        </p:nvSpPr>
        <p:spPr bwMode="auto">
          <a:xfrm>
            <a:off x="1262063" y="5699125"/>
            <a:ext cx="1911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FF0000"/>
                </a:solidFill>
                <a:latin typeface="Times New Roman" pitchFamily="-1" charset="0"/>
              </a:rPr>
              <a:t>my.east.bar.edu</a:t>
            </a:r>
          </a:p>
        </p:txBody>
      </p:sp>
      <p:sp>
        <p:nvSpPr>
          <p:cNvPr id="45126" name="Text Box 75"/>
          <p:cNvSpPr txBox="1">
            <a:spLocks noChangeArrowheads="1"/>
          </p:cNvSpPr>
          <p:nvPr/>
        </p:nvSpPr>
        <p:spPr bwMode="auto">
          <a:xfrm>
            <a:off x="5386388" y="5699125"/>
            <a:ext cx="17002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rgbClr val="0066FF"/>
                </a:solidFill>
                <a:latin typeface="Times New Roman" pitchFamily="-1" charset="0"/>
              </a:rPr>
              <a:t>usr.cam.ac.uk</a:t>
            </a:r>
          </a:p>
        </p:txBody>
      </p:sp>
      <p:sp>
        <p:nvSpPr>
          <p:cNvPr id="45127" name="Text Box 76"/>
          <p:cNvSpPr txBox="1">
            <a:spLocks noChangeArrowheads="1"/>
          </p:cNvSpPr>
          <p:nvPr/>
        </p:nvSpPr>
        <p:spPr bwMode="auto">
          <a:xfrm>
            <a:off x="6553200" y="6400800"/>
            <a:ext cx="1587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solidFill>
                  <a:schemeClr val="tx2"/>
                </a:solidFill>
                <a:latin typeface="Times New Roman" pitchFamily="-1" charset="0"/>
              </a:rPr>
              <a:t>12.34.56.0/24</a:t>
            </a: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" charset="-128"/>
                <a:cs typeface="ＭＳ Ｐゴシック" pitchFamily="-1" charset="-128"/>
              </a:rPr>
              <a:t>Hierarchical naming in DNS</a:t>
            </a:r>
          </a:p>
        </p:txBody>
      </p:sp>
    </p:spTree>
    <p:extLst>
      <p:ext uri="{BB962C8B-B14F-4D97-AF65-F5344CB8AC3E}">
        <p14:creationId xmlns:p14="http://schemas.microsoft.com/office/powerpoint/2010/main" val="217124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458200" cy="53340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24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If domain name </a:t>
            </a:r>
            <a:r>
              <a:rPr lang="en-US" sz="2800" dirty="0" err="1">
                <a:ea typeface="ＭＳ Ｐゴシック" pitchFamily="-1" charset="-128"/>
                <a:cs typeface="ＭＳ Ｐゴシック" pitchFamily="-1" charset="-128"/>
              </a:rPr>
              <a:t>doesn</a:t>
            </a:r>
            <a:r>
              <a:rPr lang="ja-JP" altLang="en-US" sz="2800" dirty="0">
                <a:ea typeface="ＭＳ Ｐゴシック" pitchFamily="-1" charset="-128"/>
                <a:cs typeface="ＭＳ Ｐゴシック" pitchFamily="-1" charset="-128"/>
              </a:rPr>
              <a:t>’</a:t>
            </a:r>
            <a:r>
              <a:rPr lang="en-US" altLang="ja-JP" sz="2800" dirty="0">
                <a:ea typeface="ＭＳ Ｐゴシック" pitchFamily="-1" charset="-128"/>
                <a:cs typeface="ＭＳ Ｐゴシック" pitchFamily="-1" charset="-128"/>
              </a:rPr>
              <a:t>t exist, DNS should return NXDOMAIN (non-</a:t>
            </a:r>
            <a:r>
              <a:rPr lang="en-US" altLang="ja-JP" sz="2800" dirty="0" err="1">
                <a:ea typeface="ＭＳ Ｐゴシック" pitchFamily="-1" charset="-128"/>
                <a:cs typeface="ＭＳ Ｐゴシック" pitchFamily="-1" charset="-128"/>
              </a:rPr>
              <a:t>existant</a:t>
            </a:r>
            <a:r>
              <a:rPr lang="en-US" altLang="ja-JP" sz="2800" dirty="0">
                <a:ea typeface="ＭＳ Ｐゴシック" pitchFamily="-1" charset="-128"/>
                <a:cs typeface="ＭＳ Ｐゴシック" pitchFamily="-1" charset="-128"/>
              </a:rPr>
              <a:t> domain) </a:t>
            </a:r>
            <a:r>
              <a:rPr lang="en-US" altLang="ja-JP" sz="2800" dirty="0" err="1">
                <a:ea typeface="ＭＳ Ｐゴシック" pitchFamily="-1" charset="-128"/>
                <a:cs typeface="ＭＳ Ｐゴシック" pitchFamily="-1" charset="-128"/>
              </a:rPr>
              <a:t>msg</a:t>
            </a:r>
            <a:endParaRPr lang="en-US" altLang="ja-JP" sz="2800" dirty="0">
              <a:ea typeface="ＭＳ Ｐゴシック" pitchFamily="-1" charset="-128"/>
              <a:cs typeface="ＭＳ Ｐゴシック" pitchFamily="-1" charset="-128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Verisign instead creates wildcard DNS record for all 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  <a:hlinkClick r:id="rId3" tooltip=".com"/>
              </a:rPr>
              <a:t>.com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 and 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  <a:hlinkClick r:id="rId4" tooltip=".net"/>
              </a:rPr>
              <a:t>.net</a:t>
            </a: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 domain names not yet registered</a:t>
            </a:r>
          </a:p>
          <a:p>
            <a:pPr lvl="1" eaLnBrk="1" hangingPunct="1">
              <a:spcAft>
                <a:spcPts val="1800"/>
              </a:spcAft>
            </a:pPr>
            <a:r>
              <a:rPr lang="en-US" sz="2400" dirty="0"/>
              <a:t>September 15 – October 4, 2003</a:t>
            </a:r>
          </a:p>
          <a:p>
            <a:pPr eaLnBrk="1" hangingPunct="1">
              <a:spcAft>
                <a:spcPts val="600"/>
              </a:spcAft>
            </a:pPr>
            <a:r>
              <a:rPr lang="en-US" sz="2800" dirty="0">
                <a:ea typeface="ＭＳ Ｐゴシック" pitchFamily="-1" charset="-128"/>
                <a:cs typeface="ＭＳ Ｐゴシック" pitchFamily="-1" charset="-128"/>
              </a:rPr>
              <a:t>Redirection for these domain names to Verisign web portal:  </a:t>
            </a:r>
            <a:r>
              <a:rPr lang="ja-JP" altLang="en-US" sz="2800" dirty="0">
                <a:ea typeface="ＭＳ Ｐゴシック" pitchFamily="-1" charset="-128"/>
                <a:cs typeface="ＭＳ Ｐゴシック" pitchFamily="-1" charset="-128"/>
              </a:rPr>
              <a:t>“</a:t>
            </a:r>
            <a:r>
              <a:rPr lang="en-US" altLang="ja-JP" sz="2800" dirty="0">
                <a:ea typeface="ＭＳ Ｐゴシック" pitchFamily="-1" charset="-128"/>
                <a:cs typeface="ＭＳ Ｐゴシック" pitchFamily="-1" charset="-128"/>
              </a:rPr>
              <a:t>to help you search</a:t>
            </a:r>
            <a:r>
              <a:rPr lang="ja-JP" altLang="en-US" sz="2800" dirty="0">
                <a:ea typeface="ＭＳ Ｐゴシック" pitchFamily="-1" charset="-128"/>
                <a:cs typeface="ＭＳ Ｐゴシック" pitchFamily="-1" charset="-128"/>
              </a:rPr>
              <a:t>”</a:t>
            </a:r>
            <a:endParaRPr lang="en-US" altLang="ja-JP" sz="2800" dirty="0">
              <a:ea typeface="ＭＳ Ｐゴシック" pitchFamily="-1" charset="-128"/>
              <a:cs typeface="ＭＳ Ｐゴシック" pitchFamily="-1" charset="-128"/>
            </a:endParaRP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and serve you ads…and get </a:t>
            </a:r>
            <a:r>
              <a:rPr lang="ja-JP" altLang="en-US" sz="2400" dirty="0">
                <a:ea typeface="ＭＳ Ｐゴシック" pitchFamily="-1" charset="-128"/>
              </a:rPr>
              <a:t>“</a:t>
            </a:r>
            <a:r>
              <a:rPr lang="en-US" altLang="ja-JP" sz="2400" dirty="0"/>
              <a:t>sponsored</a:t>
            </a:r>
            <a:r>
              <a:rPr lang="ja-JP" altLang="en-US" sz="2400" dirty="0">
                <a:ea typeface="ＭＳ Ｐゴシック" pitchFamily="-1" charset="-128"/>
              </a:rPr>
              <a:t>”</a:t>
            </a:r>
            <a:r>
              <a:rPr lang="en-US" altLang="ja-JP" sz="2400" dirty="0"/>
              <a:t> search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2400" dirty="0"/>
              <a:t>Verisign and online advertising companies make money…</a:t>
            </a:r>
          </a:p>
          <a:p>
            <a:pPr lvl="1" eaLnBrk="1" hangingPunct="1">
              <a:spcAft>
                <a:spcPts val="600"/>
              </a:spcAft>
              <a:buFont typeface="Arial" pitchFamily="-1" charset="0"/>
              <a:buNone/>
            </a:pPr>
            <a:endParaRPr lang="en-US" sz="2400" dirty="0"/>
          </a:p>
          <a:p>
            <a:pPr lvl="1" eaLnBrk="1" hangingPunct="1">
              <a:spcAft>
                <a:spcPts val="600"/>
              </a:spcAft>
              <a:buFont typeface="Arial" pitchFamily="-1" charset="0"/>
              <a:buNone/>
            </a:pPr>
            <a:endParaRPr lang="en-US" sz="2400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2B81FB-931D-DE4E-91BE-EFAFF8C2DBF2}" type="slidenum">
              <a:rPr lang="en-US"/>
              <a:pPr/>
              <a:t>36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796" y="16215"/>
            <a:ext cx="8971604" cy="10668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800" dirty="0"/>
              <a:t>DNS </a:t>
            </a:r>
            <a:r>
              <a:rPr lang="en-US" sz="3800" dirty="0" smtClean="0"/>
              <a:t>Integrity:</a:t>
            </a:r>
            <a:r>
              <a:rPr lang="en-US" sz="3800" dirty="0"/>
              <a:t> </a:t>
            </a:r>
            <a:r>
              <a:rPr lang="en-US" sz="3800" dirty="0" smtClean="0"/>
              <a:t>T</a:t>
            </a:r>
            <a:r>
              <a:rPr lang="en-US" sz="3800" dirty="0" smtClean="0"/>
              <a:t>rust </a:t>
            </a:r>
            <a:r>
              <a:rPr lang="en-US" sz="3800" dirty="0"/>
              <a:t>the TLD operators?</a:t>
            </a:r>
          </a:p>
        </p:txBody>
      </p:sp>
    </p:spTree>
    <p:extLst>
      <p:ext uri="{BB962C8B-B14F-4D97-AF65-F5344CB8AC3E}">
        <p14:creationId xmlns:p14="http://schemas.microsoft.com/office/powerpoint/2010/main" val="17766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686800" cy="11430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800" dirty="0">
                <a:ea typeface="ＭＳ Ｐゴシック" pitchFamily="-1" charset="-128"/>
                <a:cs typeface="ＭＳ Ｐゴシック" pitchFamily="-1" charset="-128"/>
              </a:rPr>
              <a:t>DNS Integrity:</a:t>
            </a:r>
            <a:br>
              <a:rPr lang="en-US" sz="3800" dirty="0">
                <a:ea typeface="ＭＳ Ｐゴシック" pitchFamily="-1" charset="-128"/>
                <a:cs typeface="ＭＳ Ｐゴシック" pitchFamily="-1" charset="-128"/>
              </a:rPr>
            </a:br>
            <a:r>
              <a:rPr lang="en-US" sz="3800" dirty="0"/>
              <a:t>A</a:t>
            </a:r>
            <a:r>
              <a:rPr lang="en-US" sz="3800" dirty="0" smtClean="0">
                <a:ea typeface="ＭＳ Ｐゴシック" pitchFamily="-1" charset="-128"/>
                <a:cs typeface="ＭＳ Ｐゴシック" pitchFamily="-1" charset="-128"/>
              </a:rPr>
              <a:t>nswer </a:t>
            </a:r>
            <a:r>
              <a:rPr lang="en-US" sz="3800" dirty="0">
                <a:ea typeface="ＭＳ Ｐゴシック" pitchFamily="-1" charset="-128"/>
                <a:cs typeface="ＭＳ Ｐゴシック" pitchFamily="-1" charset="-128"/>
              </a:rPr>
              <a:t>from authoritative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2514600"/>
          </a:xfrm>
        </p:spPr>
        <p:txBody>
          <a:bodyPr/>
          <a:lstStyle/>
          <a:p>
            <a:pPr eaLnBrk="1" hangingPunct="1">
              <a:spcBef>
                <a:spcPts val="125"/>
              </a:spcBef>
            </a:pPr>
            <a:r>
              <a:rPr lang="en-US" sz="2900">
                <a:ea typeface="ＭＳ Ｐゴシック" pitchFamily="-1" charset="-128"/>
                <a:cs typeface="ＭＳ Ｐゴシック" pitchFamily="-1" charset="-128"/>
              </a:rPr>
              <a:t>DNS cache poisoning</a:t>
            </a:r>
          </a:p>
          <a:p>
            <a:pPr lvl="1" eaLnBrk="1" hangingPunct="1">
              <a:spcBef>
                <a:spcPts val="125"/>
              </a:spcBef>
            </a:pPr>
            <a:r>
              <a:rPr lang="en-US" sz="2500"/>
              <a:t>Client asks for www.evil.com</a:t>
            </a:r>
          </a:p>
          <a:p>
            <a:pPr lvl="1" eaLnBrk="1" hangingPunct="1">
              <a:spcBef>
                <a:spcPts val="125"/>
              </a:spcBef>
            </a:pPr>
            <a:r>
              <a:rPr lang="en-US" sz="2500"/>
              <a:t>Nameserver authoritative for www.evil.com returns additional section for (www.cnn.com, 1.2.3.4, A)</a:t>
            </a:r>
          </a:p>
          <a:p>
            <a:pPr lvl="1" eaLnBrk="1" hangingPunct="1">
              <a:spcBef>
                <a:spcPts val="125"/>
              </a:spcBef>
              <a:spcAft>
                <a:spcPts val="600"/>
              </a:spcAft>
            </a:pPr>
            <a:r>
              <a:rPr lang="en-US" sz="2500"/>
              <a:t>Thanks!  I won</a:t>
            </a:r>
            <a:r>
              <a:rPr lang="ja-JP" altLang="en-US" sz="2500">
                <a:ea typeface="ＭＳ Ｐゴシック" pitchFamily="-1" charset="-128"/>
              </a:rPr>
              <a:t>’</a:t>
            </a:r>
            <a:r>
              <a:rPr lang="en-US" altLang="ja-JP" sz="2500"/>
              <a:t>t bother check what I asked for</a:t>
            </a:r>
            <a:endParaRPr lang="en-US" sz="240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020C597-3F6E-A24C-A9F3-598B3761016F}" type="slidenum">
              <a:rPr lang="en-US">
                <a:latin typeface="Courier New" pitchFamily="-1" charset="0"/>
              </a:rPr>
              <a:pPr/>
              <a:t>37</a:t>
            </a:fld>
            <a:endParaRPr lang="en-US">
              <a:latin typeface="Courier New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511800"/>
          </a:xfrm>
        </p:spPr>
        <p:txBody>
          <a:bodyPr>
            <a:normAutofit/>
          </a:bodyPr>
          <a:lstStyle/>
          <a:p>
            <a:pPr marL="342900" lvl="1" indent="-342900" eaLnBrk="1" hangingPunct="1">
              <a:spcBef>
                <a:spcPts val="400"/>
              </a:spcBef>
              <a:spcAft>
                <a:spcPts val="200"/>
              </a:spcAft>
              <a:buFont typeface="Arial" pitchFamily="-1" charset="0"/>
              <a:buChar char="•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To prevent cache poisoning, client remembers domain and 16-bit request ID (used to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demux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UDP response) </a:t>
            </a:r>
          </a:p>
          <a:p>
            <a:pPr marL="342900" lvl="1" indent="-342900" eaLnBrk="1" hangingPunct="1">
              <a:spcBef>
                <a:spcPts val="2400"/>
              </a:spcBef>
              <a:spcAft>
                <a:spcPts val="200"/>
              </a:spcAft>
              <a:buFont typeface="Arial" pitchFamily="-1" charset="0"/>
              <a:buChar char="•"/>
            </a:pP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But…DNS hijacking attack: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2" indent="-342900" eaLnBrk="1" hangingPunct="1"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16 bits:  65K possible IDs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rate to enumerate all in 1 sec?  64B/packet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64*65536*8 / 1024 / 1024 = 32 Mbps</a:t>
            </a:r>
          </a:p>
          <a:p>
            <a:pPr marL="742950" lvl="2" indent="-342900" eaLnBrk="1" hangingPunct="1">
              <a:spcBef>
                <a:spcPts val="12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Prevention:  Also randomize the DNS source port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Windows DNS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alloc</a:t>
            </a:r>
            <a:r>
              <a:rPr lang="ja-JP" altLang="en-US" sz="22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2200" dirty="0">
                <a:latin typeface="Arial" charset="0"/>
                <a:ea typeface="Arial" charset="0"/>
                <a:cs typeface="Arial" charset="0"/>
              </a:rPr>
              <a:t>s 2500 DNS ports: ~164M possible IDs</a:t>
            </a: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Would require 80 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Gbps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  <a:p>
            <a:pPr lvl="2" eaLnBrk="1" hangingPunct="1">
              <a:spcBef>
                <a:spcPts val="400"/>
              </a:spcBef>
              <a:spcAft>
                <a:spcPts val="200"/>
              </a:spcAft>
              <a:buFont typeface=".HelveticaNeueDeskInterface-Regular" charset="-120"/>
              <a:buChar char="-"/>
            </a:pPr>
            <a:r>
              <a:rPr lang="en-US" sz="2200" dirty="0">
                <a:latin typeface="Arial" charset="0"/>
                <a:ea typeface="Arial" charset="0"/>
                <a:cs typeface="Arial" charset="0"/>
              </a:rPr>
              <a:t>Kaminsky attack: this source port…</a:t>
            </a:r>
            <a:r>
              <a:rPr lang="en-US" sz="2200" dirty="0" err="1">
                <a:latin typeface="Arial" charset="0"/>
                <a:ea typeface="Arial" charset="0"/>
                <a:cs typeface="Arial" charset="0"/>
              </a:rPr>
              <a:t>wasn</a:t>
            </a:r>
            <a:r>
              <a:rPr lang="ja-JP" altLang="en-US" sz="2200" dirty="0">
                <a:latin typeface="Arial" charset="0"/>
                <a:ea typeface="Arial" charset="0"/>
                <a:cs typeface="Arial" charset="0"/>
              </a:rPr>
              <a:t>’</a:t>
            </a:r>
            <a:r>
              <a:rPr lang="en-US" altLang="ja-JP" sz="2200" dirty="0">
                <a:latin typeface="Arial" charset="0"/>
                <a:ea typeface="Arial" charset="0"/>
                <a:cs typeface="Arial" charset="0"/>
              </a:rPr>
              <a:t>t random after all </a:t>
            </a:r>
            <a:endParaRPr lang="en-US" sz="22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70379ED-5BBC-9940-BC9C-4107F2BE1A67}" type="slidenum">
              <a:rPr lang="en-US">
                <a:latin typeface="Arial" charset="0"/>
                <a:ea typeface="Arial" charset="0"/>
                <a:cs typeface="Arial" charset="0"/>
              </a:rPr>
              <a:pPr/>
              <a:t>38</a:t>
            </a:fld>
            <a:endParaRPr lang="en-US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177800"/>
            <a:ext cx="8686800" cy="1143000"/>
          </a:xfrm>
        </p:spPr>
        <p:txBody>
          <a:bodyPr/>
          <a:lstStyle/>
          <a:p>
            <a:pPr eaLnBrk="1" hangingPunct="1">
              <a:lnSpc>
                <a:spcPts val="5000"/>
              </a:lnSpc>
            </a:pP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DNS Integrity:</a:t>
            </a:r>
            <a:br>
              <a:rPr lang="en-US" sz="3800" dirty="0">
                <a:latin typeface="Arial" charset="0"/>
                <a:ea typeface="Arial" charset="0"/>
                <a:cs typeface="Arial" charset="0"/>
              </a:rPr>
            </a:b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en-US" sz="3800" dirty="0" smtClean="0">
                <a:latin typeface="Arial" charset="0"/>
                <a:ea typeface="Arial" charset="0"/>
                <a:cs typeface="Arial" charset="0"/>
              </a:rPr>
              <a:t>nswer </a:t>
            </a:r>
            <a:r>
              <a:rPr lang="en-US" sz="3800" dirty="0">
                <a:latin typeface="Arial" charset="0"/>
                <a:ea typeface="Arial" charset="0"/>
                <a:cs typeface="Arial" charset="0"/>
              </a:rPr>
              <a:t>from authoritative server?</a:t>
            </a:r>
          </a:p>
        </p:txBody>
      </p:sp>
    </p:spTree>
    <p:extLst>
      <p:ext uri="{BB962C8B-B14F-4D97-AF65-F5344CB8AC3E}">
        <p14:creationId xmlns:p14="http://schemas.microsoft.com/office/powerpoint/2010/main" val="162916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ＭＳ Ｐゴシック" pitchFamily="-1" charset="-128"/>
                <a:cs typeface="ＭＳ Ｐゴシック" pitchFamily="-1" charset="-128"/>
              </a:rPr>
              <a:t>Let’s strongly believe the answer!</a:t>
            </a:r>
            <a:br>
              <a:rPr lang="en-US" altLang="zh-CN">
                <a:ea typeface="ＭＳ Ｐゴシック" pitchFamily="-1" charset="-128"/>
                <a:cs typeface="ＭＳ Ｐゴシック" pitchFamily="-1" charset="-128"/>
              </a:rPr>
            </a:br>
            <a:r>
              <a:rPr lang="en-US" altLang="zh-CN" dirty="0">
                <a:ea typeface="ＭＳ Ｐゴシック" pitchFamily="-1" charset="-128"/>
                <a:cs typeface="ＭＳ Ｐゴシック" pitchFamily="-1" charset="-128"/>
              </a:rPr>
              <a:t>Enter DNSSEC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953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2563"/>
              </a:spcAft>
            </a:pPr>
            <a:r>
              <a:rPr lang="en-US" altLang="zh-CN" dirty="0">
                <a:ea typeface="ＭＳ Ｐゴシック" pitchFamily="-1" charset="-128"/>
                <a:cs typeface="ＭＳ Ｐゴシック" pitchFamily="-1" charset="-128"/>
              </a:rPr>
              <a:t>DNSSEC protects against data spoofing and corruption</a:t>
            </a:r>
          </a:p>
          <a:p>
            <a:pPr eaLnBrk="1" hangingPunct="1">
              <a:lnSpc>
                <a:spcPct val="110000"/>
              </a:lnSpc>
              <a:spcAft>
                <a:spcPts val="2563"/>
              </a:spcAft>
            </a:pPr>
            <a:r>
              <a:rPr lang="en-US" altLang="zh-CN" dirty="0">
                <a:ea typeface="ＭＳ Ｐゴシック" pitchFamily="-1" charset="-128"/>
                <a:cs typeface="ＭＳ Ｐゴシック" pitchFamily="-1" charset="-128"/>
              </a:rPr>
              <a:t>DNSSEC also provides mechanisms to authenticate servers and requests</a:t>
            </a:r>
          </a:p>
          <a:p>
            <a:pPr eaLnBrk="1" hangingPunct="1">
              <a:lnSpc>
                <a:spcPct val="110000"/>
              </a:lnSpc>
              <a:spcAft>
                <a:spcPts val="2563"/>
              </a:spcAft>
            </a:pPr>
            <a:r>
              <a:rPr lang="en-US" altLang="zh-CN" dirty="0">
                <a:ea typeface="ＭＳ Ｐゴシック" pitchFamily="-1" charset="-128"/>
                <a:cs typeface="ＭＳ Ｐゴシック" pitchFamily="-1" charset="-128"/>
              </a:rPr>
              <a:t>DNSSEC provides mechanisms to establish authenticity and integrity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50D022-3E7C-784C-A112-6B0213D15692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5301BB-AB38-6742-A590-2F1780E71DAD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 dirty="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686800" cy="5257800"/>
          </a:xfrm>
        </p:spPr>
        <p:txBody>
          <a:bodyPr>
            <a:noAutofit/>
          </a:bodyPr>
          <a:lstStyle/>
          <a:p>
            <a:pPr eaLnBrk="1" hangingPunct="1">
              <a:spcBef>
                <a:spcPts val="800"/>
              </a:spcBef>
            </a:pPr>
            <a:r>
              <a:rPr lang="en-US" altLang="en-US" sz="2600" dirty="0" smtClean="0">
                <a:latin typeface="Arial" charset="0"/>
                <a:ea typeface="Arial" charset="0"/>
                <a:cs typeface="Arial" charset="0"/>
              </a:rPr>
              <a:t>From Greek, meaning 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600" dirty="0">
                <a:latin typeface="Arial" charset="0"/>
                <a:ea typeface="Arial" charset="0"/>
                <a:cs typeface="Arial" charset="0"/>
              </a:rPr>
              <a:t>secret writing</a:t>
            </a:r>
            <a:r>
              <a:rPr lang="ja-JP" altLang="en-US" sz="2600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altLang="ja-JP" sz="26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ja-JP" sz="2600" dirty="0" smtClean="0">
                <a:latin typeface="Arial" charset="0"/>
                <a:ea typeface="Arial" charset="0"/>
                <a:cs typeface="Arial" charset="0"/>
              </a:rPr>
              <a:t>Confidentiality:  encrypt data to hide content</a:t>
            </a:r>
          </a:p>
          <a:p>
            <a:pPr eaLnBrk="1" hangingPunct="1">
              <a:spcBef>
                <a:spcPts val="800"/>
              </a:spcBef>
            </a:pPr>
            <a:r>
              <a:rPr lang="en-US" altLang="ja-JP" sz="2600" dirty="0" smtClean="0">
                <a:latin typeface="Arial" charset="0"/>
                <a:ea typeface="Arial" charset="0"/>
                <a:cs typeface="Arial" charset="0"/>
              </a:rPr>
              <a:t>Include “signature” or “message authentication code”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ja-JP" sz="2600" dirty="0" smtClean="0">
                <a:latin typeface="Arial" charset="0"/>
                <a:ea typeface="Arial" charset="0"/>
                <a:cs typeface="Arial" charset="0"/>
              </a:rPr>
              <a:t>Integrity:  Message has not been modified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ja-JP" sz="2600" dirty="0" smtClean="0">
                <a:latin typeface="Arial" charset="0"/>
                <a:ea typeface="Arial" charset="0"/>
                <a:cs typeface="Arial" charset="0"/>
              </a:rPr>
              <a:t>Authentication:  Identify source of message</a:t>
            </a:r>
          </a:p>
          <a:p>
            <a:pPr lvl="2" eaLnBrk="1" hangingPunct="1">
              <a:spcBef>
                <a:spcPts val="400"/>
              </a:spcBef>
              <a:spcAft>
                <a:spcPts val="400"/>
              </a:spcAft>
            </a:pPr>
            <a:endParaRPr lang="en-US" altLang="en-US" sz="3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endParaRPr lang="en-US" altLang="en-US" sz="4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en-US" sz="2800" dirty="0">
                <a:latin typeface="Arial" charset="0"/>
                <a:ea typeface="Arial" charset="0"/>
                <a:cs typeface="Arial" charset="0"/>
              </a:rPr>
              <a:t>Modern encryption: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en-US" sz="2400" i="1" dirty="0">
                <a:ea typeface="ＭＳ Ｐゴシック" charset="-128"/>
              </a:rPr>
              <a:t>Algorithm </a:t>
            </a:r>
            <a:r>
              <a:rPr lang="en-US" altLang="en-US" sz="2400" dirty="0">
                <a:ea typeface="ＭＳ Ｐゴシック" charset="-128"/>
              </a:rPr>
              <a:t>public, </a:t>
            </a:r>
            <a:r>
              <a:rPr lang="en-US" altLang="en-US" sz="2400" i="1" dirty="0">
                <a:ea typeface="ＭＳ Ｐゴシック" charset="-128"/>
              </a:rPr>
              <a:t>key </a:t>
            </a:r>
            <a:r>
              <a:rPr lang="en-US" altLang="en-US" sz="2400" dirty="0">
                <a:ea typeface="ＭＳ Ｐゴシック" charset="-128"/>
              </a:rPr>
              <a:t>secret and provides security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>
                <a:ea typeface="ＭＳ Ｐゴシック" charset="-128"/>
              </a:rPr>
              <a:t>S</a:t>
            </a:r>
            <a:r>
              <a:rPr lang="en-US" altLang="en-US" sz="2400" dirty="0" smtClean="0">
                <a:ea typeface="ＭＳ Ｐゴシック" charset="-128"/>
              </a:rPr>
              <a:t>ymmetric (shared secret</a:t>
            </a:r>
            <a:r>
              <a:rPr lang="en-US" altLang="en-US" sz="2400" dirty="0">
                <a:ea typeface="ＭＳ Ｐゴシック" charset="-128"/>
              </a:rPr>
              <a:t>) or asymmetric (</a:t>
            </a:r>
            <a:r>
              <a:rPr lang="en-US" altLang="en-US" sz="2400" dirty="0" smtClean="0">
                <a:ea typeface="ＭＳ Ｐゴシック" charset="-128"/>
              </a:rPr>
              <a:t>public-private key)</a:t>
            </a:r>
            <a:endParaRPr lang="en-US" altLang="en-US" sz="2400" dirty="0">
              <a:ea typeface="ＭＳ Ｐゴシック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60223" y="4315173"/>
            <a:ext cx="7256462" cy="768410"/>
            <a:chOff x="1060223" y="4315173"/>
            <a:chExt cx="7256462" cy="768410"/>
          </a:xfrm>
        </p:grpSpPr>
        <p:sp>
          <p:nvSpPr>
            <p:cNvPr id="34821" name="Text Box 4"/>
            <p:cNvSpPr txBox="1">
              <a:spLocks noChangeArrowheads="1"/>
            </p:cNvSpPr>
            <p:nvPr/>
          </p:nvSpPr>
          <p:spPr bwMode="auto">
            <a:xfrm>
              <a:off x="1060223" y="4683473"/>
              <a:ext cx="1295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0000FF"/>
                  </a:solidFill>
                  <a:latin typeface="Helvetica" charset="0"/>
                </a:rPr>
                <a:t>plaintext</a:t>
              </a:r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4017735" y="4666011"/>
              <a:ext cx="1489075" cy="401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Helvetica" charset="0"/>
                </a:rPr>
                <a:t>ciphertext</a:t>
              </a:r>
            </a:p>
          </p:txBody>
        </p:sp>
        <p:sp>
          <p:nvSpPr>
            <p:cNvPr id="34823" name="Text Box 6"/>
            <p:cNvSpPr txBox="1">
              <a:spLocks noChangeArrowheads="1"/>
            </p:cNvSpPr>
            <p:nvPr/>
          </p:nvSpPr>
          <p:spPr bwMode="auto">
            <a:xfrm>
              <a:off x="7021285" y="4683473"/>
              <a:ext cx="12954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0000FF"/>
                  </a:solidFill>
                  <a:latin typeface="Helvetica" charset="0"/>
                </a:rPr>
                <a:t>plaintext</a:t>
              </a:r>
            </a:p>
          </p:txBody>
        </p:sp>
        <p:sp>
          <p:nvSpPr>
            <p:cNvPr id="34824" name="Line 7"/>
            <p:cNvSpPr>
              <a:spLocks noChangeShapeType="1"/>
            </p:cNvSpPr>
            <p:nvPr/>
          </p:nvSpPr>
          <p:spPr bwMode="auto">
            <a:xfrm>
              <a:off x="2450873" y="4867623"/>
              <a:ext cx="1473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5" name="Line 8"/>
            <p:cNvSpPr>
              <a:spLocks noChangeShapeType="1"/>
            </p:cNvSpPr>
            <p:nvPr/>
          </p:nvSpPr>
          <p:spPr bwMode="auto">
            <a:xfrm>
              <a:off x="5602060" y="4867623"/>
              <a:ext cx="13239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2203223" y="4315173"/>
              <a:ext cx="18034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 dirty="0">
                  <a:solidFill>
                    <a:srgbClr val="FF0000"/>
                  </a:solidFill>
                  <a:latin typeface="Helvetica" charset="0"/>
                </a:rPr>
                <a:t>encryption</a:t>
              </a:r>
            </a:p>
          </p:txBody>
        </p:sp>
        <p:sp>
          <p:nvSpPr>
            <p:cNvPr id="34827" name="Text Box 10"/>
            <p:cNvSpPr txBox="1">
              <a:spLocks noChangeArrowheads="1"/>
            </p:cNvSpPr>
            <p:nvPr/>
          </p:nvSpPr>
          <p:spPr bwMode="auto">
            <a:xfrm>
              <a:off x="5451248" y="4315173"/>
              <a:ext cx="162877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rgbClr val="800000"/>
                  </a:solidFill>
                  <a:latin typeface="Calibri" charset="0"/>
                  <a:ea typeface="ＭＳ Ｐゴシック" charset="-128"/>
                </a:defRPr>
              </a:lvl1pPr>
              <a:lvl2pPr marL="37931725" indent="-37474525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Helvetica" charset="0"/>
                </a:rPr>
                <a:t>decryption</a:t>
              </a:r>
            </a:p>
          </p:txBody>
        </p:sp>
      </p:grp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What is Cryptography?</a:t>
            </a:r>
          </a:p>
        </p:txBody>
      </p:sp>
    </p:spTree>
    <p:extLst>
      <p:ext uri="{BB962C8B-B14F-4D97-AF65-F5344CB8AC3E}">
        <p14:creationId xmlns:p14="http://schemas.microsoft.com/office/powerpoint/2010/main" val="27633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68788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spcAft>
                <a:spcPts val="1875"/>
              </a:spcAft>
            </a:pPr>
            <a:r>
              <a:rPr lang="en-US" altLang="zh-CN" sz="2800">
                <a:ea typeface="ＭＳ Ｐゴシック" pitchFamily="-1" charset="-128"/>
                <a:cs typeface="ＭＳ Ｐゴシック" pitchFamily="-1" charset="-128"/>
              </a:rPr>
              <a:t>The DNS servers sign the hash of resource record set with its private (signature) keys</a:t>
            </a:r>
          </a:p>
          <a:p>
            <a:pPr eaLnBrk="1" hangingPunct="1">
              <a:lnSpc>
                <a:spcPct val="110000"/>
              </a:lnSpc>
              <a:spcAft>
                <a:spcPts val="1875"/>
              </a:spcAft>
            </a:pPr>
            <a:r>
              <a:rPr lang="en-US" altLang="zh-CN" sz="2800">
                <a:ea typeface="ＭＳ Ｐゴシック" pitchFamily="-1" charset="-128"/>
                <a:cs typeface="ＭＳ Ｐゴシック" pitchFamily="-1" charset="-128"/>
              </a:rPr>
              <a:t>Public keys can be used to verify the SIGs</a:t>
            </a:r>
          </a:p>
          <a:p>
            <a:pPr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800">
                <a:ea typeface="ＭＳ Ｐゴシック" pitchFamily="-1" charset="-128"/>
                <a:cs typeface="ＭＳ Ｐゴシック" pitchFamily="-1" charset="-128"/>
              </a:rPr>
              <a:t>Leverages hierarchy: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400"/>
              <a:t>Authenticity of nameserver’s public keys is established by a signature over the keys by the parent’s private key</a:t>
            </a:r>
          </a:p>
          <a:p>
            <a:pPr lvl="1" eaLnBrk="1" hangingPunct="1">
              <a:lnSpc>
                <a:spcPct val="110000"/>
              </a:lnSpc>
              <a:spcAft>
                <a:spcPct val="20000"/>
              </a:spcAft>
            </a:pPr>
            <a:r>
              <a:rPr lang="en-US" altLang="zh-CN" sz="2400"/>
              <a:t>In ideal case, only roots’ public keys need to be distributed out-of-band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B6D2EA0-8862-7742-9F67-1B9788B05D0D}" type="slidenum">
              <a:rPr lang="en-US"/>
              <a:pPr/>
              <a:t>40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-1" charset="-128"/>
                <a:cs typeface="ＭＳ Ｐゴシック" pitchFamily="-1" charset="-128"/>
              </a:rPr>
              <a:t>PK-DNSSEC (Public Key)</a:t>
            </a:r>
          </a:p>
        </p:txBody>
      </p:sp>
    </p:spTree>
    <p:extLst>
      <p:ext uri="{BB962C8B-B14F-4D97-AF65-F5344CB8AC3E}">
        <p14:creationId xmlns:p14="http://schemas.microsoft.com/office/powerpoint/2010/main" val="192784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28600" y="3276600"/>
            <a:ext cx="1125538" cy="914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stub</a:t>
            </a:r>
          </a:p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resolver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1371600" y="3581400"/>
            <a:ext cx="143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0" y="1731109"/>
            <a:ext cx="5486400" cy="5540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00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Question:  </a:t>
            </a:r>
            <a:r>
              <a:rPr lang="en-US" altLang="zh-CN" sz="3000" dirty="0" err="1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</a:t>
            </a:r>
            <a:r>
              <a:rPr lang="en-US" altLang="zh-CN" sz="3000" dirty="0">
                <a:solidFill>
                  <a:srgbClr val="FF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  ?</a:t>
            </a: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474788" y="3276600"/>
            <a:ext cx="15319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2819400" y="3124200"/>
            <a:ext cx="1617663" cy="1295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resolver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6338888" y="2514600"/>
            <a:ext cx="2462212" cy="4572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Calibri" pitchFamily="-1" charset="0"/>
                <a:ea typeface="宋体" pitchFamily="-1" charset="-122"/>
                <a:cs typeface="宋体" pitchFamily="-1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(root)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 rot="-1829000">
            <a:off x="4548188" y="2754313"/>
            <a:ext cx="1531937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44042" name="Line 10"/>
          <p:cNvSpPr>
            <a:spLocks noChangeShapeType="1"/>
          </p:cNvSpPr>
          <p:nvPr/>
        </p:nvSpPr>
        <p:spPr bwMode="auto">
          <a:xfrm flipV="1">
            <a:off x="4419600" y="2590800"/>
            <a:ext cx="1905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 flipH="1">
            <a:off x="4421188" y="2743200"/>
            <a:ext cx="1903412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Rectangle 12"/>
          <p:cNvSpPr>
            <a:spLocks noChangeArrowheads="1"/>
          </p:cNvSpPr>
          <p:nvPr/>
        </p:nvSpPr>
        <p:spPr bwMode="auto">
          <a:xfrm>
            <a:off x="5257800" y="3048000"/>
            <a:ext cx="3048000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         ask .com server</a:t>
            </a:r>
          </a:p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 </a:t>
            </a:r>
            <a:r>
              <a:rPr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 (ip addr and PK of .com server)</a:t>
            </a:r>
          </a:p>
        </p:txBody>
      </p:sp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6400800" y="3810000"/>
            <a:ext cx="2462213" cy="4572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宋体" pitchFamily="-1" charset="-122"/>
                <a:cs typeface="宋体" pitchFamily="-1" charset="-122"/>
              </a:rPr>
              <a:t>.</a:t>
            </a:r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com</a:t>
            </a:r>
          </a:p>
        </p:txBody>
      </p:sp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648200" y="3733800"/>
            <a:ext cx="1531938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44047" name="Line 15"/>
          <p:cNvSpPr>
            <a:spLocks noChangeShapeType="1"/>
          </p:cNvSpPr>
          <p:nvPr/>
        </p:nvSpPr>
        <p:spPr bwMode="auto">
          <a:xfrm>
            <a:off x="4495800" y="40386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4657725" y="4191000"/>
            <a:ext cx="3038475" cy="523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ask cnn.com server   </a:t>
            </a:r>
          </a:p>
          <a:p>
            <a:pPr algn="l"/>
            <a:r>
              <a:rPr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 (ip addr and PK of cnn.com server)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4419600" y="4191000"/>
            <a:ext cx="198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0" name="Rectangle 18"/>
          <p:cNvSpPr>
            <a:spLocks noChangeArrowheads="1"/>
          </p:cNvSpPr>
          <p:nvPr/>
        </p:nvSpPr>
        <p:spPr bwMode="auto">
          <a:xfrm>
            <a:off x="6324600" y="6096000"/>
            <a:ext cx="2463800" cy="533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cnn.com</a:t>
            </a:r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4038600" y="4419600"/>
            <a:ext cx="22860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H="1" flipV="1">
            <a:off x="3810000" y="4419600"/>
            <a:ext cx="2514600" cy="213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3" name="Rectangle 21"/>
          <p:cNvSpPr>
            <a:spLocks noChangeArrowheads="1"/>
          </p:cNvSpPr>
          <p:nvPr/>
        </p:nvSpPr>
        <p:spPr bwMode="auto">
          <a:xfrm rot="2400000">
            <a:off x="4662488" y="5103813"/>
            <a:ext cx="1530350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www.cnn.com A ?</a:t>
            </a:r>
          </a:p>
        </p:txBody>
      </p:sp>
      <p:sp>
        <p:nvSpPr>
          <p:cNvPr id="44054" name="Rectangle 22"/>
          <p:cNvSpPr>
            <a:spLocks noChangeArrowheads="1"/>
          </p:cNvSpPr>
          <p:nvPr/>
        </p:nvSpPr>
        <p:spPr bwMode="auto">
          <a:xfrm rot="2334887">
            <a:off x="4021138" y="5381625"/>
            <a:ext cx="17176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 (xxx.xxx.xxx.xxx)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1371600" y="3733800"/>
            <a:ext cx="1338263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xxx.xxx.xxx.xxx</a:t>
            </a:r>
          </a:p>
        </p:txBody>
      </p:sp>
      <p:sp>
        <p:nvSpPr>
          <p:cNvPr id="44056" name="Line 24"/>
          <p:cNvSpPr>
            <a:spLocks noChangeShapeType="1"/>
          </p:cNvSpPr>
          <p:nvPr/>
        </p:nvSpPr>
        <p:spPr bwMode="auto">
          <a:xfrm flipH="1">
            <a:off x="1371600" y="3733800"/>
            <a:ext cx="14319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7" name="Freeform 25"/>
          <p:cNvSpPr>
            <a:spLocks/>
          </p:cNvSpPr>
          <p:nvPr/>
        </p:nvSpPr>
        <p:spPr bwMode="auto">
          <a:xfrm>
            <a:off x="2971800" y="4419600"/>
            <a:ext cx="574675" cy="469900"/>
          </a:xfrm>
          <a:custGeom>
            <a:avLst/>
            <a:gdLst>
              <a:gd name="T0" fmla="*/ 2147483647 w 392"/>
              <a:gd name="T1" fmla="*/ 0 h 296"/>
              <a:gd name="T2" fmla="*/ 2147483647 w 392"/>
              <a:gd name="T3" fmla="*/ 2147483647 h 296"/>
              <a:gd name="T4" fmla="*/ 2147483647 w 392"/>
              <a:gd name="T5" fmla="*/ 2147483647 h 296"/>
              <a:gd name="T6" fmla="*/ 0 60000 65536"/>
              <a:gd name="T7" fmla="*/ 0 60000 65536"/>
              <a:gd name="T8" fmla="*/ 0 60000 65536"/>
              <a:gd name="T9" fmla="*/ 0 w 392"/>
              <a:gd name="T10" fmla="*/ 0 h 296"/>
              <a:gd name="T11" fmla="*/ 392 w 392"/>
              <a:gd name="T12" fmla="*/ 296 h 2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296">
                <a:moveTo>
                  <a:pt x="56" y="0"/>
                </a:moveTo>
                <a:cubicBezTo>
                  <a:pt x="28" y="140"/>
                  <a:pt x="0" y="280"/>
                  <a:pt x="56" y="288"/>
                </a:cubicBezTo>
                <a:cubicBezTo>
                  <a:pt x="112" y="296"/>
                  <a:pt x="252" y="172"/>
                  <a:pt x="392" y="48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2667000" y="4876800"/>
            <a:ext cx="1133475" cy="3079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add to cache</a:t>
            </a:r>
          </a:p>
        </p:txBody>
      </p:sp>
      <p:sp>
        <p:nvSpPr>
          <p:cNvPr id="59419" name="Text Box 30"/>
          <p:cNvSpPr txBox="1">
            <a:spLocks noChangeArrowheads="1"/>
          </p:cNvSpPr>
          <p:nvPr/>
        </p:nvSpPr>
        <p:spPr bwMode="auto">
          <a:xfrm>
            <a:off x="0" y="2968625"/>
            <a:ext cx="168433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src.cs.princeton.edu</a:t>
            </a:r>
          </a:p>
        </p:txBody>
      </p:sp>
      <p:sp>
        <p:nvSpPr>
          <p:cNvPr id="59420" name="Text Box 31"/>
          <p:cNvSpPr txBox="1">
            <a:spLocks noChangeArrowheads="1"/>
          </p:cNvSpPr>
          <p:nvPr/>
        </p:nvSpPr>
        <p:spPr bwMode="auto">
          <a:xfrm>
            <a:off x="2743200" y="2743200"/>
            <a:ext cx="1741488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lang="en-US" altLang="zh-CN" sz="1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dns.cs.princeton.edu</a:t>
            </a:r>
            <a:endParaRPr lang="zh-CN" altLang="en-US" sz="1400">
              <a:solidFill>
                <a:srgbClr val="000000"/>
              </a:solidFill>
              <a:latin typeface="Calibri" pitchFamily="-1" charset="0"/>
              <a:ea typeface="宋体" pitchFamily="-1" charset="-122"/>
              <a:cs typeface="宋体" pitchFamily="-1" charset="-122"/>
            </a:endParaRPr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1524000" y="4051300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transaction 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4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signatures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endParaRPr kumimoji="1" lang="en-US" altLang="zh-CN" sz="1400">
              <a:solidFill>
                <a:schemeClr val="hlink"/>
              </a:solidFill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44067" name="Rectangle 35"/>
          <p:cNvSpPr>
            <a:spLocks noChangeArrowheads="1"/>
          </p:cNvSpPr>
          <p:nvPr/>
        </p:nvSpPr>
        <p:spPr bwMode="auto">
          <a:xfrm>
            <a:off x="6324600" y="5029200"/>
            <a:ext cx="2463800" cy="533400"/>
          </a:xfrm>
          <a:prstGeom prst="rect">
            <a:avLst/>
          </a:prstGeom>
          <a:solidFill>
            <a:srgbClr val="BCEE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slave servers</a:t>
            </a:r>
          </a:p>
        </p:txBody>
      </p:sp>
      <p:sp>
        <p:nvSpPr>
          <p:cNvPr id="44068" name="Line 36"/>
          <p:cNvSpPr>
            <a:spLocks noChangeShapeType="1"/>
          </p:cNvSpPr>
          <p:nvPr/>
        </p:nvSpPr>
        <p:spPr bwMode="auto">
          <a:xfrm flipV="1">
            <a:off x="7620000" y="5562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6705600" y="5562600"/>
            <a:ext cx="9906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2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transaction </a:t>
            </a:r>
          </a:p>
          <a:p>
            <a:pPr>
              <a:spcBef>
                <a:spcPct val="20000"/>
              </a:spcBef>
              <a:buClr>
                <a:schemeClr val="folHlink"/>
              </a:buClr>
            </a:pPr>
            <a:r>
              <a:rPr kumimoji="1" lang="en-US" altLang="zh-CN" sz="1200">
                <a:solidFill>
                  <a:schemeClr val="hlink"/>
                </a:solidFill>
                <a:latin typeface="Calibri" pitchFamily="-1" charset="0"/>
                <a:ea typeface="Calibri" pitchFamily="-1" charset="0"/>
                <a:cs typeface="Calibri" pitchFamily="-1" charset="0"/>
              </a:rPr>
              <a:t>signatures</a:t>
            </a:r>
          </a:p>
        </p:txBody>
      </p:sp>
      <p:sp>
        <p:nvSpPr>
          <p:cNvPr id="59425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CA0869-7BD6-2640-8249-78117F12C5C5}" type="slidenum">
              <a:rPr lang="en-US">
                <a:latin typeface="Calibri" pitchFamily="-1" charset="0"/>
                <a:ea typeface="Calibri" pitchFamily="-1" charset="0"/>
                <a:cs typeface="Calibri" pitchFamily="-1" charset="0"/>
              </a:rPr>
              <a:pPr/>
              <a:t>41</a:t>
            </a:fld>
            <a:endParaRPr lang="en-US">
              <a:latin typeface="Calibri" pitchFamily="-1" charset="0"/>
              <a:ea typeface="Calibri" pitchFamily="-1" charset="0"/>
              <a:cs typeface="Calibri" pitchFamily="-1" charset="0"/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-1" charset="-128"/>
                <a:cs typeface="ＭＳ Ｐゴシック" pitchFamily="-1" charset="-128"/>
              </a:rPr>
              <a:t>Verifying the tree</a:t>
            </a:r>
          </a:p>
        </p:txBody>
      </p:sp>
    </p:spTree>
    <p:extLst>
      <p:ext uri="{BB962C8B-B14F-4D97-AF65-F5344CB8AC3E}">
        <p14:creationId xmlns:p14="http://schemas.microsoft.com/office/powerpoint/2010/main" val="189051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40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animBg="1"/>
      <p:bldP spid="44038" grpId="0"/>
      <p:bldP spid="44041" grpId="0"/>
      <p:bldP spid="44042" grpId="0" animBg="1"/>
      <p:bldP spid="44043" grpId="0" animBg="1"/>
      <p:bldP spid="44044" grpId="0"/>
      <p:bldP spid="44045" grpId="0" animBg="1"/>
      <p:bldP spid="44046" grpId="0"/>
      <p:bldP spid="44047" grpId="0" animBg="1"/>
      <p:bldP spid="44048" grpId="0"/>
      <p:bldP spid="44049" grpId="0" animBg="1"/>
      <p:bldP spid="44050" grpId="0" animBg="1"/>
      <p:bldP spid="44051" grpId="0" animBg="1"/>
      <p:bldP spid="44052" grpId="0" animBg="1"/>
      <p:bldP spid="44053" grpId="0"/>
      <p:bldP spid="44054" grpId="0"/>
      <p:bldP spid="44055" grpId="0"/>
      <p:bldP spid="44056" grpId="0" animBg="1"/>
      <p:bldP spid="44057" grpId="0" animBg="1"/>
      <p:bldP spid="44058" grpId="0"/>
      <p:bldP spid="44064" grpId="0"/>
      <p:bldP spid="44067" grpId="0" animBg="1"/>
      <p:bldP spid="44068" grpId="0" animBg="1"/>
      <p:bldP spid="440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1825D3-CD60-E64E-80D9-3F874E5A29C3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charset="-128"/>
              </a:rPr>
              <a:t>Symmetric </a:t>
            </a:r>
            <a:r>
              <a:rPr lang="en-US" altLang="en-US" dirty="0" smtClean="0">
                <a:ea typeface="ＭＳ Ｐゴシック" charset="-128"/>
              </a:rPr>
              <a:t>(Secret Key) Crypto</a:t>
            </a:r>
            <a:endParaRPr lang="en-AU" altLang="en-US" dirty="0">
              <a:ea typeface="ＭＳ Ｐゴシック" charset="-128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87928"/>
            <a:ext cx="8610600" cy="5241471"/>
          </a:xfrm>
        </p:spPr>
        <p:txBody>
          <a:bodyPr>
            <a:noAutofit/>
          </a:bodyPr>
          <a:lstStyle/>
          <a:p>
            <a:pPr eaLnBrk="1" hangingPunct="1"/>
            <a:r>
              <a:rPr lang="en-AU" altLang="en-US" sz="2800" dirty="0" smtClean="0">
                <a:ea typeface="ＭＳ Ｐゴシック" charset="-128"/>
              </a:rPr>
              <a:t>Sender </a:t>
            </a:r>
            <a:r>
              <a:rPr lang="en-AU" altLang="en-US" sz="2800" dirty="0">
                <a:ea typeface="ＭＳ Ｐゴシック" charset="-128"/>
              </a:rPr>
              <a:t>and recipient share </a:t>
            </a:r>
            <a:r>
              <a:rPr lang="en-AU" altLang="en-US" sz="2800" dirty="0" smtClean="0">
                <a:ea typeface="ＭＳ Ｐゴシック" charset="-128"/>
              </a:rPr>
              <a:t>common key</a:t>
            </a:r>
          </a:p>
          <a:p>
            <a:pPr lvl="1" eaLnBrk="1" hangingPunct="1"/>
            <a:r>
              <a:rPr lang="en-AU" altLang="en-US" b="1" dirty="0" smtClean="0">
                <a:ea typeface="ＭＳ Ｐゴシック" charset="-128"/>
              </a:rPr>
              <a:t>Main challenge:  How to distribute the key?  </a:t>
            </a:r>
          </a:p>
          <a:p>
            <a:pPr eaLnBrk="1" hangingPunct="1">
              <a:spcBef>
                <a:spcPts val="4400"/>
              </a:spcBef>
            </a:pPr>
            <a:r>
              <a:rPr lang="en-AU" altLang="en-US" sz="2800" dirty="0" smtClean="0">
                <a:ea typeface="ＭＳ Ｐゴシック" charset="-128"/>
              </a:rPr>
              <a:t>Provides dual use:</a:t>
            </a:r>
          </a:p>
          <a:p>
            <a:pPr lvl="1" eaLnBrk="1" hangingPunct="1"/>
            <a:r>
              <a:rPr lang="en-AU" altLang="en-US" sz="2600" dirty="0" smtClean="0">
                <a:ea typeface="ＭＳ Ｐゴシック" charset="-128"/>
              </a:rPr>
              <a:t>Confidentiality (encryption) </a:t>
            </a:r>
          </a:p>
          <a:p>
            <a:pPr lvl="1" eaLnBrk="1" hangingPunct="1"/>
            <a:r>
              <a:rPr lang="en-AU" altLang="en-US" sz="2600" dirty="0">
                <a:ea typeface="ＭＳ Ｐゴシック" charset="-128"/>
              </a:rPr>
              <a:t>M</a:t>
            </a:r>
            <a:r>
              <a:rPr lang="en-AU" altLang="en-US" sz="2600" dirty="0" smtClean="0">
                <a:ea typeface="ＭＳ Ｐゴシック" charset="-128"/>
              </a:rPr>
              <a:t>essage authentication + integrity (MAC)</a:t>
            </a:r>
          </a:p>
          <a:p>
            <a:pPr eaLnBrk="1" hangingPunct="1">
              <a:spcBef>
                <a:spcPts val="4400"/>
              </a:spcBef>
            </a:pPr>
            <a:r>
              <a:rPr lang="en-US" altLang="en-US" sz="2700" dirty="0" smtClean="0">
                <a:ea typeface="ＭＳ Ｐゴシック" charset="-128"/>
              </a:rPr>
              <a:t>1000x more </a:t>
            </a:r>
            <a:r>
              <a:rPr lang="en-US" altLang="en-US" sz="2700" dirty="0">
                <a:ea typeface="ＭＳ Ｐゴシック" charset="-128"/>
              </a:rPr>
              <a:t>computationally efficient than </a:t>
            </a:r>
            <a:r>
              <a:rPr lang="en-US" altLang="en-US" sz="2700" dirty="0" smtClean="0">
                <a:ea typeface="ＭＳ Ｐゴシック" charset="-128"/>
              </a:rPr>
              <a:t>asymmetric</a:t>
            </a:r>
            <a:endParaRPr lang="en-US" altLang="en-US" sz="2700" dirty="0">
              <a:ea typeface="ＭＳ Ｐゴシック" charset="-128"/>
            </a:endParaRPr>
          </a:p>
          <a:p>
            <a:pPr eaLnBrk="1" hangingPunct="1">
              <a:buFont typeface="Arial" charset="0"/>
              <a:buNone/>
            </a:pPr>
            <a:endParaRPr lang="en-AU" altLang="en-US" sz="32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4734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60A5F1-1F6F-C645-B28B-731867B2CEDC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charset="-128"/>
              </a:rPr>
              <a:t>Symmetric Cipher Model</a:t>
            </a:r>
            <a:endParaRPr lang="en-AU" altLang="en-US">
              <a:ea typeface="ＭＳ Ｐゴシック" charset="-128"/>
            </a:endParaRPr>
          </a:p>
        </p:txBody>
      </p:sp>
      <p:pic>
        <p:nvPicPr>
          <p:cNvPr id="51204" name="Picture 2" descr="symmetric-alice-bob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3" y="1536699"/>
            <a:ext cx="8287616" cy="511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90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ea typeface="ＭＳ Ｐゴシック" charset="-128"/>
              </a:rPr>
              <a:t>Public-Key Cryptography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24000"/>
            <a:ext cx="9013371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800" b="1" dirty="0" smtClean="0">
                <a:solidFill>
                  <a:srgbClr val="000090"/>
                </a:solidFill>
                <a:ea typeface="ＭＳ Ｐゴシック" charset="-128"/>
              </a:rPr>
              <a:t>Each party has (public key, private key)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800" b="1" dirty="0" smtClean="0">
              <a:solidFill>
                <a:srgbClr val="000090"/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800" b="1" dirty="0" smtClean="0">
                <a:solidFill>
                  <a:srgbClr val="000090"/>
                </a:solidFill>
                <a:ea typeface="ＭＳ Ｐゴシック" charset="-128"/>
              </a:rPr>
              <a:t>Alice’s public key PK  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Known </a:t>
            </a:r>
            <a:r>
              <a:rPr lang="en-AU" altLang="en-US" sz="2400" dirty="0">
                <a:solidFill>
                  <a:srgbClr val="000000"/>
                </a:solidFill>
                <a:ea typeface="ＭＳ Ｐゴシック" charset="-128"/>
              </a:rPr>
              <a:t>by </a:t>
            </a: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anybody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Bob uses PK to encrypt messages </a:t>
            </a:r>
            <a:r>
              <a:rPr lang="en-AU" altLang="en-US" sz="2400" i="1" dirty="0" smtClean="0">
                <a:solidFill>
                  <a:srgbClr val="000000"/>
                </a:solidFill>
                <a:ea typeface="ＭＳ Ｐゴシック" charset="-128"/>
              </a:rPr>
              <a:t>to</a:t>
            </a: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 Alice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Bob uses PK to verify signatures </a:t>
            </a:r>
            <a:r>
              <a:rPr lang="en-AU" altLang="en-US" sz="2400" i="1" dirty="0" smtClean="0">
                <a:solidFill>
                  <a:srgbClr val="000000"/>
                </a:solidFill>
                <a:ea typeface="ＭＳ Ｐゴシック" charset="-128"/>
              </a:rPr>
              <a:t>from</a:t>
            </a: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 Alice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400" dirty="0">
              <a:solidFill>
                <a:srgbClr val="000000"/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800" b="1" dirty="0" smtClean="0">
                <a:solidFill>
                  <a:srgbClr val="000090"/>
                </a:solidFill>
                <a:ea typeface="ＭＳ Ｐゴシック" charset="-128"/>
              </a:rPr>
              <a:t>Alice’s private/secret key: </a:t>
            </a:r>
            <a:r>
              <a:rPr lang="en-AU" altLang="en-US" sz="2800" b="1" dirty="0" err="1" smtClean="0">
                <a:solidFill>
                  <a:srgbClr val="000090"/>
                </a:solidFill>
                <a:ea typeface="ＭＳ Ｐゴシック" charset="-128"/>
              </a:rPr>
              <a:t>sk</a:t>
            </a:r>
            <a:endParaRPr lang="en-AU" altLang="en-US" sz="2800" b="1" dirty="0" smtClean="0">
              <a:solidFill>
                <a:srgbClr val="00009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Known only by Alice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Alice uses </a:t>
            </a:r>
            <a:r>
              <a:rPr lang="en-AU" altLang="en-US" sz="2400" dirty="0" err="1" smtClean="0">
                <a:solidFill>
                  <a:srgbClr val="000000"/>
                </a:solidFill>
                <a:ea typeface="ＭＳ Ｐゴシック" charset="-128"/>
              </a:rPr>
              <a:t>sk</a:t>
            </a: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 to decrypt </a:t>
            </a:r>
            <a:r>
              <a:rPr lang="en-AU" altLang="en-US" sz="2400" dirty="0" err="1" smtClean="0">
                <a:solidFill>
                  <a:srgbClr val="000000"/>
                </a:solidFill>
                <a:ea typeface="ＭＳ Ｐゴシック" charset="-128"/>
              </a:rPr>
              <a:t>ciphertexts</a:t>
            </a: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 sent to her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Alice uses </a:t>
            </a:r>
            <a:r>
              <a:rPr lang="en-AU" altLang="en-US" sz="2400" dirty="0" err="1" smtClean="0">
                <a:solidFill>
                  <a:srgbClr val="000000"/>
                </a:solidFill>
                <a:ea typeface="ＭＳ Ｐゴシック" charset="-128"/>
              </a:rPr>
              <a:t>sk</a:t>
            </a:r>
            <a:r>
              <a:rPr lang="en-AU" altLang="en-US" sz="2400" dirty="0" smtClean="0">
                <a:solidFill>
                  <a:srgbClr val="000000"/>
                </a:solidFill>
                <a:ea typeface="ＭＳ Ｐゴシック" charset="-128"/>
              </a:rPr>
              <a:t> to generate new signatures on messages</a:t>
            </a: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400" dirty="0">
              <a:solidFill>
                <a:srgbClr val="000000"/>
              </a:solidFill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0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0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AU" altLang="en-US" sz="2400" dirty="0">
              <a:ea typeface="ＭＳ Ｐゴシック" charset="-128"/>
            </a:endParaRP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6B186B-EAAD-364E-91AD-9055C363FDF7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>
                <a:ea typeface="ＭＳ Ｐゴシック" charset="-128"/>
              </a:rPr>
              <a:t>Public-Key Cryptography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524000"/>
            <a:ext cx="9013371" cy="5334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800" dirty="0" smtClean="0">
                <a:solidFill>
                  <a:srgbClr val="000090"/>
                </a:solidFill>
                <a:ea typeface="ＭＳ Ｐゴシック" charset="-128"/>
              </a:rPr>
              <a:t>(PK, </a:t>
            </a:r>
            <a:r>
              <a:rPr lang="en-AU" altLang="en-US" sz="2800" dirty="0" err="1" smtClean="0">
                <a:solidFill>
                  <a:srgbClr val="000090"/>
                </a:solidFill>
                <a:ea typeface="ＭＳ Ｐゴシック" charset="-128"/>
              </a:rPr>
              <a:t>sk</a:t>
            </a:r>
            <a:r>
              <a:rPr lang="en-AU" altLang="en-US" sz="2800" dirty="0" smtClean="0">
                <a:solidFill>
                  <a:srgbClr val="000090"/>
                </a:solidFill>
                <a:ea typeface="ＭＳ Ｐゴシック" charset="-128"/>
              </a:rPr>
              <a:t>) = </a:t>
            </a:r>
            <a:r>
              <a:rPr lang="en-AU" altLang="en-US" sz="2800" dirty="0" err="1" smtClean="0">
                <a:solidFill>
                  <a:srgbClr val="000090"/>
                </a:solidFill>
                <a:ea typeface="ＭＳ Ｐゴシック" charset="-128"/>
              </a:rPr>
              <a:t>generateKey</a:t>
            </a:r>
            <a:r>
              <a:rPr lang="en-AU" altLang="en-US" sz="2800" dirty="0" smtClean="0">
                <a:solidFill>
                  <a:srgbClr val="000090"/>
                </a:solidFill>
                <a:ea typeface="ＭＳ Ｐゴシック" charset="-128"/>
              </a:rPr>
              <a:t>(</a:t>
            </a:r>
            <a:r>
              <a:rPr lang="en-AU" altLang="en-US" sz="2800" dirty="0" err="1" smtClean="0">
                <a:solidFill>
                  <a:srgbClr val="000090"/>
                </a:solidFill>
                <a:ea typeface="ＭＳ Ｐゴシック" charset="-128"/>
              </a:rPr>
              <a:t>keysize</a:t>
            </a:r>
            <a:r>
              <a:rPr lang="en-AU" altLang="en-US" sz="2800" dirty="0" smtClean="0">
                <a:solidFill>
                  <a:srgbClr val="000090"/>
                </a:solidFill>
                <a:ea typeface="ＭＳ Ｐゴシック" charset="-128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AU" altLang="en-US" sz="2800" dirty="0" smtClean="0">
              <a:solidFill>
                <a:srgbClr val="000090"/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800" b="1" dirty="0" smtClean="0">
                <a:solidFill>
                  <a:srgbClr val="000090"/>
                </a:solidFill>
                <a:ea typeface="ＭＳ Ｐゴシック" charset="-128"/>
              </a:rPr>
              <a:t>Encryption API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600" dirty="0" err="1">
                <a:ea typeface="ＭＳ Ｐゴシック" charset="-128"/>
              </a:rPr>
              <a:t>c</a:t>
            </a:r>
            <a:r>
              <a:rPr lang="en-AU" altLang="en-US" sz="2600" dirty="0" err="1" smtClean="0">
                <a:ea typeface="ＭＳ Ｐゴシック" charset="-128"/>
              </a:rPr>
              <a:t>iphertext</a:t>
            </a:r>
            <a:r>
              <a:rPr lang="en-AU" altLang="en-US" sz="2600" dirty="0" smtClean="0">
                <a:ea typeface="ＭＳ Ｐゴシック" charset="-128"/>
              </a:rPr>
              <a:t> = encrypt (message, PK)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600" dirty="0">
                <a:ea typeface="ＭＳ Ｐゴシック" charset="-128"/>
              </a:rPr>
              <a:t>m</a:t>
            </a:r>
            <a:r>
              <a:rPr lang="en-AU" altLang="en-US" sz="2600" dirty="0" smtClean="0">
                <a:ea typeface="ＭＳ Ｐゴシック" charset="-128"/>
              </a:rPr>
              <a:t>essage = decrypt (</a:t>
            </a:r>
            <a:r>
              <a:rPr lang="en-AU" altLang="en-US" sz="2600" dirty="0" err="1" smtClean="0">
                <a:ea typeface="ＭＳ Ｐゴシック" charset="-128"/>
              </a:rPr>
              <a:t>ciphertext</a:t>
            </a:r>
            <a:r>
              <a:rPr lang="en-AU" altLang="en-US" sz="2600" dirty="0" smtClean="0">
                <a:ea typeface="ＭＳ Ｐゴシック" charset="-128"/>
              </a:rPr>
              <a:t>, </a:t>
            </a:r>
            <a:r>
              <a:rPr lang="en-AU" altLang="en-US" sz="2600" dirty="0" err="1" smtClean="0">
                <a:ea typeface="ＭＳ Ｐゴシック" charset="-128"/>
              </a:rPr>
              <a:t>sk</a:t>
            </a:r>
            <a:r>
              <a:rPr lang="en-AU" altLang="en-US" sz="2600" dirty="0" smtClean="0">
                <a:ea typeface="ＭＳ Ｐゴシック" charset="-128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AU" altLang="en-US" sz="2800" dirty="0" smtClean="0">
              <a:solidFill>
                <a:srgbClr val="000090"/>
              </a:solidFill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800" b="1" dirty="0" smtClean="0">
                <a:solidFill>
                  <a:srgbClr val="000090"/>
                </a:solidFill>
                <a:ea typeface="ＭＳ Ｐゴシック" charset="-128"/>
              </a:rPr>
              <a:t>Digital signatures API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600" dirty="0" smtClean="0">
                <a:ea typeface="ＭＳ Ｐゴシック" charset="-128"/>
              </a:rPr>
              <a:t>Signature = sign (message, </a:t>
            </a:r>
            <a:r>
              <a:rPr lang="en-AU" altLang="en-US" sz="2600" dirty="0" err="1" smtClean="0">
                <a:ea typeface="ＭＳ Ｐゴシック" charset="-128"/>
              </a:rPr>
              <a:t>sk</a:t>
            </a:r>
            <a:r>
              <a:rPr lang="en-AU" altLang="en-US" sz="2600" dirty="0" smtClean="0">
                <a:ea typeface="ＭＳ Ｐゴシック" charset="-128"/>
              </a:rPr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AU" altLang="en-US" sz="2600" dirty="0" err="1" smtClean="0">
                <a:ea typeface="ＭＳ Ｐゴシック" charset="-128"/>
              </a:rPr>
              <a:t>isValid</a:t>
            </a:r>
            <a:r>
              <a:rPr lang="en-AU" altLang="en-US" sz="2600" dirty="0" smtClean="0">
                <a:ea typeface="ＭＳ Ｐゴシック" charset="-128"/>
              </a:rPr>
              <a:t> = verify (signature, message, PK)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6B186B-EAAD-364E-91AD-9055C363FDF7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08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ＭＳ Ｐゴシック" charset="-128"/>
              </a:rPr>
              <a:t>(Simple) RSA </a:t>
            </a:r>
            <a:r>
              <a:rPr lang="en-US" altLang="en-US" dirty="0">
                <a:ea typeface="ＭＳ Ｐゴシック" charset="-128"/>
              </a:rPr>
              <a:t>Algorithm</a:t>
            </a:r>
            <a:endParaRPr lang="en-AU" altLang="en-US" dirty="0">
              <a:ea typeface="ＭＳ Ｐゴシック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5900"/>
            <a:ext cx="8458200" cy="5067300"/>
          </a:xfrm>
        </p:spPr>
        <p:txBody>
          <a:bodyPr>
            <a:noAutofit/>
          </a:bodyPr>
          <a:lstStyle/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 smtClean="0">
                <a:latin typeface="Arial" charset="0"/>
                <a:ea typeface="Arial" charset="0"/>
                <a:cs typeface="Arial" charset="0"/>
              </a:rPr>
              <a:t>Generating a key: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 smtClean="0">
                <a:latin typeface="Arial" charset="0"/>
                <a:ea typeface="Arial" charset="0"/>
                <a:cs typeface="Arial" charset="0"/>
              </a:rPr>
              <a:t>Generate composite </a:t>
            </a:r>
            <a:r>
              <a:rPr lang="en-AU" altLang="en-US" sz="2100" b="1" dirty="0" smtClean="0">
                <a:latin typeface="Arial" charset="0"/>
                <a:ea typeface="Arial" charset="0"/>
                <a:cs typeface="Arial" charset="0"/>
              </a:rPr>
              <a:t>n = p * q</a:t>
            </a:r>
            <a:r>
              <a:rPr lang="en-AU" altLang="en-US" sz="2100" dirty="0" smtClean="0">
                <a:latin typeface="Arial" charset="0"/>
                <a:ea typeface="Arial" charset="0"/>
                <a:cs typeface="Arial" charset="0"/>
              </a:rPr>
              <a:t>, where p and q are secret primes</a:t>
            </a:r>
            <a:endParaRPr lang="en-AU" altLang="en-US" sz="2100" b="1" dirty="0" smtClean="0">
              <a:latin typeface="Arial" charset="0"/>
              <a:ea typeface="Arial" charset="0"/>
              <a:cs typeface="Arial" charset="0"/>
            </a:endParaRP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 smtClean="0">
                <a:latin typeface="Arial" charset="0"/>
                <a:ea typeface="Arial" charset="0"/>
                <a:cs typeface="Arial" charset="0"/>
              </a:rPr>
              <a:t>Pick public exponent </a:t>
            </a:r>
            <a:r>
              <a:rPr lang="en-AU" altLang="en-US" sz="2100" b="1" dirty="0" smtClean="0">
                <a:latin typeface="Arial" charset="0"/>
                <a:ea typeface="Arial" charset="0"/>
                <a:cs typeface="Arial" charset="0"/>
              </a:rPr>
              <a:t>e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 smtClean="0">
                <a:latin typeface="Arial" charset="0"/>
                <a:ea typeface="Arial" charset="0"/>
                <a:cs typeface="Arial" charset="0"/>
              </a:rPr>
              <a:t>Solve for secret exponent </a:t>
            </a:r>
            <a:r>
              <a:rPr lang="en-AU" altLang="en-US" sz="2100" b="1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AU" altLang="en-US" sz="2100" dirty="0" smtClean="0">
                <a:latin typeface="Arial" charset="0"/>
                <a:ea typeface="Arial" charset="0"/>
                <a:cs typeface="Arial" charset="0"/>
              </a:rPr>
              <a:t> in  </a:t>
            </a:r>
            <a:r>
              <a:rPr lang="da-DK" sz="2100" dirty="0" err="1">
                <a:latin typeface="Arial" charset="0"/>
                <a:ea typeface="Arial" charset="0"/>
                <a:cs typeface="Arial" charset="0"/>
              </a:rPr>
              <a:t>d⋅e</a:t>
            </a:r>
            <a:r>
              <a:rPr lang="da-DK" sz="2100" dirty="0">
                <a:latin typeface="Arial" charset="0"/>
                <a:ea typeface="Arial" charset="0"/>
                <a:cs typeface="Arial" charset="0"/>
              </a:rPr>
              <a:t> ≡ 1 (mod </a:t>
            </a:r>
            <a:r>
              <a:rPr lang="da-DK" sz="2100" dirty="0" smtClean="0">
                <a:latin typeface="Arial" charset="0"/>
                <a:ea typeface="Arial" charset="0"/>
                <a:cs typeface="Arial" charset="0"/>
              </a:rPr>
              <a:t>(p -1) (q – 1))</a:t>
            </a:r>
            <a:endParaRPr lang="da-DK" sz="2100" dirty="0">
              <a:latin typeface="Arial" charset="0"/>
              <a:ea typeface="Arial" charset="0"/>
              <a:cs typeface="Arial" charset="0"/>
            </a:endParaRP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da-DK" sz="2100" dirty="0" smtClean="0">
                <a:latin typeface="Arial" charset="0"/>
                <a:ea typeface="Arial" charset="0"/>
                <a:cs typeface="Arial" charset="0"/>
              </a:rPr>
              <a:t>Public </a:t>
            </a:r>
            <a:r>
              <a:rPr lang="da-DK" sz="2100" dirty="0" err="1" smtClean="0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da-DK" sz="2100" dirty="0" smtClean="0">
                <a:latin typeface="Arial" charset="0"/>
                <a:ea typeface="Arial" charset="0"/>
                <a:cs typeface="Arial" charset="0"/>
              </a:rPr>
              <a:t> = (e, n), private </a:t>
            </a:r>
            <a:r>
              <a:rPr lang="da-DK" sz="2100" dirty="0" err="1" smtClean="0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da-DK" sz="2100" dirty="0" smtClean="0">
                <a:latin typeface="Arial" charset="0"/>
                <a:ea typeface="Arial" charset="0"/>
                <a:cs typeface="Arial" charset="0"/>
              </a:rPr>
              <a:t> = d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endParaRPr lang="en-AU" altLang="en-US" sz="20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 smtClean="0">
                <a:latin typeface="Arial" charset="0"/>
                <a:ea typeface="Arial" charset="0"/>
                <a:cs typeface="Arial" charset="0"/>
              </a:rPr>
              <a:t>Encrypting message m: 	c = m</a:t>
            </a:r>
            <a:r>
              <a:rPr lang="en-AU" altLang="en-US" sz="3200" baseline="30000" dirty="0" smtClean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AU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mod n</a:t>
            </a: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dirty="0" smtClean="0">
                <a:latin typeface="Arial" charset="0"/>
                <a:ea typeface="Arial" charset="0"/>
                <a:cs typeface="Arial" charset="0"/>
              </a:rPr>
              <a:t>Decrypting </a:t>
            </a:r>
            <a:r>
              <a:rPr lang="en-AU" altLang="en-US" sz="2400" dirty="0" err="1" smtClean="0">
                <a:latin typeface="Arial" charset="0"/>
                <a:ea typeface="Arial" charset="0"/>
                <a:cs typeface="Arial" charset="0"/>
              </a:rPr>
              <a:t>ciphertext</a:t>
            </a:r>
            <a:r>
              <a:rPr lang="en-AU" altLang="en-US" sz="2400" dirty="0" smtClean="0">
                <a:latin typeface="Arial" charset="0"/>
                <a:ea typeface="Arial" charset="0"/>
                <a:cs typeface="Arial" charset="0"/>
              </a:rPr>
              <a:t> c: 	m = c</a:t>
            </a:r>
            <a:r>
              <a:rPr lang="en-AU" altLang="en-US" sz="3200" baseline="30000" dirty="0" smtClean="0">
                <a:latin typeface="Arial" charset="0"/>
                <a:ea typeface="Arial" charset="0"/>
                <a:cs typeface="Arial" charset="0"/>
              </a:rPr>
              <a:t>d</a:t>
            </a:r>
            <a:r>
              <a:rPr lang="en-AU" altLang="en-US" sz="2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mod n </a:t>
            </a:r>
            <a:endParaRPr lang="en-US" altLang="en-US" sz="2400" dirty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endParaRPr lang="en-AU" altLang="en-US" sz="2400" b="1" dirty="0" smtClean="0">
              <a:latin typeface="Arial" charset="0"/>
              <a:ea typeface="Arial" charset="0"/>
              <a:cs typeface="Arial" charset="0"/>
            </a:endParaRPr>
          </a:p>
          <a:p>
            <a:pPr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400" b="1" dirty="0" smtClean="0">
                <a:latin typeface="Arial" charset="0"/>
                <a:ea typeface="Arial" charset="0"/>
                <a:cs typeface="Arial" charset="0"/>
              </a:rPr>
              <a:t>Security </a:t>
            </a:r>
            <a:r>
              <a:rPr lang="en-AU" altLang="en-US" sz="2400" dirty="0">
                <a:latin typeface="Arial" charset="0"/>
                <a:ea typeface="Arial" charset="0"/>
                <a:cs typeface="Arial" charset="0"/>
              </a:rPr>
              <a:t>due to cost of factoring large numbers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 smtClean="0">
                <a:latin typeface="Arial" charset="0"/>
                <a:ea typeface="Arial" charset="0"/>
                <a:cs typeface="Arial" charset="0"/>
              </a:rPr>
              <a:t>Finding </a:t>
            </a:r>
            <a:r>
              <a:rPr lang="en-AU" altLang="en-US" sz="2100" b="1" dirty="0" smtClean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AU" altLang="en-US" sz="2100" b="1" dirty="0" err="1" smtClean="0">
                <a:latin typeface="Arial" charset="0"/>
                <a:ea typeface="Arial" charset="0"/>
                <a:cs typeface="Arial" charset="0"/>
              </a:rPr>
              <a:t>p,q</a:t>
            </a:r>
            <a:r>
              <a:rPr lang="en-AU" altLang="en-US" sz="2100" b="1" dirty="0" smtClean="0">
                <a:latin typeface="Arial" charset="0"/>
                <a:ea typeface="Arial" charset="0"/>
                <a:cs typeface="Arial" charset="0"/>
              </a:rPr>
              <a:t>)  </a:t>
            </a:r>
            <a:r>
              <a:rPr lang="en-AU" altLang="en-US" sz="2100" dirty="0" smtClean="0">
                <a:latin typeface="Arial" charset="0"/>
                <a:ea typeface="Arial" charset="0"/>
                <a:cs typeface="Arial" charset="0"/>
              </a:rPr>
              <a:t>given </a:t>
            </a:r>
            <a:r>
              <a:rPr lang="en-AU" altLang="en-US" sz="2100" b="1" dirty="0" smtClean="0">
                <a:latin typeface="Arial" charset="0"/>
                <a:ea typeface="Arial" charset="0"/>
                <a:cs typeface="Arial" charset="0"/>
              </a:rPr>
              <a:t>n</a:t>
            </a:r>
            <a:r>
              <a:rPr lang="en-AU" altLang="en-US" sz="2100" dirty="0" smtClean="0">
                <a:latin typeface="Arial" charset="0"/>
                <a:ea typeface="Arial" charset="0"/>
                <a:cs typeface="Arial" charset="0"/>
              </a:rPr>
              <a:t> takes 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O(e </a:t>
            </a:r>
            <a:r>
              <a:rPr lang="en-AU" altLang="en-US" sz="2600" baseline="30000" dirty="0">
                <a:latin typeface="Arial" charset="0"/>
                <a:ea typeface="Arial" charset="0"/>
                <a:cs typeface="Arial" charset="0"/>
              </a:rPr>
              <a:t>log n log log n</a:t>
            </a:r>
            <a:r>
              <a:rPr lang="en-AU" altLang="en-US" sz="2100" dirty="0">
                <a:latin typeface="Arial" charset="0"/>
                <a:ea typeface="Arial" charset="0"/>
                <a:cs typeface="Arial" charset="0"/>
              </a:rPr>
              <a:t>) </a:t>
            </a:r>
            <a:r>
              <a:rPr lang="en-AU" altLang="en-US" sz="2100" dirty="0" smtClean="0">
                <a:latin typeface="Arial" charset="0"/>
                <a:ea typeface="Arial" charset="0"/>
                <a:cs typeface="Arial" charset="0"/>
              </a:rPr>
              <a:t>operations</a:t>
            </a:r>
          </a:p>
          <a:p>
            <a:pPr lvl="1" eaLnBrk="1" hangingPunct="1">
              <a:spcBef>
                <a:spcPts val="400"/>
              </a:spcBef>
              <a:spcAft>
                <a:spcPts val="400"/>
              </a:spcAft>
            </a:pPr>
            <a:r>
              <a:rPr lang="en-AU" altLang="en-US" sz="2100" dirty="0" smtClean="0">
                <a:latin typeface="Arial" charset="0"/>
                <a:ea typeface="Arial" charset="0"/>
                <a:cs typeface="Arial" charset="0"/>
              </a:rPr>
              <a:t>n chosen to be 2048 or 4096 bits long</a:t>
            </a:r>
            <a:endParaRPr lang="en-AU" altLang="en-US" sz="21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800000"/>
                </a:solidFill>
                <a:latin typeface="Calibri" charset="0"/>
                <a:ea typeface="ＭＳ Ｐゴシック" charset="-128"/>
              </a:defRPr>
            </a:lvl1pPr>
            <a:lvl2pPr marL="37931725" indent="-37474525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745553-D05F-014D-80F3-5CE56F88E021}" type="slidenum">
              <a:rPr lang="en-US" altLang="en-US" sz="1200">
                <a:solidFill>
                  <a:srgbClr val="898989"/>
                </a:solidFill>
                <a:latin typeface="Helvetica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44187</TotalTime>
  <Words>2108</Words>
  <Application>Microsoft Macintosh PowerPoint</Application>
  <PresentationFormat>On-screen Show (4:3)</PresentationFormat>
  <Paragraphs>390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.HelveticaNeueDeskInterface-Regular</vt:lpstr>
      <vt:lpstr>Calibri</vt:lpstr>
      <vt:lpstr>Courier New</vt:lpstr>
      <vt:lpstr>Helvetica</vt:lpstr>
      <vt:lpstr>ＭＳ Ｐゴシック</vt:lpstr>
      <vt:lpstr>Times New Roman</vt:lpstr>
      <vt:lpstr>Trebuchet MS</vt:lpstr>
      <vt:lpstr>宋体</vt:lpstr>
      <vt:lpstr>Arial</vt:lpstr>
      <vt:lpstr>1_Office Theme</vt:lpstr>
      <vt:lpstr>Security</vt:lpstr>
      <vt:lpstr>Basic security properties</vt:lpstr>
      <vt:lpstr>Intro to crypto in 15 minutes</vt:lpstr>
      <vt:lpstr>What is Cryptography?</vt:lpstr>
      <vt:lpstr>Symmetric (Secret Key) Crypto</vt:lpstr>
      <vt:lpstr>Symmetric Cipher Model</vt:lpstr>
      <vt:lpstr>Public-Key Cryptography</vt:lpstr>
      <vt:lpstr>Public-Key Cryptography</vt:lpstr>
      <vt:lpstr>(Simple) RSA Algorithm</vt:lpstr>
      <vt:lpstr>Cryptographic hash function</vt:lpstr>
      <vt:lpstr>Cryptography Hash Functions I</vt:lpstr>
      <vt:lpstr>Cryptography Hash Functions II</vt:lpstr>
      <vt:lpstr>Hash Pointers</vt:lpstr>
      <vt:lpstr>Self-certifying names</vt:lpstr>
      <vt:lpstr>Self-certifying names</vt:lpstr>
      <vt:lpstr>Hash chains</vt:lpstr>
      <vt:lpstr>Hash chains</vt:lpstr>
      <vt:lpstr>Security more broadly</vt:lpstr>
      <vt:lpstr>Fortune favors the attacker</vt:lpstr>
      <vt:lpstr>Ways to attack grades.txt</vt:lpstr>
      <vt:lpstr>paymaxx.com (2005)</vt:lpstr>
      <vt:lpstr>Thinking about threat models…</vt:lpstr>
      <vt:lpstr>Example:  Passwords</vt:lpstr>
      <vt:lpstr>Password stats  (leaked 32M passwords, 2009) </vt:lpstr>
      <vt:lpstr>Example:  Passwords</vt:lpstr>
      <vt:lpstr>Attacking specific accounts</vt:lpstr>
      <vt:lpstr>HTTP Security</vt:lpstr>
      <vt:lpstr>“Securing” HTTP</vt:lpstr>
      <vt:lpstr>Learning a valid public key</vt:lpstr>
      <vt:lpstr>How to authenticate PK</vt:lpstr>
      <vt:lpstr>Transport Layer Security (TLS) (Enhances/Replaces SSL)</vt:lpstr>
      <vt:lpstr>Comments on HTTPS</vt:lpstr>
      <vt:lpstr>The trouble with CAs</vt:lpstr>
      <vt:lpstr>DNS Security</vt:lpstr>
      <vt:lpstr>Hierarchical naming in DNS</vt:lpstr>
      <vt:lpstr>DNS Integrity: Trust the TLD operators?</vt:lpstr>
      <vt:lpstr>DNS Integrity: Answer from authoritative server?</vt:lpstr>
      <vt:lpstr>DNS Integrity: Answer from authoritative server?</vt:lpstr>
      <vt:lpstr>Let’s strongly believe the answer! Enter DNSSEC</vt:lpstr>
      <vt:lpstr>PK-DNSSEC (Public Key)</vt:lpstr>
      <vt:lpstr>Verifying the tree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1745</cp:revision>
  <cp:lastPrinted>2017-04-18T17:41:05Z</cp:lastPrinted>
  <dcterms:created xsi:type="dcterms:W3CDTF">2013-10-08T01:49:25Z</dcterms:created>
  <dcterms:modified xsi:type="dcterms:W3CDTF">2017-04-18T17:41:16Z</dcterms:modified>
</cp:coreProperties>
</file>