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57" r:id="rId2"/>
    <p:sldId id="527" r:id="rId3"/>
    <p:sldId id="558" r:id="rId4"/>
    <p:sldId id="535" r:id="rId5"/>
    <p:sldId id="538" r:id="rId6"/>
    <p:sldId id="559" r:id="rId7"/>
    <p:sldId id="560" r:id="rId8"/>
    <p:sldId id="561" r:id="rId9"/>
    <p:sldId id="562" r:id="rId10"/>
    <p:sldId id="543" r:id="rId11"/>
    <p:sldId id="564" r:id="rId12"/>
    <p:sldId id="565" r:id="rId13"/>
    <p:sldId id="566" r:id="rId14"/>
    <p:sldId id="567" r:id="rId15"/>
    <p:sldId id="568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8" r:id="rId24"/>
    <p:sldId id="579" r:id="rId25"/>
    <p:sldId id="577" r:id="rId26"/>
    <p:sldId id="533" r:id="rId27"/>
    <p:sldId id="542" r:id="rId28"/>
    <p:sldId id="528" r:id="rId29"/>
    <p:sldId id="530" r:id="rId30"/>
    <p:sldId id="581" r:id="rId31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F00"/>
    <a:srgbClr val="011790"/>
    <a:srgbClr val="1E4899"/>
    <a:srgbClr val="92D050"/>
    <a:srgbClr val="FF6501"/>
    <a:srgbClr val="FF9300"/>
    <a:srgbClr val="C0504D"/>
    <a:srgbClr val="D5FE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2" autoAdjust="0"/>
    <p:restoredTop sz="62266" autoAdjust="0"/>
  </p:normalViewPr>
  <p:slideViewPr>
    <p:cSldViewPr snapToGrid="0">
      <p:cViewPr varScale="1">
        <p:scale>
          <a:sx n="41" d="100"/>
          <a:sy n="41" d="100"/>
        </p:scale>
        <p:origin x="1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Anonymous Communication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22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302405" y="6571633"/>
            <a:ext cx="8539190" cy="25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9pPr>
          </a:lstStyle>
          <a:p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Slides based heavily on Christo Wilson’s CS4700/5700 at Northeastern</a:t>
            </a:r>
            <a:endParaRPr 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idea</a:t>
            </a:r>
          </a:p>
          <a:p>
            <a:pPr lvl="1"/>
            <a:r>
              <a:rPr lang="en-US" dirty="0"/>
              <a:t>Users’ traffic blends into a crowd of users</a:t>
            </a:r>
          </a:p>
          <a:p>
            <a:pPr lvl="1"/>
            <a:r>
              <a:rPr lang="en-US" dirty="0"/>
              <a:t>Eavesdroppers and end-hosts don’t know which user originated what traffic</a:t>
            </a:r>
          </a:p>
          <a:p>
            <a:r>
              <a:rPr lang="en-US" dirty="0"/>
              <a:t>High-level implementation</a:t>
            </a:r>
          </a:p>
          <a:p>
            <a:pPr lvl="1"/>
            <a:r>
              <a:rPr lang="en-US" dirty="0"/>
              <a:t>Every user runs a proxy on their system</a:t>
            </a:r>
          </a:p>
          <a:p>
            <a:pPr lvl="1"/>
            <a:r>
              <a:rPr lang="en-US" dirty="0"/>
              <a:t>When a message is received, select </a:t>
            </a:r>
            <a:r>
              <a:rPr lang="en-US" i="1" dirty="0"/>
              <a:t>x</a:t>
            </a:r>
            <a:r>
              <a:rPr lang="en-US" dirty="0"/>
              <a:t> [0, 1]</a:t>
            </a:r>
            <a:endParaRPr lang="en-US" i="1" dirty="0">
              <a:latin typeface="Cambria Math"/>
              <a:ea typeface="Cambria Math"/>
            </a:endParaRPr>
          </a:p>
          <a:p>
            <a:pPr lvl="2"/>
            <a:r>
              <a:rPr lang="en-US" dirty="0"/>
              <a:t>If </a:t>
            </a:r>
            <a:r>
              <a:rPr lang="en-US" i="1" dirty="0"/>
              <a:t>x </a:t>
            </a:r>
            <a:r>
              <a:rPr lang="en-US" dirty="0"/>
              <a:t>&gt; </a:t>
            </a:r>
            <a:r>
              <a:rPr lang="en-US" i="1" dirty="0"/>
              <a:t>p</a:t>
            </a:r>
            <a:r>
              <a:rPr lang="en-US" i="1" baseline="-25000" dirty="0"/>
              <a:t>f</a:t>
            </a:r>
            <a:r>
              <a:rPr lang="en-US" dirty="0"/>
              <a:t>: forward the message to a random proxy</a:t>
            </a:r>
          </a:p>
          <a:p>
            <a:pPr lvl="2"/>
            <a:r>
              <a:rPr lang="en-US" dirty="0"/>
              <a:t>Else: deliver the message to the actual receiver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58" y="5368785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261699"/>
            <a:ext cx="6262545" cy="149215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Links between users use public key crypto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Users may appear on the path multiple times</a:t>
            </a:r>
          </a:p>
        </p:txBody>
      </p:sp>
      <p:pic>
        <p:nvPicPr>
          <p:cNvPr id="6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8" y="184751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25" y="186415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92" y="224638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54" y="164967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25" y="197218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450155" y="6292188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Final Destination</a:t>
            </a:r>
          </a:p>
        </p:txBody>
      </p:sp>
      <p:sp>
        <p:nvSpPr>
          <p:cNvPr id="19" name="Curved Down Arrow 18"/>
          <p:cNvSpPr/>
          <p:nvPr/>
        </p:nvSpPr>
        <p:spPr>
          <a:xfrm rot="10800000">
            <a:off x="1034003" y="2930680"/>
            <a:ext cx="2840582" cy="8581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 flipH="1">
            <a:off x="2336286" y="2430462"/>
            <a:ext cx="1525642" cy="2596112"/>
          </a:xfrm>
          <a:prstGeom prst="bentArrow">
            <a:avLst>
              <a:gd name="adj1" fmla="val 13371"/>
              <a:gd name="adj2" fmla="val 14713"/>
              <a:gd name="adj3" fmla="val 17844"/>
              <a:gd name="adj4" fmla="val 38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559412" y="2981074"/>
            <a:ext cx="7696745" cy="13283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63" y="36452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5" y="32035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" y="36452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50" y="4216355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57" y="5059934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69 C 0.0191 0.00301 0.03819 0.00139 0.05781 -0.00139 C 0.06771 -0.00578 0.0776 -0.01018 0.08767 -0.01318 C 0.09305 -0.02058 0.10121 -0.02267 0.10851 -0.02521 C 0.11823 -0.02868 0.12726 -0.03654 0.1368 -0.04117 C 0.14114 -0.04649 0.14462 -0.04718 0.15035 -0.04903 C 0.1684 -0.06106 0.18559 -0.07401 0.2026 -0.08881 C 0.20486 -0.09089 0.20625 -0.09436 0.20851 -0.09667 C 0.21684 -0.10569 0.21649 -0.10245 0.22344 -0.11078 C 0.23785 -0.12789 0.22726 -0.11795 0.2368 -0.1265 C 0.24201 -0.13645 0.23837 -0.13113 0.24878 -0.14061 C 0.25434 -0.1457 0.26111 -0.15726 0.26528 -0.16443 C 0.26788 -0.16883 0.275 -0.18062 0.27708 -0.18617 C 0.27778 -0.18802 0.27778 -0.19033 0.27864 -0.19218 C 0.27986 -0.1945 0.28177 -0.19588 0.28316 -0.1982 C 0.28542 -0.2019 0.28715 -0.20606 0.28906 -0.20999 C 0.29271 -0.21716 0.29305 -0.22341 0.29809 -0.22988 C 0.29965 -0.23682 0.30243 -0.24283 0.30399 -0.24977 C 0.30451 -0.25254 0.30555 -0.25786 0.30555 -0.25786 " pathEditMode="relative" ptsTypes="ffffffffffffffffffA">
                                      <p:cBhvr>
                                        <p:cTn id="1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-0.25763 C 0.30278 -0.24723 0.30122 -0.23682 0.29653 -0.2278 C 0.29253 -0.21046 0.28472 -0.19565 0.27118 -0.1901 C 0.26562 -0.18224 0.24792 -0.17276 0.23993 -0.16813 C 0.23785 -0.16698 0.23316 -0.16513 0.2309 -0.1642 C 0.22795 -0.16281 0.22205 -0.16027 0.22205 -0.16027 C 0.21701 -0.15356 0.21059 -0.1531 0.20399 -0.15033 C 0.19219 -0.13899 0.17187 -0.13622 0.15781 -0.13437 C 0.13889 -0.13506 0.11997 -0.13506 0.10104 -0.13622 C 0.09444 -0.13668 0.08941 -0.14015 0.08316 -0.14223 C 0.06545 -0.14801 0.04983 -0.15888 0.03247 -0.16605 C 0.02656 -0.17438 0.01719 -0.17392 0.01007 -0.18016 C 0.00295 -0.1864 -0.00226 -0.18872 -0.00938 -0.19404 C -0.01944 -0.20167 -0.02431 -0.21554 -0.03333 -0.22387 C -0.03438 -0.22572 -0.03559 -0.22757 -0.03628 -0.22965 C -0.03698 -0.2315 -0.03681 -0.23381 -0.03767 -0.23566 C -0.03924 -0.2389 -0.04184 -0.24098 -0.04375 -0.24376 C -0.04566 -0.25139 -0.04514 -0.24746 -0.04514 -0.25555 " pathEditMode="relative" ptsTypes="fffffffffffffffffA">
                                      <p:cBhvr>
                                        <p:cTn id="1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4 -0.25555 C -0.03056 -0.24584 -0.04514 -0.25787 -0.03768 -0.24561 C -0.03646 -0.24376 -0.03455 -0.2433 -0.03316 -0.24168 C -0.03056 -0.23867 -0.02847 -0.23451 -0.0257 -0.23173 C -0.01806 -0.22387 -0.01059 -0.21624 -0.0033 -0.20768 C -0.00122 -0.20514 0.00087 -0.20259 0.0026 -0.19982 C 0.00382 -0.19797 0.00434 -0.19542 0.00555 -0.19381 C 0.00677 -0.19219 0.00868 -0.19149 0.01007 -0.18987 C 0.01805 -0.18062 0.025 -0.16999 0.03403 -0.16212 C 0.03784 -0.15426 0.04635 -0.14524 0.0533 -0.14223 C 0.06163 -0.13506 0.06718 -0.12558 0.07725 -0.12234 C 0.0901 -0.11101 0.10451 -0.10454 0.11909 -0.09852 C 0.12413 -0.09159 0.12882 -0.0932 0.13541 -0.08858 C 0.15451 -0.07563 0.17708 -0.07077 0.19809 -0.06661 C 0.2059 -0.06337 0.21406 -0.06221 0.22205 -0.0606 C 0.24201 -0.05227 0.26389 -0.04926 0.28472 -0.04672 C 0.30312 -0.04094 0.32274 -0.04071 0.34149 -0.03886 C 0.36441 -0.03955 0.38715 -0.03955 0.40989 -0.04071 C 0.4283 -0.04163 0.44705 -0.05065 0.46528 -0.05273 C 0.47708 -0.05597 0.48923 -0.05666 0.50121 -0.05875 C 0.51284 -0.06083 0.52361 -0.06499 0.53541 -0.06661 C 0.55364 -0.07285 0.57291 -0.07401 0.59062 -0.08257 C 0.59618 -0.0895 0.60382 -0.08835 0.61007 -0.09436 C 0.6118 -0.09598 0.61284 -0.09875 0.61458 -0.10037 C 0.61597 -0.10153 0.61771 -0.10153 0.61909 -0.10246 C 0.62569 -0.10685 0.63142 -0.11124 0.63854 -0.11425 C 0.64392 -0.11934 0.64843 -0.12211 0.65486 -0.12419 C 0.6592 -0.13044 0.66528 -0.13159 0.67135 -0.13414 C 0.67569 -0.1383 0.68055 -0.13946 0.68472 -0.14408 C 0.68975 -0.14963 0.68837 -0.15287 0.69514 -0.15611 C 0.69635 -0.16097 0.70278 -0.17091 0.70555 -0.17392 C 0.70677 -0.1753 0.70868 -0.17507 0.71007 -0.176 C 0.71146 -0.17715 0.71319 -0.17831 0.71458 -0.17993 C 0.71771 -0.18363 0.7217 -0.18687 0.72361 -0.19196 C 0.72465 -0.1945 0.725 -0.19774 0.72656 -0.19982 C 0.7276 -0.20121 0.72951 -0.20121 0.73107 -0.2019 C 0.7342 -0.21462 0.73194 -0.21069 0.73541 -0.21578 " pathEditMode="relative" ptsTypes="ffffffffffffffffffffffffffffffffffffA">
                                      <p:cBhvr>
                                        <p:cTn id="2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541 -0.21578 C 0.73802 -0.16929 0.73888 -0.12304 0.74288 -0.07655 C 0.74236 -0.06268 0.74236 -0.0488 0.74149 -0.03492 C 0.74027 -0.01434 0.73368 0.00693 0.72951 0.02682 C 0.72708 0.03792 0.72534 0.04903 0.72048 0.05874 C 0.71649 0.0747 0.7125 0.08811 0.70555 0.10245 C 0.70347 0.111 0.69982 0.11794 0.69513 0.12419 " pathEditMode="relative" ptsTypes="ffffffA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4089E-6 C 0.0099 -0.00347 0.01042 -0.00948 0.01649 -0.01989 C 0.0191 -0.03122 0.02049 -0.04324 0.02691 -0.0518 C 0.02795 -0.0666 0.0276 -0.08325 0.03142 -0.09736 C 0.03264 -0.1073 0.03351 -0.11748 0.03576 -0.12719 C 0.03663 -0.13136 0.03889 -0.13922 0.03889 -0.13922 C 0.04219 -0.17298 0.04063 -0.15911 0.04323 -0.18108 C 0.04514 -0.21739 0.05573 -0.26688 0.04028 -0.29833 C 0.03785 -0.30897 0.03038 -0.31544 0.02396 -0.32215 C 0.0158 -0.33071 0.02622 -0.32076 0.01788 -0.3321 C 0.0151 -0.3358 0.01181 -0.33834 0.00903 -0.34204 C 0.00156 -0.33557 0.00052 -0.32308 -0.00747 -0.31614 C -0.01267 -0.3055 -0.01354 -0.30203 -0.0224 -0.29833 C -0.03403 -0.28792 -0.02795 -0.29186 -0.04028 -0.28631 C -0.04653 -0.28353 -0.05174 -0.27705 -0.05816 -0.27451 C -0.07049 -0.26272 -0.08385 -0.25624 -0.09705 -0.24653 C -0.10937 -0.23751 -0.09653 -0.24236 -0.10903 -0.23866 C -0.11615 -0.23219 -0.12465 -0.22826 -0.13281 -0.22479 C -0.13872 -0.21669 -0.13229 -0.22409 -0.14184 -0.21878 C -0.14358 -0.21785 -0.14479 -0.216 -0.14635 -0.21484 C -0.15556 -0.2086 -0.16962 -0.20791 -0.17917 -0.20675 C -0.18889 -0.20259 -0.20017 -0.20097 -0.21042 -0.19889 C -0.21875 -0.19495 -0.22691 -0.19426 -0.23576 -0.19287 C -0.26128 -0.18108 -0.28819 -0.17368 -0.31493 -0.16905 C -0.32726 -0.16327 -0.34219 -0.1635 -0.35521 -0.16119 C -0.38073 -0.1568 -0.40573 -0.14986 -0.43142 -0.14708 C -0.46406 -0.13691 -0.50087 -0.14731 -0.53437 -0.15124 C -0.54201 -0.15448 -0.55816 -0.15703 -0.55816 -0.15703 C -0.57101 -0.16304 -0.55035 -0.15402 -0.57917 -0.16119 C -0.58177 -0.16188 -0.58403 -0.16443 -0.58663 -0.16512 C -0.59045 -0.16628 -0.59444 -0.16628 -0.59844 -0.16697 C -0.60851 -0.1716 -0.61771 -0.17692 -0.6283 -0.179 C -0.63872 -0.18385 -0.62604 -0.17853 -0.64479 -0.18293 C -0.64826 -0.18385 -0.65174 -0.18594 -0.65521 -0.18686 C -0.67448 -0.19195 -0.69583 -0.19588 -0.71337 -0.20883 C -0.72066 -0.21415 -0.72726 -0.22109 -0.73437 -0.22664 C -0.73819 -0.22964 -0.74271 -0.23126 -0.74635 -0.23473 C -0.76476 -0.25138 -0.73455 -0.22363 -0.75521 -0.24468 C -0.75799 -0.24768 -0.76424 -0.25254 -0.76424 -0.25254 C -0.76788 -0.26017 -0.77326 -0.26364 -0.7776 -0.27035 C -0.78177 -0.27682 -0.78351 -0.2833 -0.78663 -0.29024 C -0.7908 -0.29949 -0.79479 -0.30527 -0.79705 -0.31614 C -0.79896 -0.33788 -0.8 -0.35245 -0.8 -0.37581 C -0.79219 -0.3691 -0.7967 -0.36817 -0.79253 -0.35985 C -0.78785 -0.3506 -0.78125 -0.3425 -0.77604 -0.33395 C -0.7717 -0.32678 -0.76858 -0.31938 -0.76267 -0.31429 C -0.75486 -0.29833 -0.7651 -0.31753 -0.75521 -0.30434 C -0.74983 -0.29717 -0.74635 -0.287 -0.74028 -0.28029 C -0.7349 -0.27451 -0.72778 -0.27497 -0.7224 -0.27035 C -0.7151 -0.26387 -0.70573 -0.26133 -0.69705 -0.25855 C -0.66424 -0.25971 -0.65156 -0.25925 -0.62535 -0.26457 C -0.61163 -0.27012 -0.59757 -0.27312 -0.58351 -0.27636 C -0.56979 -0.2796 -0.55712 -0.28445 -0.54323 -0.28631 C -0.53368 -0.29093 -0.52396 -0.29417 -0.51493 -0.30018 C -0.50625 -0.31244 -0.5184 -0.29671 -0.50747 -0.30619 C -0.50104 -0.31174 -0.49722 -0.321 -0.48958 -0.324 C -0.48281 -0.33371 -0.47448 -0.34112 -0.46858 -0.35198 C -0.4651 -0.35846 -0.46545 -0.36424 -0.46111 -0.36979 C -0.45851 -0.38112 -0.45365 -0.38945 -0.45365 -0.40171 C -0.4526 -0.35222 -0.45122 -0.33603 -0.45365 -0.29024 C -0.45417 -0.27937 -0.46233 -0.26295 -0.46719 -0.25462 C -0.47483 -0.24167 -0.4776 -0.23681 -0.48663 -0.22479 C -0.49462 -0.21415 -0.48368 -0.22317 -0.4941 -0.21276 C -0.50417 -0.20282 -0.51528 -0.19472 -0.52535 -0.18501 C -0.53247 -0.1783 -0.53906 -0.17206 -0.54774 -0.16905 C -0.55503 -0.16281 -0.56389 -0.15772 -0.5717 -0.1531 C -0.57604 -0.15055 -0.5809 -0.14986 -0.58507 -0.14708 C -0.60747 -0.13228 -0.63212 -0.12557 -0.65677 -0.12326 C -0.67222 -0.1184 -0.6901 -0.11517 -0.70451 -0.12534 " pathEditMode="relative" ptsTypes="ffffffffffffffffffffffffffffffffffffffffffffffffffffffffffffffffffffA">
                                      <p:cBhvr>
                                        <p:cTn id="54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9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2831" y="4641127"/>
            <a:ext cx="6932440" cy="207722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800" dirty="0"/>
              <a:t>No source anonymity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Target receives </a:t>
            </a:r>
            <a:r>
              <a:rPr lang="en-US" sz="2400" i="1" dirty="0"/>
              <a:t>m </a:t>
            </a:r>
            <a:r>
              <a:rPr lang="en-US" sz="2400" dirty="0"/>
              <a:t>(&gt;= 0) </a:t>
            </a:r>
            <a:r>
              <a:rPr lang="en-US" sz="2400" dirty="0" err="1"/>
              <a:t>msgs</a:t>
            </a:r>
            <a:r>
              <a:rPr lang="en-US" sz="2400" dirty="0"/>
              <a:t>, sends m+1 </a:t>
            </a:r>
            <a:r>
              <a:rPr lang="en-US" sz="2400" dirty="0" err="1"/>
              <a:t>msgs</a:t>
            </a:r>
            <a:r>
              <a:rPr lang="en-US" sz="2400" dirty="0"/>
              <a:t> 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Thus, target is sending something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800" dirty="0"/>
              <a:t>Destination anonymity is maintained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If the source isn’t sending directly to the receiver</a:t>
            </a: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19" y="3234523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entagon 14"/>
          <p:cNvSpPr/>
          <p:nvPr/>
        </p:nvSpPr>
        <p:spPr>
          <a:xfrm rot="5400000">
            <a:off x="1081609" y="2502349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0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 rot="5400000">
            <a:off x="2978648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36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18"/>
          <p:cNvSpPr/>
          <p:nvPr/>
        </p:nvSpPr>
        <p:spPr>
          <a:xfrm rot="5400000">
            <a:off x="5033684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3"/>
          <p:cNvSpPr txBox="1">
            <a:spLocks/>
          </p:cNvSpPr>
          <p:nvPr/>
        </p:nvSpPr>
        <p:spPr bwMode="auto">
          <a:xfrm>
            <a:off x="532831" y="4641127"/>
            <a:ext cx="8677289" cy="220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/>
              <a:t>Source and destination are anonymous</a:t>
            </a:r>
          </a:p>
          <a:p>
            <a:pPr lvl="1"/>
            <a:r>
              <a:rPr lang="en-US" sz="2400" b="0" dirty="0"/>
              <a:t>Source and destination are proxies</a:t>
            </a:r>
          </a:p>
          <a:p>
            <a:pPr lvl="1"/>
            <a:r>
              <a:rPr lang="en-US" sz="2400" b="0" dirty="0"/>
              <a:t>Destination is hidden by encryption</a:t>
            </a:r>
          </a:p>
        </p:txBody>
      </p:sp>
    </p:spTree>
    <p:extLst>
      <p:ext uri="{BB962C8B-B14F-4D97-AF65-F5344CB8AC3E}">
        <p14:creationId xmlns:p14="http://schemas.microsoft.com/office/powerpoint/2010/main" val="59971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88" y="3220630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agon 20"/>
          <p:cNvSpPr/>
          <p:nvPr/>
        </p:nvSpPr>
        <p:spPr>
          <a:xfrm rot="5400000">
            <a:off x="7025436" y="2475299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12" y="1536948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532831" y="4641127"/>
            <a:ext cx="8207132" cy="191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0" dirty="0"/>
              <a:t>Destination known</a:t>
            </a:r>
          </a:p>
          <a:p>
            <a:pPr>
              <a:spcBef>
                <a:spcPts val="2400"/>
              </a:spcBef>
            </a:pPr>
            <a:r>
              <a:rPr lang="en-US" sz="2600" b="0" dirty="0"/>
              <a:t>Source is anonymous</a:t>
            </a:r>
          </a:p>
          <a:p>
            <a:pPr lvl="1"/>
            <a:r>
              <a:rPr lang="en-US" sz="2400" b="0" dirty="0"/>
              <a:t>O(n) possible sources, where n is the number of proxies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701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0352" y="3589361"/>
            <a:ext cx="8613648" cy="316628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  <a:spcAft>
                <a:spcPts val="200"/>
              </a:spcAft>
            </a:pPr>
            <a:r>
              <a:rPr lang="en-US" sz="2400" dirty="0"/>
              <a:t>Destination is known</a:t>
            </a:r>
          </a:p>
          <a:p>
            <a:pPr lvl="1">
              <a:spcAft>
                <a:spcPts val="200"/>
              </a:spcAft>
            </a:pPr>
            <a:r>
              <a:rPr lang="en-US" sz="2400" dirty="0"/>
              <a:t>Evil proxy able to decrypt the message</a:t>
            </a:r>
          </a:p>
          <a:p>
            <a:pPr>
              <a:spcBef>
                <a:spcPts val="1600"/>
              </a:spcBef>
              <a:spcAft>
                <a:spcPts val="200"/>
              </a:spcAft>
            </a:pPr>
            <a:r>
              <a:rPr lang="en-US" sz="2400" dirty="0"/>
              <a:t>Source is somewhat anonymous</a:t>
            </a:r>
          </a:p>
          <a:p>
            <a:pPr lvl="1">
              <a:spcAft>
                <a:spcPts val="200"/>
              </a:spcAft>
            </a:pPr>
            <a:r>
              <a:rPr lang="en-US" sz="2400" dirty="0"/>
              <a:t>Suppose </a:t>
            </a:r>
            <a:r>
              <a:rPr lang="en-US" sz="2400" i="1" dirty="0"/>
              <a:t>f</a:t>
            </a:r>
            <a:r>
              <a:rPr lang="en-US" sz="2400" dirty="0"/>
              <a:t> evil in system and if </a:t>
            </a:r>
            <a:r>
              <a:rPr lang="en-US" sz="2400" i="1" dirty="0"/>
              <a:t>p</a:t>
            </a:r>
            <a:r>
              <a:rPr lang="en-US" sz="2400" i="1" baseline="-25000" dirty="0"/>
              <a:t>f</a:t>
            </a:r>
            <a:r>
              <a:rPr lang="en-US" sz="2400" i="1" dirty="0"/>
              <a:t> </a:t>
            </a:r>
            <a:r>
              <a:rPr lang="en-US" sz="2400" dirty="0"/>
              <a:t>&gt; 0.5  and </a:t>
            </a:r>
            <a:r>
              <a:rPr lang="en-US" sz="2400" i="1" dirty="0"/>
              <a:t>n</a:t>
            </a:r>
            <a:r>
              <a:rPr lang="en-US" sz="2400" dirty="0"/>
              <a:t> &gt; 3(</a:t>
            </a:r>
            <a:r>
              <a:rPr lang="en-US" sz="2400" i="1" dirty="0"/>
              <a:t>f</a:t>
            </a:r>
            <a:r>
              <a:rPr lang="en-US" sz="2400" dirty="0"/>
              <a:t> + 1), source cannot be inferred with </a:t>
            </a:r>
            <a:r>
              <a:rPr lang="en-US" sz="2400" dirty="0" err="1"/>
              <a:t>prob</a:t>
            </a:r>
            <a:r>
              <a:rPr lang="en-US" sz="2400" dirty="0"/>
              <a:t> &gt; 0.5</a:t>
            </a: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D:\Classes\5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33" y="2355544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68" y="242564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good:</a:t>
            </a:r>
          </a:p>
          <a:p>
            <a:pPr lvl="1"/>
            <a:r>
              <a:rPr lang="en-US" dirty="0"/>
              <a:t>Crowds has excellent scalability</a:t>
            </a:r>
          </a:p>
          <a:p>
            <a:pPr lvl="2"/>
            <a:r>
              <a:rPr lang="en-US" dirty="0"/>
              <a:t>Each user helps forward messages and handle load</a:t>
            </a:r>
          </a:p>
          <a:p>
            <a:pPr lvl="2"/>
            <a:r>
              <a:rPr lang="en-US" dirty="0"/>
              <a:t>More users = better anonymity for everyone</a:t>
            </a:r>
          </a:p>
          <a:p>
            <a:pPr lvl="1"/>
            <a:r>
              <a:rPr lang="en-US" dirty="0"/>
              <a:t>Strong source anonymity guarantees</a:t>
            </a:r>
          </a:p>
          <a:p>
            <a:r>
              <a:rPr lang="en-US" dirty="0"/>
              <a:t>The bad:</a:t>
            </a:r>
          </a:p>
          <a:p>
            <a:pPr lvl="1"/>
            <a:r>
              <a:rPr lang="en-US" dirty="0"/>
              <a:t>Very weak destination anonymity</a:t>
            </a:r>
          </a:p>
          <a:p>
            <a:pPr lvl="2"/>
            <a:r>
              <a:rPr lang="en-US" dirty="0"/>
              <a:t>Evil proxies can always see the destination</a:t>
            </a:r>
          </a:p>
          <a:p>
            <a:pPr lvl="1"/>
            <a:r>
              <a:rPr lang="en-US" dirty="0"/>
              <a:t>Weak </a:t>
            </a:r>
            <a:r>
              <a:rPr lang="en-US" dirty="0" err="1"/>
              <a:t>unlinkability</a:t>
            </a:r>
            <a:r>
              <a:rPr lang="en-US" dirty="0"/>
              <a:t> guarantees</a:t>
            </a:r>
          </a:p>
        </p:txBody>
      </p:sp>
    </p:spTree>
    <p:extLst>
      <p:ext uri="{BB962C8B-B14F-4D97-AF65-F5344CB8AC3E}">
        <p14:creationId xmlns:p14="http://schemas.microsoft.com/office/powerpoint/2010/main" val="37565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different approach to anonymity than Crowds</a:t>
            </a:r>
          </a:p>
          <a:p>
            <a:r>
              <a:rPr lang="en-US" dirty="0"/>
              <a:t>Originally designed for anonymous email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Chaum</a:t>
            </a:r>
            <a:r>
              <a:rPr lang="en-US" dirty="0"/>
              <a:t>, 1981</a:t>
            </a:r>
          </a:p>
          <a:p>
            <a:pPr lvl="1"/>
            <a:r>
              <a:rPr lang="en-US" dirty="0"/>
              <a:t>Concept has since been generalized for TCP traffic</a:t>
            </a:r>
          </a:p>
          <a:p>
            <a:r>
              <a:rPr lang="en-US" dirty="0"/>
              <a:t>Hugely influential ideas</a:t>
            </a:r>
          </a:p>
          <a:p>
            <a:pPr lvl="1"/>
            <a:r>
              <a:rPr lang="en-US" dirty="0"/>
              <a:t>Onion routing</a:t>
            </a:r>
          </a:p>
          <a:p>
            <a:pPr lvl="1"/>
            <a:r>
              <a:rPr lang="en-US" dirty="0"/>
              <a:t>Traffic mixing</a:t>
            </a:r>
          </a:p>
          <a:p>
            <a:pPr lvl="1"/>
            <a:r>
              <a:rPr lang="en-US" dirty="0"/>
              <a:t>Dummy traffic (a.k.a. cover traffic)</a:t>
            </a:r>
          </a:p>
        </p:txBody>
      </p:sp>
    </p:spTree>
    <p:extLst>
      <p:ext uri="{BB962C8B-B14F-4D97-AF65-F5344CB8AC3E}">
        <p14:creationId xmlns:p14="http://schemas.microsoft.com/office/powerpoint/2010/main" val="7212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19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589358"/>
            <a:ext cx="8839200" cy="11708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Mixes form a cascade of anonymous proxies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All traffic is protected with layers of encryption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3" y="1591815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23" y="4263958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05" y="19333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26" y="324576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08" y="1646844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32" y="3013895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2987183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76" y="188054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44" y="339589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28" y="2296249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5773618" y="1202987"/>
            <a:ext cx="1067371" cy="523220"/>
            <a:chOff x="1219205" y="4876799"/>
            <a:chExt cx="5224395" cy="1442565"/>
          </a:xfrm>
        </p:grpSpPr>
        <p:sp>
          <p:nvSpPr>
            <p:cNvPr id="16" name="Rectangular Callout 15"/>
            <p:cNvSpPr/>
            <p:nvPr/>
          </p:nvSpPr>
          <p:spPr>
            <a:xfrm>
              <a:off x="1261999" y="4876799"/>
              <a:ext cx="5181601" cy="1384997"/>
            </a:xfrm>
            <a:prstGeom prst="wedgeRectCallout">
              <a:avLst>
                <a:gd name="adj1" fmla="val -6514"/>
                <a:gd name="adj2" fmla="val 10060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5" y="4876799"/>
              <a:ext cx="5181600" cy="14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Mix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85989" y="3839031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6669" y="2732396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5090" y="4036681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3292" y="3095105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6996" y="3804424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23115" y="2648248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12908" y="4186809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072" y="2427466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8" name="Left-Right Arrow 17"/>
          <p:cNvSpPr/>
          <p:nvPr/>
        </p:nvSpPr>
        <p:spPr>
          <a:xfrm rot="423273">
            <a:off x="1259324" y="2095669"/>
            <a:ext cx="1431576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Left-Right Arrow 27"/>
          <p:cNvSpPr/>
          <p:nvPr/>
        </p:nvSpPr>
        <p:spPr>
          <a:xfrm rot="1325028">
            <a:off x="3449677" y="2735698"/>
            <a:ext cx="1431576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eft-Right Arrow 28"/>
          <p:cNvSpPr/>
          <p:nvPr/>
        </p:nvSpPr>
        <p:spPr>
          <a:xfrm rot="20648856">
            <a:off x="5709087" y="3083420"/>
            <a:ext cx="1583826" cy="2699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8024" y="2359226"/>
            <a:ext cx="16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,</a:t>
            </a:r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K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]</a:t>
            </a:r>
          </a:p>
        </p:txBody>
      </p:sp>
      <p:grpSp>
        <p:nvGrpSpPr>
          <p:cNvPr id="36" name="Group 35"/>
          <p:cNvGrpSpPr/>
          <p:nvPr/>
        </p:nvGrpSpPr>
        <p:grpSpPr>
          <a:xfrm flipH="1">
            <a:off x="2597770" y="863915"/>
            <a:ext cx="2151758" cy="954107"/>
            <a:chOff x="1219205" y="4876799"/>
            <a:chExt cx="5224395" cy="1450076"/>
          </a:xfrm>
        </p:grpSpPr>
        <p:sp>
          <p:nvSpPr>
            <p:cNvPr id="37" name="Rectangular Callout 36"/>
            <p:cNvSpPr/>
            <p:nvPr/>
          </p:nvSpPr>
          <p:spPr>
            <a:xfrm>
              <a:off x="1261998" y="4876799"/>
              <a:ext cx="5181602" cy="1384997"/>
            </a:xfrm>
            <a:prstGeom prst="wedgeRectCallout">
              <a:avLst>
                <a:gd name="adj1" fmla="val -5235"/>
                <a:gd name="adj2" fmla="val 1245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5" y="4876799"/>
              <a:ext cx="5181602" cy="145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Encrypted Tunnels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9" name="Up-Down Arrow 38"/>
          <p:cNvSpPr/>
          <p:nvPr/>
        </p:nvSpPr>
        <p:spPr>
          <a:xfrm rot="20195750">
            <a:off x="7906328" y="3445584"/>
            <a:ext cx="342893" cy="865969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H="1">
            <a:off x="5418160" y="4623478"/>
            <a:ext cx="2643124" cy="1384995"/>
            <a:chOff x="1219205" y="4876799"/>
            <a:chExt cx="5224395" cy="2104951"/>
          </a:xfrm>
        </p:grpSpPr>
        <p:sp>
          <p:nvSpPr>
            <p:cNvPr id="42" name="Rectangular Callout 41"/>
            <p:cNvSpPr/>
            <p:nvPr/>
          </p:nvSpPr>
          <p:spPr>
            <a:xfrm>
              <a:off x="1261998" y="4876799"/>
              <a:ext cx="5181602" cy="1384997"/>
            </a:xfrm>
            <a:prstGeom prst="wedgeRectCallout">
              <a:avLst>
                <a:gd name="adj1" fmla="val -45843"/>
                <a:gd name="adj2" fmla="val -11206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5" y="4876799"/>
              <a:ext cx="5181602" cy="210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Non-encrypted data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4784" y="4700422"/>
            <a:ext cx="3345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E(</a:t>
            </a:r>
            <a:r>
              <a:rPr lang="en-US" sz="2000" i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, E(</a:t>
            </a:r>
            <a:r>
              <a:rPr lang="en-US" sz="2000" i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, E(</a:t>
            </a:r>
            <a:r>
              <a:rPr lang="en-US" sz="2000" i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, M))) = C</a:t>
            </a:r>
          </a:p>
        </p:txBody>
      </p:sp>
      <p:sp>
        <p:nvSpPr>
          <p:cNvPr id="35" name="Oval 34"/>
          <p:cNvSpPr/>
          <p:nvPr/>
        </p:nvSpPr>
        <p:spPr>
          <a:xfrm>
            <a:off x="222657" y="2820618"/>
            <a:ext cx="1176903" cy="11769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8243" y="2876204"/>
            <a:ext cx="1065730" cy="106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2066" y="2990027"/>
            <a:ext cx="838084" cy="8380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" name="Picture 3" descr="D:\Classes\5700\assets\Email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8" y="3104519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774 -0.13367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-668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34 -0.13182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-659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618 -0.13159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659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479 -0.12974 " pathEditMode="relative" rAng="0" ptsTypes="AA">
                                      <p:cBhvr>
                                        <p:cTn id="5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6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47 -0.01896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73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65 -0.02081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64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309 -0.02081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56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7 -0.01896 L 0.74027 -0.09898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-400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7 -0.01896 L 0.74166 -0.10106 " pathEditMode="relative" rAng="0" ptsTypes="AA">
                                      <p:cBhvr>
                                        <p:cTn id="7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4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027 -0.09898 L 0.85208 0.09528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9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  <p:bldP spid="28" grpId="0" animBg="1"/>
      <p:bldP spid="29" grpId="0" animBg="1"/>
      <p:bldP spid="31" grpId="0"/>
      <p:bldP spid="39" grpId="0" animBg="1"/>
      <p:bldP spid="40" grpId="0"/>
      <p:bldP spid="35" grpId="0" animBg="1"/>
      <p:bldP spid="35" grpId="1" animBg="1"/>
      <p:bldP spid="35" grpId="2" animBg="1"/>
      <p:bldP spid="34" grpId="0" animBg="1"/>
      <p:bldP spid="34" grpId="1" animBg="1"/>
      <p:bldP spid="34" grpId="2" animBg="1"/>
      <p:bldP spid="34" grpId="3" animBg="1"/>
      <p:bldP spid="27" grpId="0" animBg="1"/>
      <p:bldP spid="27" grpId="1" animBg="1"/>
      <p:bldP spid="27" grpId="2" animBg="1"/>
      <p:bldP spid="27" grpId="3" animBg="1"/>
      <p:bldP spid="27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Hiding </a:t>
            </a:r>
            <a:r>
              <a:rPr lang="en-US" sz="2800" dirty="0">
                <a:solidFill>
                  <a:srgbClr val="FF0000"/>
                </a:solidFill>
              </a:rPr>
              <a:t>identities</a:t>
            </a:r>
            <a:r>
              <a:rPr lang="en-US" sz="2800" dirty="0"/>
              <a:t> of parties involved in communications from </a:t>
            </a:r>
            <a:r>
              <a:rPr lang="en-US" sz="2800" dirty="0">
                <a:solidFill>
                  <a:srgbClr val="3366FF"/>
                </a:solidFill>
              </a:rPr>
              <a:t>each other</a:t>
            </a:r>
            <a:r>
              <a:rPr lang="en-US" sz="2800" dirty="0"/>
              <a:t>, or from </a:t>
            </a:r>
            <a:r>
              <a:rPr lang="en-US" sz="2800" dirty="0">
                <a:solidFill>
                  <a:srgbClr val="3366FF"/>
                </a:solidFill>
              </a:rPr>
              <a:t>third-parties</a:t>
            </a:r>
          </a:p>
          <a:p>
            <a:pPr lvl="1"/>
            <a:r>
              <a:rPr lang="en-US" sz="3000" dirty="0"/>
              <a:t>“Who you are” from the</a:t>
            </a:r>
            <a:r>
              <a:rPr lang="en-US" dirty="0"/>
              <a:t> communicating party</a:t>
            </a:r>
          </a:p>
          <a:p>
            <a:pPr lvl="1"/>
            <a:r>
              <a:rPr lang="en-US" dirty="0"/>
              <a:t>“Who you are talking to” from everyone else</a:t>
            </a: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3" idx="2"/>
          </p:cNvCxnSpPr>
          <p:nvPr/>
        </p:nvCxnSpPr>
        <p:spPr>
          <a:xfrm flipH="1">
            <a:off x="3526038" y="3378044"/>
            <a:ext cx="40971" cy="23130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40090" y="3364396"/>
            <a:ext cx="1" cy="232672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684562" y="3364396"/>
            <a:ext cx="1" cy="2326720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84563" y="4695961"/>
            <a:ext cx="14358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0475" y="4444475"/>
            <a:ext cx="135994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 rot="16200000">
            <a:off x="5385534" y="3598668"/>
            <a:ext cx="947808" cy="1910686"/>
          </a:xfrm>
          <a:prstGeom prst="can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an 5"/>
          <p:cNvSpPr/>
          <p:nvPr/>
        </p:nvSpPr>
        <p:spPr>
          <a:xfrm rot="16200000">
            <a:off x="3674801" y="3575709"/>
            <a:ext cx="1253035" cy="1910686"/>
          </a:xfrm>
          <a:prstGeom prst="ca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Encrypted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20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an 4"/>
          <p:cNvSpPr/>
          <p:nvPr/>
        </p:nvSpPr>
        <p:spPr>
          <a:xfrm rot="16200000">
            <a:off x="1985748" y="3553958"/>
            <a:ext cx="1542196" cy="19106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2" y="4267977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57" y="425213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848502" y="3869134"/>
            <a:ext cx="293426" cy="12530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79393" y="4106193"/>
            <a:ext cx="204348" cy="7789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13" y="2126086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19187" y="2977934"/>
            <a:ext cx="149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68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23942" y="2964286"/>
            <a:ext cx="149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pic>
        <p:nvPicPr>
          <p:cNvPr id="1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39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68413" y="2964286"/>
            <a:ext cx="149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43866" y="4695961"/>
            <a:ext cx="93770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43866" y="4444475"/>
            <a:ext cx="9377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5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Traffic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5760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mix network, how can the destination respond to the sender?</a:t>
            </a:r>
          </a:p>
          <a:p>
            <a:r>
              <a:rPr lang="en-US" dirty="0"/>
              <a:t>During path establishment, the sender places keys at each mix along the path</a:t>
            </a:r>
          </a:p>
          <a:p>
            <a:pPr lvl="1"/>
            <a:r>
              <a:rPr lang="en-US" dirty="0"/>
              <a:t>Data is re-encrypted as it travels the reverse path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1" y="435723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434139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862441" y="4578027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Up-Down Arrow 12"/>
          <p:cNvSpPr/>
          <p:nvPr/>
        </p:nvSpPr>
        <p:spPr>
          <a:xfrm rot="16200000">
            <a:off x="7463854" y="4145555"/>
            <a:ext cx="342893" cy="1207835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912013" y="461368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4971698" y="461368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49" y="514048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 , K</a:t>
            </a:r>
            <a:r>
              <a:rPr lang="en-US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S1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49" y="5455899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r>
              <a:rPr lang="en-US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 , K</a:t>
            </a:r>
            <a:r>
              <a:rPr lang="en-US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S2</a:t>
            </a:r>
            <a:r>
              <a:rPr lang="en-US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49" y="5772825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baseline="-25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P3</a:t>
            </a:r>
            <a:r>
              <a: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, K</a:t>
            </a:r>
            <a:r>
              <a:rPr lang="en-US" baseline="-25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S3</a:t>
            </a:r>
            <a:r>
              <a: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6586" y="5149418"/>
            <a:ext cx="5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56271" y="5140400"/>
            <a:ext cx="5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endParaRPr lang="en-US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5956" y="5112687"/>
            <a:ext cx="5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P3</a:t>
            </a:r>
            <a:endParaRPr lang="en-US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7637" y="5553704"/>
            <a:ext cx="1176903" cy="11769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12909" y="5609292"/>
            <a:ext cx="1065730" cy="1065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79535" y="5723115"/>
            <a:ext cx="838084" cy="8380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3" descr="D:\Classes\5700\assets\Email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5837606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58E-6 L -0.21355 -0.0004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55 -0.00046 L -0.43143 -0.00115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3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47 L -0.2217 -0.00093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43 -0.00115 L -0.66129 -0.00162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75 -0.00115 L -0.44722 -0.00185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0116 L -0.2224 -0.00162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129 -0.00162 L -0.84792 -0.0041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13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61 -0.00162 L -0.63524 -0.00208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96 -0.00162 L -0.41198 -0.00208 " pathEditMode="relative" rAng="0" ptsTypes="AA">
                                      <p:cBhvr>
                                        <p:cTn id="44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-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162 L -0.18698 -0.00208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16" presetClass="exit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16" presetClass="exit" presetSubtype="2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6" presetClass="exit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4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6052771" y="3877944"/>
            <a:ext cx="1229353" cy="122935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Traffic Mixing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22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4235" y="2429506"/>
            <a:ext cx="3360981" cy="362142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Hinders timing attacks</a:t>
            </a:r>
          </a:p>
          <a:p>
            <a:pPr lvl="1">
              <a:spcAft>
                <a:spcPts val="0"/>
              </a:spcAft>
            </a:pP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Messages may be artificially delayed</a:t>
            </a:r>
          </a:p>
          <a:p>
            <a:pPr lvl="1">
              <a:spcAft>
                <a:spcPts val="0"/>
              </a:spcAft>
            </a:pP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Temporal correlation is warped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Problems:</a:t>
            </a:r>
          </a:p>
          <a:p>
            <a:pPr lvl="1">
              <a:spcAft>
                <a:spcPts val="0"/>
              </a:spcAft>
            </a:pP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Requires lots of traffic</a:t>
            </a:r>
          </a:p>
          <a:p>
            <a:pPr lvl="1">
              <a:spcAft>
                <a:spcPts val="0"/>
              </a:spcAft>
            </a:pP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Adds latency to network flows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3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40" y="40852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4322332" y="3520612"/>
            <a:ext cx="1643689" cy="732299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83255" y="4369129"/>
            <a:ext cx="1582766" cy="743923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35416" y="4614406"/>
            <a:ext cx="1530605" cy="1332891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322332" y="3985897"/>
            <a:ext cx="1643689" cy="558183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58171" y="2998104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Arrival Order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7385536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2029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85537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85536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6056" y="301197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Send Order</a:t>
            </a:r>
          </a:p>
        </p:txBody>
      </p:sp>
      <p:pic>
        <p:nvPicPr>
          <p:cNvPr id="56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67" y="5156796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 flipH="1">
            <a:off x="3772355" y="1747136"/>
            <a:ext cx="4800618" cy="1080721"/>
            <a:chOff x="1173798" y="5640524"/>
            <a:chExt cx="5227002" cy="621271"/>
          </a:xfrm>
        </p:grpSpPr>
        <p:sp>
          <p:nvSpPr>
            <p:cNvPr id="61" name="Rectangular Callout 60"/>
            <p:cNvSpPr/>
            <p:nvPr/>
          </p:nvSpPr>
          <p:spPr>
            <a:xfrm>
              <a:off x="1219200" y="5640524"/>
              <a:ext cx="5181600" cy="621271"/>
            </a:xfrm>
            <a:prstGeom prst="wedgeRectCallout">
              <a:avLst>
                <a:gd name="adj1" fmla="val -8431"/>
                <a:gd name="adj2" fmla="val 133236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73798" y="5644781"/>
              <a:ext cx="5181600" cy="6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Mix collects </a:t>
              </a:r>
              <a:r>
                <a:rPr lang="en-US" kern="0" dirty="0" err="1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msgs</a:t>
              </a:r>
              <a:r>
                <a:rPr lang="en-US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 for </a:t>
              </a:r>
              <a:r>
                <a:rPr lang="en-US" i="1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t </a:t>
              </a:r>
              <a:r>
                <a:rPr lang="en-US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seconds</a:t>
              </a:r>
            </a:p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Messages are randomly shuffled and sent in a different order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3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Applied to cryptographic voting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23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4235" y="2429506"/>
            <a:ext cx="3360981" cy="362142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Server collects votes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random shuffle of votes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Outputs votes in randomized order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Includes “proof” that correctly shuffled</a:t>
            </a:r>
            <a:endParaRPr lang="en-US" sz="21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3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40" y="40852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4322332" y="3520612"/>
            <a:ext cx="1643689" cy="732299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83255" y="4369129"/>
            <a:ext cx="1582766" cy="743923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35416" y="4614406"/>
            <a:ext cx="1530605" cy="1332891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322332" y="3985897"/>
            <a:ext cx="1643689" cy="558183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58171" y="2998104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Arrival Order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7385536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2029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85537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85536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6056" y="301197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Send Order</a:t>
            </a:r>
          </a:p>
        </p:txBody>
      </p:sp>
    </p:spTree>
    <p:extLst>
      <p:ext uri="{BB962C8B-B14F-4D97-AF65-F5344CB8AC3E}">
        <p14:creationId xmlns:p14="http://schemas.microsoft.com/office/powerpoint/2010/main" val="203275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Chain multiple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MIXes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for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24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2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5" y="405999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5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5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5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1454820" y="3561429"/>
            <a:ext cx="1254815" cy="732299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515743" y="4409946"/>
            <a:ext cx="1208305" cy="743923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567904" y="4655223"/>
            <a:ext cx="1168485" cy="1332891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54821" y="4026714"/>
            <a:ext cx="1301308" cy="558183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90659" y="3038921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Arrival Order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7385536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2029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85537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85536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6056" y="301197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Send Order</a:t>
            </a:r>
          </a:p>
        </p:txBody>
      </p:sp>
      <p:pic>
        <p:nvPicPr>
          <p:cNvPr id="4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73" y="405999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34" y="405999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637566" y="4256851"/>
            <a:ext cx="884722" cy="40682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5539466" y="4240489"/>
            <a:ext cx="884722" cy="40682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9269" y="4946435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shuffle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43197" y="4946435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shuffle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36797" y="4946435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shuffle</a:t>
            </a:r>
          </a:p>
        </p:txBody>
      </p:sp>
      <p:sp>
        <p:nvSpPr>
          <p:cNvPr id="53" name="Content Placeholder 3"/>
          <p:cNvSpPr>
            <a:spLocks noGrp="1"/>
          </p:cNvSpPr>
          <p:nvPr>
            <p:ph sz="quarter" idx="1"/>
          </p:nvPr>
        </p:nvSpPr>
        <p:spPr>
          <a:xfrm>
            <a:off x="724747" y="1651630"/>
            <a:ext cx="7926382" cy="1148023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Synchronously collects and shuffles messages (votes)</a:t>
            </a:r>
          </a:p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Secure as long as at least 1 honest</a:t>
            </a:r>
            <a:endParaRPr lang="en-US" sz="21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3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/ Cover Traffic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156648"/>
          </a:xfrm>
        </p:spPr>
        <p:txBody>
          <a:bodyPr/>
          <a:lstStyle/>
          <a:p>
            <a:r>
              <a:rPr lang="en-US" dirty="0"/>
              <a:t>Simple idea:</a:t>
            </a:r>
          </a:p>
          <a:p>
            <a:pPr lvl="1"/>
            <a:r>
              <a:rPr lang="en-US" dirty="0"/>
              <a:t>Send useless traffic to help obfuscate real traffic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1" y="435723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434139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968991" y="3420301"/>
            <a:ext cx="1091174" cy="129426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1"/>
          </p:cNvCxnSpPr>
          <p:nvPr/>
        </p:nvCxnSpPr>
        <p:spPr>
          <a:xfrm>
            <a:off x="2912013" y="3420301"/>
            <a:ext cx="1207837" cy="256805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9" idx="1"/>
          </p:cNvCxnSpPr>
          <p:nvPr/>
        </p:nvCxnSpPr>
        <p:spPr>
          <a:xfrm flipV="1">
            <a:off x="4971698" y="4714564"/>
            <a:ext cx="1207837" cy="127379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6" idx="1"/>
          </p:cNvCxnSpPr>
          <p:nvPr/>
        </p:nvCxnSpPr>
        <p:spPr>
          <a:xfrm>
            <a:off x="7031383" y="4714564"/>
            <a:ext cx="1207835" cy="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1"/>
          </p:cNvCxnSpPr>
          <p:nvPr/>
        </p:nvCxnSpPr>
        <p:spPr>
          <a:xfrm flipV="1">
            <a:off x="968991" y="4714564"/>
            <a:ext cx="1091174" cy="1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>
            <a:off x="968991" y="4714565"/>
            <a:ext cx="1091174" cy="1273789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1" idx="1"/>
          </p:cNvCxnSpPr>
          <p:nvPr/>
        </p:nvCxnSpPr>
        <p:spPr>
          <a:xfrm flipV="1">
            <a:off x="2912013" y="3420301"/>
            <a:ext cx="1207837" cy="1294263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4" idx="1"/>
          </p:cNvCxnSpPr>
          <p:nvPr/>
        </p:nvCxnSpPr>
        <p:spPr>
          <a:xfrm>
            <a:off x="2912013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4971698" y="3420301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15" idx="1"/>
          </p:cNvCxnSpPr>
          <p:nvPr/>
        </p:nvCxnSpPr>
        <p:spPr>
          <a:xfrm>
            <a:off x="4971698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&quot;No&quot; Symbol 36"/>
          <p:cNvSpPr/>
          <p:nvPr/>
        </p:nvSpPr>
        <p:spPr>
          <a:xfrm>
            <a:off x="6699771" y="3325988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>
            <a:off x="6699771" y="5917672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168427"/>
            <a:ext cx="7772400" cy="3114772"/>
          </a:xfrm>
        </p:spPr>
        <p:txBody>
          <a:bodyPr/>
          <a:lstStyle/>
          <a:p>
            <a:r>
              <a:rPr lang="en-US" sz="3600" dirty="0"/>
              <a:t>In practice</a:t>
            </a:r>
            <a:br>
              <a:rPr lang="en-US" sz="3600" dirty="0"/>
            </a:br>
            <a:br>
              <a:rPr lang="en-US" sz="1200" b="0" dirty="0"/>
            </a:br>
            <a:r>
              <a:rPr lang="en-US" sz="3600" b="0" dirty="0"/>
              <a:t>Hard to be anonymous</a:t>
            </a:r>
            <a:br>
              <a:rPr lang="en-US" sz="3600" b="0" dirty="0"/>
            </a:br>
            <a:r>
              <a:rPr lang="en-US" sz="3600" b="0" dirty="0"/>
              <a:t>Information leaked at many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to </a:t>
            </a:r>
            <a:r>
              <a:rPr lang="en-US" dirty="0" err="1"/>
              <a:t>Deanonymize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827056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987496"/>
            <a:ext cx="2773920" cy="528250"/>
            <a:chOff x="1160802" y="1830459"/>
            <a:chExt cx="2773920" cy="528250"/>
          </a:xfrm>
        </p:grpSpPr>
        <p:sp>
          <p:nvSpPr>
            <p:cNvPr id="8" name="Left-Right Arrow 7"/>
            <p:cNvSpPr/>
            <p:nvPr/>
          </p:nvSpPr>
          <p:spPr>
            <a:xfrm>
              <a:off x="1160802" y="187435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34" y="1642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31674" y="2862320"/>
            <a:ext cx="213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HTTPS Proxy</a:t>
            </a: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776272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-Right Arrow 23"/>
          <p:cNvSpPr/>
          <p:nvPr/>
        </p:nvSpPr>
        <p:spPr>
          <a:xfrm>
            <a:off x="5317771" y="2031389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6061035" y="4164564"/>
            <a:ext cx="2897228" cy="646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No anonymity!</a:t>
            </a: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12" y="2862320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6354181" y="2239961"/>
            <a:ext cx="1035264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flipH="1">
            <a:off x="255008" y="3405977"/>
            <a:ext cx="5147822" cy="1404625"/>
            <a:chOff x="1132145" y="4876799"/>
            <a:chExt cx="5268656" cy="1384995"/>
          </a:xfrm>
        </p:grpSpPr>
        <p:sp>
          <p:nvSpPr>
            <p:cNvPr id="35" name="Rectangular Callout 3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8611"/>
                <a:gd name="adj2" fmla="val -9619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2145" y="4939702"/>
              <a:ext cx="5181605" cy="127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600" b="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Login to email account</a:t>
              </a:r>
            </a:p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Information sent in cookies</a:t>
              </a:r>
            </a:p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600" b="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Accessing Facebook pages</a:t>
              </a: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7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</a:t>
            </a:r>
            <a:r>
              <a:rPr lang="en-US" dirty="0">
                <a:solidFill>
                  <a:srgbClr val="FF6600"/>
                </a:solidFill>
              </a:rPr>
              <a:t>Hard</a:t>
            </a:r>
            <a:r>
              <a:rPr lang="en-US" dirty="0"/>
              <a:t> to be Anonymous!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18" y="1796864"/>
            <a:ext cx="9083202" cy="47563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FF6600"/>
                </a:solidFill>
              </a:rPr>
              <a:t>Network location </a:t>
            </a:r>
            <a:r>
              <a:rPr lang="en-US" sz="2400" dirty="0"/>
              <a:t>(IP address) can be linked directly to you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ISPs store communications records (legally required for several years)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Law enforcement can subpoena these records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>
                <a:solidFill>
                  <a:srgbClr val="FF6600"/>
                </a:solidFill>
              </a:rPr>
              <a:t>Application </a:t>
            </a:r>
            <a:r>
              <a:rPr lang="en-US" sz="2400" dirty="0"/>
              <a:t>is being tracked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Cookies, Flash cookies, E-Tags, HTML5 Storage, browser fingerprinting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Centralized services like Skype, Google voice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>
                <a:solidFill>
                  <a:srgbClr val="FF6600"/>
                </a:solidFill>
              </a:rPr>
              <a:t>Activities</a:t>
            </a:r>
            <a:r>
              <a:rPr lang="en-US" sz="2400" dirty="0"/>
              <a:t> can be used to identify you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Unique websites and apps that you use, types of clicked links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Types of links that you click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to Protect at All Layers!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29</a:t>
            </a:fld>
            <a:endParaRPr lang="en-US"/>
          </a:p>
        </p:txBody>
      </p:sp>
      <p:pic>
        <p:nvPicPr>
          <p:cNvPr id="8" name="Content Placeholder 5" descr="tcpipstack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4" r="-27928"/>
          <a:stretch/>
        </p:blipFill>
        <p:spPr>
          <a:xfrm>
            <a:off x="1658937" y="1706133"/>
            <a:ext cx="3971926" cy="477933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32798" y="2264474"/>
            <a:ext cx="4034701" cy="310726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Challenges: </a:t>
            </a:r>
          </a:p>
          <a:p>
            <a:r>
              <a:rPr lang="en-US" dirty="0"/>
              <a:t>Maintain performance</a:t>
            </a:r>
          </a:p>
          <a:p>
            <a:r>
              <a:rPr lang="en-US" dirty="0"/>
              <a:t>Provide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5102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Anonymity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39838"/>
          </a:xfrm>
        </p:spPr>
        <p:txBody>
          <a:bodyPr/>
          <a:lstStyle/>
          <a:p>
            <a:r>
              <a:rPr lang="en-US" dirty="0"/>
              <a:t>How can we calculate how anonymous we are?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68320" y="5922059"/>
            <a:ext cx="8839200" cy="6164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/>
              <a:t>Larger anonymity set = stronger anonymity</a:t>
            </a:r>
            <a:endParaRPr lang="en-US" b="1" dirty="0"/>
          </a:p>
        </p:txBody>
      </p:sp>
      <p:pic>
        <p:nvPicPr>
          <p:cNvPr id="3074" name="Picture 2" descr="D:\Classes\5700\assets\devi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53" y="446738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Classes\5700\assets\Email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80" y="4696310"/>
            <a:ext cx="888052" cy="8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 flipH="1">
            <a:off x="4951287" y="4630255"/>
            <a:ext cx="2691457" cy="954107"/>
            <a:chOff x="1219200" y="4876799"/>
            <a:chExt cx="5181605" cy="1384995"/>
          </a:xfrm>
        </p:grpSpPr>
        <p:sp>
          <p:nvSpPr>
            <p:cNvPr id="14" name="Rectangular Callout 1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2523"/>
                <a:gd name="adj2" fmla="val -624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Who sent this message?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68320" y="2341493"/>
            <a:ext cx="8839200" cy="185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8815" y="2341494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Suspects (Anonymity Set)</a:t>
            </a:r>
          </a:p>
        </p:txBody>
      </p:sp>
      <p:pic>
        <p:nvPicPr>
          <p:cNvPr id="3076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79" y="246835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8" y="2572326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59" y="246835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71" y="273610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19" y="273610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95" y="273610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61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992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5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89" y="307677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:\Pictures\soft-scraps icons\User Administrator Red-0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14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62" y="307676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9219" y="1786269"/>
            <a:ext cx="7166344" cy="4671275"/>
          </a:xfrm>
        </p:spPr>
        <p:txBody>
          <a:bodyPr/>
          <a:lstStyle/>
          <a:p>
            <a:r>
              <a:rPr lang="en-US" dirty="0"/>
              <a:t>Tor:  2</a:t>
            </a:r>
            <a:r>
              <a:rPr lang="en-US" baseline="30000" dirty="0"/>
              <a:t>nd</a:t>
            </a:r>
            <a:r>
              <a:rPr lang="en-US" dirty="0"/>
              <a:t> generation onion routing (2004)</a:t>
            </a:r>
          </a:p>
          <a:p>
            <a:r>
              <a:rPr lang="en-US" dirty="0"/>
              <a:t>Freenet:  Anonymous file-sharing (2000)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Wednesday’s reading	</a:t>
            </a:r>
          </a:p>
        </p:txBody>
      </p:sp>
    </p:spTree>
    <p:extLst>
      <p:ext uri="{BB962C8B-B14F-4D97-AF65-F5344CB8AC3E}">
        <p14:creationId xmlns:p14="http://schemas.microsoft.com/office/powerpoint/2010/main" val="47122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8760"/>
          <a:stretch/>
        </p:blipFill>
        <p:spPr>
          <a:xfrm>
            <a:off x="-48126" y="-96252"/>
            <a:ext cx="9266692" cy="69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(SSL)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064824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Classes\5700\assets\w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18" y="1554887"/>
            <a:ext cx="880470" cy="202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1473958" y="1784524"/>
            <a:ext cx="6387152" cy="1504580"/>
          </a:xfrm>
          <a:prstGeom prst="leftRightArrow">
            <a:avLst>
              <a:gd name="adj1" fmla="val 50000"/>
              <a:gd name="adj2" fmla="val 57257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1746913" y="2123348"/>
            <a:ext cx="5800300" cy="852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Traffic</a:t>
            </a:r>
          </a:p>
        </p:txBody>
      </p:sp>
      <p:pic>
        <p:nvPicPr>
          <p:cNvPr id="10" name="Picture 2" descr="D:\Classes\5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4" y="425651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2027547" y="2615829"/>
            <a:ext cx="812044" cy="8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>
          <a:xfrm rot="5400000">
            <a:off x="2385508" y="2865545"/>
            <a:ext cx="2374711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"/>
          </p:nvPr>
        </p:nvSpPr>
        <p:spPr>
          <a:xfrm>
            <a:off x="4294346" y="3684888"/>
            <a:ext cx="4341654" cy="317311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dirty="0"/>
              <a:t>Content is unobservable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/>
              <a:t>Due to encryption</a:t>
            </a:r>
          </a:p>
          <a:p>
            <a:pPr>
              <a:lnSpc>
                <a:spcPct val="11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US" dirty="0"/>
              <a:t>Source and destination are trivially linkable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>
                <a:solidFill>
                  <a:schemeClr val="accent1"/>
                </a:solidFill>
              </a:rPr>
              <a:t>No anonymity!</a:t>
            </a:r>
          </a:p>
        </p:txBody>
      </p:sp>
    </p:spTree>
    <p:extLst>
      <p:ext uri="{BB962C8B-B14F-4D97-AF65-F5344CB8AC3E}">
        <p14:creationId xmlns:p14="http://schemas.microsoft.com/office/powerpoint/2010/main" val="11493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Anonymizing Proxies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351" y="4904008"/>
            <a:ext cx="2458703" cy="1806054"/>
          </a:xfrm>
        </p:spPr>
        <p:txBody>
          <a:bodyPr>
            <a:noAutofit/>
          </a:bodyPr>
          <a:lstStyle/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/>
              <a:t>Source is known</a:t>
            </a:r>
          </a:p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>
                <a:solidFill>
                  <a:schemeClr val="accent1"/>
                </a:solidFill>
              </a:rPr>
              <a:t>Destination anonymity</a:t>
            </a:r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830459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34" y="25629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32607" y="3806648"/>
            <a:ext cx="213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HTTPS Proxy</a:t>
            </a: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560133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255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94094" y="3756671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5509827" y="2952311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Left-Right Arrow 23"/>
          <p:cNvSpPr/>
          <p:nvPr/>
        </p:nvSpPr>
        <p:spPr>
          <a:xfrm rot="20753170">
            <a:off x="5319064" y="2076376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Left-Right Arrow 24"/>
          <p:cNvSpPr/>
          <p:nvPr/>
        </p:nvSpPr>
        <p:spPr>
          <a:xfrm rot="687103">
            <a:off x="5254774" y="3684790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1331086" y="3393003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6743352" y="4904008"/>
            <a:ext cx="2468888" cy="18060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/>
              <a:t>Destination known</a:t>
            </a:r>
          </a:p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Source anonymity</a:t>
            </a: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4727989" y="3379355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3085789" y="4206709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No anonymity!</a:t>
            </a:r>
          </a:p>
        </p:txBody>
      </p:sp>
      <p:pic>
        <p:nvPicPr>
          <p:cNvPr id="34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32" y="250940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23" grpId="0" animBg="1"/>
      <p:bldP spid="24" grpId="0" animBg="1"/>
      <p:bldP spid="25" grpId="0" animBg="1"/>
      <p:bldP spid="11" grpId="0" animBg="1"/>
      <p:bldP spid="11" grpId="1" animBg="1"/>
      <p:bldP spid="29" grpId="0"/>
      <p:bldP spid="29" grpId="1"/>
      <p:bldP spid="31" grpId="0" animBg="1"/>
      <p:bldP spid="31" grpId="1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Anonymizing VPNs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830459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41424" y="380664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VPN Gateway</a:t>
            </a: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560133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255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94094" y="3756671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5509827" y="2952311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Left-Right Arrow 23"/>
          <p:cNvSpPr/>
          <p:nvPr/>
        </p:nvSpPr>
        <p:spPr>
          <a:xfrm rot="20753170">
            <a:off x="5319064" y="2076376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Left-Right Arrow 24"/>
          <p:cNvSpPr/>
          <p:nvPr/>
        </p:nvSpPr>
        <p:spPr>
          <a:xfrm rot="687103">
            <a:off x="5254774" y="3684790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1331086" y="3393003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4727989" y="3379355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3085789" y="4206709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No anonymity!</a:t>
            </a:r>
          </a:p>
        </p:txBody>
      </p:sp>
      <p:pic>
        <p:nvPicPr>
          <p:cNvPr id="7170" name="Picture 2" descr="D:\Pictures\Server_icons_lnx\Icons\128X128\firewall_serv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37" y="25335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3"/>
          <p:cNvSpPr>
            <a:spLocks noGrp="1"/>
          </p:cNvSpPr>
          <p:nvPr>
            <p:ph sz="quarter" idx="1"/>
          </p:nvPr>
        </p:nvSpPr>
        <p:spPr>
          <a:xfrm>
            <a:off x="22351" y="4904008"/>
            <a:ext cx="2458703" cy="1806054"/>
          </a:xfrm>
        </p:spPr>
        <p:txBody>
          <a:bodyPr>
            <a:noAutofit/>
          </a:bodyPr>
          <a:lstStyle/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/>
              <a:t>Source is known</a:t>
            </a:r>
          </a:p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>
                <a:solidFill>
                  <a:schemeClr val="accent1"/>
                </a:solidFill>
              </a:rPr>
              <a:t>Destination anonymity</a:t>
            </a: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6743352" y="4904008"/>
            <a:ext cx="2468888" cy="18060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/>
              <a:t>Destination known</a:t>
            </a:r>
          </a:p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Source anonymity</a:t>
            </a:r>
          </a:p>
        </p:txBody>
      </p:sp>
      <p:pic>
        <p:nvPicPr>
          <p:cNvPr id="38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32" y="250940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1" grpId="0" animBg="1"/>
      <p:bldP spid="31" grpId="1" animBg="1"/>
      <p:bldP spid="33" grpId="0"/>
      <p:bldP spid="36" grpId="0" build="p"/>
      <p:bldP spid="36" grpId="1" uiExpand="1" build="p"/>
      <p:bldP spid="37" grpId="0"/>
      <p:bldP spid="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713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44838</TotalTime>
  <Words>911</Words>
  <Application>Microsoft Macintosh PowerPoint</Application>
  <PresentationFormat>On-screen Show (4:3)</PresentationFormat>
  <Paragraphs>232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Calibri</vt:lpstr>
      <vt:lpstr>Cambria Math</vt:lpstr>
      <vt:lpstr>Courier New</vt:lpstr>
      <vt:lpstr>Times New Roman</vt:lpstr>
      <vt:lpstr>Tw Cen MT</vt:lpstr>
      <vt:lpstr>Wingdings</vt:lpstr>
      <vt:lpstr>1_Office Theme</vt:lpstr>
      <vt:lpstr>Anonymous Communication</vt:lpstr>
      <vt:lpstr>Definition</vt:lpstr>
      <vt:lpstr>Quantifying Anonymity</vt:lpstr>
      <vt:lpstr>PowerPoint Presentation</vt:lpstr>
      <vt:lpstr>Anonymity Systems</vt:lpstr>
      <vt:lpstr>Crypto (SSL)</vt:lpstr>
      <vt:lpstr>Anonymizing Proxies</vt:lpstr>
      <vt:lpstr>Anonymizing VPNs</vt:lpstr>
      <vt:lpstr>Crowds</vt:lpstr>
      <vt:lpstr>Crowds</vt:lpstr>
      <vt:lpstr>Crowds Example</vt:lpstr>
      <vt:lpstr>Anonymity in Crowds</vt:lpstr>
      <vt:lpstr>Anonymity in Crowds</vt:lpstr>
      <vt:lpstr>Anonymity in Crowds</vt:lpstr>
      <vt:lpstr>Anonymity in Crowds</vt:lpstr>
      <vt:lpstr>Summary of Crowds</vt:lpstr>
      <vt:lpstr>MIXes</vt:lpstr>
      <vt:lpstr>Mix Networks</vt:lpstr>
      <vt:lpstr>Onion Routing</vt:lpstr>
      <vt:lpstr>Another View of Encrypted Paths</vt:lpstr>
      <vt:lpstr>Return Traffic</vt:lpstr>
      <vt:lpstr>Traffic Mixing</vt:lpstr>
      <vt:lpstr>Applied to cryptographic voting</vt:lpstr>
      <vt:lpstr>Chain multiple MIXes for security</vt:lpstr>
      <vt:lpstr>Dummy / Cover Traffic</vt:lpstr>
      <vt:lpstr>In practice  Hard to be anonymous Information leaked at many layers</vt:lpstr>
      <vt:lpstr>Using Content to Deanonymize</vt:lpstr>
      <vt:lpstr>It’s Hard to be Anonymous!</vt:lpstr>
      <vt:lpstr>You Have to Protect at All Layers!</vt:lpstr>
      <vt:lpstr>Wednesday’s reading </vt:lpstr>
    </vt:vector>
  </TitlesOfParts>
  <Company>Princeton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1765</cp:revision>
  <cp:lastPrinted>2017-04-18T17:41:05Z</cp:lastPrinted>
  <dcterms:created xsi:type="dcterms:W3CDTF">2013-10-08T01:49:25Z</dcterms:created>
  <dcterms:modified xsi:type="dcterms:W3CDTF">2018-04-30T02:27:45Z</dcterms:modified>
</cp:coreProperties>
</file>