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381" r:id="rId2"/>
    <p:sldId id="314" r:id="rId3"/>
    <p:sldId id="382" r:id="rId4"/>
    <p:sldId id="315" r:id="rId5"/>
    <p:sldId id="388" r:id="rId6"/>
    <p:sldId id="389" r:id="rId7"/>
    <p:sldId id="390" r:id="rId8"/>
    <p:sldId id="383" r:id="rId9"/>
    <p:sldId id="391" r:id="rId10"/>
    <p:sldId id="384" r:id="rId11"/>
    <p:sldId id="385" r:id="rId12"/>
    <p:sldId id="392" r:id="rId13"/>
    <p:sldId id="393" r:id="rId14"/>
    <p:sldId id="394" r:id="rId15"/>
    <p:sldId id="396" r:id="rId16"/>
    <p:sldId id="386" r:id="rId17"/>
    <p:sldId id="397" r:id="rId18"/>
    <p:sldId id="398" r:id="rId19"/>
    <p:sldId id="402" r:id="rId20"/>
    <p:sldId id="399" r:id="rId21"/>
    <p:sldId id="401" r:id="rId22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204"/>
    <a:srgbClr val="FFFF99"/>
    <a:srgbClr val="0000FF"/>
    <a:srgbClr val="92D050"/>
    <a:srgbClr val="CCFFFF"/>
    <a:srgbClr val="FFCC99"/>
    <a:srgbClr val="FF3300"/>
    <a:srgbClr val="FFCC00"/>
    <a:srgbClr val="0099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12" autoAdjust="0"/>
    <p:restoredTop sz="83850" autoAdjust="0"/>
  </p:normalViewPr>
  <p:slideViewPr>
    <p:cSldViewPr snapToGrid="0">
      <p:cViewPr varScale="1">
        <p:scale>
          <a:sx n="77" d="100"/>
          <a:sy n="77" d="100"/>
        </p:scale>
        <p:origin x="168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8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Different projects can use Bigtable as a building block</a:t>
            </a:r>
          </a:p>
          <a:p>
            <a:r>
              <a:rPr lang="en-US" dirty="0"/>
              <a:t>Can do low-level optimization in storage and network if we start from the bottom to higher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301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12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25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13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5342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0032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56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028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911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55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latin typeface="Times New Roman" pitchFamily="-1" charset="0"/>
              </a:rPr>
              <a:t>Lock service: master election, location </a:t>
            </a:r>
            <a:r>
              <a:rPr lang="en-US" b="1" dirty="0" err="1">
                <a:latin typeface="Times New Roman" pitchFamily="-1" charset="0"/>
              </a:rPr>
              <a:t>boostrapping</a:t>
            </a:r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0024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21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945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4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-1" charset="0"/>
              </a:rPr>
              <a:t>Data changes over time: E.g. contents of a webpage over multiple crawls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Efficient join of large one-to-one and one-to-many datasets</a:t>
            </a:r>
          </a:p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0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5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-1" charset="0"/>
              </a:rPr>
              <a:t>GFS: stores persistent state</a:t>
            </a:r>
          </a:p>
          <a:p>
            <a:pPr eaLnBrk="1" hangingPunct="1"/>
            <a:r>
              <a:rPr lang="en-US" b="1" dirty="0">
                <a:latin typeface="Times New Roman" pitchFamily="-1" charset="0"/>
              </a:rPr>
              <a:t>Scheduler: schedules jobs involved in </a:t>
            </a:r>
            <a:r>
              <a:rPr lang="en-US" b="1" dirty="0" err="1">
                <a:latin typeface="Times New Roman" pitchFamily="-1" charset="0"/>
              </a:rPr>
              <a:t>BigTable</a:t>
            </a:r>
            <a:r>
              <a:rPr lang="en-US" b="1" dirty="0">
                <a:latin typeface="Times New Roman" pitchFamily="-1" charset="0"/>
              </a:rPr>
              <a:t> service</a:t>
            </a:r>
          </a:p>
          <a:p>
            <a:pPr eaLnBrk="1" hangingPunct="1"/>
            <a:r>
              <a:rPr lang="en-US" b="1" dirty="0">
                <a:latin typeface="Times New Roman" pitchFamily="-1" charset="0"/>
              </a:rPr>
              <a:t>Lock service: master election, location </a:t>
            </a:r>
            <a:r>
              <a:rPr lang="en-US" b="1" dirty="0" err="1">
                <a:latin typeface="Times New Roman" pitchFamily="-1" charset="0"/>
              </a:rPr>
              <a:t>boostrapping</a:t>
            </a:r>
            <a:endParaRPr lang="en-US" b="1" dirty="0">
              <a:latin typeface="Times New Roman" pitchFamily="-1" charset="0"/>
            </a:endParaRPr>
          </a:p>
          <a:p>
            <a:pPr eaLnBrk="1" hangingPunct="1"/>
            <a:r>
              <a:rPr lang="en-US" b="1" dirty="0">
                <a:latin typeface="Times New Roman" pitchFamily="-1" charset="0"/>
              </a:rPr>
              <a:t>MapReduce: clients’ way of reading/writing </a:t>
            </a:r>
            <a:r>
              <a:rPr lang="en-US" b="1" dirty="0" err="1">
                <a:latin typeface="Times New Roman" pitchFamily="-1" charset="0"/>
              </a:rPr>
              <a:t>BigTable</a:t>
            </a:r>
            <a:r>
              <a:rPr lang="en-US" b="1" dirty="0">
                <a:latin typeface="Times New Roman" pitchFamily="-1" charset="0"/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5646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6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69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7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337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8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9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9035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10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294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F1097C-7BBA-F243-A775-F930F9A92F8C}" type="slidenum">
              <a:rPr lang="en-US">
                <a:latin typeface="Times" pitchFamily="-1" charset="0"/>
              </a:rPr>
              <a:pPr/>
              <a:t>11</a:t>
            </a:fld>
            <a:endParaRPr lang="en-US">
              <a:latin typeface="Times" pitchFamily="-1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="1" dirty="0">
              <a:latin typeface="Times New Roman" pitchFamily="-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5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061D7-F64F-8E4D-8C48-35B191211857}" type="datetime1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8A700-9ACA-CA49-8640-C2576E344D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8" name="Picture 7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76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8C55DC-D3DB-A142-8833-8A2BDFA4DAAA}" type="datetime1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1C1C3E-524C-584F-BE26-32C52DE4BA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1400"/>
              </a:spcBef>
              <a:defRPr sz="3000"/>
            </a:lvl1pPr>
            <a:lvl2pPr>
              <a:spcBef>
                <a:spcPts val="800"/>
              </a:spcBef>
              <a:defRPr sz="2800"/>
            </a:lvl2pPr>
            <a:lvl3pPr>
              <a:spcBef>
                <a:spcPts val="800"/>
              </a:spcBef>
              <a:defRPr sz="2400"/>
            </a:lvl3pPr>
            <a:lvl4pPr>
              <a:spcBef>
                <a:spcPts val="800"/>
              </a:spcBef>
              <a:defRPr sz="2200"/>
            </a:lvl4pPr>
            <a:lvl5pPr>
              <a:spcBef>
                <a:spcPts val="800"/>
              </a:spcBef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Second main line</a:t>
            </a:r>
          </a:p>
          <a:p>
            <a:pPr lvl="1"/>
            <a:r>
              <a:rPr lang="en-US" dirty="0"/>
              <a:t>Second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350196" y="76201"/>
            <a:ext cx="856520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75945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6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3" y="2845761"/>
            <a:ext cx="7772400" cy="1166478"/>
          </a:xfrm>
          <a:prstGeom prst="rect">
            <a:avLst/>
          </a:prstGeom>
        </p:spPr>
        <p:txBody>
          <a:bodyPr anchor="ctr"/>
          <a:lstStyle>
            <a:lvl1pPr algn="ctr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2373" y="4069954"/>
            <a:ext cx="7772400" cy="9884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3/5/19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8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9" name="Picture 8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3/5/19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3/5/19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001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29600" y="457200"/>
            <a:ext cx="685800" cy="763628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3/5/19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3/5/19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3/5/19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8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0500" y="166253"/>
            <a:ext cx="8763000" cy="2452255"/>
          </a:xfrm>
        </p:spPr>
        <p:txBody>
          <a:bodyPr anchor="ctr"/>
          <a:lstStyle/>
          <a:p>
            <a:r>
              <a:rPr lang="en-US" sz="2800" u="sng" dirty="0"/>
              <a:t>Student Presentation</a:t>
            </a:r>
            <a:br>
              <a:rPr lang="en-US" sz="3200" dirty="0"/>
            </a:br>
            <a:br>
              <a:rPr lang="en-US" dirty="0"/>
            </a:br>
            <a:r>
              <a:rPr lang="en-US" i="1" dirty="0"/>
              <a:t>Bigtable: A Distributed Storage System for Structured Data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4958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endParaRPr lang="en-US" dirty="0"/>
          </a:p>
          <a:p>
            <a:r>
              <a:rPr lang="en-US" i="1" dirty="0"/>
              <a:t>Josh Zhang</a:t>
            </a:r>
          </a:p>
          <a:p>
            <a:pPr>
              <a:lnSpc>
                <a:spcPct val="150000"/>
              </a:lnSpc>
            </a:pPr>
            <a:r>
              <a:rPr lang="en-US" i="1" dirty="0"/>
              <a:t>March 6, 2019</a:t>
            </a:r>
          </a:p>
        </p:txBody>
      </p:sp>
    </p:spTree>
    <p:extLst>
      <p:ext uri="{BB962C8B-B14F-4D97-AF65-F5344CB8AC3E}">
        <p14:creationId xmlns:p14="http://schemas.microsoft.com/office/powerpoint/2010/main" val="1979162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a big table?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5821C6-4730-3C4E-8693-8B564D6E2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969052"/>
            <a:ext cx="4368800" cy="39370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CB40A0C-4D7B-A146-93A2-BC8AFFC0E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2798" y="1700817"/>
            <a:ext cx="4511201" cy="1996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Metadata Table: a list of tablets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Tablet: a list of &lt;key, value&gt;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0356574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store a super super big table?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1753DD-18D8-1545-8027-DB0AF476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1" y="1855303"/>
            <a:ext cx="4610100" cy="441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EBEE3A-4ED3-A742-9885-823A76024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3831" y="1321903"/>
            <a:ext cx="1698053" cy="2743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D7CCA1-6E00-AB4D-BA2F-0E233F577CFB}"/>
              </a:ext>
            </a:extLst>
          </p:cNvPr>
          <p:cNvSpPr txBox="1"/>
          <p:nvPr/>
        </p:nvSpPr>
        <p:spPr>
          <a:xfrm>
            <a:off x="4795426" y="4339005"/>
            <a:ext cx="4284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Metadata Table: a list of tablets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Tablet: a list of </a:t>
            </a:r>
            <a:r>
              <a:rPr lang="en-US" sz="1800" b="0" dirty="0" err="1">
                <a:latin typeface="Arial" charset="0"/>
                <a:ea typeface="Arial" charset="0"/>
                <a:cs typeface="Arial" charset="0"/>
              </a:rPr>
              <a:t>SSTable</a:t>
            </a:r>
            <a:endParaRPr lang="en-US" sz="1800" b="0" dirty="0">
              <a:latin typeface="Arial" charset="0"/>
              <a:ea typeface="Arial" charset="0"/>
              <a:cs typeface="Arial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dirty="0" err="1">
                <a:latin typeface="Arial" charset="0"/>
                <a:ea typeface="Arial" charset="0"/>
                <a:cs typeface="Arial" charset="0"/>
              </a:rPr>
              <a:t>SSTable</a:t>
            </a:r>
            <a:r>
              <a:rPr lang="en-US" sz="1800" b="0" dirty="0">
                <a:latin typeface="Arial" charset="0"/>
                <a:ea typeface="Arial" charset="0"/>
                <a:cs typeface="Arial" charset="0"/>
              </a:rPr>
              <a:t>: a list of sorted &lt;key, value&gt;</a:t>
            </a:r>
          </a:p>
        </p:txBody>
      </p:sp>
    </p:spTree>
    <p:extLst>
      <p:ext uri="{BB962C8B-B14F-4D97-AF65-F5344CB8AC3E}">
        <p14:creationId xmlns:p14="http://schemas.microsoft.com/office/powerpoint/2010/main" val="104171550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write data to the 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896B59-7823-8849-BF69-E296679F7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58695"/>
            <a:ext cx="3810000" cy="45593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92507-1F88-824E-AFE8-DCDC373F3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1458695"/>
            <a:ext cx="4511201" cy="39406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Key point: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memTable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New data &lt;b, yeah&gt;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Write to a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memTable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What if the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memTable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is full?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3052128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memTable</a:t>
            </a:r>
            <a:r>
              <a:rPr lang="en-US" dirty="0"/>
              <a:t> is Full?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252BFA-BC1B-DF45-B2FF-470244568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6" y="1350745"/>
            <a:ext cx="3695700" cy="47752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349414-0EFB-DC48-A8D2-538BC3155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787" y="1490008"/>
            <a:ext cx="4579613" cy="44734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Key point: write to disk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When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memTable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is full, move to disk, create new </a:t>
            </a:r>
            <a:r>
              <a:rPr lang="en-US" sz="2400" dirty="0" err="1">
                <a:latin typeface="Arial" charset="0"/>
                <a:ea typeface="Arial" charset="0"/>
                <a:cs typeface="Arial" charset="0"/>
              </a:rPr>
              <a:t>SSTable</a:t>
            </a:r>
            <a:endParaRPr lang="en-US" sz="2400" dirty="0">
              <a:latin typeface="Arial" charset="0"/>
              <a:ea typeface="Arial" charset="0"/>
              <a:cs typeface="Arial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What if the server dies?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430773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server dies when writing to disk?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65C4A1-532A-484B-9D81-B822147BF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98" y="1661437"/>
            <a:ext cx="3924300" cy="47244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6232D6A-2E44-984B-ABEC-D1A7C0AD9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4387" y="1442775"/>
            <a:ext cx="4579613" cy="4724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Key point: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 tablet: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memTable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a list of </a:t>
            </a:r>
            <a:r>
              <a:rPr lang="en-US" dirty="0" err="1"/>
              <a:t>SSTables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log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1325875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491993" y="1524000"/>
            <a:ext cx="4579613" cy="5029200"/>
          </a:xfrm>
        </p:spPr>
        <p:txBody>
          <a:bodyPr>
            <a:normAutofit/>
          </a:bodyPr>
          <a:lstStyle/>
          <a:p>
            <a:r>
              <a:rPr lang="en-US" dirty="0"/>
              <a:t>Data in </a:t>
            </a:r>
            <a:r>
              <a:rPr lang="en-US" dirty="0" err="1"/>
              <a:t>SSTable</a:t>
            </a:r>
            <a:r>
              <a:rPr lang="en-US" dirty="0"/>
              <a:t> is sorted</a:t>
            </a:r>
          </a:p>
          <a:p>
            <a:r>
              <a:rPr lang="en-US" dirty="0"/>
              <a:t>Data between </a:t>
            </a:r>
            <a:r>
              <a:rPr lang="en-US" dirty="0" err="1"/>
              <a:t>SSTable</a:t>
            </a:r>
            <a:r>
              <a:rPr lang="en-US" dirty="0"/>
              <a:t> is not sorted</a:t>
            </a:r>
          </a:p>
          <a:p>
            <a:r>
              <a:rPr lang="en-US" dirty="0"/>
              <a:t>Slow to read data</a:t>
            </a:r>
          </a:p>
          <a:p>
            <a:r>
              <a:rPr lang="en-US" dirty="0"/>
              <a:t>How to speed up?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read data?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07AD4B-0286-3F46-80F7-8C2CB9AD5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96" y="1524000"/>
            <a:ext cx="3848100" cy="45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692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7861" y="1447800"/>
            <a:ext cx="3667539" cy="4622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Key point: index</a:t>
            </a:r>
          </a:p>
          <a:p>
            <a:pPr>
              <a:lnSpc>
                <a:spcPct val="130000"/>
              </a:lnSpc>
            </a:pPr>
            <a:r>
              <a:rPr lang="en-US" sz="2400" dirty="0"/>
              <a:t>Store index for </a:t>
            </a:r>
            <a:r>
              <a:rPr lang="en-US" sz="2400" dirty="0" err="1"/>
              <a:t>memTable</a:t>
            </a:r>
            <a:r>
              <a:rPr lang="en-US" sz="2400" dirty="0"/>
              <a:t> and </a:t>
            </a:r>
            <a:r>
              <a:rPr lang="en-US" sz="2400" dirty="0" err="1"/>
              <a:t>SSTable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Indexes will be pushed into memory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0578307-2AC5-4648-80A2-286543D89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7800"/>
            <a:ext cx="4673600" cy="46228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D2837B-C769-A44E-A86A-AB7BFB0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76201"/>
            <a:ext cx="8565204" cy="1066800"/>
          </a:xfrm>
        </p:spPr>
        <p:txBody>
          <a:bodyPr/>
          <a:lstStyle/>
          <a:p>
            <a:r>
              <a:rPr lang="en-US" dirty="0"/>
              <a:t>How to fast read data?</a:t>
            </a:r>
          </a:p>
        </p:txBody>
      </p:sp>
    </p:spTree>
    <p:extLst>
      <p:ext uri="{BB962C8B-B14F-4D97-AF65-F5344CB8AC3E}">
        <p14:creationId xmlns:p14="http://schemas.microsoft.com/office/powerpoint/2010/main" val="32072999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47861" y="1447800"/>
            <a:ext cx="3667539" cy="46228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400" dirty="0"/>
              <a:t>Key point: </a:t>
            </a:r>
            <a:r>
              <a:rPr lang="en-US" sz="2400" dirty="0" err="1"/>
              <a:t>bloomfilter</a:t>
            </a:r>
            <a:endParaRPr lang="en-US" sz="2400" dirty="0"/>
          </a:p>
          <a:p>
            <a:pPr>
              <a:lnSpc>
                <a:spcPct val="130000"/>
              </a:lnSpc>
            </a:pPr>
            <a:r>
              <a:rPr lang="en-US" sz="2400" dirty="0"/>
              <a:t>Can ask </a:t>
            </a:r>
            <a:r>
              <a:rPr lang="en-US" sz="2400" dirty="0" err="1"/>
              <a:t>bloomfilter</a:t>
            </a:r>
            <a:r>
              <a:rPr lang="en-US" sz="2400" dirty="0"/>
              <a:t> if an </a:t>
            </a:r>
            <a:r>
              <a:rPr lang="en-US" sz="2400" dirty="0" err="1"/>
              <a:t>SSTable</a:t>
            </a:r>
            <a:r>
              <a:rPr lang="en-US" sz="2400" dirty="0"/>
              <a:t> might contain any data</a:t>
            </a:r>
          </a:p>
          <a:p>
            <a:pPr>
              <a:lnSpc>
                <a:spcPct val="130000"/>
              </a:lnSpc>
            </a:pPr>
            <a:r>
              <a:rPr lang="en-US" sz="2400" dirty="0" err="1"/>
              <a:t>Bloomfilter</a:t>
            </a:r>
            <a:r>
              <a:rPr lang="en-US" sz="2400" dirty="0"/>
              <a:t>: hash + check bits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4D2837B-C769-A44E-A86A-AB7BFB0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76201"/>
            <a:ext cx="8565204" cy="1066800"/>
          </a:xfrm>
        </p:spPr>
        <p:txBody>
          <a:bodyPr/>
          <a:lstStyle/>
          <a:p>
            <a:r>
              <a:rPr lang="en-US" dirty="0"/>
              <a:t>Can we make read even faster?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E7C01-8C12-9F4E-AB53-BFC991BCB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6" y="1447800"/>
            <a:ext cx="4764829" cy="484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7514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D2837B-C769-A44E-A86A-AB7BFB0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76201"/>
            <a:ext cx="8565204" cy="1066800"/>
          </a:xfrm>
        </p:spPr>
        <p:txBody>
          <a:bodyPr/>
          <a:lstStyle/>
          <a:p>
            <a:r>
              <a:rPr lang="en-US" dirty="0" err="1"/>
              <a:t>BigTable</a:t>
            </a:r>
            <a:r>
              <a:rPr lang="en-US" dirty="0"/>
              <a:t> with GFS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97229E-A238-7641-BFEF-2C3C7E763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68253"/>
            <a:ext cx="4330700" cy="2235200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A8833233-0C44-2849-94A2-A067D5EB5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462655"/>
            <a:ext cx="4020149" cy="2235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0" fontAlgn="base" hangingPunct="0">
              <a:lnSpc>
                <a:spcPct val="100000"/>
              </a:lnSpc>
              <a:spcBef>
                <a:spcPts val="1400"/>
              </a:spcBef>
              <a:spcAft>
                <a:spcPct val="0"/>
              </a:spcAft>
              <a:buFont typeface="Arial" pitchFamily="-1" charset="0"/>
              <a:buChar char="•"/>
              <a:defRPr sz="30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8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8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en-US" sz="2400" b="0" dirty="0"/>
              <a:t>Memory: Tablet, </a:t>
            </a:r>
            <a:r>
              <a:rPr lang="en-US" sz="2400" b="0" dirty="0" err="1"/>
              <a:t>memTable</a:t>
            </a:r>
            <a:endParaRPr lang="en-US" sz="2400" b="0" dirty="0"/>
          </a:p>
          <a:p>
            <a:pPr>
              <a:lnSpc>
                <a:spcPct val="130000"/>
              </a:lnSpc>
            </a:pPr>
            <a:r>
              <a:rPr lang="en-US" sz="2400" b="0" dirty="0"/>
              <a:t>Disk: </a:t>
            </a:r>
            <a:r>
              <a:rPr lang="en-US" sz="2400" b="0" dirty="0" err="1"/>
              <a:t>SSTable</a:t>
            </a:r>
            <a:r>
              <a:rPr lang="en-US" sz="2400" b="0" dirty="0"/>
              <a:t> + Log</a:t>
            </a:r>
          </a:p>
          <a:p>
            <a:pPr>
              <a:lnSpc>
                <a:spcPct val="130000"/>
              </a:lnSpc>
            </a:pPr>
            <a:r>
              <a:rPr lang="en-US" sz="2400" b="0" dirty="0"/>
              <a:t>Disk: replicated 3 times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08B4DE-09EC-0E45-9863-BEA059230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600" y="3875297"/>
            <a:ext cx="85598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8247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D2837B-C769-A44E-A86A-AB7BFB0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76201"/>
            <a:ext cx="8565204" cy="1066800"/>
          </a:xfrm>
        </p:spPr>
        <p:txBody>
          <a:bodyPr/>
          <a:lstStyle/>
          <a:p>
            <a:r>
              <a:rPr lang="en-US" dirty="0"/>
              <a:t>Master and Tablet servers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6F19075-582B-3A4F-BAD3-4895592DC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/>
          <a:p>
            <a:r>
              <a:rPr lang="en-US" dirty="0"/>
              <a:t>Master</a:t>
            </a:r>
          </a:p>
          <a:p>
            <a:pPr lvl="1"/>
            <a:r>
              <a:rPr lang="en-US" dirty="0"/>
              <a:t>Assigns tablets to tablet servers</a:t>
            </a:r>
          </a:p>
          <a:p>
            <a:pPr lvl="1"/>
            <a:r>
              <a:rPr lang="en-US" dirty="0"/>
              <a:t>Detects addition and deletion of tablet servers</a:t>
            </a:r>
          </a:p>
          <a:p>
            <a:pPr lvl="1"/>
            <a:r>
              <a:rPr lang="en-US" dirty="0"/>
              <a:t>Balances load</a:t>
            </a:r>
          </a:p>
          <a:p>
            <a:r>
              <a:rPr lang="en-US" dirty="0"/>
              <a:t>Tablet Server</a:t>
            </a:r>
          </a:p>
          <a:p>
            <a:pPr lvl="1"/>
            <a:r>
              <a:rPr lang="en-US" dirty="0"/>
              <a:t>Handles read/write requests</a:t>
            </a:r>
          </a:p>
          <a:p>
            <a:pPr lvl="1"/>
            <a:r>
              <a:rPr lang="en-US" dirty="0"/>
              <a:t>Split tablets</a:t>
            </a:r>
          </a:p>
          <a:p>
            <a:pPr lvl="1"/>
            <a:r>
              <a:rPr lang="en-US" dirty="0"/>
              <a:t>Speak to GFS</a:t>
            </a:r>
          </a:p>
        </p:txBody>
      </p:sp>
    </p:spTree>
    <p:extLst>
      <p:ext uri="{BB962C8B-B14F-4D97-AF65-F5344CB8AC3E}">
        <p14:creationId xmlns:p14="http://schemas.microsoft.com/office/powerpoint/2010/main" val="250762084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Lots of (semi-)structured data at Google</a:t>
            </a:r>
          </a:p>
          <a:p>
            <a:pPr lvl="1"/>
            <a:r>
              <a:rPr lang="en-US" dirty="0"/>
              <a:t>URLs:</a:t>
            </a:r>
          </a:p>
          <a:p>
            <a:pPr lvl="2"/>
            <a:r>
              <a:rPr lang="en-US" dirty="0"/>
              <a:t>Web contents, crawl metadata, links, anchors, ...</a:t>
            </a:r>
          </a:p>
          <a:p>
            <a:pPr lvl="1"/>
            <a:r>
              <a:rPr lang="en-US" dirty="0"/>
              <a:t>Per-user data:</a:t>
            </a:r>
          </a:p>
          <a:p>
            <a:pPr lvl="2"/>
            <a:r>
              <a:rPr lang="en-US" dirty="0"/>
              <a:t>User preference settings, recent search results, …</a:t>
            </a:r>
          </a:p>
          <a:p>
            <a:pPr lvl="1"/>
            <a:r>
              <a:rPr lang="en-US" dirty="0"/>
              <a:t>Geographic locations:</a:t>
            </a:r>
          </a:p>
          <a:p>
            <a:pPr lvl="2"/>
            <a:r>
              <a:rPr lang="en-US" dirty="0"/>
              <a:t>Physical entities (shops, restaurants, etc.), roads, …</a:t>
            </a:r>
          </a:p>
          <a:p>
            <a:r>
              <a:rPr lang="en-US" dirty="0"/>
              <a:t>Scale is large</a:t>
            </a:r>
          </a:p>
          <a:p>
            <a:pPr lvl="1"/>
            <a:r>
              <a:rPr lang="en-US" dirty="0"/>
              <a:t>Billions of URLs, many versions, …</a:t>
            </a:r>
          </a:p>
          <a:p>
            <a:pPr lvl="1"/>
            <a:r>
              <a:rPr lang="en-US" dirty="0"/>
              <a:t>Hundreds of millions of users, thousands of q/sec</a:t>
            </a:r>
          </a:p>
          <a:p>
            <a:pPr lvl="1"/>
            <a:r>
              <a:rPr lang="en-US" dirty="0"/>
              <a:t>Across thousands of machines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/ Motivation</a:t>
            </a:r>
          </a:p>
        </p:txBody>
      </p:sp>
    </p:spTree>
    <p:extLst>
      <p:ext uri="{BB962C8B-B14F-4D97-AF65-F5344CB8AC3E}">
        <p14:creationId xmlns:p14="http://schemas.microsoft.com/office/powerpoint/2010/main" val="1717073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D2837B-C769-A44E-A86A-AB7BFB0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76201"/>
            <a:ext cx="8565204" cy="1066800"/>
          </a:xfrm>
        </p:spPr>
        <p:txBody>
          <a:bodyPr/>
          <a:lstStyle/>
          <a:p>
            <a:r>
              <a:rPr lang="en-US" dirty="0"/>
              <a:t>Putting everything together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4D1433-38E0-7F41-8334-CEC32FFE9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196" y="1428749"/>
            <a:ext cx="8233992" cy="49030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7AF6A7-5B9E-3C4F-8093-43344D9A7623}"/>
              </a:ext>
            </a:extLst>
          </p:cNvPr>
          <p:cNvSpPr txBox="1"/>
          <p:nvPr/>
        </p:nvSpPr>
        <p:spPr>
          <a:xfrm>
            <a:off x="3794796" y="6581001"/>
            <a:ext cx="134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Arial" charset="0"/>
                <a:ea typeface="Arial" charset="0"/>
                <a:cs typeface="Arial" charset="0"/>
              </a:rPr>
              <a:t>source: </a:t>
            </a:r>
            <a:r>
              <a:rPr lang="en-US" sz="1200" b="0" dirty="0" err="1">
                <a:latin typeface="Arial" charset="0"/>
                <a:ea typeface="Arial" charset="0"/>
                <a:cs typeface="Arial" charset="0"/>
              </a:rPr>
              <a:t>bittiger.io</a:t>
            </a:r>
            <a:endParaRPr lang="en-US" sz="12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86272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4D2837B-C769-A44E-A86A-AB7BFB021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6" y="76201"/>
            <a:ext cx="8565204" cy="10668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75E015-E1C9-A047-B4C1-D67E3835D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196" y="1447800"/>
            <a:ext cx="8565204" cy="5029200"/>
          </a:xfrm>
        </p:spPr>
        <p:txBody>
          <a:bodyPr>
            <a:normAutofit/>
          </a:bodyPr>
          <a:lstStyle/>
          <a:p>
            <a:r>
              <a:rPr lang="en-US" dirty="0"/>
              <a:t>Many applications are based on </a:t>
            </a:r>
            <a:r>
              <a:rPr lang="en-US" dirty="0" err="1"/>
              <a:t>BigTable</a:t>
            </a:r>
            <a:endParaRPr lang="en-US" dirty="0"/>
          </a:p>
          <a:p>
            <a:pPr lvl="1"/>
            <a:r>
              <a:rPr lang="en-US" dirty="0"/>
              <a:t>MapReduce, Web indexing, Google Maps, Google Earth, YouTube</a:t>
            </a:r>
          </a:p>
          <a:p>
            <a:pPr lvl="1"/>
            <a:r>
              <a:rPr lang="en-US" dirty="0"/>
              <a:t>Lead to development of other systems like </a:t>
            </a:r>
            <a:r>
              <a:rPr lang="en-US" dirty="0" err="1"/>
              <a:t>MegaStore</a:t>
            </a:r>
            <a:r>
              <a:rPr lang="en-US" dirty="0"/>
              <a:t>, Google Spanner</a:t>
            </a:r>
          </a:p>
          <a:p>
            <a:r>
              <a:rPr lang="en-US" dirty="0" err="1"/>
              <a:t>BigTable</a:t>
            </a:r>
            <a:r>
              <a:rPr lang="en-US" dirty="0"/>
              <a:t> and GFS happily live together…</a:t>
            </a:r>
          </a:p>
        </p:txBody>
      </p:sp>
    </p:spTree>
    <p:extLst>
      <p:ext uri="{BB962C8B-B14F-4D97-AF65-F5344CB8AC3E}">
        <p14:creationId xmlns:p14="http://schemas.microsoft.com/office/powerpoint/2010/main" val="28757750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commercial DB - but there are problems</a:t>
            </a:r>
          </a:p>
          <a:p>
            <a:pPr lvl="1"/>
            <a:r>
              <a:rPr lang="en-US" dirty="0"/>
              <a:t>Scale is too large for most commercial DB</a:t>
            </a:r>
          </a:p>
          <a:p>
            <a:pPr lvl="1"/>
            <a:r>
              <a:rPr lang="en-US" dirty="0"/>
              <a:t>Cost would be very high</a:t>
            </a:r>
          </a:p>
          <a:p>
            <a:pPr lvl="2"/>
            <a:r>
              <a:rPr lang="en-US" dirty="0"/>
              <a:t>Building internally means system can be applied across many projects for low cost</a:t>
            </a:r>
          </a:p>
          <a:p>
            <a:pPr lvl="1"/>
            <a:r>
              <a:rPr lang="en-US" dirty="0"/>
              <a:t>Cannot do low-level storage optimization</a:t>
            </a:r>
          </a:p>
          <a:p>
            <a:pPr lvl="2"/>
            <a:r>
              <a:rPr lang="en-US" dirty="0"/>
              <a:t>Low-level storage optimizations help performance</a:t>
            </a:r>
          </a:p>
          <a:p>
            <a:pPr lvl="2"/>
            <a:r>
              <a:rPr lang="en-US" dirty="0"/>
              <a:t>Much harder to do when running on top of a database layer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42EFC-83FB-AF41-816E-5BAB392F40F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Solutions</a:t>
            </a:r>
          </a:p>
        </p:txBody>
      </p:sp>
    </p:spTree>
    <p:extLst>
      <p:ext uri="{BB962C8B-B14F-4D97-AF65-F5344CB8AC3E}">
        <p14:creationId xmlns:p14="http://schemas.microsoft.com/office/powerpoint/2010/main" val="683263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3339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An interesting data model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distributed multi-level map</a:t>
            </a:r>
            <a:endParaRPr lang="en-US" sz="2200" dirty="0"/>
          </a:p>
          <a:p>
            <a:pPr>
              <a:lnSpc>
                <a:spcPct val="130000"/>
              </a:lnSpc>
            </a:pPr>
            <a:r>
              <a:rPr lang="en-US" sz="2600" dirty="0"/>
              <a:t>A better relationship between memory and disk (GFS)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how to make read/write fast</a:t>
            </a:r>
          </a:p>
          <a:p>
            <a:pPr lvl="1">
              <a:lnSpc>
                <a:spcPct val="130000"/>
              </a:lnSpc>
            </a:pPr>
            <a:r>
              <a:rPr lang="en-US" sz="2200" dirty="0"/>
              <a:t>Tb of in-memory data + </a:t>
            </a:r>
            <a:r>
              <a:rPr lang="en-US" sz="2200" dirty="0" err="1"/>
              <a:t>Pb</a:t>
            </a:r>
            <a:r>
              <a:rPr lang="en-US" sz="2200" dirty="0"/>
              <a:t> of disk data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Scalability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Thousands of servers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Self-managing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Reliability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Fault-tolerant, persistent</a:t>
            </a:r>
          </a:p>
          <a:p>
            <a:pPr lvl="1">
              <a:lnSpc>
                <a:spcPct val="130000"/>
              </a:lnSpc>
            </a:pPr>
            <a:endParaRPr lang="en-US" sz="24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</p:spTree>
    <p:extLst>
      <p:ext uri="{BB962C8B-B14F-4D97-AF65-F5344CB8AC3E}">
        <p14:creationId xmlns:p14="http://schemas.microsoft.com/office/powerpoint/2010/main" val="55145815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793804" cy="54102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 err="1"/>
              <a:t>BigTable</a:t>
            </a:r>
            <a:r>
              <a:rPr lang="en-US" sz="2600" dirty="0"/>
              <a:t>: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Client library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Master server</a:t>
            </a:r>
          </a:p>
          <a:p>
            <a:pPr lvl="1">
              <a:lnSpc>
                <a:spcPct val="130000"/>
              </a:lnSpc>
            </a:pPr>
            <a:r>
              <a:rPr lang="en-US" sz="2400" dirty="0"/>
              <a:t>Tablet servers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Google File System (GFS): Raw storage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Scheduler: schedules jobs onto machines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Chubby(distributed lock manager): master election, bootstrap location of Bigtable data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Blocks for </a:t>
            </a:r>
            <a:r>
              <a:rPr lang="en-US" dirty="0" err="1"/>
              <a:t>BigTable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70418E-C3D5-894B-8D31-65309F811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887" y="1316605"/>
            <a:ext cx="3968988" cy="251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313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196" y="1447800"/>
            <a:ext cx="8231096" cy="467164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sz="2600" dirty="0"/>
              <a:t>A sparse, distributed, multi-dimensional sorted map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Indexed by row key, column key, and a timestamp</a:t>
            </a:r>
          </a:p>
          <a:p>
            <a:pPr>
              <a:lnSpc>
                <a:spcPct val="130000"/>
              </a:lnSpc>
            </a:pPr>
            <a:r>
              <a:rPr lang="en-US" sz="2600" dirty="0"/>
              <a:t>Sorted in lexicographic order by the key</a:t>
            </a:r>
          </a:p>
          <a:p>
            <a:pPr>
              <a:lnSpc>
                <a:spcPct val="130000"/>
              </a:lnSpc>
            </a:pPr>
            <a:endParaRPr lang="en-US" sz="2600" dirty="0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421570285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– Logic View of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D6AE4-6869-BF47-AD0C-82A4097E0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76" y="1598872"/>
            <a:ext cx="8314247" cy="36602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9B7CB2-48B9-DE41-9C3B-2F65ABECC793}"/>
              </a:ext>
            </a:extLst>
          </p:cNvPr>
          <p:cNvSpPr txBox="1"/>
          <p:nvPr/>
        </p:nvSpPr>
        <p:spPr>
          <a:xfrm>
            <a:off x="3899603" y="6504800"/>
            <a:ext cx="134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Arial" charset="0"/>
                <a:ea typeface="Arial" charset="0"/>
                <a:cs typeface="Arial" charset="0"/>
              </a:rPr>
              <a:t>source: </a:t>
            </a:r>
            <a:r>
              <a:rPr lang="en-US" sz="1200" b="0" dirty="0" err="1">
                <a:latin typeface="Arial" charset="0"/>
                <a:ea typeface="Arial" charset="0"/>
                <a:cs typeface="Arial" charset="0"/>
              </a:rPr>
              <a:t>bittiger.io</a:t>
            </a:r>
            <a:endParaRPr lang="en-US" sz="12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68243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– Physical View of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2CF25F-69FA-4748-87F2-991909612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53978"/>
            <a:ext cx="9144000" cy="230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D7BF0-4F2E-434A-B199-7BE0DC3AF2F9}"/>
              </a:ext>
            </a:extLst>
          </p:cNvPr>
          <p:cNvSpPr txBox="1"/>
          <p:nvPr/>
        </p:nvSpPr>
        <p:spPr>
          <a:xfrm>
            <a:off x="350196" y="4654502"/>
            <a:ext cx="639790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row:string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</a:t>
            </a:r>
            <a:r>
              <a:rPr lang="en-US" dirty="0" err="1">
                <a:latin typeface="Arial" charset="0"/>
                <a:ea typeface="Arial" charset="0"/>
                <a:cs typeface="Arial" charset="0"/>
              </a:rPr>
              <a:t>column:string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, time:int64) -&gt; string</a:t>
            </a:r>
          </a:p>
          <a:p>
            <a:pPr algn="l"/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Keys are sorted in lexicographical order – good locality</a:t>
            </a:r>
          </a:p>
          <a:p>
            <a:pPr algn="l"/>
            <a:endParaRPr lang="en-US" b="0" dirty="0">
              <a:latin typeface="Arial" charset="0"/>
              <a:ea typeface="Arial" charset="0"/>
              <a:cs typeface="Arial" charset="0"/>
            </a:endParaRPr>
          </a:p>
          <a:p>
            <a:pPr algn="l"/>
            <a:r>
              <a:rPr lang="en-US" b="0" dirty="0">
                <a:latin typeface="Arial" charset="0"/>
                <a:ea typeface="Arial" charset="0"/>
                <a:cs typeface="Arial" charset="0"/>
              </a:rPr>
              <a:t>A table can be stored as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5058299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fast search in a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EFB878-4B96-FC4D-9BF5-B6E871D96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969" y="2263637"/>
            <a:ext cx="4978400" cy="30861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F1F9E5-6539-AB45-9AD6-FF3F400687DA}"/>
              </a:ext>
            </a:extLst>
          </p:cNvPr>
          <p:cNvSpPr txBox="1"/>
          <p:nvPr/>
        </p:nvSpPr>
        <p:spPr>
          <a:xfrm>
            <a:off x="4158169" y="1863527"/>
            <a:ext cx="4314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Table: a list of sorted &lt;key, value&gt;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7153D4-F8D8-FD40-A5B3-D2821E6D8440}"/>
              </a:ext>
            </a:extLst>
          </p:cNvPr>
          <p:cNvSpPr txBox="1"/>
          <p:nvPr/>
        </p:nvSpPr>
        <p:spPr>
          <a:xfrm>
            <a:off x="3899604" y="6504800"/>
            <a:ext cx="134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latin typeface="Arial" charset="0"/>
                <a:ea typeface="Arial" charset="0"/>
                <a:cs typeface="Arial" charset="0"/>
              </a:rPr>
              <a:t>source: </a:t>
            </a:r>
            <a:r>
              <a:rPr lang="en-US" sz="1200" b="0" dirty="0" err="1">
                <a:latin typeface="Arial" charset="0"/>
                <a:ea typeface="Arial" charset="0"/>
                <a:cs typeface="Arial" charset="0"/>
              </a:rPr>
              <a:t>bittiger.io</a:t>
            </a:r>
            <a:endParaRPr lang="en-US" sz="1200" b="0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03749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40000"/>
            <a:lumOff val="60000"/>
          </a:schemeClr>
        </a:solidFill>
        <a:ln w="28575">
          <a:solidFill>
            <a:schemeClr val="tx1"/>
          </a:solidFill>
          <a:prstDash val="sysDash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olid"/>
          <a:headEnd type="arrow"/>
          <a:tailEnd type="none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38000</TotalTime>
  <Words>755</Words>
  <Application>Microsoft Macintosh PowerPoint</Application>
  <PresentationFormat>On-screen Show (4:3)</PresentationFormat>
  <Paragraphs>151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Courier New</vt:lpstr>
      <vt:lpstr>Times</vt:lpstr>
      <vt:lpstr>Times New Roman</vt:lpstr>
      <vt:lpstr>1_Office Theme</vt:lpstr>
      <vt:lpstr>Student Presentation  Bigtable: A Distributed Storage System for Structured Data</vt:lpstr>
      <vt:lpstr>Problem Statement / Motivation</vt:lpstr>
      <vt:lpstr>Previous Solutions</vt:lpstr>
      <vt:lpstr>Key Ideas</vt:lpstr>
      <vt:lpstr>Building Blocks for BigTable</vt:lpstr>
      <vt:lpstr>Data Model</vt:lpstr>
      <vt:lpstr>Data Model – Logic View of Table</vt:lpstr>
      <vt:lpstr>Data Model – Physical View of Table</vt:lpstr>
      <vt:lpstr>How to fast search in a file?</vt:lpstr>
      <vt:lpstr>How to store a big table?</vt:lpstr>
      <vt:lpstr>How to store a super super big table?</vt:lpstr>
      <vt:lpstr>How to write data to the table?</vt:lpstr>
      <vt:lpstr>memTable is Full?</vt:lpstr>
      <vt:lpstr>What if server dies when writing to disk?</vt:lpstr>
      <vt:lpstr>How to read data?</vt:lpstr>
      <vt:lpstr>How to fast read data?</vt:lpstr>
      <vt:lpstr>Can we make read even faster?</vt:lpstr>
      <vt:lpstr>BigTable with GFS</vt:lpstr>
      <vt:lpstr>Master and Tablet servers</vt:lpstr>
      <vt:lpstr>Putting everything together</vt:lpstr>
      <vt:lpstr>Conclusion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Jiashuo Zhang</cp:lastModifiedBy>
  <cp:revision>1508</cp:revision>
  <cp:lastPrinted>2016-09-14T02:16:39Z</cp:lastPrinted>
  <dcterms:created xsi:type="dcterms:W3CDTF">2013-10-08T01:49:25Z</dcterms:created>
  <dcterms:modified xsi:type="dcterms:W3CDTF">2019-03-06T14:04:18Z</dcterms:modified>
</cp:coreProperties>
</file>