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7"/>
  </p:notesMasterIdLst>
  <p:handoutMasterIdLst>
    <p:handoutMasterId r:id="rId28"/>
  </p:handoutMasterIdLst>
  <p:sldIdLst>
    <p:sldId id="381" r:id="rId2"/>
    <p:sldId id="271" r:id="rId3"/>
    <p:sldId id="263" r:id="rId4"/>
    <p:sldId id="314" r:id="rId5"/>
    <p:sldId id="382" r:id="rId6"/>
    <p:sldId id="315" r:id="rId7"/>
    <p:sldId id="387" r:id="rId8"/>
    <p:sldId id="392" r:id="rId9"/>
    <p:sldId id="378" r:id="rId10"/>
    <p:sldId id="383" r:id="rId11"/>
    <p:sldId id="388" r:id="rId12"/>
    <p:sldId id="389" r:id="rId13"/>
    <p:sldId id="391" r:id="rId14"/>
    <p:sldId id="390" r:id="rId15"/>
    <p:sldId id="393" r:id="rId16"/>
    <p:sldId id="395" r:id="rId17"/>
    <p:sldId id="400" r:id="rId18"/>
    <p:sldId id="396" r:id="rId19"/>
    <p:sldId id="397" r:id="rId20"/>
    <p:sldId id="399" r:id="rId21"/>
    <p:sldId id="384" r:id="rId22"/>
    <p:sldId id="394" r:id="rId23"/>
    <p:sldId id="401" r:id="rId24"/>
    <p:sldId id="386" r:id="rId25"/>
    <p:sldId id="398" r:id="rId2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0" autoAdjust="0"/>
    <p:restoredTop sz="83891" autoAdjust="0"/>
  </p:normalViewPr>
  <p:slideViewPr>
    <p:cSldViewPr snapToGrid="0">
      <p:cViewPr varScale="1">
        <p:scale>
          <a:sx n="64" d="100"/>
          <a:sy n="64" d="100"/>
        </p:scale>
        <p:origin x="157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74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31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72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192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56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61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60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96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09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21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552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91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03/03/19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03/03/19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03/03/19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03/03/19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03/03/19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03/03/19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03/03/19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03/03/19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03/03/19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03/03/19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03/03/19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03/03/19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md.edu/~abadi/papers/abadi-sigmod08.pdf" TargetMode="External"/><Relationship Id="rId2" Type="http://schemas.openxmlformats.org/officeDocument/2006/relationships/hyperlink" Target="https://homepages.cwi.nl/~boncz/mimuw/boncz_mimuw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/>
              <a:t>Student Presentation</a:t>
            </a:r>
            <a:br>
              <a:rPr lang="en-US" sz="3200" dirty="0"/>
            </a:br>
            <a:br>
              <a:rPr lang="en-US" dirty="0"/>
            </a:br>
            <a:r>
              <a:rPr lang="en-US" i="1" dirty="0"/>
              <a:t>Column-Stores vs. Row-Stores: How Different Are They Really?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endParaRPr lang="en-US" dirty="0"/>
          </a:p>
          <a:p>
            <a:r>
              <a:rPr lang="en-US" i="1" dirty="0" err="1"/>
              <a:t>Jace</a:t>
            </a:r>
            <a:r>
              <a:rPr lang="en-US" i="1" dirty="0"/>
              <a:t> Lu</a:t>
            </a:r>
          </a:p>
          <a:p>
            <a:pPr>
              <a:lnSpc>
                <a:spcPct val="150000"/>
              </a:lnSpc>
            </a:pPr>
            <a:r>
              <a:rPr lang="en-US" i="1" dirty="0"/>
              <a:t>03/04/2019</a:t>
            </a:r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If data sorted on one column, that column will be super-compressible in a row store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Run length encoding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4EA172-784B-41DE-9590-AA02C4B9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9900" y="2214817"/>
            <a:ext cx="3533904" cy="441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Delay tuple construction </a:t>
            </a:r>
          </a:p>
          <a:p>
            <a:pPr lvl="1">
              <a:lnSpc>
                <a:spcPct val="130000"/>
              </a:lnSpc>
            </a:pPr>
            <a:r>
              <a:rPr lang="en-US" sz="2600" dirty="0"/>
              <a:t>Tuple construction: data from multiple columns must be combined together into ‘rows’ of information about an entity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600" dirty="0"/>
              <a:t>Might avoid constructing it altogether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Intermediate position lists might need to be constructed</a:t>
            </a:r>
          </a:p>
          <a:p>
            <a:pPr lvl="1">
              <a:lnSpc>
                <a:spcPct val="130000"/>
              </a:lnSpc>
            </a:pPr>
            <a:r>
              <a:rPr lang="en-US" sz="2400" dirty="0" err="1"/>
              <a:t>e.g</a:t>
            </a:r>
            <a:r>
              <a:rPr lang="en-US" sz="2400" dirty="0"/>
              <a:t>: SELECT </a:t>
            </a:r>
            <a:r>
              <a:rPr lang="en-US" sz="2400" dirty="0" err="1"/>
              <a:t>R.a</a:t>
            </a:r>
            <a:r>
              <a:rPr lang="en-US" sz="2400" dirty="0"/>
              <a:t> FROM R WHERE </a:t>
            </a:r>
            <a:r>
              <a:rPr lang="en-US" sz="2400" dirty="0" err="1"/>
              <a:t>R.c</a:t>
            </a:r>
            <a:r>
              <a:rPr lang="en-US" sz="2400" dirty="0"/>
              <a:t> = 5 AND </a:t>
            </a:r>
            <a:r>
              <a:rPr lang="en-US" sz="2400" dirty="0" err="1"/>
              <a:t>R.b</a:t>
            </a:r>
            <a:r>
              <a:rPr lang="en-US" sz="2400" dirty="0"/>
              <a:t> = 10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Output of each predicate is a bit string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Perform bitwise AND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Use final position list to extract </a:t>
            </a:r>
            <a:r>
              <a:rPr lang="en-US" sz="2000" dirty="0" err="1"/>
              <a:t>R.a</a:t>
            </a:r>
            <a:endParaRPr lang="en-US" sz="2000" dirty="0"/>
          </a:p>
          <a:p>
            <a:pPr lvl="1">
              <a:lnSpc>
                <a:spcPct val="130000"/>
              </a:lnSpc>
            </a:pPr>
            <a:r>
              <a:rPr lang="en-US" sz="2400" dirty="0"/>
              <a:t>Advantage: 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Unnecessary construction of tuple is avoided</a:t>
            </a:r>
          </a:p>
          <a:p>
            <a:pPr lvl="2">
              <a:lnSpc>
                <a:spcPct val="130000"/>
              </a:lnSpc>
            </a:pPr>
            <a:r>
              <a:rPr lang="en-US" sz="2000" dirty="0"/>
              <a:t>Direct operation on compressed data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sz="24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Materialization </a:t>
            </a:r>
          </a:p>
        </p:txBody>
      </p:sp>
    </p:spTree>
    <p:extLst>
      <p:ext uri="{BB962C8B-B14F-4D97-AF65-F5344CB8AC3E}">
        <p14:creationId xmlns:p14="http://schemas.microsoft.com/office/powerpoint/2010/main" val="28947636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Operators operate on blocks of tuples at once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Iterate over blocks rather than tuples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Like batch processing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If column is fixed width, it can be operated as an array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Minimizes per-tuple overhead</a:t>
            </a:r>
          </a:p>
          <a:p>
            <a:pPr marL="457200" lvl="1" indent="0">
              <a:lnSpc>
                <a:spcPct val="130000"/>
              </a:lnSpc>
              <a:buNone/>
            </a:pPr>
            <a:endParaRPr lang="en-US" sz="2400" dirty="0"/>
          </a:p>
          <a:p>
            <a:pPr marL="457200" lvl="1" indent="0">
              <a:lnSpc>
                <a:spcPct val="130000"/>
              </a:lnSpc>
              <a:buNone/>
            </a:pPr>
            <a:endParaRPr lang="en-US" sz="2400" dirty="0"/>
          </a:p>
          <a:p>
            <a:pPr lvl="1"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Iteration</a:t>
            </a:r>
          </a:p>
        </p:txBody>
      </p:sp>
    </p:spTree>
    <p:extLst>
      <p:ext uri="{BB962C8B-B14F-4D97-AF65-F5344CB8AC3E}">
        <p14:creationId xmlns:p14="http://schemas.microsoft.com/office/powerpoint/2010/main" val="3532046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2841748" cy="530182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SSBM is a data ware housing benchmark derived from TPC-H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Consist of a single fact table LINE-ORDER</a:t>
            </a:r>
          </a:p>
          <a:p>
            <a:pPr>
              <a:lnSpc>
                <a:spcPct val="130000"/>
              </a:lnSpc>
            </a:pPr>
            <a:r>
              <a:rPr lang="en-US" sz="2000" dirty="0"/>
              <a:t>Four dimension table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CUSTOMER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PART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SUPPLIER</a:t>
            </a:r>
          </a:p>
          <a:p>
            <a:pPr lvl="1">
              <a:lnSpc>
                <a:spcPct val="130000"/>
              </a:lnSpc>
            </a:pPr>
            <a:r>
              <a:rPr lang="en-US" sz="2000" dirty="0"/>
              <a:t>DATE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Benchmark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CE4789-18D8-428A-B878-499E9C10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944" y="1297897"/>
            <a:ext cx="5723456" cy="530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24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Queries over data warehouse (particularly modeled with star schema) often have following structure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Restrict set of tuple in the fact table using selection predicates on dimension table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Perform some aggregation on the restricted fact table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Often grouping by other dimension table attribute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Join</a:t>
            </a:r>
          </a:p>
        </p:txBody>
      </p:sp>
    </p:spTree>
    <p:extLst>
      <p:ext uri="{BB962C8B-B14F-4D97-AF65-F5344CB8AC3E}">
        <p14:creationId xmlns:p14="http://schemas.microsoft.com/office/powerpoint/2010/main" val="10781292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7" y="1447800"/>
            <a:ext cx="8565203" cy="173011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Below query finds the total revenue from Asian customers who purchase a product supplied by an Asian supplier between 1992 and 1997 grouped by nation of the customer, supplier and year of transaction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Join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66EEFD-ACFD-425B-AEA3-0662E0758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986" y="3055702"/>
            <a:ext cx="6178583" cy="372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65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Invisible Join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F605EA-5BD9-4FC0-8D2F-756B5111E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288"/>
            <a:ext cx="9125029" cy="687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3745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C1E959-8F6D-4DF7-8B64-5D0142306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99672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EBED55-30CA-4684-A79C-9D67FA24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725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5B9BAA-31CA-4594-AE25-5952B053D8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7165" cy="68580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D92077-3EBF-46C7-AE90-FE5CEE8F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389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EF4C1C-D752-40E2-B82F-393F9C0A5F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144001" cy="688657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B400B3-11D9-4A51-8766-40EC035F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OLTP = </a:t>
            </a:r>
            <a:r>
              <a:rPr lang="en-US" dirty="0" err="1"/>
              <a:t>OnLine</a:t>
            </a:r>
            <a:r>
              <a:rPr lang="en-US" dirty="0"/>
              <a:t> Transaction Processing</a:t>
            </a:r>
          </a:p>
          <a:p>
            <a:pPr lvl="1"/>
            <a:r>
              <a:rPr lang="en-US" dirty="0"/>
              <a:t>Write-heavy</a:t>
            </a:r>
          </a:p>
          <a:p>
            <a:pPr lvl="1"/>
            <a:r>
              <a:rPr lang="en-US" dirty="0"/>
              <a:t>Transactions</a:t>
            </a:r>
          </a:p>
          <a:p>
            <a:pPr lvl="1"/>
            <a:r>
              <a:rPr lang="en-US" dirty="0"/>
              <a:t>Row store &gt; Column store</a:t>
            </a:r>
          </a:p>
          <a:p>
            <a:r>
              <a:rPr lang="en-US" dirty="0"/>
              <a:t>OLAP = </a:t>
            </a:r>
            <a:r>
              <a:rPr lang="en-US" dirty="0" err="1"/>
              <a:t>OnLine</a:t>
            </a:r>
            <a:r>
              <a:rPr lang="en-US" dirty="0"/>
              <a:t> Analytical Processing</a:t>
            </a:r>
          </a:p>
          <a:p>
            <a:pPr lvl="1"/>
            <a:r>
              <a:rPr lang="en-US" dirty="0"/>
              <a:t>Read-heavy</a:t>
            </a:r>
          </a:p>
          <a:p>
            <a:pPr lvl="1"/>
            <a:r>
              <a:rPr lang="en-US" dirty="0"/>
              <a:t>Analytical scans or “rollups” along column</a:t>
            </a:r>
          </a:p>
          <a:p>
            <a:pPr lvl="2"/>
            <a:r>
              <a:rPr lang="en-US" dirty="0"/>
              <a:t>SELECT AVG(latency) FROM system                                 	WHERE time &gt; now() – interval(“1h”)</a:t>
            </a:r>
          </a:p>
          <a:p>
            <a:pPr lvl="1"/>
            <a:r>
              <a:rPr lang="en-US" dirty="0"/>
              <a:t>Column store &gt; Row store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database workloads (Review)</a:t>
            </a:r>
          </a:p>
        </p:txBody>
      </p:sp>
    </p:spTree>
    <p:extLst>
      <p:ext uri="{BB962C8B-B14F-4D97-AF65-F5344CB8AC3E}">
        <p14:creationId xmlns:p14="http://schemas.microsoft.com/office/powerpoint/2010/main" val="259842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7E7D20-63F6-41BB-AA57-299F4BAE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8433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07E19E-D0EF-4C80-8966-705C105C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27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5301880"/>
            <a:ext cx="9144000" cy="155612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000" dirty="0"/>
              <a:t>C-Store out performs System X by a 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Factor of 6 in the base case</a:t>
            </a:r>
          </a:p>
          <a:p>
            <a:pPr lvl="1">
              <a:lnSpc>
                <a:spcPct val="130000"/>
              </a:lnSpc>
            </a:pPr>
            <a:r>
              <a:rPr lang="en-US" sz="1800" dirty="0"/>
              <a:t>Factor of 3 when System x use materialized view </a:t>
            </a:r>
          </a:p>
          <a:p>
            <a:pPr lvl="1"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B0E224-844B-41DF-975D-7C0F17A66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6297"/>
            <a:ext cx="9144000" cy="401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0698"/>
            <a:ext cx="2338466" cy="527730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T – Traditional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T(B) – Traditional(bitmap)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MV – Materialized views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VP – Vertical partitioning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AI – All indexes</a:t>
            </a:r>
          </a:p>
          <a:p>
            <a:pPr lvl="1"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B0946D-3114-4858-AD26-9E63B836F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672" y="1361849"/>
            <a:ext cx="7120328" cy="52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76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80698"/>
            <a:ext cx="2413416" cy="527730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1600" dirty="0"/>
              <a:t>Compression and late materialization are the most significant two optimizations</a:t>
            </a:r>
          </a:p>
          <a:p>
            <a:pPr>
              <a:lnSpc>
                <a:spcPct val="130000"/>
              </a:lnSpc>
            </a:pPr>
            <a:r>
              <a:rPr lang="en-US" sz="1600" dirty="0"/>
              <a:t>Once all optimizations are removed, the column store acts like a row-store</a:t>
            </a:r>
          </a:p>
          <a:p>
            <a:pPr lvl="1">
              <a:lnSpc>
                <a:spcPct val="130000"/>
              </a:lnSpc>
            </a:pPr>
            <a:r>
              <a:rPr lang="en-US" sz="1400" dirty="0"/>
              <a:t>Column store performs better than the best case of row store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FF1BF-8BFF-4D4D-A266-7E220DFC5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415" y="1388145"/>
            <a:ext cx="6818091" cy="527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064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3429000"/>
            <a:ext cx="8793804" cy="3429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Tuple construction and tuple overhead is costly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Compression and later materialization for C-Store 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Changes must be made to both the storage layer and query executor to fully obtain the benefits of column-oriented approach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Conclusion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96EFFA-F97C-4E1C-8824-AF259A0E2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69884"/>
              </p:ext>
            </p:extLst>
          </p:nvPr>
        </p:nvGraphicFramePr>
        <p:xfrm>
          <a:off x="350196" y="1447799"/>
          <a:ext cx="8443608" cy="2026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1804">
                  <a:extLst>
                    <a:ext uri="{9D8B030D-6E8A-4147-A177-3AD203B41FA5}">
                      <a16:colId xmlns:a16="http://schemas.microsoft.com/office/drawing/2014/main" val="2835592252"/>
                    </a:ext>
                  </a:extLst>
                </a:gridCol>
                <a:gridCol w="4221804">
                  <a:extLst>
                    <a:ext uri="{9D8B030D-6E8A-4147-A177-3AD203B41FA5}">
                      <a16:colId xmlns:a16="http://schemas.microsoft.com/office/drawing/2014/main" val="2894698390"/>
                    </a:ext>
                  </a:extLst>
                </a:gridCol>
              </a:tblGrid>
              <a:tr h="320682">
                <a:tc>
                  <a:txBody>
                    <a:bodyPr/>
                    <a:lstStyle/>
                    <a:p>
                      <a:r>
                        <a:rPr lang="en-US" dirty="0"/>
                        <a:t>Row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Column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940223"/>
                  </a:ext>
                </a:extLst>
              </a:tr>
              <a:tr h="553506">
                <a:tc>
                  <a:txBody>
                    <a:bodyPr/>
                    <a:lstStyle/>
                    <a:p>
                      <a:r>
                        <a:rPr lang="en-US" dirty="0"/>
                        <a:t>Store record id explicitly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Don’t explicitly store the record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13065"/>
                  </a:ext>
                </a:extLst>
              </a:tr>
              <a:tr h="553506">
                <a:tc>
                  <a:txBody>
                    <a:bodyPr/>
                    <a:lstStyle/>
                    <a:p>
                      <a:r>
                        <a:rPr lang="en-US" dirty="0"/>
                        <a:t>Headers are stored with each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Headers are stored in separate column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276375"/>
                  </a:ext>
                </a:extLst>
              </a:tr>
              <a:tr h="553506">
                <a:tc>
                  <a:txBody>
                    <a:bodyPr/>
                    <a:lstStyle/>
                    <a:p>
                      <a:r>
                        <a:rPr lang="en-US" dirty="0"/>
                        <a:t>Merge join needs to be sorted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merge join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14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2DD9D6-89B3-4801-8B06-BEC4E0D00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https://homepages.cwi.nl/~boncz/mimuw/boncz_mimuw.pdf</a:t>
            </a:r>
            <a:endParaRPr lang="en-US" dirty="0"/>
          </a:p>
          <a:p>
            <a:r>
              <a:rPr lang="en-US" dirty="0">
                <a:hlinkClick r:id="rId3"/>
              </a:rPr>
              <a:t>http://www.cs.umd.edu/~abadi/papers/abadi-sigmod08.pdf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07795-2C5B-4E47-9721-E8F6FD6F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E69190-7BB9-43BB-8DFB-B63BCAD3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1187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1208" y="16215"/>
            <a:ext cx="8924433" cy="1066800"/>
          </a:xfrm>
        </p:spPr>
        <p:txBody>
          <a:bodyPr/>
          <a:lstStyle/>
          <a:p>
            <a:r>
              <a:rPr lang="en-US" sz="3600" dirty="0"/>
              <a:t>Comparison of disk layouts (Review)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/>
          </p:nvPr>
        </p:nvGraphicFramePr>
        <p:xfrm>
          <a:off x="612936" y="2254099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405745" y="2254098"/>
          <a:ext cx="3792809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0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81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Gender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SMALLINT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Birthday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/>
          </p:nvPr>
        </p:nvGraphicFramePr>
        <p:xfrm>
          <a:off x="614187" y="4178243"/>
          <a:ext cx="4149237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9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61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6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Id</a:t>
                      </a:r>
                    </a:p>
                    <a:p>
                      <a:pPr algn="ctr"/>
                      <a:r>
                        <a:rPr lang="en-US" sz="1000" dirty="0"/>
                        <a:t>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/>
          </p:nvPr>
        </p:nvGraphicFramePr>
        <p:xfrm>
          <a:off x="614187" y="4979539"/>
          <a:ext cx="6990945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3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6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Name</a:t>
                      </a:r>
                    </a:p>
                    <a:p>
                      <a:pPr algn="ctr"/>
                      <a:r>
                        <a:rPr lang="en-US" sz="1000" dirty="0"/>
                        <a:t>CHAR(32)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614187" y="5780835"/>
          <a:ext cx="3769276" cy="69691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0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5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9691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Age</a:t>
                      </a:r>
                    </a:p>
                    <a:p>
                      <a:pPr algn="ctr"/>
                      <a:r>
                        <a:rPr lang="en-US" sz="1000"/>
                        <a:t>INT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Age</a:t>
                      </a:r>
                    </a:p>
                    <a:p>
                      <a:pPr algn="ctr"/>
                      <a:r>
                        <a:rPr lang="en-US" sz="100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776329"/>
          </a:xfrm>
        </p:spPr>
        <p:txBody>
          <a:bodyPr>
            <a:normAutofit/>
          </a:bodyPr>
          <a:lstStyle/>
          <a:p>
            <a:r>
              <a:rPr lang="en-US"/>
              <a:t>Row-oriented layout</a:t>
            </a:r>
            <a:endParaRPr lang="en-US" dirty="0"/>
          </a:p>
        </p:txBody>
      </p:sp>
      <p:sp>
        <p:nvSpPr>
          <p:cNvPr id="30" name="Content Placeholder 1"/>
          <p:cNvSpPr txBox="1">
            <a:spLocks/>
          </p:cNvSpPr>
          <p:nvPr/>
        </p:nvSpPr>
        <p:spPr bwMode="auto">
          <a:xfrm>
            <a:off x="350196" y="3442140"/>
            <a:ext cx="8565204" cy="776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buFont typeface="Arial" pitchFamily="-1" charset="0"/>
              <a:buChar char="•"/>
              <a:defRPr sz="30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marR="0" indent="-285750" algn="l" defTabSz="457200" rtl="0" eaLnBrk="0" fontAlgn="base" latinLnBrk="0" hangingPunct="0">
              <a:lnSpc>
                <a:spcPct val="95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kern="1200" spc="-50" baseline="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Column-oriented layout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29FEB0-371F-B242-AAB0-C9DE1808016A}"/>
              </a:ext>
            </a:extLst>
          </p:cNvPr>
          <p:cNvSpPr txBox="1"/>
          <p:nvPr/>
        </p:nvSpPr>
        <p:spPr>
          <a:xfrm>
            <a:off x="4405745" y="5808410"/>
            <a:ext cx="4282602" cy="851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charset="0"/>
                <a:ea typeface="Arial" charset="0"/>
                <a:cs typeface="Arial" charset="0"/>
              </a:rPr>
              <a:t>Particularly good for compression, especially for long runs of identical numbers or small deltas</a:t>
            </a:r>
          </a:p>
        </p:txBody>
      </p:sp>
    </p:spTree>
    <p:extLst>
      <p:ext uri="{BB962C8B-B14F-4D97-AF65-F5344CB8AC3E}">
        <p14:creationId xmlns:p14="http://schemas.microsoft.com/office/powerpoint/2010/main" val="386249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/>
          <a:p>
            <a:r>
              <a:rPr lang="en-US" dirty="0"/>
              <a:t>Column-stores outperforms row-stores for read-only queries </a:t>
            </a:r>
          </a:p>
          <a:p>
            <a:r>
              <a:rPr lang="en-US" dirty="0"/>
              <a:t>Can one can obtain the performance benefits of a column-store using a row-store?</a:t>
            </a:r>
          </a:p>
          <a:p>
            <a:r>
              <a:rPr lang="en-US" dirty="0"/>
              <a:t>Analyze performance impact of a variety of column-oriented query execution techniques (e.g. vectorized query processing, compression and join algorithm)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350196" y="1447799"/>
            <a:ext cx="8565204" cy="5333999"/>
          </a:xfrm>
        </p:spPr>
        <p:txBody>
          <a:bodyPr>
            <a:normAutofit/>
          </a:bodyPr>
          <a:lstStyle/>
          <a:p>
            <a:r>
              <a:rPr lang="en-US" dirty="0" err="1"/>
              <a:t>MonetDB</a:t>
            </a:r>
            <a:r>
              <a:rPr lang="en-US" dirty="0"/>
              <a:t> and C-Store</a:t>
            </a:r>
          </a:p>
          <a:p>
            <a:pPr lvl="1"/>
            <a:r>
              <a:rPr lang="en-US" dirty="0"/>
              <a:t>Outperform row-store system on read-intensive analytical processing workloads (TPC-H), such as those encountered in data warehouses</a:t>
            </a:r>
          </a:p>
          <a:p>
            <a:pPr lvl="1"/>
            <a:r>
              <a:rPr lang="en-US" dirty="0"/>
              <a:t>Benchmark against row-store system without exploring alternate physical designs</a:t>
            </a:r>
          </a:p>
          <a:p>
            <a:r>
              <a:rPr lang="en-US" dirty="0" err="1"/>
              <a:t>Harizopoulos</a:t>
            </a:r>
            <a:r>
              <a:rPr lang="en-US" dirty="0"/>
              <a:t> </a:t>
            </a:r>
            <a:r>
              <a:rPr lang="en-US" i="1" dirty="0"/>
              <a:t>et al.</a:t>
            </a:r>
          </a:p>
          <a:p>
            <a:pPr lvl="1"/>
            <a:r>
              <a:rPr lang="en-US" dirty="0"/>
              <a:t>Column-store and row-store with simple plans</a:t>
            </a:r>
          </a:p>
          <a:p>
            <a:pPr lvl="1"/>
            <a:r>
              <a:rPr lang="en-US" dirty="0"/>
              <a:t>Vertically partitioned variant of Shore vs row-based Shore</a:t>
            </a:r>
          </a:p>
          <a:p>
            <a:pPr lvl="1"/>
            <a:r>
              <a:rPr lang="en-US" dirty="0"/>
              <a:t>No advanced techniques for improving performance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Emulate the physical structure of a column-store inside a row store and compare query processing performance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Vertically partitioning the tables in the system into a collection of two-column tables consisting of table key and attribute pairs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Using (B+ Tree) index-only plans: indices that cover all the columns used in a query (rid-value pairs for all predicates)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Using materialized views: there is a view with exactly the columns needed to answer every query in the benchmark</a:t>
            </a:r>
          </a:p>
          <a:p>
            <a:pPr lvl="1">
              <a:lnSpc>
                <a:spcPct val="130000"/>
              </a:lnSpc>
            </a:pPr>
            <a:endParaRPr lang="en-US" sz="2400" dirty="0"/>
          </a:p>
          <a:p>
            <a:pPr lvl="1">
              <a:lnSpc>
                <a:spcPct val="130000"/>
              </a:lnSpc>
            </a:pPr>
            <a:endParaRPr lang="en-US" sz="2400" dirty="0"/>
          </a:p>
          <a:p>
            <a:pPr lvl="1">
              <a:lnSpc>
                <a:spcPct val="130000"/>
              </a:lnSpc>
            </a:pPr>
            <a:endParaRPr lang="en-US" sz="2400" dirty="0"/>
          </a:p>
          <a:p>
            <a:pPr marL="0" indent="0">
              <a:lnSpc>
                <a:spcPct val="130000"/>
              </a:lnSpc>
              <a:buNone/>
            </a:pPr>
            <a:endParaRPr lang="en-US" sz="2600" dirty="0"/>
          </a:p>
          <a:p>
            <a:pPr>
              <a:lnSpc>
                <a:spcPct val="130000"/>
              </a:lnSpc>
            </a:pP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76201"/>
            <a:ext cx="8565204" cy="1066800"/>
          </a:xfrm>
        </p:spPr>
        <p:txBody>
          <a:bodyPr/>
          <a:lstStyle/>
          <a:p>
            <a:r>
              <a:rPr lang="en-US" dirty="0"/>
              <a:t>Key Idea</a:t>
            </a:r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Decompose C-Store optimizations to survey which are most responsible for column-store performance gain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Late materialization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Block iteration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Column-specific compression techniques 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Invisible join (proposed in the paper) 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</p:spTree>
    <p:extLst>
      <p:ext uri="{BB962C8B-B14F-4D97-AF65-F5344CB8AC3E}">
        <p14:creationId xmlns:p14="http://schemas.microsoft.com/office/powerpoint/2010/main" val="21230609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Comparison of attempts to emulate a column store in a row-store with baseline performance of C-Store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Is it possible for an unmodified row-store to obtain the benefits of column oriented design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Effect of different optimization technique in column-store</a:t>
            </a:r>
            <a:endParaRPr lang="en-US" sz="24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</a:p>
        </p:txBody>
      </p:sp>
    </p:spTree>
    <p:extLst>
      <p:ext uri="{BB962C8B-B14F-4D97-AF65-F5344CB8AC3E}">
        <p14:creationId xmlns:p14="http://schemas.microsoft.com/office/powerpoint/2010/main" val="35470189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40710</TotalTime>
  <Words>899</Words>
  <Application>Microsoft Office PowerPoint</Application>
  <PresentationFormat>On-screen Show (4:3)</PresentationFormat>
  <Paragraphs>195</Paragraphs>
  <Slides>25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ＭＳ Ｐゴシック</vt:lpstr>
      <vt:lpstr>Arial</vt:lpstr>
      <vt:lpstr>Calibri</vt:lpstr>
      <vt:lpstr>Courier New</vt:lpstr>
      <vt:lpstr>Times</vt:lpstr>
      <vt:lpstr>Times New Roman</vt:lpstr>
      <vt:lpstr>1_Office Theme</vt:lpstr>
      <vt:lpstr>Student Presentation  Column-Stores vs. Row-Stores: How Different Are They Really?</vt:lpstr>
      <vt:lpstr>Types of database workloads (Review)</vt:lpstr>
      <vt:lpstr>Comparison of disk layouts (Review)</vt:lpstr>
      <vt:lpstr>Problem Statement / Motivation</vt:lpstr>
      <vt:lpstr>Previous Solutions</vt:lpstr>
      <vt:lpstr>Key Idea</vt:lpstr>
      <vt:lpstr>Key Idea</vt:lpstr>
      <vt:lpstr>Key Challenges</vt:lpstr>
      <vt:lpstr>Technical Details</vt:lpstr>
      <vt:lpstr>Compression</vt:lpstr>
      <vt:lpstr>Later Materialization </vt:lpstr>
      <vt:lpstr>Block Iteration</vt:lpstr>
      <vt:lpstr>Star Schema Benchmark</vt:lpstr>
      <vt:lpstr>Invisible Join</vt:lpstr>
      <vt:lpstr>Invisible Join</vt:lpstr>
      <vt:lpstr>Invisible Join</vt:lpstr>
      <vt:lpstr>PowerPoint Presentation</vt:lpstr>
      <vt:lpstr>PowerPoint Presentation</vt:lpstr>
      <vt:lpstr>PowerPoint Presentation</vt:lpstr>
      <vt:lpstr>PowerPoint Presentation</vt:lpstr>
      <vt:lpstr>Key Result (Evaluation)</vt:lpstr>
      <vt:lpstr>Key Result (Evaluation)</vt:lpstr>
      <vt:lpstr>Key Result (Evaluation)</vt:lpstr>
      <vt:lpstr>Conclusion</vt:lpstr>
      <vt:lpstr>Reference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Jace Lu</cp:lastModifiedBy>
  <cp:revision>1504</cp:revision>
  <cp:lastPrinted>2016-09-14T02:16:39Z</cp:lastPrinted>
  <dcterms:created xsi:type="dcterms:W3CDTF">2013-10-08T01:49:25Z</dcterms:created>
  <dcterms:modified xsi:type="dcterms:W3CDTF">2019-03-04T07:57:48Z</dcterms:modified>
</cp:coreProperties>
</file>