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tif" ContentType="image/tif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handoutMasterIdLst>
    <p:handoutMasterId r:id="rId37"/>
  </p:handoutMasterIdLst>
  <p:sldIdLst>
    <p:sldId id="364" r:id="rId2"/>
    <p:sldId id="323" r:id="rId3"/>
    <p:sldId id="334" r:id="rId4"/>
    <p:sldId id="324" r:id="rId5"/>
    <p:sldId id="325" r:id="rId6"/>
    <p:sldId id="328" r:id="rId7"/>
    <p:sldId id="329" r:id="rId8"/>
    <p:sldId id="330" r:id="rId9"/>
    <p:sldId id="362" r:id="rId10"/>
    <p:sldId id="363" r:id="rId11"/>
    <p:sldId id="333" r:id="rId12"/>
    <p:sldId id="360" r:id="rId13"/>
    <p:sldId id="332" r:id="rId14"/>
    <p:sldId id="346" r:id="rId15"/>
    <p:sldId id="347" r:id="rId16"/>
    <p:sldId id="338" r:id="rId17"/>
    <p:sldId id="348" r:id="rId18"/>
    <p:sldId id="350" r:id="rId19"/>
    <p:sldId id="365" r:id="rId20"/>
    <p:sldId id="367" r:id="rId21"/>
    <p:sldId id="366" r:id="rId22"/>
    <p:sldId id="349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59" r:id="rId31"/>
    <p:sldId id="355" r:id="rId32"/>
    <p:sldId id="356" r:id="rId33"/>
    <p:sldId id="357" r:id="rId34"/>
    <p:sldId id="358" r:id="rId3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/>
    <p:restoredTop sz="94617"/>
  </p:normalViewPr>
  <p:slideViewPr>
    <p:cSldViewPr>
      <p:cViewPr>
        <p:scale>
          <a:sx n="80" d="100"/>
          <a:sy n="80" d="100"/>
        </p:scale>
        <p:origin x="19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4" Type="http://schemas.openxmlformats.org/officeDocument/2006/relationships/slide" Target="slides/slide26.xml"/><Relationship Id="rId5" Type="http://schemas.openxmlformats.org/officeDocument/2006/relationships/slide" Target="slides/slide27.xml"/><Relationship Id="rId6" Type="http://schemas.openxmlformats.org/officeDocument/2006/relationships/slide" Target="slides/slide28.xml"/><Relationship Id="rId7" Type="http://schemas.openxmlformats.org/officeDocument/2006/relationships/slide" Target="slides/slide29.xml"/><Relationship Id="rId8" Type="http://schemas.openxmlformats.org/officeDocument/2006/relationships/slide" Target="slides/slide30.xml"/><Relationship Id="rId1" Type="http://schemas.openxmlformats.org/officeDocument/2006/relationships/slide" Target="slides/slide23.xml"/><Relationship Id="rId2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088C042-5218-7D49-9A1F-A9845125FB54}" type="slidenum">
              <a:rPr lang="en-US" altLang="x-none" sz="1300" b="0">
                <a:latin typeface="Times New Roman" charset="0"/>
              </a:rPr>
              <a:pPr eaLnBrk="1" hangingPunct="1"/>
              <a:t>26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CDE137-1D11-184B-8CE6-38F187ED0E3B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26BEFB-DF2C-2345-BB32-7268D8454D1A}" type="slidenum">
              <a:rPr lang="en-US" altLang="x-none" sz="1300" b="0">
                <a:latin typeface="Times New Roman" charset="0"/>
              </a:rPr>
              <a:pPr eaLnBrk="1" hangingPunct="1"/>
              <a:t>28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67CF9D2-5A6D-8C48-84FB-6B89FCC483B1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9548AC-5553-134B-84C9-4498475F6931}" type="slidenum">
              <a:rPr lang="en-US" altLang="x-none" sz="1300" b="0">
                <a:latin typeface="Times New Roman" charset="0"/>
              </a:rPr>
              <a:pPr eaLnBrk="1" hangingPunct="1"/>
              <a:t>30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AFE5CF-AD00-CC48-88EF-FA5B9527461B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591A8F-B225-384D-B019-2F6113B429A1}" type="slidenum">
              <a:rPr lang="en-US" altLang="x-none" sz="1300" b="0">
                <a:latin typeface="Times New Roman" charset="0"/>
              </a:rPr>
              <a:pPr eaLnBrk="1" hangingPunct="1"/>
              <a:t>16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BBA00D-A12D-0D46-8E8C-B8C1D31739DC}" type="slidenum">
              <a:rPr lang="en-US" altLang="x-none" sz="1300" b="0">
                <a:latin typeface="Times New Roman" charset="0"/>
              </a:rPr>
              <a:pPr eaLnBrk="1" hangingPunct="1"/>
              <a:t>17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Client is doing a lookup</a:t>
            </a:r>
            <a:r>
              <a:rPr lang="en-US" b="1" baseline="0" dirty="0" smtClean="0"/>
              <a:t> for www.princeton.edu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Finally, the local nameserver replies to the client with an answer.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799F-A237-F94C-9295-1B5489A90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6D37F-465C-3C43-8364-D5590C55AE3B}" type="slidenum">
              <a:rPr lang="en-US" sz="1200" b="0">
                <a:latin typeface="Times New Roman" charset="0"/>
                <a:cs typeface="Calibri"/>
              </a:rPr>
              <a:pPr eaLnBrk="1" hangingPunct="1"/>
              <a:t>20</a:t>
            </a:fld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&gt;&gt;&gt; SEGUE: And these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TTL fields play a key role in how CDNs like Akamai function.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AF4BB4-EC19-B44D-9AC6-5AFB845C3D13}" type="slidenum">
              <a:rPr lang="en-US" altLang="x-none" sz="1300" b="0">
                <a:latin typeface="Times New Roman" charset="0"/>
              </a:rPr>
              <a:pPr eaLnBrk="1" hangingPunct="1"/>
              <a:t>23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4AFA336-7164-7D4F-BA23-5D2387500A99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EB77B20-7E87-E04A-BD89-2629C13D714F}" type="slidenum">
              <a:rPr lang="en-US" altLang="x-none" sz="1300" b="0">
                <a:latin typeface="Times New Roman" charset="0"/>
              </a:rPr>
              <a:pPr eaLnBrk="1" hangingPunct="1"/>
              <a:t>25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55130"/>
            <a:ext cx="8382000" cy="2070100"/>
          </a:xfrm>
        </p:spPr>
        <p:txBody>
          <a:bodyPr/>
          <a:lstStyle/>
          <a:p>
            <a:r>
              <a:rPr lang="en-US" dirty="0" smtClean="0"/>
              <a:t>Content Distribution Networks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COS 518: Advanced Computer Systems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16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 dirty="0"/>
              <a:t>(A)  Forward    (B)  Reverse    (C) Both    (D)  Neither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Reactively replicates popular content 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origin server costs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client ISP costs  (A)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Intelligent load balancing between origin servers  (B)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Offload form submissions (POSTs) and user </a:t>
            </a:r>
            <a:r>
              <a:rPr lang="en-US" altLang="x-none" dirty="0" err="1">
                <a:solidFill>
                  <a:srgbClr val="000000"/>
                </a:solidFill>
              </a:rPr>
              <a:t>auth</a:t>
            </a:r>
            <a:r>
              <a:rPr lang="en-US" altLang="x-none" dirty="0">
                <a:solidFill>
                  <a:srgbClr val="000000"/>
                </a:solidFill>
              </a:rPr>
              <a:t>  (D)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Content </a:t>
            </a:r>
            <a:r>
              <a:rPr lang="en-US" altLang="x-none" dirty="0" smtClean="0">
                <a:solidFill>
                  <a:srgbClr val="000000"/>
                </a:solidFill>
              </a:rPr>
              <a:t>reassembly, </a:t>
            </a:r>
            <a:r>
              <a:rPr lang="en-US" altLang="x-none" dirty="0">
                <a:solidFill>
                  <a:srgbClr val="000000"/>
                </a:solidFill>
              </a:rPr>
              <a:t>transcoding on behalf of </a:t>
            </a:r>
            <a:r>
              <a:rPr lang="en-US" altLang="x-none" dirty="0" smtClean="0">
                <a:solidFill>
                  <a:srgbClr val="000000"/>
                </a:solidFill>
              </a:rPr>
              <a:t>origin  </a:t>
            </a:r>
            <a:r>
              <a:rPr lang="en-US" altLang="x-none" dirty="0">
                <a:solidFill>
                  <a:srgbClr val="000000"/>
                </a:solidFill>
              </a:rPr>
              <a:t>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Smaller round-trip times to clients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Maintain persistent connections to avoid TCP setup delay (handshake, slow start)  (C)</a:t>
            </a:r>
          </a:p>
          <a:p>
            <a:endParaRPr lang="en-US" altLang="x-none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0911E14-2E77-8C49-86BF-D44AD3E758A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Limitations of Web Caching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dirty="0"/>
              <a:t>Much content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/>
              <a:t>Dynamic data: s</a:t>
            </a:r>
            <a:r>
              <a:rPr lang="en-US" altLang="x-none" sz="3200" dirty="0">
                <a:sym typeface="Wingdings" charset="2"/>
              </a:rPr>
              <a:t>tock prices, scores, web cams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CGI scripts: results depend on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Cookies: results may depend on passed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SSL: encrypted data is not cacheable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x-none" sz="3200" dirty="0">
                <a:sym typeface="Wingdings" charset="2"/>
              </a:rPr>
              <a:t>Analytics: owner wants to measure hits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3600" dirty="0">
                <a:sym typeface="Wingdings" charset="2"/>
              </a:rPr>
              <a:t>Stale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Or, overhead of refreshing the cached data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9CD1758-227E-964D-98D7-753B8571F7F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Modern HTTP Video-on-Demand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59010"/>
          </a:xfrm>
        </p:spPr>
        <p:txBody>
          <a:bodyPr/>
          <a:lstStyle/>
          <a:p>
            <a:r>
              <a:rPr lang="en-US" altLang="x-none" sz="2800" dirty="0"/>
              <a:t>Download “content manifest” from origin server</a:t>
            </a:r>
          </a:p>
          <a:p>
            <a:r>
              <a:rPr lang="en-US" altLang="x-none" sz="2800" dirty="0"/>
              <a:t>List of video segments belonging to video</a:t>
            </a:r>
          </a:p>
          <a:p>
            <a:pPr lvl="1"/>
            <a:r>
              <a:rPr lang="en-US" altLang="x-none" sz="2400" dirty="0"/>
              <a:t>Each segment 1-2 seconds in length</a:t>
            </a:r>
          </a:p>
          <a:p>
            <a:pPr lvl="1"/>
            <a:r>
              <a:rPr lang="en-US" altLang="x-none" sz="2400" dirty="0"/>
              <a:t>Client can know time offset associated with each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Standard naming for different video resolutions and formats:  e.g., 320dpi, 720dpi, 1040dpi, …</a:t>
            </a:r>
            <a:endParaRPr lang="en-US" altLang="x-none" dirty="0"/>
          </a:p>
          <a:p>
            <a:r>
              <a:rPr lang="en-US" altLang="x-none" sz="2800" dirty="0"/>
              <a:t>Client downloads video segment (at certain resolution) using standard HTTP request.  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HTTP request can be satisfied by cache:  it’s a static object</a:t>
            </a:r>
          </a:p>
          <a:p>
            <a:r>
              <a:rPr lang="en-US" altLang="x-none" sz="2800" dirty="0"/>
              <a:t>Client observes download time vs. segment duration, increases/decreases resolution if appropriate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5CD6066-A16D-A84F-B798-D3C2AD0ADC4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Content Distribution Networks</a:t>
            </a: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594E14E-EA40-A142-93BA-068BEFADB27F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 Distribution Network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562600" cy="4906963"/>
          </a:xfrm>
        </p:spPr>
        <p:txBody>
          <a:bodyPr/>
          <a:lstStyle/>
          <a:p>
            <a:r>
              <a:rPr lang="en-US" altLang="x-none"/>
              <a:t>Proactive content replication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Content provider (e.g., CNN) contracts with a CDN</a:t>
            </a:r>
          </a:p>
          <a:p>
            <a:r>
              <a:rPr lang="en-US" altLang="x-none"/>
              <a:t>CDN replicates the content 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On many servers spread throughout the Internet</a:t>
            </a:r>
          </a:p>
          <a:p>
            <a:r>
              <a:rPr lang="en-US" altLang="x-none"/>
              <a:t>Updating the replicas</a:t>
            </a:r>
          </a:p>
          <a:p>
            <a:pPr lvl="1"/>
            <a:r>
              <a:rPr lang="en-US" altLang="x-none"/>
              <a:t>Updates pushed to replicas when the content changes</a:t>
            </a:r>
          </a:p>
          <a:p>
            <a:pPr lvl="1"/>
            <a:endParaRPr lang="en-US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D0BB6F-52F7-0246-BF28-B5D11A2EE03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040563" y="1663700"/>
            <a:ext cx="184150" cy="542925"/>
            <a:chOff x="4180" y="783"/>
            <a:chExt cx="150" cy="307"/>
          </a:xfrm>
        </p:grpSpPr>
        <p:sp>
          <p:nvSpPr>
            <p:cNvPr id="3487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8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5889625" y="4035425"/>
            <a:ext cx="347663" cy="695325"/>
            <a:chOff x="4730" y="2897"/>
            <a:chExt cx="219" cy="438"/>
          </a:xfrm>
        </p:grpSpPr>
        <p:sp>
          <p:nvSpPr>
            <p:cNvPr id="34865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66" name="Group 16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67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8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9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0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1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4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3" name="Group 25"/>
          <p:cNvGrpSpPr>
            <a:grpSpLocks/>
          </p:cNvGrpSpPr>
          <p:nvPr/>
        </p:nvGrpSpPr>
        <p:grpSpPr bwMode="auto">
          <a:xfrm>
            <a:off x="7031038" y="4346575"/>
            <a:ext cx="347662" cy="695325"/>
            <a:chOff x="4730" y="2897"/>
            <a:chExt cx="219" cy="438"/>
          </a:xfrm>
        </p:grpSpPr>
        <p:sp>
          <p:nvSpPr>
            <p:cNvPr id="34855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56" name="Group 27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57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8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9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0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1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2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4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8026400" y="4157663"/>
            <a:ext cx="347663" cy="695325"/>
            <a:chOff x="4730" y="2897"/>
            <a:chExt cx="219" cy="438"/>
          </a:xfrm>
        </p:grpSpPr>
        <p:sp>
          <p:nvSpPr>
            <p:cNvPr id="34845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46" name="Group 38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47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8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9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0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1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4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5" name="Group 47"/>
          <p:cNvGrpSpPr>
            <a:grpSpLocks/>
          </p:cNvGrpSpPr>
          <p:nvPr/>
        </p:nvGrpSpPr>
        <p:grpSpPr bwMode="auto">
          <a:xfrm>
            <a:off x="7008813" y="3052763"/>
            <a:ext cx="347662" cy="695325"/>
            <a:chOff x="4730" y="2897"/>
            <a:chExt cx="219" cy="438"/>
          </a:xfrm>
        </p:grpSpPr>
        <p:sp>
          <p:nvSpPr>
            <p:cNvPr id="34835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36" name="Group 49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37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8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9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0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1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4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sp>
        <p:nvSpPr>
          <p:cNvPr id="34826" name="Text Box 58"/>
          <p:cNvSpPr txBox="1">
            <a:spLocks noChangeArrowheads="1"/>
          </p:cNvSpPr>
          <p:nvPr/>
        </p:nvSpPr>
        <p:spPr bwMode="auto">
          <a:xfrm>
            <a:off x="6337300" y="1066800"/>
            <a:ext cx="1697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North America</a:t>
            </a:r>
          </a:p>
        </p:txBody>
      </p:sp>
      <p:sp>
        <p:nvSpPr>
          <p:cNvPr id="34827" name="Text Box 59"/>
          <p:cNvSpPr txBox="1">
            <a:spLocks noChangeArrowheads="1"/>
          </p:cNvSpPr>
          <p:nvPr/>
        </p:nvSpPr>
        <p:spPr bwMode="auto">
          <a:xfrm>
            <a:off x="6092825" y="2678113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distribution node</a:t>
            </a:r>
          </a:p>
        </p:txBody>
      </p:sp>
      <p:sp>
        <p:nvSpPr>
          <p:cNvPr id="34828" name="Line 60"/>
          <p:cNvSpPr>
            <a:spLocks noChangeShapeType="1"/>
          </p:cNvSpPr>
          <p:nvPr/>
        </p:nvSpPr>
        <p:spPr bwMode="auto">
          <a:xfrm>
            <a:off x="7113588" y="22161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61"/>
          <p:cNvSpPr>
            <a:spLocks noChangeShapeType="1"/>
          </p:cNvSpPr>
          <p:nvPr/>
        </p:nvSpPr>
        <p:spPr bwMode="auto">
          <a:xfrm flipH="1">
            <a:off x="6234113" y="35591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62"/>
          <p:cNvSpPr>
            <a:spLocks noChangeShapeType="1"/>
          </p:cNvSpPr>
          <p:nvPr/>
        </p:nvSpPr>
        <p:spPr bwMode="auto">
          <a:xfrm>
            <a:off x="7186613" y="38385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7405688" y="35337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64"/>
          <p:cNvSpPr txBox="1">
            <a:spLocks noChangeArrowheads="1"/>
          </p:cNvSpPr>
          <p:nvPr/>
        </p:nvSpPr>
        <p:spPr bwMode="auto">
          <a:xfrm>
            <a:off x="5137150" y="4779963"/>
            <a:ext cx="13922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S. America</a:t>
            </a:r>
          </a:p>
        </p:txBody>
      </p:sp>
      <p:sp>
        <p:nvSpPr>
          <p:cNvPr id="34833" name="Text Box 65"/>
          <p:cNvSpPr txBox="1">
            <a:spLocks noChangeArrowheads="1"/>
          </p:cNvSpPr>
          <p:nvPr/>
        </p:nvSpPr>
        <p:spPr bwMode="auto">
          <a:xfrm>
            <a:off x="6594475" y="5108575"/>
            <a:ext cx="12461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Europe</a:t>
            </a:r>
          </a:p>
        </p:txBody>
      </p:sp>
      <p:sp>
        <p:nvSpPr>
          <p:cNvPr id="34834" name="Text Box 66"/>
          <p:cNvSpPr txBox="1">
            <a:spLocks noChangeArrowheads="1"/>
          </p:cNvSpPr>
          <p:nvPr/>
        </p:nvSpPr>
        <p:spPr bwMode="auto">
          <a:xfrm>
            <a:off x="7821613" y="4930775"/>
            <a:ext cx="1246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Policy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sym typeface="Wingdings" charset="2"/>
              </a:rPr>
              <a:t>Live server</a:t>
            </a:r>
          </a:p>
          <a:p>
            <a:pPr lvl="1"/>
            <a:r>
              <a:rPr lang="en-US" altLang="x-none">
                <a:sym typeface="Wingdings" charset="2"/>
              </a:rPr>
              <a:t>For availability</a:t>
            </a:r>
          </a:p>
          <a:p>
            <a:r>
              <a:rPr lang="en-US" altLang="x-none">
                <a:sym typeface="Wingdings" charset="2"/>
              </a:rPr>
              <a:t>Lowest load</a:t>
            </a:r>
          </a:p>
          <a:p>
            <a:pPr lvl="1"/>
            <a:r>
              <a:rPr lang="en-US" altLang="x-none">
                <a:sym typeface="Wingdings" charset="2"/>
              </a:rPr>
              <a:t>To balance load across the servers</a:t>
            </a:r>
          </a:p>
          <a:p>
            <a:r>
              <a:rPr lang="en-US" altLang="x-none">
                <a:sym typeface="Wingdings" charset="2"/>
              </a:rPr>
              <a:t>Closest</a:t>
            </a:r>
          </a:p>
          <a:p>
            <a:pPr lvl="1"/>
            <a:r>
              <a:rPr lang="en-US" altLang="x-none">
                <a:sym typeface="Wingdings" charset="2"/>
              </a:rPr>
              <a:t>Nearest geographically, or in round-trip time</a:t>
            </a:r>
          </a:p>
          <a:p>
            <a:r>
              <a:rPr lang="en-US" altLang="x-none">
                <a:sym typeface="Wingdings" charset="2"/>
              </a:rPr>
              <a:t>Best performance</a:t>
            </a:r>
          </a:p>
          <a:p>
            <a:pPr lvl="1"/>
            <a:r>
              <a:rPr lang="en-US" altLang="x-none">
                <a:sym typeface="Wingdings" charset="2"/>
              </a:rPr>
              <a:t>Throughput, latency, …</a:t>
            </a:r>
          </a:p>
          <a:p>
            <a:r>
              <a:rPr lang="en-US" altLang="x-none">
                <a:sym typeface="Wingdings" charset="2"/>
              </a:rPr>
              <a:t>Cheapest bandwidth, electricity, …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2BC990F-B0F7-ED49-826A-7C7644BB5E1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1524000"/>
            <a:ext cx="4773613" cy="830263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76201" dir="2700000" rotWithShape="0">
              <a:srgbClr val="00000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Requires continuous monitoring of </a:t>
            </a:r>
            <a:r>
              <a:rPr lang="en-US" sz="2400" dirty="0" err="1">
                <a:latin typeface="+mn-lt"/>
                <a:ea typeface="Times New Roman" pitchFamily="-84" charset="0"/>
                <a:cs typeface="Calibri"/>
              </a:rPr>
              <a:t>liveness</a:t>
            </a: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, load,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sz="3200">
                <a:sym typeface="Wingdings" charset="2"/>
              </a:rPr>
              <a:t>Application</a:t>
            </a:r>
          </a:p>
          <a:p>
            <a:pPr lvl="1"/>
            <a:r>
              <a:rPr lang="en-US" altLang="x-none" sz="2800">
                <a:sym typeface="Wingdings" charset="2"/>
              </a:rPr>
              <a:t>HTTP redirection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Fine-grain control</a:t>
            </a:r>
          </a:p>
          <a:p>
            <a:pPr lvl="1">
              <a:spcAft>
                <a:spcPts val="1800"/>
              </a:spcAft>
            </a:pPr>
            <a:r>
              <a:rPr lang="en-US" altLang="x-none" sz="2800"/>
              <a:t>Selection based on client IP address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Extra round-trips for TCP connection to server</a:t>
            </a:r>
          </a:p>
          <a:p>
            <a:pPr lvl="1"/>
            <a:r>
              <a:rPr lang="en-US" altLang="x-none" sz="2800"/>
              <a:t>Overhead on the server</a:t>
            </a:r>
          </a:p>
        </p:txBody>
      </p:sp>
      <p:pic>
        <p:nvPicPr>
          <p:cNvPr id="3686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0600" y="3657600"/>
            <a:ext cx="2362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990600" y="3810000"/>
            <a:ext cx="2438400" cy="609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990600" y="4419600"/>
            <a:ext cx="25908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>
            <a:off x="1066800" y="4648200"/>
            <a:ext cx="2514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33"/>
          <p:cNvSpPr txBox="1">
            <a:spLocks noChangeArrowheads="1"/>
          </p:cNvSpPr>
          <p:nvPr/>
        </p:nvSpPr>
        <p:spPr bwMode="auto">
          <a:xfrm>
            <a:off x="1600200" y="36576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7" name="TextBox 34"/>
          <p:cNvSpPr txBox="1">
            <a:spLocks noChangeArrowheads="1"/>
          </p:cNvSpPr>
          <p:nvPr/>
        </p:nvSpPr>
        <p:spPr bwMode="auto">
          <a:xfrm>
            <a:off x="1765300" y="35052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08" name="TextBox 35"/>
          <p:cNvSpPr txBox="1">
            <a:spLocks noChangeArrowheads="1"/>
          </p:cNvSpPr>
          <p:nvPr/>
        </p:nvSpPr>
        <p:spPr bwMode="auto">
          <a:xfrm>
            <a:off x="1925638" y="409575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Redirect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2679700" y="45720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10" name="TextBox 41"/>
          <p:cNvSpPr txBox="1">
            <a:spLocks noChangeArrowheads="1"/>
          </p:cNvSpPr>
          <p:nvPr/>
        </p:nvSpPr>
        <p:spPr bwMode="auto">
          <a:xfrm>
            <a:off x="2663825" y="52387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OK</a:t>
            </a:r>
          </a:p>
        </p:txBody>
      </p:sp>
      <p:sp>
        <p:nvSpPr>
          <p:cNvPr id="368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2ACC0CA-47A1-F54A-8946-08C2EEBC032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3807" grpId="0"/>
      <p:bldP spid="33808" grpId="0"/>
      <p:bldP spid="33809" grpId="0"/>
      <p:bldP spid="338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8915" name="Content Placeholder 40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Routing</a:t>
            </a:r>
          </a:p>
          <a:p>
            <a:pPr lvl="1"/>
            <a:r>
              <a:rPr lang="en-US" altLang="x-none" sz="2800"/>
              <a:t>Anycast routing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4196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No extra round trips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Route to nearby server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Does not consider network or server load</a:t>
            </a:r>
          </a:p>
          <a:p>
            <a:pPr lvl="1"/>
            <a:r>
              <a:rPr lang="en-US" altLang="x-none" sz="2800"/>
              <a:t>Different packets may go to different servers</a:t>
            </a:r>
          </a:p>
          <a:p>
            <a:pPr lvl="1"/>
            <a:r>
              <a:rPr lang="en-US" altLang="x-none" sz="2800"/>
              <a:t>Used only for simple request-response apps</a:t>
            </a:r>
          </a:p>
        </p:txBody>
      </p:sp>
      <p:grpSp>
        <p:nvGrpSpPr>
          <p:cNvPr id="38917" name="Group 69"/>
          <p:cNvGrpSpPr>
            <a:grpSpLocks/>
          </p:cNvGrpSpPr>
          <p:nvPr/>
        </p:nvGrpSpPr>
        <p:grpSpPr bwMode="auto">
          <a:xfrm>
            <a:off x="457200" y="2895600"/>
            <a:ext cx="4343400" cy="3143250"/>
            <a:chOff x="4800600" y="3200400"/>
            <a:chExt cx="4343400" cy="31433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</p:grpSp>
        <p:pic>
          <p:nvPicPr>
            <p:cNvPr id="38920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13"/>
              <a:ext cx="695325" cy="4302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649" y="4268812"/>
              <a:ext cx="109540" cy="411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006" y="5587254"/>
              <a:ext cx="125414" cy="282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6" name="TextBox 60"/>
            <p:cNvSpPr txBox="1">
              <a:spLocks noChangeArrowheads="1"/>
            </p:cNvSpPr>
            <p:nvPr/>
          </p:nvSpPr>
          <p:spPr bwMode="auto">
            <a:xfrm>
              <a:off x="7232128" y="3657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38927" name="TextBox 61"/>
            <p:cNvSpPr txBox="1">
              <a:spLocks noChangeArrowheads="1"/>
            </p:cNvSpPr>
            <p:nvPr/>
          </p:nvSpPr>
          <p:spPr bwMode="auto">
            <a:xfrm>
              <a:off x="6927328" y="5943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15"/>
              <a:ext cx="2873375" cy="865205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16 h 865187"/>
                <a:gd name="T4" fmla="*/ 2873375 w 2873375"/>
                <a:gd name="T5" fmla="*/ 619138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latin typeface="Calibri" charset="0"/>
              </a:endParaRPr>
            </a:p>
          </p:txBody>
        </p: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375673-EE5A-7B47-9009-61AAB0640E3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DNS lookup traverses DNS hierarchy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05571" y="5263855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   </a:t>
            </a:r>
            <a:r>
              <a:rPr lang="en-US" b="0" dirty="0" smtClean="0">
                <a:latin typeface="Arial" charset="0"/>
              </a:rPr>
              <a:t>Local nameserver</a:t>
            </a:r>
            <a:endParaRPr lang="en-US" b="0" dirty="0">
              <a:latin typeface="Arial" charset="0"/>
            </a:endParaRPr>
          </a:p>
          <a:p>
            <a:r>
              <a:rPr lang="en-US" b="0" dirty="0">
                <a:latin typeface="Arial" charset="0"/>
              </a:rPr>
              <a:t>. (root):   NS 198.41.0.4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" y="4905015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37985" y="1349233"/>
            <a:ext cx="4318938" cy="3893090"/>
            <a:chOff x="837985" y="1454093"/>
            <a:chExt cx="4318938" cy="3893090"/>
          </a:xfrm>
        </p:grpSpPr>
        <p:sp>
          <p:nvSpPr>
            <p:cNvPr id="4" name="TextBox 3"/>
            <p:cNvSpPr txBox="1"/>
            <p:nvPr/>
          </p:nvSpPr>
          <p:spPr>
            <a:xfrm>
              <a:off x="1820574" y="1454093"/>
              <a:ext cx="33363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. (root) authority </a:t>
              </a:r>
              <a:r>
                <a:rPr lang="en-US" b="0" dirty="0" smtClean="0">
                  <a:latin typeface="Arial" charset="0"/>
                </a:rPr>
                <a:t>198.41.0.4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 smtClean="0">
                  <a:latin typeface="Arial" charset="0"/>
                </a:rPr>
                <a:t>edu</a:t>
              </a:r>
              <a:r>
                <a:rPr lang="en-US" b="0" dirty="0" smtClean="0">
                  <a:latin typeface="Arial" charset="0"/>
                </a:rPr>
                <a:t>.:	NS 192.5.6.30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smtClean="0">
                  <a:latin typeface="Arial" charset="0"/>
                </a:rPr>
                <a:t>com.:</a:t>
              </a:r>
              <a:r>
                <a:rPr lang="en-US" b="0" dirty="0">
                  <a:latin typeface="Arial" charset="0"/>
                </a:rPr>
                <a:t>	NS 158.38.8.133 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 smtClean="0">
                  <a:latin typeface="Arial" charset="0"/>
                </a:rPr>
                <a:t>io</a:t>
              </a:r>
              <a:r>
                <a:rPr lang="en-US" b="0" dirty="0" smtClean="0">
                  <a:latin typeface="Arial" charset="0"/>
                </a:rPr>
                <a:t>.:</a:t>
              </a:r>
              <a:r>
                <a:rPr lang="en-US" b="0" dirty="0">
                  <a:latin typeface="Arial" charset="0"/>
                </a:rPr>
                <a:t>	NS 156.154.100.3</a:t>
              </a:r>
            </a:p>
          </p:txBody>
        </p:sp>
        <p:pic>
          <p:nvPicPr>
            <p:cNvPr id="5" name="Picture 4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784" y="1776478"/>
              <a:ext cx="609600" cy="609600"/>
            </a:xfrm>
            <a:prstGeom prst="rect">
              <a:avLst/>
            </a:prstGeom>
          </p:spPr>
        </p:pic>
        <p:cxnSp>
          <p:nvCxnSpPr>
            <p:cNvPr id="9" name="Shape 8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-490168" y="3409432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5" idx="2"/>
              <a:endCxn id="6" idx="3"/>
            </p:cNvCxnSpPr>
            <p:nvPr/>
          </p:nvCxnSpPr>
          <p:spPr>
            <a:xfrm rot="5400000">
              <a:off x="-185367" y="3714231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52383" y="2702762"/>
            <a:ext cx="3129085" cy="1011566"/>
            <a:chOff x="1752383" y="2807622"/>
            <a:chExt cx="3129085" cy="1011566"/>
          </a:xfrm>
        </p:grpSpPr>
        <p:sp>
          <p:nvSpPr>
            <p:cNvPr id="19" name="Line Callout 1 (No Border) 18"/>
            <p:cNvSpPr/>
            <p:nvPr/>
          </p:nvSpPr>
          <p:spPr>
            <a:xfrm>
              <a:off x="1752383" y="3427733"/>
              <a:ext cx="3129085" cy="391455"/>
            </a:xfrm>
            <a:prstGeom prst="callout1">
              <a:avLst>
                <a:gd name="adj1" fmla="val 46527"/>
                <a:gd name="adj2" fmla="val 3434"/>
                <a:gd name="adj3" fmla="val 94364"/>
                <a:gd name="adj4" fmla="val -913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Contact 192.5.6.30 for edu.</a:t>
              </a:r>
            </a:p>
            <a:p>
              <a:endParaRPr lang="en-US" spc="-100" dirty="0"/>
            </a:p>
          </p:txBody>
        </p:sp>
        <p:sp>
          <p:nvSpPr>
            <p:cNvPr id="20" name="Line Callout 1 (No Border) 19"/>
            <p:cNvSpPr/>
            <p:nvPr/>
          </p:nvSpPr>
          <p:spPr>
            <a:xfrm>
              <a:off x="1963042" y="2807622"/>
              <a:ext cx="2438910" cy="457200"/>
            </a:xfrm>
            <a:prstGeom prst="callout1">
              <a:avLst>
                <a:gd name="adj1" fmla="val 49230"/>
                <a:gd name="adj2" fmla="val 4105"/>
                <a:gd name="adj3" fmla="val 127585"/>
                <a:gd name="adj4" fmla="val -41206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7985" y="2566862"/>
            <a:ext cx="8187042" cy="2675461"/>
            <a:chOff x="837985" y="2671722"/>
            <a:chExt cx="8187042" cy="2675461"/>
          </a:xfrm>
        </p:grpSpPr>
        <p:pic>
          <p:nvPicPr>
            <p:cNvPr id="21" name="Picture 20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4" y="2971800"/>
              <a:ext cx="609600" cy="609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56924" y="2671722"/>
              <a:ext cx="3868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spc="-150" dirty="0" err="1">
                  <a:latin typeface="Arial" charset="0"/>
                </a:rPr>
                <a:t>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en-US" b="0" spc="-150" dirty="0" smtClean="0">
                  <a:latin typeface="Arial" charset="0"/>
                </a:rPr>
                <a:t>   192.5.6.30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 smtClean="0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.:	NS </a:t>
              </a:r>
              <a:r>
                <a:rPr lang="hr-HR" b="0" spc="-150" dirty="0" smtClean="0">
                  <a:latin typeface="Arial" charset="0"/>
                </a:rPr>
                <a:t>66.28.0.14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pedantic.edu</a:t>
              </a:r>
              <a:r>
                <a:rPr lang="en-US" b="0" spc="-150" dirty="0">
                  <a:latin typeface="Arial" charset="0"/>
                </a:rPr>
                <a:t>.:	NS 19.31.1.1</a:t>
              </a:r>
            </a:p>
          </p:txBody>
        </p:sp>
        <p:cxnSp>
          <p:nvCxnSpPr>
            <p:cNvPr id="24" name="Shape 23"/>
            <p:cNvCxnSpPr>
              <a:stCxn id="6" idx="0"/>
              <a:endCxn id="21" idx="1"/>
            </p:cNvCxnSpPr>
            <p:nvPr/>
          </p:nvCxnSpPr>
          <p:spPr>
            <a:xfrm rot="5400000" flipH="1" flipV="1">
              <a:off x="1809763" y="2304823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21" idx="2"/>
              <a:endCxn id="6" idx="3"/>
            </p:cNvCxnSpPr>
            <p:nvPr/>
          </p:nvCxnSpPr>
          <p:spPr>
            <a:xfrm rot="5400000">
              <a:off x="2114564" y="2609622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88738" y="3739388"/>
            <a:ext cx="5938264" cy="489174"/>
            <a:chOff x="1688738" y="3844248"/>
            <a:chExt cx="5938264" cy="489174"/>
          </a:xfrm>
        </p:grpSpPr>
        <p:sp>
          <p:nvSpPr>
            <p:cNvPr id="29" name="Line Callout 1 (No Border) 28"/>
            <p:cNvSpPr/>
            <p:nvPr/>
          </p:nvSpPr>
          <p:spPr>
            <a:xfrm>
              <a:off x="1688738" y="3876222"/>
              <a:ext cx="2594493" cy="457200"/>
            </a:xfrm>
            <a:prstGeom prst="callout1">
              <a:avLst>
                <a:gd name="adj1" fmla="val 2779"/>
                <a:gd name="adj2" fmla="val 65219"/>
                <a:gd name="adj3" fmla="val -102357"/>
                <a:gd name="adj4" fmla="val 75983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30" name="Line Callout 1 (No Border) 29"/>
            <p:cNvSpPr/>
            <p:nvPr/>
          </p:nvSpPr>
          <p:spPr>
            <a:xfrm>
              <a:off x="5079011" y="3844248"/>
              <a:ext cx="2547991" cy="451469"/>
            </a:xfrm>
            <a:prstGeom prst="callout1">
              <a:avLst>
                <a:gd name="adj1" fmla="val 52437"/>
                <a:gd name="adj2" fmla="val 1694"/>
                <a:gd name="adj3" fmla="val 36608"/>
                <a:gd name="adj4" fmla="val -1017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>
                  <a:solidFill>
                    <a:srgbClr val="000000"/>
                  </a:solidFill>
                  <a:cs typeface="Arial" charset="0"/>
                </a:rPr>
                <a:t>Contact </a:t>
              </a:r>
              <a:r>
                <a:rPr lang="en-US" b="0" smtClean="0">
                  <a:solidFill>
                    <a:srgbClr val="000000"/>
                  </a:solidFill>
                  <a:cs typeface="Arial" charset="0"/>
                </a:rPr>
                <a:t>66.28.0.14 for </a:t>
              </a:r>
              <a:r>
                <a:rPr lang="en-US" b="0" dirty="0" err="1" smtClean="0">
                  <a:solidFill>
                    <a:srgbClr val="000000"/>
                  </a:solidFill>
                  <a:cs typeface="Arial" charset="0"/>
                </a:rPr>
                <a:t>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.</a:t>
              </a:r>
            </a:p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7985" y="4937523"/>
            <a:ext cx="7959394" cy="1022028"/>
            <a:chOff x="837985" y="5042383"/>
            <a:chExt cx="7959394" cy="1022028"/>
          </a:xfrm>
        </p:grpSpPr>
        <p:pic>
          <p:nvPicPr>
            <p:cNvPr id="27" name="Picture 26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3" y="5166739"/>
              <a:ext cx="609600" cy="609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810302" y="5356525"/>
              <a:ext cx="3987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spc="-150" dirty="0" err="1" smtClean="0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hr-HR" b="0" spc="-150" dirty="0">
                  <a:latin typeface="Arial" charset="0"/>
                </a:rPr>
                <a:t>66.28.0.14</a:t>
              </a:r>
            </a:p>
            <a:p>
              <a:pPr>
                <a:tabLst>
                  <a:tab pos="985838" algn="l"/>
                </a:tabLst>
              </a:pPr>
              <a:r>
                <a:rPr lang="en-US" b="0" spc="-150" dirty="0" smtClean="0">
                  <a:latin typeface="Arial" charset="0"/>
                </a:rPr>
                <a:t>www.princeton.edu</a:t>
              </a:r>
              <a:r>
                <a:rPr lang="en-US" b="0" spc="-150" dirty="0">
                  <a:latin typeface="Arial" charset="0"/>
                </a:rPr>
                <a:t>.: A </a:t>
              </a:r>
              <a:r>
                <a:rPr lang="en-US" b="0" spc="-150" dirty="0" smtClean="0">
                  <a:latin typeface="Arial" charset="0"/>
                </a:rPr>
                <a:t> 140.180.223.42</a:t>
              </a:r>
              <a:endParaRPr lang="en-US" b="0" spc="-150" dirty="0">
                <a:latin typeface="Arial" charset="0"/>
              </a:endParaRPr>
            </a:p>
          </p:txBody>
        </p:sp>
        <p:cxnSp>
          <p:nvCxnSpPr>
            <p:cNvPr id="32" name="Curved Connector 31"/>
            <p:cNvCxnSpPr>
              <a:stCxn id="6" idx="0"/>
              <a:endCxn id="27" idx="0"/>
            </p:cNvCxnSpPr>
            <p:nvPr/>
          </p:nvCxnSpPr>
          <p:spPr>
            <a:xfrm rot="16200000" flipH="1">
              <a:off x="2782876" y="30974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7" idx="2"/>
              <a:endCxn id="6" idx="2"/>
            </p:cNvCxnSpPr>
            <p:nvPr/>
          </p:nvCxnSpPr>
          <p:spPr>
            <a:xfrm rot="5400000" flipH="1">
              <a:off x="2782876" y="37070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06542" y="583917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dirty="0" err="1">
                <a:latin typeface="Arial" charset="0"/>
              </a:rPr>
              <a:t>edu</a:t>
            </a:r>
            <a:r>
              <a:rPr lang="en-US" dirty="0">
                <a:latin typeface="Arial" charset="0"/>
              </a:rPr>
              <a:t>.:   NS 192.5.6.30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762" y="6113557"/>
            <a:ext cx="3815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985838" algn="l"/>
              </a:tabLst>
            </a:pPr>
            <a:r>
              <a:rPr lang="en-US" dirty="0" err="1" smtClean="0">
                <a:latin typeface="Arial" charset="0"/>
              </a:rPr>
              <a:t>princeton.edu</a:t>
            </a:r>
            <a:r>
              <a:rPr lang="en-US" dirty="0" smtClean="0">
                <a:latin typeface="Arial" charset="0"/>
              </a:rPr>
              <a:t>.: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NS </a:t>
            </a:r>
            <a:r>
              <a:rPr lang="hr-HR" dirty="0" smtClean="0">
                <a:latin typeface="Arial" charset="0"/>
              </a:rPr>
              <a:t>66.28.0.14</a:t>
            </a:r>
            <a:endParaRPr lang="hr-HR" dirty="0">
              <a:latin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447586" y="4175992"/>
            <a:ext cx="7337985" cy="2322020"/>
            <a:chOff x="1447586" y="4280852"/>
            <a:chExt cx="7337985" cy="2322020"/>
          </a:xfrm>
        </p:grpSpPr>
        <p:sp>
          <p:nvSpPr>
            <p:cNvPr id="46" name="Line Callout 1 (No Border) 45"/>
            <p:cNvSpPr/>
            <p:nvPr/>
          </p:nvSpPr>
          <p:spPr>
            <a:xfrm>
              <a:off x="1447586" y="4280852"/>
              <a:ext cx="2483668" cy="457200"/>
            </a:xfrm>
            <a:prstGeom prst="callout1">
              <a:avLst>
                <a:gd name="adj1" fmla="val 48725"/>
                <a:gd name="adj2" fmla="val 97321"/>
                <a:gd name="adj3" fmla="val 123944"/>
                <a:gd name="adj4" fmla="val 109944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48" name="Line Callout 1 (No Border) 47"/>
            <p:cNvSpPr/>
            <p:nvPr/>
          </p:nvSpPr>
          <p:spPr>
            <a:xfrm>
              <a:off x="4401952" y="6145672"/>
              <a:ext cx="4383619" cy="457200"/>
            </a:xfrm>
            <a:prstGeom prst="callout1">
              <a:avLst>
                <a:gd name="adj1" fmla="val 13749"/>
                <a:gd name="adj2" fmla="val 8374"/>
                <a:gd name="adj3" fmla="val -40323"/>
                <a:gd name="adj4" fmla="val 3121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pc="-15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spc="-150" dirty="0">
                  <a:solidFill>
                    <a:srgbClr val="000000"/>
                  </a:solidFill>
                  <a:cs typeface="Arial" charset="0"/>
                </a:rPr>
                <a:t>.: A </a:t>
              </a:r>
              <a:r>
                <a:rPr lang="en-US" spc="-150" dirty="0" smtClean="0">
                  <a:solidFill>
                    <a:srgbClr val="000000"/>
                  </a:solidFill>
                  <a:cs typeface="Arial" charset="0"/>
                </a:rPr>
                <a:t> 140.180.223.42</a:t>
              </a:r>
              <a:endParaRPr lang="en-US" spc="-15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38" name="Picture 37" descr="computer-48x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871192"/>
            <a:ext cx="609600" cy="609600"/>
          </a:xfrm>
          <a:prstGeom prst="rect">
            <a:avLst/>
          </a:prstGeom>
        </p:spPr>
      </p:pic>
      <p:cxnSp>
        <p:nvCxnSpPr>
          <p:cNvPr id="39" name="Curved Connector 17"/>
          <p:cNvCxnSpPr>
            <a:stCxn id="38" idx="2"/>
            <a:endCxn id="6" idx="1"/>
          </p:cNvCxnSpPr>
          <p:nvPr/>
        </p:nvCxnSpPr>
        <p:spPr>
          <a:xfrm rot="16200000" flipH="1">
            <a:off x="130681" y="4807310"/>
            <a:ext cx="729023" cy="75985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02" y="34704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charset="0"/>
              </a:rPr>
              <a:t>Client</a:t>
            </a:r>
            <a:endParaRPr lang="en-US" b="0" dirty="0"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251490"/>
            <a:ext cx="2133600" cy="365125"/>
          </a:xfrm>
        </p:spPr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6" name="Line Callout 1 (No Border) 35"/>
          <p:cNvSpPr/>
          <p:nvPr/>
        </p:nvSpPr>
        <p:spPr>
          <a:xfrm>
            <a:off x="1275951" y="4621068"/>
            <a:ext cx="4638318" cy="451469"/>
          </a:xfrm>
          <a:prstGeom prst="callout1">
            <a:avLst>
              <a:gd name="adj1" fmla="val 52437"/>
              <a:gd name="adj2" fmla="val 1694"/>
              <a:gd name="adj3" fmla="val 14908"/>
              <a:gd name="adj4" fmla="val -3121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A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140.180.223.42</a:t>
            </a:r>
            <a:endParaRPr lang="sk-SK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40" name="Curved Connector 17"/>
          <p:cNvCxnSpPr>
            <a:endCxn id="38" idx="3"/>
          </p:cNvCxnSpPr>
          <p:nvPr/>
        </p:nvCxnSpPr>
        <p:spPr>
          <a:xfrm rot="16200000" flipV="1">
            <a:off x="540850" y="4397143"/>
            <a:ext cx="729023" cy="286722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1 (No Border) 41"/>
          <p:cNvSpPr/>
          <p:nvPr/>
        </p:nvSpPr>
        <p:spPr>
          <a:xfrm>
            <a:off x="1620819" y="3980685"/>
            <a:ext cx="2605536" cy="457200"/>
          </a:xfrm>
          <a:prstGeom prst="callout1">
            <a:avLst>
              <a:gd name="adj1" fmla="val 49230"/>
              <a:gd name="adj2" fmla="val 4105"/>
              <a:gd name="adj3" fmla="val 127585"/>
              <a:gd name="adj4" fmla="val -41206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pc="-1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en-US" spc="-1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84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36" grpId="0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Single Server, Poor Performance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3551238"/>
            <a:ext cx="4495800" cy="2849562"/>
          </a:xfrm>
        </p:spPr>
        <p:txBody>
          <a:bodyPr/>
          <a:lstStyle/>
          <a:p>
            <a:r>
              <a:rPr lang="en-US" altLang="x-none" sz="3600"/>
              <a:t>Single server</a:t>
            </a:r>
          </a:p>
          <a:p>
            <a:pPr lvl="1"/>
            <a:r>
              <a:rPr lang="en-US" altLang="x-none" sz="3200"/>
              <a:t>Single point of failure</a:t>
            </a:r>
          </a:p>
          <a:p>
            <a:pPr lvl="1"/>
            <a:r>
              <a:rPr lang="en-US" altLang="x-none" sz="3200"/>
              <a:t>Easily overloaded</a:t>
            </a:r>
          </a:p>
          <a:p>
            <a:pPr lvl="1"/>
            <a:r>
              <a:rPr lang="en-US" altLang="x-none" sz="3200"/>
              <a:t>Far from most clients</a:t>
            </a:r>
          </a:p>
        </p:txBody>
      </p:sp>
      <p:sp>
        <p:nvSpPr>
          <p:cNvPr id="21508" name="Content Placeholder 12"/>
          <p:cNvSpPr>
            <a:spLocks noGrp="1"/>
          </p:cNvSpPr>
          <p:nvPr>
            <p:ph sz="half" idx="2"/>
          </p:nvPr>
        </p:nvSpPr>
        <p:spPr>
          <a:xfrm>
            <a:off x="4343400" y="3551238"/>
            <a:ext cx="4953000" cy="2697162"/>
          </a:xfrm>
        </p:spPr>
        <p:txBody>
          <a:bodyPr/>
          <a:lstStyle/>
          <a:p>
            <a:r>
              <a:rPr lang="en-US" altLang="x-none" sz="3600" dirty="0"/>
              <a:t>Popular content</a:t>
            </a:r>
          </a:p>
          <a:p>
            <a:pPr lvl="1"/>
            <a:r>
              <a:rPr lang="en-US" altLang="x-none" sz="3200" dirty="0"/>
              <a:t>Popular site</a:t>
            </a:r>
          </a:p>
          <a:p>
            <a:pPr lvl="1"/>
            <a:r>
              <a:rPr lang="en-US" altLang="x-none" sz="3200" dirty="0"/>
              <a:t>“Flash crowd” </a:t>
            </a:r>
            <a:endParaRPr lang="en-US" altLang="x-none" sz="3200" dirty="0" smtClean="0"/>
          </a:p>
          <a:p>
            <a:pPr lvl="1"/>
            <a:r>
              <a:rPr lang="en-US" altLang="x-none" sz="3200" dirty="0" smtClean="0"/>
              <a:t>Denial </a:t>
            </a:r>
            <a:r>
              <a:rPr lang="en-US" altLang="x-none" sz="3200" dirty="0"/>
              <a:t>of Service attack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C2411AF-6120-D949-9405-F3FF6693FB0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21510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798638"/>
            <a:ext cx="1730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5275"/>
            <a:ext cx="19288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BD1818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7638"/>
            <a:ext cx="3403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9812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60960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4378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And all this before actual communication takes place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Caching </a:t>
            </a:r>
            <a:r>
              <a:rPr lang="en-US" dirty="0" smtClean="0"/>
              <a:t>can greatly reduce overhead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op-level </a:t>
            </a:r>
            <a:r>
              <a:rPr lang="en-US" dirty="0" smtClean="0"/>
              <a:t>servers very rarely </a:t>
            </a:r>
            <a:r>
              <a:rPr lang="en-US" dirty="0" smtClean="0"/>
              <a:t>change, popular sites visited often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smtClean="0"/>
              <a:t>DNS server often has </a:t>
            </a:r>
            <a:r>
              <a:rPr lang="en-US" dirty="0" smtClean="0"/>
              <a:t>information </a:t>
            </a:r>
            <a:r>
              <a:rPr lang="en-US" dirty="0" smtClean="0"/>
              <a:t>cached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All DNS servers </a:t>
            </a:r>
            <a:r>
              <a:rPr lang="en-US" b="1" dirty="0" smtClean="0">
                <a:solidFill>
                  <a:srgbClr val="0070C0"/>
                </a:solidFill>
              </a:rPr>
              <a:t>cache responses to queries</a:t>
            </a:r>
          </a:p>
          <a:p>
            <a:pPr lvl="1"/>
            <a:r>
              <a:rPr lang="en-US" dirty="0" smtClean="0"/>
              <a:t>Responses include a time-to-live (TTL) </a:t>
            </a:r>
            <a:r>
              <a:rPr lang="en-US" dirty="0" smtClean="0"/>
              <a:t>field, akin to cache expiry</a:t>
            </a:r>
            <a:endParaRPr lang="en-US" dirty="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caching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648200" cy="5181600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Avoid TCP set-up delay</a:t>
            </a:r>
          </a:p>
          <a:p>
            <a:pPr lvl="1"/>
            <a:r>
              <a:rPr lang="en-US" altLang="x-none" sz="2800"/>
              <a:t>DNS caching reduces overhead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Relatively fine control</a:t>
            </a:r>
          </a:p>
          <a:p>
            <a:r>
              <a:rPr lang="en-US" altLang="x-none" sz="3200"/>
              <a:t>Disadvantage</a:t>
            </a:r>
          </a:p>
          <a:p>
            <a:pPr lvl="1"/>
            <a:r>
              <a:rPr lang="en-US" altLang="x-none" sz="2800"/>
              <a:t>Based on IP address of local DNS server</a:t>
            </a:r>
          </a:p>
          <a:p>
            <a:pPr lvl="1"/>
            <a:r>
              <a:rPr lang="en-US" altLang="x-none" sz="2800"/>
              <a:t>“Hidden load” effect</a:t>
            </a:r>
          </a:p>
          <a:p>
            <a:pPr lvl="1"/>
            <a:r>
              <a:rPr lang="en-US" altLang="x-none" sz="2800"/>
              <a:t>DNS TTL limits adaptation</a:t>
            </a:r>
          </a:p>
          <a:p>
            <a:pPr lvl="1"/>
            <a:endParaRPr lang="en-US" altLang="x-none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  <p:extLst>
      <p:ext uri="{BB962C8B-B14F-4D97-AF65-F5344CB8AC3E}">
        <p14:creationId xmlns:p14="http://schemas.microsoft.com/office/powerpoint/2010/main" val="4842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Akamai Works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52B90C4-747F-1B4E-A374-BCB631D9DEFC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40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403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404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51" name="Rectangle 45"/>
          <p:cNvSpPr>
            <a:spLocks noChangeArrowheads="1"/>
          </p:cNvSpPr>
          <p:nvPr/>
        </p:nvSpPr>
        <p:spPr bwMode="auto">
          <a:xfrm>
            <a:off x="301336" y="2825282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FF0000"/>
                </a:solidFill>
                <a:latin typeface="Arial" charset="0"/>
              </a:rPr>
              <a:t>GET </a:t>
            </a:r>
            <a:r>
              <a:rPr lang="en-US" altLang="x-none" sz="1800" dirty="0" err="1">
                <a:solidFill>
                  <a:srgbClr val="FF0000"/>
                </a:solidFill>
                <a:latin typeface="Arial" charset="0"/>
              </a:rPr>
              <a:t>index.html</a:t>
            </a:r>
            <a:endParaRPr lang="en-US" altLang="x-none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4CA8AE67-8C03-CB45-9135-C63514FAF976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1273175" y="406908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http://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cache.cnn.com</a:t>
            </a: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foo.jpg</a:t>
            </a:r>
            <a:endParaRPr lang="en-US" altLang="x-none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4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alibri" charset="0"/>
              </a:rPr>
              <a:t>HTTP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6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6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7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60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608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609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09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8683F72-54CB-4C48-859C-8FB6B7F6A242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6100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cache.cnn.com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11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1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15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ALIAS: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611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611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81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813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813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814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81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4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70524AD4-0402-C945-BAD0-B1B3E76BDED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1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2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8163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7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68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a73.g.akamai.net</a:t>
            </a:r>
          </a:p>
        </p:txBody>
      </p:sp>
      <p:sp>
        <p:nvSpPr>
          <p:cNvPr id="48169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01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0183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8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0191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01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1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3B533C45-72D9-1844-BC87-F0736727878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1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2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208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0212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0215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0219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a73.g.akamai.net</a:t>
            </a:r>
          </a:p>
        </p:txBody>
      </p:sp>
      <p:sp>
        <p:nvSpPr>
          <p:cNvPr id="50221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Address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1.2.3.4</a:t>
            </a:r>
          </a:p>
        </p:txBody>
      </p:sp>
      <p:sp>
        <p:nvSpPr>
          <p:cNvPr id="53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22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223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2238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223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2242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22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4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C60DA932-0C9F-1B43-BB37-11B3589424B1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56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2259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60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1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2267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8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9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2270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42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427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427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428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428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428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42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29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45C3B4A-B919-D746-9EE5-1FFE2B951F89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2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3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3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304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6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4307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4308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9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4311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4316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7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4318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4320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1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4323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63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632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633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633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633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41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50E3986A-1833-B246-80E9-6CEC14947903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29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5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635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6356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7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6359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636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6366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6367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6370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71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pic>
        <p:nvPicPr>
          <p:cNvPr id="5637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43000"/>
            <a:ext cx="8235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altLang="x-none"/>
              <a:t>Skewed Popularity of Web Traffic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4648200" cy="5334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x-none" sz="2800"/>
              <a:t>“Zipf” or “power-law” distribution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366612A-164F-2541-94D2-9D3105FB6DC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538" y="5486400"/>
            <a:ext cx="817086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Characteristics of WWW Client-based Traces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Carlos R. Cunha,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Azer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Bestavros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Mark E.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Crovella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BU-CS-95-01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83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Works: Cache Hit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837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837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837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838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838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838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838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38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F18976F6-DF90-A040-A2FF-FF8D23F643AC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30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40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840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7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pic>
        <p:nvPicPr>
          <p:cNvPr id="58408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Equivalence classes of IP addresses</a:t>
            </a:r>
          </a:p>
          <a:p>
            <a:pPr lvl="1"/>
            <a:r>
              <a:rPr lang="en-US" altLang="x-none" dirty="0"/>
              <a:t>IP addresses experiencing similar performance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Quantify how well they connect to each </a:t>
            </a:r>
            <a:r>
              <a:rPr lang="en-US" altLang="x-none" dirty="0" smtClean="0"/>
              <a:t>other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Collect and combine measurements</a:t>
            </a:r>
          </a:p>
          <a:p>
            <a:pPr lvl="1"/>
            <a:r>
              <a:rPr lang="en-US" altLang="x-none" dirty="0"/>
              <a:t>Ping, traceroute, BGP routes, server logs</a:t>
            </a:r>
          </a:p>
          <a:p>
            <a:pPr lvl="2"/>
            <a:r>
              <a:rPr lang="en-US" altLang="x-none" dirty="0"/>
              <a:t>E.g., over 100 TB of logs per days</a:t>
            </a:r>
          </a:p>
          <a:p>
            <a:pPr lvl="1"/>
            <a:r>
              <a:rPr lang="en-US" altLang="x-none" dirty="0"/>
              <a:t>Network latency, loss, and connectivity</a:t>
            </a:r>
          </a:p>
          <a:p>
            <a:pPr>
              <a:buFont typeface="Arial" charset="0"/>
              <a:buNone/>
            </a:pPr>
            <a:endParaRPr lang="en-US" altLang="x-none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DAAD3D5-3F2D-7949-95D3-D52765A60EF6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Map each IP class to a preferred server cluster</a:t>
            </a:r>
          </a:p>
          <a:p>
            <a:pPr lvl="1"/>
            <a:r>
              <a:rPr lang="en-US" altLang="x-none" dirty="0"/>
              <a:t>Based on performance, cluster health, etc.</a:t>
            </a:r>
          </a:p>
          <a:p>
            <a:pPr lvl="1">
              <a:spcAft>
                <a:spcPts val="1800"/>
              </a:spcAft>
            </a:pPr>
            <a:r>
              <a:rPr lang="en-US" altLang="x-none" dirty="0"/>
              <a:t>Updated roughly every minute  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Map client request to a server in the cluster</a:t>
            </a:r>
          </a:p>
          <a:p>
            <a:pPr lvl="1"/>
            <a:r>
              <a:rPr lang="en-US" altLang="x-none" dirty="0"/>
              <a:t>Load balancer selects a specific server</a:t>
            </a:r>
          </a:p>
          <a:p>
            <a:pPr lvl="1"/>
            <a:r>
              <a:rPr lang="en-US" altLang="x-none" dirty="0"/>
              <a:t>E.g., to maximize the cache hit rate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FF32FAE-C4A1-6E49-8790-B002B0CC445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Adapting to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Failing hard drive on a server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Suspends after finishing “in progress” requests</a:t>
            </a:r>
          </a:p>
          <a:p>
            <a:r>
              <a:rPr lang="en-US" altLang="x-none"/>
              <a:t>Failed server</a:t>
            </a:r>
          </a:p>
          <a:p>
            <a:pPr lvl="1"/>
            <a:r>
              <a:rPr lang="en-US" altLang="x-none"/>
              <a:t>Another server takes over for the IP address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Low-level map updated quickly</a:t>
            </a:r>
          </a:p>
          <a:p>
            <a:r>
              <a:rPr lang="en-US" altLang="x-none"/>
              <a:t>Failed cluster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High-level map updated quickly</a:t>
            </a:r>
          </a:p>
          <a:p>
            <a:r>
              <a:rPr lang="en-US" altLang="x-none"/>
              <a:t>Failed path to customer’s origin server</a:t>
            </a:r>
          </a:p>
          <a:p>
            <a:pPr lvl="1"/>
            <a:r>
              <a:rPr lang="en-US" altLang="x-none"/>
              <a:t>Route packets through an intermediate node</a:t>
            </a:r>
          </a:p>
          <a:p>
            <a:endParaRPr lang="en-US" altLang="x-none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Content distribution is hard</a:t>
            </a:r>
          </a:p>
          <a:p>
            <a:pPr lvl="1"/>
            <a:r>
              <a:rPr lang="en-US" altLang="x-none" dirty="0"/>
              <a:t>Many, diverse, changing objects</a:t>
            </a:r>
          </a:p>
          <a:p>
            <a:pPr lvl="1"/>
            <a:r>
              <a:rPr lang="en-US" altLang="x-none" dirty="0"/>
              <a:t>Clients distributed all over the world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Reducing latency is </a:t>
            </a:r>
            <a:r>
              <a:rPr lang="en-US" altLang="x-none" dirty="0" smtClean="0"/>
              <a:t>king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Contribution distribution solutions</a:t>
            </a:r>
          </a:p>
          <a:p>
            <a:pPr lvl="1"/>
            <a:r>
              <a:rPr lang="en-US" altLang="x-none" dirty="0"/>
              <a:t>Reactive caching</a:t>
            </a:r>
          </a:p>
          <a:p>
            <a:pPr lvl="1"/>
            <a:r>
              <a:rPr lang="en-US" altLang="x-none" dirty="0"/>
              <a:t>Proactive content distribution networks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Web Caching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268678" y="2760663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210050" y="20574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4585" name="Freeform 18"/>
          <p:cNvSpPr>
            <a:spLocks/>
          </p:cNvSpPr>
          <p:nvPr/>
        </p:nvSpPr>
        <p:spPr bwMode="auto">
          <a:xfrm>
            <a:off x="3032125" y="2514600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 flipV="1">
            <a:off x="3025775" y="349250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20"/>
          <p:cNvSpPr>
            <a:spLocks noChangeShapeType="1"/>
          </p:cNvSpPr>
          <p:nvPr/>
        </p:nvSpPr>
        <p:spPr bwMode="auto">
          <a:xfrm flipH="1">
            <a:off x="3076575" y="357981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268678" y="458115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24589" name="Text Box 22"/>
          <p:cNvSpPr txBox="1">
            <a:spLocks noChangeArrowheads="1"/>
          </p:cNvSpPr>
          <p:nvPr/>
        </p:nvSpPr>
        <p:spPr bwMode="auto">
          <a:xfrm rot="1422049">
            <a:off x="3160713" y="257651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0" name="Text Box 23"/>
          <p:cNvSpPr txBox="1">
            <a:spLocks noChangeArrowheads="1"/>
          </p:cNvSpPr>
          <p:nvPr/>
        </p:nvSpPr>
        <p:spPr bwMode="auto">
          <a:xfrm rot="-1692639">
            <a:off x="2863850" y="359251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 rot="1411598">
            <a:off x="2878138" y="295433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 rot="-1737783">
            <a:off x="3046413" y="39116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4" name="Freeform 44"/>
          <p:cNvSpPr>
            <a:spLocks/>
          </p:cNvSpPr>
          <p:nvPr/>
        </p:nvSpPr>
        <p:spPr bwMode="auto">
          <a:xfrm>
            <a:off x="3005138" y="261302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 rot="-1419968">
            <a:off x="4797425" y="24860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6" name="Text Box 46"/>
          <p:cNvSpPr txBox="1">
            <a:spLocks noChangeArrowheads="1"/>
          </p:cNvSpPr>
          <p:nvPr/>
        </p:nvSpPr>
        <p:spPr bwMode="auto">
          <a:xfrm rot="-1415789">
            <a:off x="4830763" y="29352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6205538" y="15240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45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86AF6C2C-EEE0-6243-84BD-E857DA07002D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45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89E5E8E-5766-A449-A791-65E021CF09C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2098249"/>
            <a:ext cx="741863" cy="694001"/>
          </a:xfrm>
          <a:prstGeom prst="rect">
            <a:avLst/>
          </a:prstGeom>
        </p:spPr>
      </p:pic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516438" y="2952750"/>
            <a:ext cx="346075" cy="742950"/>
            <a:chOff x="4180" y="783"/>
            <a:chExt cx="150" cy="307"/>
          </a:xfrm>
        </p:grpSpPr>
        <p:sp>
          <p:nvSpPr>
            <p:cNvPr id="24607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0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40488" y="2162175"/>
            <a:ext cx="346075" cy="742950"/>
            <a:chOff x="4180" y="783"/>
            <a:chExt cx="150" cy="307"/>
          </a:xfrm>
        </p:grpSpPr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2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6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3921556"/>
            <a:ext cx="741863" cy="69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  <p:bldP spid="24586" grpId="0" animBg="1"/>
      <p:bldP spid="24587" grpId="0" animBg="1"/>
      <p:bldP spid="24589" grpId="0"/>
      <p:bldP spid="24590" grpId="0"/>
      <p:bldP spid="24591" grpId="0"/>
      <p:bldP spid="24592" grpId="0"/>
      <p:bldP spid="24594" grpId="0" animBg="1"/>
      <p:bldP spid="24595" grpId="0"/>
      <p:bldP spid="24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Forward Proxy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381000" y="1333823"/>
            <a:ext cx="8334375" cy="5410200"/>
          </a:xfrm>
        </p:spPr>
        <p:txBody>
          <a:bodyPr/>
          <a:lstStyle/>
          <a:p>
            <a:r>
              <a:rPr lang="en-US" altLang="x-none" dirty="0"/>
              <a:t>Cache “close” to the client</a:t>
            </a:r>
          </a:p>
          <a:p>
            <a:pPr lvl="1"/>
            <a:r>
              <a:rPr lang="en-US" altLang="x-none" dirty="0"/>
              <a:t>Under administrative control 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 altLang="x-none" dirty="0"/>
              <a:t>	of client-side AS</a:t>
            </a:r>
          </a:p>
          <a:p>
            <a:r>
              <a:rPr lang="en-US" altLang="x-none" dirty="0"/>
              <a:t>Explicit proxy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Requires configuring browser</a:t>
            </a:r>
          </a:p>
          <a:p>
            <a:r>
              <a:rPr lang="en-US" altLang="x-none" dirty="0"/>
              <a:t>Implicit proxy</a:t>
            </a:r>
          </a:p>
          <a:p>
            <a:pPr lvl="1"/>
            <a:r>
              <a:rPr lang="en-US" altLang="x-none" dirty="0"/>
              <a:t>Service provider deploys an “on path” proxy</a:t>
            </a:r>
          </a:p>
          <a:p>
            <a:pPr lvl="1"/>
            <a:r>
              <a:rPr lang="en-US" altLang="x-none" dirty="0"/>
              <a:t>… that intercepts and handles Web requests</a:t>
            </a: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D544038-C6DA-2F45-9A7B-CEA9A2FF5D6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928591" y="1601262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6634" name="Line 19"/>
          <p:cNvSpPr>
            <a:spLocks noChangeShapeType="1"/>
          </p:cNvSpPr>
          <p:nvPr/>
        </p:nvSpPr>
        <p:spPr bwMode="auto">
          <a:xfrm flipV="1">
            <a:off x="6630016" y="2928412"/>
            <a:ext cx="1401762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20"/>
          <p:cNvSpPr>
            <a:spLocks noChangeShapeType="1"/>
          </p:cNvSpPr>
          <p:nvPr/>
        </p:nvSpPr>
        <p:spPr bwMode="auto">
          <a:xfrm flipH="1">
            <a:off x="6680816" y="3015725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 rot="1422049">
            <a:off x="6764953" y="20124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 rot="19907361">
            <a:off x="6468091" y="3028425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 rot="1411598">
            <a:off x="6482378" y="23902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 rot="19862217">
            <a:off x="6650653" y="3347512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6533178" y="20584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533178" y="19060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919295" y="235707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19295" y="4177562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1694661"/>
            <a:ext cx="741863" cy="694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3517968"/>
            <a:ext cx="741863" cy="694001"/>
          </a:xfrm>
          <a:prstGeom prst="rect">
            <a:avLst/>
          </a:prstGeom>
        </p:spPr>
      </p:pic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8120678" y="2388662"/>
            <a:ext cx="346075" cy="742950"/>
            <a:chOff x="4180" y="783"/>
            <a:chExt cx="150" cy="307"/>
          </a:xfrm>
        </p:grpSpPr>
        <p:sp>
          <p:nvSpPr>
            <p:cNvPr id="2664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Reverse Proxy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868249"/>
            <a:ext cx="5815492" cy="3669190"/>
          </a:xfrm>
        </p:spPr>
        <p:txBody>
          <a:bodyPr/>
          <a:lstStyle/>
          <a:p>
            <a:r>
              <a:rPr lang="en-US" altLang="x-none" dirty="0"/>
              <a:t>Cache “close” to server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Either by proxy run by server or in third-party </a:t>
            </a:r>
            <a:r>
              <a:rPr lang="en-US" altLang="x-none" dirty="0" smtClean="0"/>
              <a:t>CDNs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Directing clients to the proxy</a:t>
            </a:r>
          </a:p>
          <a:p>
            <a:pPr lvl="1"/>
            <a:r>
              <a:rPr lang="en-US" altLang="x-none" dirty="0"/>
              <a:t>Map the site name to the </a:t>
            </a:r>
            <a:br>
              <a:rPr lang="en-US" altLang="x-none" dirty="0"/>
            </a:br>
            <a:r>
              <a:rPr lang="en-US" altLang="x-none" dirty="0"/>
              <a:t>IP address of the proxy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B4F8BE7-A582-7443-8F89-92C31ECD40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258237" y="2066131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Arial" charset="0"/>
              </a:rPr>
              <a:t>Proxy</a:t>
            </a:r>
          </a:p>
          <a:p>
            <a:r>
              <a:rPr lang="en-US" altLang="x-none" dirty="0">
                <a:latin typeface="Arial" charset="0"/>
              </a:rPr>
              <a:t>server</a:t>
            </a:r>
          </a:p>
        </p:txBody>
      </p:sp>
      <p:sp>
        <p:nvSpPr>
          <p:cNvPr id="27655" name="Line 19"/>
          <p:cNvSpPr>
            <a:spLocks noChangeShapeType="1"/>
          </p:cNvSpPr>
          <p:nvPr/>
        </p:nvSpPr>
        <p:spPr bwMode="auto">
          <a:xfrm flipV="1">
            <a:off x="6829737" y="2421731"/>
            <a:ext cx="1524000" cy="684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 flipH="1">
            <a:off x="6753537" y="2574131"/>
            <a:ext cx="1600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45"/>
          <p:cNvSpPr txBox="1">
            <a:spLocks noChangeArrowheads="1"/>
          </p:cNvSpPr>
          <p:nvPr/>
        </p:nvSpPr>
        <p:spPr bwMode="auto">
          <a:xfrm rot="20180032">
            <a:off x="6821800" y="2469356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0" name="Text Box 46"/>
          <p:cNvSpPr txBox="1">
            <a:spLocks noChangeArrowheads="1"/>
          </p:cNvSpPr>
          <p:nvPr/>
        </p:nvSpPr>
        <p:spPr bwMode="auto">
          <a:xfrm rot="20184211">
            <a:off x="6823387" y="2882106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1" name="Text Box 47"/>
          <p:cNvSpPr txBox="1">
            <a:spLocks noChangeArrowheads="1"/>
          </p:cNvSpPr>
          <p:nvPr/>
        </p:nvSpPr>
        <p:spPr bwMode="auto">
          <a:xfrm>
            <a:off x="8110850" y="475853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8139425" y="142478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 rot="1422049">
            <a:off x="7050400" y="3534569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 rot="1411598">
            <a:off x="6677337" y="3988594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6677337" y="3564731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6753537" y="3412331"/>
            <a:ext cx="1676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6450325" y="2853531"/>
            <a:ext cx="346075" cy="742950"/>
            <a:chOff x="4180" y="783"/>
            <a:chExt cx="150" cy="307"/>
          </a:xfrm>
        </p:grpSpPr>
        <p:sp>
          <p:nvSpPr>
            <p:cNvPr id="2768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7" name="Group 26"/>
          <p:cNvGrpSpPr>
            <a:grpSpLocks/>
          </p:cNvGrpSpPr>
          <p:nvPr/>
        </p:nvGrpSpPr>
        <p:grpSpPr bwMode="auto">
          <a:xfrm>
            <a:off x="8374375" y="2062956"/>
            <a:ext cx="346075" cy="742950"/>
            <a:chOff x="4180" y="783"/>
            <a:chExt cx="150" cy="307"/>
          </a:xfrm>
        </p:grpSpPr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8374375" y="3967956"/>
            <a:ext cx="346075" cy="742950"/>
            <a:chOff x="4180" y="783"/>
            <a:chExt cx="150" cy="307"/>
          </a:xfrm>
        </p:grpSpPr>
        <p:sp>
          <p:nvSpPr>
            <p:cNvPr id="27667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8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9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0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62"/>
          <p:cNvGrpSpPr>
            <a:grpSpLocks/>
          </p:cNvGrpSpPr>
          <p:nvPr/>
        </p:nvGrpSpPr>
        <p:grpSpPr bwMode="auto">
          <a:xfrm>
            <a:off x="254000" y="760413"/>
            <a:ext cx="8737600" cy="5945187"/>
            <a:chOff x="1124302" y="914400"/>
            <a:chExt cx="7232298" cy="4961381"/>
          </a:xfrm>
        </p:grpSpPr>
        <p:cxnSp>
          <p:nvCxnSpPr>
            <p:cNvPr id="9" name="Straight Connector 8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2125935" y="2922953"/>
              <a:ext cx="879668" cy="3600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5921744" y="2386254"/>
              <a:ext cx="555825" cy="4875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6108333" y="2709506"/>
              <a:ext cx="776578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6477569" y="2709506"/>
              <a:ext cx="621526" cy="61735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  <a:stCxn id="39" idx="0"/>
            </p:cNvCxnSpPr>
            <p:nvPr/>
          </p:nvCxnSpPr>
          <p:spPr bwMode="auto">
            <a:xfrm rot="5400000" flipH="1" flipV="1">
              <a:off x="3664450" y="4608725"/>
              <a:ext cx="764410" cy="9960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  <a:stCxn id="43" idx="0"/>
            </p:cNvCxnSpPr>
            <p:nvPr/>
          </p:nvCxnSpPr>
          <p:spPr bwMode="auto">
            <a:xfrm rot="5400000" flipH="1" flipV="1">
              <a:off x="4803716" y="4975312"/>
              <a:ext cx="759111" cy="25754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  <a:stCxn id="46" idx="0"/>
            </p:cNvCxnSpPr>
            <p:nvPr/>
          </p:nvCxnSpPr>
          <p:spPr bwMode="auto">
            <a:xfrm rot="16200000" flipV="1">
              <a:off x="5857648" y="4686370"/>
              <a:ext cx="735264" cy="86987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6" idx="3"/>
            </p:cNvCxnSpPr>
            <p:nvPr/>
          </p:nvCxnSpPr>
          <p:spPr bwMode="auto">
            <a:xfrm>
              <a:off x="2954715" y="2471041"/>
              <a:ext cx="616269" cy="6186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2753671" y="2709506"/>
              <a:ext cx="467787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267896" y="2659015"/>
            <a:ext cx="4708692" cy="140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8" name="Photo Editor Photo" r:id="rId3" imgW="1905266" imgH="1390844" progId="">
                    <p:embed/>
                  </p:oleObj>
                </mc:Choice>
                <mc:Fallback>
                  <p:oleObj name="Photo Editor Photo"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896" y="2659015"/>
                          <a:ext cx="4708692" cy="140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818098" y="2277620"/>
              <a:ext cx="1136617" cy="385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2536" y="2281595"/>
              <a:ext cx="1181292" cy="3855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13845" y="5488939"/>
              <a:ext cx="1069602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44664" y="5483640"/>
              <a:ext cx="101835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45126" y="5488939"/>
              <a:ext cx="103149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1176862" y="914400"/>
              <a:ext cx="2044596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0" name="Rounded Rectangle 79"/>
            <p:cNvSpPr>
              <a:spLocks noChangeArrowheads="1"/>
            </p:cNvSpPr>
            <p:nvPr/>
          </p:nvSpPr>
          <p:spPr bwMode="auto">
            <a:xfrm>
              <a:off x="6269956" y="914400"/>
              <a:ext cx="2086644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699" name="TextBox 80"/>
            <p:cNvSpPr txBox="1">
              <a:spLocks noChangeArrowheads="1"/>
            </p:cNvSpPr>
            <p:nvPr/>
          </p:nvSpPr>
          <p:spPr bwMode="auto">
            <a:xfrm>
              <a:off x="3689244" y="1679055"/>
              <a:ext cx="207900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Data Centers</a:t>
              </a:r>
            </a:p>
          </p:txBody>
        </p:sp>
        <p:grpSp>
          <p:nvGrpSpPr>
            <p:cNvPr id="28700" name="Group 86"/>
            <p:cNvGrpSpPr>
              <a:grpSpLocks/>
            </p:cNvGrpSpPr>
            <p:nvPr/>
          </p:nvGrpSpPr>
          <p:grpSpPr bwMode="auto">
            <a:xfrm>
              <a:off x="1483026" y="1081157"/>
              <a:ext cx="1386278" cy="580431"/>
              <a:chOff x="4311256" y="727214"/>
              <a:chExt cx="1386278" cy="580431"/>
            </a:xfrm>
          </p:grpSpPr>
          <p:sp>
            <p:nvSpPr>
              <p:cNvPr id="83" name="Rounded Rectangle 82"/>
              <p:cNvSpPr>
                <a:spLocks noChangeArrowheads="1"/>
              </p:cNvSpPr>
              <p:nvPr/>
            </p:nvSpPr>
            <p:spPr bwMode="auto">
              <a:xfrm>
                <a:off x="5079951" y="902256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4" name="Rounded Rectangle 83"/>
              <p:cNvSpPr>
                <a:spLocks noChangeArrowheads="1"/>
              </p:cNvSpPr>
              <p:nvPr/>
            </p:nvSpPr>
            <p:spPr bwMode="auto">
              <a:xfrm>
                <a:off x="5464956" y="902256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5" name="Rounded Rectangle 84"/>
              <p:cNvSpPr>
                <a:spLocks noChangeArrowheads="1"/>
              </p:cNvSpPr>
              <p:nvPr/>
            </p:nvSpPr>
            <p:spPr bwMode="auto">
              <a:xfrm>
                <a:off x="4311257" y="914178"/>
                <a:ext cx="232579" cy="39346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9" name="TextBox 85"/>
              <p:cNvSpPr txBox="1">
                <a:spLocks noChangeArrowheads="1"/>
              </p:cNvSpPr>
              <p:nvPr/>
            </p:nvSpPr>
            <p:spPr bwMode="auto">
              <a:xfrm>
                <a:off x="4405808" y="727214"/>
                <a:ext cx="618954" cy="539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 . .</a:t>
                </a:r>
              </a:p>
            </p:txBody>
          </p:sp>
        </p:grpSp>
        <p:grpSp>
          <p:nvGrpSpPr>
            <p:cNvPr id="28701" name="Group 87"/>
            <p:cNvGrpSpPr>
              <a:grpSpLocks/>
            </p:cNvGrpSpPr>
            <p:nvPr/>
          </p:nvGrpSpPr>
          <p:grpSpPr bwMode="auto">
            <a:xfrm>
              <a:off x="6657475" y="1068457"/>
              <a:ext cx="1386695" cy="580886"/>
              <a:chOff x="4310927" y="727214"/>
              <a:chExt cx="1386695" cy="580886"/>
            </a:xfrm>
          </p:grpSpPr>
          <p:sp>
            <p:nvSpPr>
              <p:cNvPr id="89" name="Rounded Rectangle 88"/>
              <p:cNvSpPr>
                <a:spLocks noChangeArrowheads="1"/>
              </p:cNvSpPr>
              <p:nvPr/>
            </p:nvSpPr>
            <p:spPr bwMode="auto">
              <a:xfrm>
                <a:off x="5079735" y="901708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>
                <a:off x="5464739" y="901708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1" name="Rounded Rectangle 90"/>
              <p:cNvSpPr>
                <a:spLocks noChangeArrowheads="1"/>
              </p:cNvSpPr>
              <p:nvPr/>
            </p:nvSpPr>
            <p:spPr bwMode="auto">
              <a:xfrm>
                <a:off x="4311040" y="913631"/>
                <a:ext cx="232579" cy="394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5" name="TextBox 91"/>
              <p:cNvSpPr txBox="1">
                <a:spLocks noChangeArrowheads="1"/>
              </p:cNvSpPr>
              <p:nvPr/>
            </p:nvSpPr>
            <p:spPr bwMode="auto">
              <a:xfrm>
                <a:off x="4494833" y="727214"/>
                <a:ext cx="618954" cy="53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.</a:t>
                </a:r>
              </a:p>
            </p:txBody>
          </p:sp>
        </p:grpSp>
        <p:sp>
          <p:nvSpPr>
            <p:cNvPr id="28702" name="TextBox 92"/>
            <p:cNvSpPr txBox="1">
              <a:spLocks noChangeArrowheads="1"/>
            </p:cNvSpPr>
            <p:nvPr/>
          </p:nvSpPr>
          <p:spPr bwMode="auto">
            <a:xfrm>
              <a:off x="1124302" y="1693598"/>
              <a:ext cx="1261447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sp>
          <p:nvSpPr>
            <p:cNvPr id="28703" name="TextBox 93"/>
            <p:cNvSpPr txBox="1">
              <a:spLocks noChangeArrowheads="1"/>
            </p:cNvSpPr>
            <p:nvPr/>
          </p:nvSpPr>
          <p:spPr bwMode="auto">
            <a:xfrm>
              <a:off x="7053105" y="1693598"/>
              <a:ext cx="125790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cxnSp>
          <p:nvCxnSpPr>
            <p:cNvPr id="96" name="Curved Connector 95"/>
            <p:cNvCxnSpPr>
              <a:cxnSpLocks noChangeShapeType="1"/>
            </p:cNvCxnSpPr>
            <p:nvPr/>
          </p:nvCxnSpPr>
          <p:spPr bwMode="auto">
            <a:xfrm rot="16200000" flipV="1">
              <a:off x="2002058" y="1965027"/>
              <a:ext cx="1935535" cy="13048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Curved Connector 104"/>
            <p:cNvCxnSpPr>
              <a:cxnSpLocks noChangeShapeType="1"/>
            </p:cNvCxnSpPr>
            <p:nvPr/>
          </p:nvCxnSpPr>
          <p:spPr bwMode="auto">
            <a:xfrm rot="16200000" flipH="1">
              <a:off x="2293112" y="1801433"/>
              <a:ext cx="1935535" cy="1631997"/>
            </a:xfrm>
            <a:prstGeom prst="curvedConnector3">
              <a:avLst>
                <a:gd name="adj1" fmla="val 4475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6" name="TextBox 117"/>
            <p:cNvSpPr txBox="1">
              <a:spLocks noChangeArrowheads="1"/>
            </p:cNvSpPr>
            <p:nvPr/>
          </p:nvSpPr>
          <p:spPr bwMode="auto">
            <a:xfrm>
              <a:off x="3016473" y="5490535"/>
              <a:ext cx="107223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Client</a:t>
              </a: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444275" y="3975100"/>
            <a:ext cx="4710113" cy="1216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9" name="Photo Editor Photo" r:id="rId5" imgW="1905266" imgH="1390844" progId="">
                    <p:embed/>
                  </p:oleObj>
                </mc:Choice>
                <mc:Fallback>
                  <p:oleObj name="Photo Editor Photo" r:id="rId5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275" y="3975100"/>
                          <a:ext cx="4710113" cy="1216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79465" y="3585200"/>
              <a:ext cx="1405988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5690" y="3585200"/>
              <a:ext cx="1324520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cxnSp>
          <p:nvCxnSpPr>
            <p:cNvPr id="57" name="Curved Connector 56"/>
            <p:cNvCxnSpPr>
              <a:cxnSpLocks noChangeShapeType="1"/>
              <a:endCxn id="39" idx="0"/>
            </p:cNvCxnSpPr>
            <p:nvPr/>
          </p:nvCxnSpPr>
          <p:spPr bwMode="auto">
            <a:xfrm rot="5400000">
              <a:off x="3180170" y="4592231"/>
              <a:ext cx="1265185" cy="52823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2793883" y="4659278"/>
              <a:ext cx="1257236" cy="40208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1" name="TextBox 61"/>
            <p:cNvSpPr txBox="1">
              <a:spLocks noChangeArrowheads="1"/>
            </p:cNvSpPr>
            <p:nvPr/>
          </p:nvSpPr>
          <p:spPr bwMode="auto">
            <a:xfrm>
              <a:off x="1755025" y="5007235"/>
              <a:ext cx="147678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 i="1">
                  <a:latin typeface="Calibri" charset="0"/>
                </a:rPr>
                <a:t>Requests</a:t>
              </a:r>
            </a:p>
          </p:txBody>
        </p:sp>
      </p:grpSp>
      <p:sp>
        <p:nvSpPr>
          <p:cNvPr id="28677" name="TextBox 49"/>
          <p:cNvSpPr txBox="1">
            <a:spLocks noChangeArrowheads="1"/>
          </p:cNvSpPr>
          <p:nvPr/>
        </p:nvSpPr>
        <p:spPr bwMode="auto">
          <a:xfrm>
            <a:off x="4292600" y="6243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8" name="TextBox 50"/>
          <p:cNvSpPr txBox="1">
            <a:spLocks noChangeArrowheads="1"/>
          </p:cNvSpPr>
          <p:nvPr/>
        </p:nvSpPr>
        <p:spPr bwMode="auto">
          <a:xfrm>
            <a:off x="6273800" y="624046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9" name="TextBox 53"/>
          <p:cNvSpPr txBox="1">
            <a:spLocks noChangeArrowheads="1"/>
          </p:cNvSpPr>
          <p:nvPr/>
        </p:nvSpPr>
        <p:spPr bwMode="auto">
          <a:xfrm>
            <a:off x="3733800" y="3132138"/>
            <a:ext cx="2006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Private Backbone</a:t>
            </a:r>
          </a:p>
        </p:txBody>
      </p:sp>
      <p:sp>
        <p:nvSpPr>
          <p:cNvPr id="28680" name="TextBox 54"/>
          <p:cNvSpPr txBox="1">
            <a:spLocks noChangeArrowheads="1"/>
          </p:cNvSpPr>
          <p:nvPr/>
        </p:nvSpPr>
        <p:spPr bwMode="auto">
          <a:xfrm>
            <a:off x="3884613" y="49006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Internet</a:t>
            </a:r>
          </a:p>
        </p:txBody>
      </p:sp>
      <p:sp>
        <p:nvSpPr>
          <p:cNvPr id="28681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Google Design</a:t>
            </a:r>
          </a:p>
        </p:txBody>
      </p:sp>
      <p:sp>
        <p:nvSpPr>
          <p:cNvPr id="28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DC0BC11-450A-A340-BDB4-855E18666E40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/>
              <a:t>(A)  Forward    (B)  Reverse    (C) Both    (D)  Neither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Reactively replicates popular content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origin server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client ISP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Intelligent load balancing between origin servers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Offload form submissions (POSTs) and user auth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Content reassembly or transcoding on behalf of origin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Smaller round-trip times to clients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Maintain persistent connections to avoid TCP setup delay (handshake, slow start) </a:t>
            </a:r>
          </a:p>
          <a:p>
            <a:endParaRPr lang="en-US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84043F3-6BBB-754D-BFEC-C3E5E450794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20290</TotalTime>
  <Words>1440</Words>
  <Application>Microsoft Macintosh PowerPoint</Application>
  <PresentationFormat>On-screen Show (4:3)</PresentationFormat>
  <Paragraphs>499</Paragraphs>
  <Slides>34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Courier New</vt:lpstr>
      <vt:lpstr>ＭＳ Ｐゴシック</vt:lpstr>
      <vt:lpstr>Arial</vt:lpstr>
      <vt:lpstr>Calibri</vt:lpstr>
      <vt:lpstr>Times New Roman</vt:lpstr>
      <vt:lpstr>Wingdings</vt:lpstr>
      <vt:lpstr>ZapfDingbats</vt:lpstr>
      <vt:lpstr>Office Theme</vt:lpstr>
      <vt:lpstr>Photo Editor Photo</vt:lpstr>
      <vt:lpstr>Content Distribution Networks</vt:lpstr>
      <vt:lpstr>Single Server, Poor Performance</vt:lpstr>
      <vt:lpstr>Skewed Popularity of Web Traffic</vt:lpstr>
      <vt:lpstr>Web Caching</vt:lpstr>
      <vt:lpstr>Proxy Caches</vt:lpstr>
      <vt:lpstr>Forward Proxy</vt:lpstr>
      <vt:lpstr>Reverse Proxy</vt:lpstr>
      <vt:lpstr>Google Design</vt:lpstr>
      <vt:lpstr>Proxy Caches</vt:lpstr>
      <vt:lpstr>Proxy Caches</vt:lpstr>
      <vt:lpstr>Limitations of Web Caching</vt:lpstr>
      <vt:lpstr>Modern HTTP Video-on-Demand</vt:lpstr>
      <vt:lpstr>Content Distribution Networks</vt:lpstr>
      <vt:lpstr>Content Distribution Network</vt:lpstr>
      <vt:lpstr>Server Selection Policy</vt:lpstr>
      <vt:lpstr>Server Selection Mechanism</vt:lpstr>
      <vt:lpstr>Server Selection Mechanism</vt:lpstr>
      <vt:lpstr>Server Selection Mechanism</vt:lpstr>
      <vt:lpstr>A DNS lookup traverses DNS hierarchy</vt:lpstr>
      <vt:lpstr>DNS caching</vt:lpstr>
      <vt:lpstr>Server Selection Mechanism</vt:lpstr>
      <vt:lpstr>How Akamai Works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  <vt:lpstr>Mapping System</vt:lpstr>
      <vt:lpstr>Mapping System</vt:lpstr>
      <vt:lpstr>Adapting to Failures</vt:lpstr>
      <vt:lpstr>Conclusion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1772</cp:revision>
  <cp:lastPrinted>2017-04-16T05:40:30Z</cp:lastPrinted>
  <dcterms:created xsi:type="dcterms:W3CDTF">2014-03-24T03:17:35Z</dcterms:created>
  <dcterms:modified xsi:type="dcterms:W3CDTF">2017-04-16T05:41:56Z</dcterms:modified>
</cp:coreProperties>
</file>