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9601200" cy="7315200"/>
  <p:embeddedFontLst>
    <p:embeddedFont>
      <p:font typeface="Raleway"/>
      <p:regular r:id="rId10"/>
      <p:bold r:id="rId11"/>
      <p:italic r:id="rId12"/>
      <p:boldItalic r:id="rId13"/>
    </p:embeddedFont>
    <p:embeddedFont>
      <p:font typeface="Raleway Light"/>
      <p:regular r:id="rId14"/>
      <p:bold r:id="rId15"/>
      <p:italic r:id="rId16"/>
      <p:boldItalic r:id="rId17"/>
    </p:embeddedFont>
    <p:embeddedFont>
      <p:font typeface="Raleway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Medium-italic.fntdata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21" Type="http://schemas.openxmlformats.org/officeDocument/2006/relationships/font" Target="fonts/RalewayMedium-bold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Light-bold.fntdata"/><Relationship Id="rId14" Type="http://schemas.openxmlformats.org/officeDocument/2006/relationships/font" Target="fonts/RalewayLight-regular.fntdata"/><Relationship Id="rId17" Type="http://schemas.openxmlformats.org/officeDocument/2006/relationships/font" Target="fonts/RalewayLight-boldItalic.fntdata"/><Relationship Id="rId16" Type="http://schemas.openxmlformats.org/officeDocument/2006/relationships/font" Target="fonts/RalewayLight-italic.fntdata"/><Relationship Id="rId5" Type="http://schemas.openxmlformats.org/officeDocument/2006/relationships/slide" Target="slides/slide1.xml"/><Relationship Id="rId19" Type="http://schemas.openxmlformats.org/officeDocument/2006/relationships/font" Target="fonts/RalewayMedium-bold.fntdata"/><Relationship Id="rId6" Type="http://schemas.openxmlformats.org/officeDocument/2006/relationships/slide" Target="slides/slide2.xml"/><Relationship Id="rId18" Type="http://schemas.openxmlformats.org/officeDocument/2006/relationships/font" Target="fonts/Raleway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971800" y="549275"/>
            <a:ext cx="3657600" cy="2743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Lack of Open source PBFT Libraries: Upright not ready for deployment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Malicious: profit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Software is complex: failures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Zillica guys -- finding libraries for crypto consensus</a:t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Async: Part 2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Independent Failure:  </a:t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2" type="sldNum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2" type="sldNum"/>
          </p:nvPr>
        </p:nvSpPr>
        <p:spPr>
          <a:xfrm>
            <a:off x="5438180" y="6948715"/>
            <a:ext cx="416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960538" y="3474963"/>
            <a:ext cx="76800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Times"/>
                <a:ea typeface="Times"/>
                <a:cs typeface="Times"/>
                <a:sym typeface="Times"/>
              </a:rPr>
              <a:t>The Andrew benchmark  emulates a software development workload. </a:t>
            </a:r>
            <a:endParaRPr sz="1000"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			</a:t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371600" y="4495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Princeton_shield.tif"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hape 18"/>
          <p:cNvCxnSpPr/>
          <p:nvPr/>
        </p:nvCxnSpPr>
        <p:spPr>
          <a:xfrm>
            <a:off x="152400" y="4343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2019300" y="-419100"/>
            <a:ext cx="5029200" cy="8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rinceton_shield.tif" id="89" name="Shape 89"/>
          <p:cNvPicPr preferRelativeResize="0"/>
          <p:nvPr/>
        </p:nvPicPr>
        <p:blipFill/>
        <p:spPr>
          <a:xfrm>
            <a:off x="8229600" y="457200"/>
            <a:ext cx="685800" cy="76362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90" name="Shape 90"/>
          <p:cNvCxnSpPr/>
          <p:nvPr/>
        </p:nvCxnSpPr>
        <p:spPr>
          <a:xfrm>
            <a:off x="152400" y="1295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350196" y="1447800"/>
            <a:ext cx="8565204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152400" y="1275945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ection Header" type="secHead">
  <p:cSld name="SECTION_HEADER">
    <p:bg>
      <p:bgPr>
        <a:solidFill>
          <a:srgbClr val="262626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72373" y="4069954"/>
            <a:ext cx="7772400" cy="98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ction Header">
  <p:cSld name="1_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72373" y="4069954"/>
            <a:ext cx="7772400" cy="98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155425" y="1470346"/>
            <a:ext cx="4340375" cy="48774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3700" lvl="2" marL="13716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199" y="1470346"/>
            <a:ext cx="4263565" cy="48774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3700" lvl="2" marL="13716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rinceton_shield.tif" id="45" name="Shape 45"/>
          <p:cNvPicPr preferRelativeResize="0"/>
          <p:nvPr/>
        </p:nvPicPr>
        <p:blipFill/>
        <p:spPr>
          <a:xfrm>
            <a:off x="8229600" y="457200"/>
            <a:ext cx="685800" cy="76362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46" name="Shape 46"/>
          <p:cNvCxnSpPr/>
          <p:nvPr/>
        </p:nvCxnSpPr>
        <p:spPr>
          <a:xfrm>
            <a:off x="152400" y="1295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rinceton_shield.tif" id="56" name="Shape 56"/>
          <p:cNvPicPr preferRelativeResize="0"/>
          <p:nvPr/>
        </p:nvPicPr>
        <p:blipFill/>
        <p:spPr>
          <a:xfrm>
            <a:off x="8229600" y="457200"/>
            <a:ext cx="685800" cy="76362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57" name="Shape 57"/>
          <p:cNvCxnSpPr/>
          <p:nvPr/>
        </p:nvCxnSpPr>
        <p:spPr>
          <a:xfrm>
            <a:off x="152400" y="1295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rinceton_shield.tif" id="63" name="Shape 63"/>
          <p:cNvPicPr preferRelativeResize="0"/>
          <p:nvPr/>
        </p:nvPicPr>
        <p:blipFill/>
        <p:spPr>
          <a:xfrm>
            <a:off x="8229600" y="457200"/>
            <a:ext cx="685800" cy="76362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64" name="Shape 64"/>
          <p:cNvCxnSpPr/>
          <p:nvPr/>
        </p:nvCxnSpPr>
        <p:spPr>
          <a:xfrm>
            <a:off x="152400" y="1295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body"/>
          </p:nvPr>
        </p:nvSpPr>
        <p:spPr>
          <a:xfrm>
            <a:off x="152400" y="1447800"/>
            <a:ext cx="8763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90500" y="166253"/>
            <a:ext cx="8763000" cy="2452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Raleway Medium"/>
                <a:ea typeface="Raleway Medium"/>
                <a:cs typeface="Raleway Medium"/>
                <a:sym typeface="Raleway Medium"/>
              </a:rPr>
              <a:t>Practical Byzantine Fault Tolerance</a:t>
            </a:r>
            <a:endParaRPr b="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377900" y="4495800"/>
            <a:ext cx="6388200" cy="21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COS 518: </a:t>
            </a:r>
            <a:r>
              <a:rPr i="1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Advanced Computer Systems</a:t>
            </a:r>
            <a:endParaRPr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>
                <a:latin typeface="Raleway"/>
                <a:ea typeface="Raleway"/>
                <a:cs typeface="Raleway"/>
                <a:sym typeface="Raleway"/>
              </a:rPr>
              <a:t>Andrew Spencer, Avthar Sewrathan, Felix Madutsa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>
                <a:latin typeface="Raleway"/>
                <a:ea typeface="Raleway"/>
                <a:cs typeface="Raleway"/>
                <a:sym typeface="Raleway"/>
              </a:rPr>
              <a:t>March 28 2018</a:t>
            </a:r>
            <a:endParaRPr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50200" y="2514600"/>
            <a:ext cx="8565300" cy="3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"/>
              <a:buChar char="•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Motivation: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Char char="–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Lack of Open Source Practical BFTs Libraries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"/>
              <a:buChar char="•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PBFT Motive: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Char char="–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Increase in malicious actors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Char char="–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Increase in software errors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Problem 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Overview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50200" y="1447800"/>
            <a:ext cx="8565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Implement practical BFT Protocol</a:t>
            </a:r>
            <a:endParaRPr i="0" sz="3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Technical Solution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50200" y="1550100"/>
            <a:ext cx="8565300" cy="52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Light"/>
              <a:buChar char="•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State machine replication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Light"/>
              <a:buChar char="•"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Asynchronous</a:t>
            </a: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network </a:t>
            </a: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communication 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Light"/>
              <a:buChar char="–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Undelivered, duplicated,delayed, out of order messages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Light"/>
              <a:buChar char="–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Key detail for </a:t>
            </a: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Practical</a:t>
            </a: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 BFT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Light"/>
              <a:buChar char="•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3F+1 nodes needed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Light"/>
              <a:buChar char="–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F = Max number of failures tolerated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Light"/>
              <a:buChar char="–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Independent node failures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Light"/>
              <a:buChar char="•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Crypto signatures to verify identity of nodes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Light"/>
              <a:buChar char="–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Not accept messages from malicious actors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Light"/>
              <a:buChar char="•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Practical optimizations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425" y="426950"/>
            <a:ext cx="2898074" cy="1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Implementation Plan</a:t>
            </a:r>
            <a:endParaRPr i="0" sz="3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50150" y="1515275"/>
            <a:ext cx="8565300" cy="4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Raleway"/>
              <a:buChar char="•"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MVP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Font typeface="Raleway Light"/>
              <a:buChar char="–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Just replication library in Golang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Font typeface="Raleway Light"/>
              <a:buChar char="–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Reproducing tests in paper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Raleway Light"/>
              <a:buChar char="•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Micro-benchmarking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Light"/>
              <a:buChar char="•"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Stretch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Light"/>
              <a:buChar char="–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Byzantine File System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Light"/>
              <a:buChar char="•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NFS that can handle Byzantine failures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Light"/>
              <a:buChar char="–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Additional testing with byzantine failures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 Light"/>
              <a:buChar char="–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Andrew </a:t>
            </a:r>
            <a:r>
              <a:rPr lang="en-US" sz="2400">
                <a:latin typeface="Raleway Light"/>
                <a:ea typeface="Raleway Light"/>
                <a:cs typeface="Raleway Light"/>
                <a:sym typeface="Raleway Light"/>
              </a:rPr>
              <a:t>benchmarking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50196" y="76201"/>
            <a:ext cx="8565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Evaluation Plan</a:t>
            </a:r>
            <a:endParaRPr i="0" sz="3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50200" y="1721750"/>
            <a:ext cx="8565300" cy="3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Light"/>
              <a:buChar char="•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One client with two relay processes and four replicas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Light"/>
              <a:buChar char="•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Test with NFS, BFS in stretch goal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Light"/>
              <a:buChar char="•"/>
            </a:pPr>
            <a:r>
              <a:rPr lang="en-US">
                <a:latin typeface="Raleway Light"/>
                <a:ea typeface="Raleway Light"/>
                <a:cs typeface="Raleway Light"/>
                <a:sym typeface="Raleway Light"/>
              </a:rPr>
              <a:t>Attempt to reproduce results under Andrew Benchmark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00" y="4244200"/>
            <a:ext cx="3933075" cy="23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370" y="4226150"/>
            <a:ext cx="4265130" cy="23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