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
  </p:notesMasterIdLst>
  <p:handoutMasterIdLst>
    <p:handoutMasterId r:id="rId8"/>
  </p:handoutMasterIdLst>
  <p:sldIdLst>
    <p:sldId id="381" r:id="rId2"/>
    <p:sldId id="314" r:id="rId3"/>
    <p:sldId id="384" r:id="rId4"/>
    <p:sldId id="391" r:id="rId5"/>
    <p:sldId id="394" r:id="rId6"/>
  </p:sldIdLst>
  <p:sldSz cx="9144000" cy="6858000" type="screen4x3"/>
  <p:notesSz cx="9601200" cy="7315200"/>
  <p:defaultTextStyle>
    <a:defPPr>
      <a:defRPr lang="en-US"/>
    </a:defPPr>
    <a:lvl1pPr algn="ctr" rtl="0" fontAlgn="base">
      <a:spcBef>
        <a:spcPct val="0"/>
      </a:spcBef>
      <a:spcAft>
        <a:spcPct val="0"/>
      </a:spcAft>
      <a:defRPr sz="2000" b="1" kern="1200">
        <a:solidFill>
          <a:schemeClr val="tx1"/>
        </a:solidFill>
        <a:latin typeface="Courier New" pitchFamily="-1" charset="0"/>
        <a:ea typeface="+mn-ea"/>
        <a:cs typeface="+mn-cs"/>
      </a:defRPr>
    </a:lvl1pPr>
    <a:lvl2pPr marL="457200" algn="ctr" rtl="0" fontAlgn="base">
      <a:spcBef>
        <a:spcPct val="0"/>
      </a:spcBef>
      <a:spcAft>
        <a:spcPct val="0"/>
      </a:spcAft>
      <a:defRPr sz="2000" b="1" kern="1200">
        <a:solidFill>
          <a:schemeClr val="tx1"/>
        </a:solidFill>
        <a:latin typeface="Courier New" pitchFamily="-1" charset="0"/>
        <a:ea typeface="+mn-ea"/>
        <a:cs typeface="+mn-cs"/>
      </a:defRPr>
    </a:lvl2pPr>
    <a:lvl3pPr marL="914400" algn="ctr" rtl="0" fontAlgn="base">
      <a:spcBef>
        <a:spcPct val="0"/>
      </a:spcBef>
      <a:spcAft>
        <a:spcPct val="0"/>
      </a:spcAft>
      <a:defRPr sz="2000" b="1" kern="1200">
        <a:solidFill>
          <a:schemeClr val="tx1"/>
        </a:solidFill>
        <a:latin typeface="Courier New" pitchFamily="-1" charset="0"/>
        <a:ea typeface="+mn-ea"/>
        <a:cs typeface="+mn-cs"/>
      </a:defRPr>
    </a:lvl3pPr>
    <a:lvl4pPr marL="1371600" algn="ctr" rtl="0" fontAlgn="base">
      <a:spcBef>
        <a:spcPct val="0"/>
      </a:spcBef>
      <a:spcAft>
        <a:spcPct val="0"/>
      </a:spcAft>
      <a:defRPr sz="2000" b="1" kern="1200">
        <a:solidFill>
          <a:schemeClr val="tx1"/>
        </a:solidFill>
        <a:latin typeface="Courier New" pitchFamily="-1" charset="0"/>
        <a:ea typeface="+mn-ea"/>
        <a:cs typeface="+mn-cs"/>
      </a:defRPr>
    </a:lvl4pPr>
    <a:lvl5pPr marL="1828800" algn="ctr" rtl="0" fontAlgn="base">
      <a:spcBef>
        <a:spcPct val="0"/>
      </a:spcBef>
      <a:spcAft>
        <a:spcPct val="0"/>
      </a:spcAft>
      <a:defRPr sz="2000" b="1" kern="1200">
        <a:solidFill>
          <a:schemeClr val="tx1"/>
        </a:solidFill>
        <a:latin typeface="Courier New" pitchFamily="-1" charset="0"/>
        <a:ea typeface="+mn-ea"/>
        <a:cs typeface="+mn-cs"/>
      </a:defRPr>
    </a:lvl5pPr>
    <a:lvl6pPr marL="2286000" algn="l" defTabSz="457200" rtl="0" eaLnBrk="1" latinLnBrk="0" hangingPunct="1">
      <a:defRPr sz="2000" b="1" kern="1200">
        <a:solidFill>
          <a:schemeClr val="tx1"/>
        </a:solidFill>
        <a:latin typeface="Courier New" pitchFamily="-1" charset="0"/>
        <a:ea typeface="+mn-ea"/>
        <a:cs typeface="+mn-cs"/>
      </a:defRPr>
    </a:lvl6pPr>
    <a:lvl7pPr marL="2743200" algn="l" defTabSz="457200" rtl="0" eaLnBrk="1" latinLnBrk="0" hangingPunct="1">
      <a:defRPr sz="2000" b="1" kern="1200">
        <a:solidFill>
          <a:schemeClr val="tx1"/>
        </a:solidFill>
        <a:latin typeface="Courier New" pitchFamily="-1" charset="0"/>
        <a:ea typeface="+mn-ea"/>
        <a:cs typeface="+mn-cs"/>
      </a:defRPr>
    </a:lvl7pPr>
    <a:lvl8pPr marL="3200400" algn="l" defTabSz="457200" rtl="0" eaLnBrk="1" latinLnBrk="0" hangingPunct="1">
      <a:defRPr sz="2000" b="1" kern="1200">
        <a:solidFill>
          <a:schemeClr val="tx1"/>
        </a:solidFill>
        <a:latin typeface="Courier New" pitchFamily="-1" charset="0"/>
        <a:ea typeface="+mn-ea"/>
        <a:cs typeface="+mn-cs"/>
      </a:defRPr>
    </a:lvl8pPr>
    <a:lvl9pPr marL="3657600" algn="l" defTabSz="457200" rtl="0" eaLnBrk="1" latinLnBrk="0" hangingPunct="1">
      <a:defRPr sz="2000" b="1" kern="1200">
        <a:solidFill>
          <a:schemeClr val="tx1"/>
        </a:solidFill>
        <a:latin typeface="Courier New"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6204"/>
    <a:srgbClr val="FFFF99"/>
    <a:srgbClr val="0000FF"/>
    <a:srgbClr val="92D050"/>
    <a:srgbClr val="CCFFFF"/>
    <a:srgbClr val="FFCC99"/>
    <a:srgbClr val="FF3300"/>
    <a:srgbClr val="FFCC00"/>
    <a:srgbClr val="0099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10" autoAdjust="0"/>
    <p:restoredTop sz="83879" autoAdjust="0"/>
  </p:normalViewPr>
  <p:slideViewPr>
    <p:cSldViewPr snapToGrid="0">
      <p:cViewPr varScale="1">
        <p:scale>
          <a:sx n="82" d="100"/>
          <a:sy n="82" d="100"/>
        </p:scale>
        <p:origin x="1699" y="45"/>
      </p:cViewPr>
      <p:guideLst>
        <p:guide orient="horz" pos="2160"/>
        <p:guide pos="2880"/>
      </p:guideLst>
    </p:cSldViewPr>
  </p:slideViewPr>
  <p:outlineViewPr>
    <p:cViewPr>
      <p:scale>
        <a:sx n="33" d="100"/>
        <a:sy n="33" d="100"/>
      </p:scale>
      <p:origin x="0" y="13848"/>
    </p:cViewPr>
  </p:outlineViewPr>
  <p:notesTextViewPr>
    <p:cViewPr>
      <p:scale>
        <a:sx n="66" d="100"/>
        <a:sy n="66" d="100"/>
      </p:scale>
      <p:origin x="0" y="0"/>
    </p:cViewPr>
  </p:notesTextViewPr>
  <p:sorterViewPr>
    <p:cViewPr>
      <p:scale>
        <a:sx n="120" d="100"/>
        <a:sy n="12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499" name="Rectangle 3"/>
          <p:cNvSpPr>
            <a:spLocks noGrp="1" noChangeArrowheads="1"/>
          </p:cNvSpPr>
          <p:nvPr>
            <p:ph type="dt" sz="quarter" idx="1"/>
          </p:nvPr>
        </p:nvSpPr>
        <p:spPr bwMode="auto">
          <a:xfrm>
            <a:off x="5440265" y="0"/>
            <a:ext cx="4160936"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a:defRPr sz="1300">
                <a:latin typeface="Courier New" pitchFamily="-107" charset="0"/>
              </a:defRPr>
            </a:lvl1pPr>
          </a:lstStyle>
          <a:p>
            <a:pPr>
              <a:defRPr/>
            </a:pPr>
            <a:endParaRPr lang="en-US" dirty="0">
              <a:latin typeface="Arial" charset="0"/>
            </a:endParaRPr>
          </a:p>
        </p:txBody>
      </p:sp>
      <p:sp>
        <p:nvSpPr>
          <p:cNvPr id="106500" name="Rectangle 4"/>
          <p:cNvSpPr>
            <a:spLocks noGrp="1" noChangeArrowheads="1"/>
          </p:cNvSpPr>
          <p:nvPr>
            <p:ph type="ftr" sz="quarter" idx="2"/>
          </p:nvPr>
        </p:nvSpPr>
        <p:spPr bwMode="auto">
          <a:xfrm>
            <a:off x="0" y="6949924"/>
            <a:ext cx="4160937"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501" name="Rectangle 5"/>
          <p:cNvSpPr>
            <a:spLocks noGrp="1" noChangeArrowheads="1"/>
          </p:cNvSpPr>
          <p:nvPr>
            <p:ph type="sldNum" sz="quarter" idx="3"/>
          </p:nvPr>
        </p:nvSpPr>
        <p:spPr bwMode="auto">
          <a:xfrm>
            <a:off x="5440265" y="6949924"/>
            <a:ext cx="4160936"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a:defRPr sz="1300">
                <a:latin typeface="Courier New" pitchFamily="-107" charset="0"/>
              </a:defRPr>
            </a:lvl1pPr>
          </a:lstStyle>
          <a:p>
            <a:pPr>
              <a:defRPr/>
            </a:pPr>
            <a:fld id="{227F3E45-4A14-2D47-8F04-4BB42089EFB5}" type="slidenum">
              <a:rPr lang="en-US">
                <a:latin typeface="Arial" charset="0"/>
              </a:rPr>
              <a:pPr>
                <a:defRPr/>
              </a:pPr>
              <a:t>‹#›</a:t>
            </a:fld>
            <a:endParaRPr lang="en-US" dirty="0">
              <a:latin typeface="Arial" charset="0"/>
            </a:endParaRPr>
          </a:p>
        </p:txBody>
      </p:sp>
    </p:spTree>
    <p:extLst>
      <p:ext uri="{BB962C8B-B14F-4D97-AF65-F5344CB8AC3E}">
        <p14:creationId xmlns:p14="http://schemas.microsoft.com/office/powerpoint/2010/main" val="377957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1" name="Rectangle 3"/>
          <p:cNvSpPr>
            <a:spLocks noGrp="1" noChangeArrowheads="1"/>
          </p:cNvSpPr>
          <p:nvPr>
            <p:ph type="dt" idx="1"/>
          </p:nvPr>
        </p:nvSpPr>
        <p:spPr bwMode="auto">
          <a:xfrm>
            <a:off x="543818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a:defRPr sz="1300" b="0">
                <a:latin typeface="Times New Roman" pitchFamily="-107"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176133" name="Rectangle 5"/>
          <p:cNvSpPr>
            <a:spLocks noGrp="1" noChangeArrowheads="1"/>
          </p:cNvSpPr>
          <p:nvPr>
            <p:ph type="body" sz="quarter" idx="3"/>
          </p:nvPr>
        </p:nvSpPr>
        <p:spPr bwMode="auto">
          <a:xfrm>
            <a:off x="960538" y="3474963"/>
            <a:ext cx="7680127" cy="3291114"/>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5" name="Rectangle 7"/>
          <p:cNvSpPr>
            <a:spLocks noGrp="1" noChangeArrowheads="1"/>
          </p:cNvSpPr>
          <p:nvPr>
            <p:ph type="sldNum" sz="quarter" idx="5"/>
          </p:nvPr>
        </p:nvSpPr>
        <p:spPr bwMode="auto">
          <a:xfrm>
            <a:off x="543818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a:defRPr sz="1300" b="0">
                <a:latin typeface="Times New Roman" pitchFamily="-107" charset="0"/>
              </a:defRPr>
            </a:lvl1pPr>
          </a:lstStyle>
          <a:p>
            <a:pPr>
              <a:defRPr/>
            </a:pPr>
            <a:fld id="{B069701C-02A1-CE43-ADB4-E98A80C283F2}" type="slidenum">
              <a:rPr lang="en-US"/>
              <a:pPr>
                <a:defRPr/>
              </a:pPr>
              <a:t>‹#›</a:t>
            </a:fld>
            <a:endParaRPr lang="en-US"/>
          </a:p>
        </p:txBody>
      </p:sp>
    </p:spTree>
    <p:extLst>
      <p:ext uri="{BB962C8B-B14F-4D97-AF65-F5344CB8AC3E}">
        <p14:creationId xmlns:p14="http://schemas.microsoft.com/office/powerpoint/2010/main" val="765150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sz="1200" b="0" i="0" u="none" strike="noStrike" kern="1200" dirty="0">
                <a:solidFill>
                  <a:schemeClr val="tx1"/>
                </a:solidFill>
                <a:effectLst/>
                <a:latin typeface="Times New Roman" charset="0"/>
                <a:ea typeface="ＭＳ Ｐゴシック" pitchFamily="-107" charset="-128"/>
                <a:cs typeface="ＭＳ Ｐゴシック" pitchFamily="-107" charset="-128"/>
              </a:rPr>
              <a:t>SLAQ is a cluster scheduler for ML training workloads on data analytics platforms. Specifically, SLAQ is designed to work with distributed ML training jobs on batch-processing frameworks (e.g., Spark and MapReduce).</a:t>
            </a:r>
          </a:p>
          <a:p>
            <a:endParaRPr lang="en-US" sz="1200" b="0" i="0" u="none" strike="noStrike" kern="1200" dirty="0">
              <a:solidFill>
                <a:schemeClr val="tx1"/>
              </a:solidFill>
              <a:effectLst/>
              <a:latin typeface="Times New Roman" charset="0"/>
              <a:ea typeface="ＭＳ Ｐゴシック" pitchFamily="-107" charset="-128"/>
              <a:cs typeface="ＭＳ Ｐゴシック" pitchFamily="-107" charset="-128"/>
            </a:endParaRPr>
          </a:p>
          <a:p>
            <a:r>
              <a:rPr lang="en-US" sz="1200" b="0" i="0" u="none" strike="noStrike" kern="1200" dirty="0">
                <a:solidFill>
                  <a:schemeClr val="tx1"/>
                </a:solidFill>
                <a:effectLst/>
                <a:latin typeface="Times New Roman" charset="0"/>
                <a:ea typeface="ＭＳ Ｐゴシック" pitchFamily="-107" charset="-128"/>
                <a:cs typeface="ＭＳ Ｐゴシック" pitchFamily="-107" charset="-128"/>
              </a:rPr>
              <a:t>SLAQ leverages ML job characteristics, specifically its iterative and approximate nature. When assigning resources to distributed large-scale machine learning, many iterations are typically required to improve the quality of the model. SLAQ re-allocates cluster resources at the end of an iteration to jobs that have the greatest potential quality improvement. The potential improvement is estimated based on the convergent behavior of training loss function. As more iterations are processed, the loss function (model quality) converges to a final value. Therefore later iterations usually delivers smaller improvement. </a:t>
            </a:r>
            <a:endParaRPr lang="en-US" dirty="0"/>
          </a:p>
          <a:p>
            <a:endParaRPr lang="en-US" dirty="0"/>
          </a:p>
          <a:p>
            <a:r>
              <a:rPr lang="en-US" dirty="0"/>
              <a:t>Jobs in early stage could benefit a lot from additional resources</a:t>
            </a:r>
          </a:p>
          <a:p>
            <a:r>
              <a:rPr lang="en-US" dirty="0"/>
              <a:t>Jobs almost converged make only marginal improvement</a:t>
            </a:r>
          </a:p>
        </p:txBody>
      </p:sp>
      <p:sp>
        <p:nvSpPr>
          <p:cNvPr id="4" name="슬라이드 번호 개체 틀 3"/>
          <p:cNvSpPr>
            <a:spLocks noGrp="1"/>
          </p:cNvSpPr>
          <p:nvPr>
            <p:ph type="sldNum" sz="quarter" idx="10"/>
          </p:nvPr>
        </p:nvSpPr>
        <p:spPr/>
        <p:txBody>
          <a:bodyPr/>
          <a:lstStyle/>
          <a:p>
            <a:pPr>
              <a:defRPr/>
            </a:pPr>
            <a:fld id="{B069701C-02A1-CE43-ADB4-E98A80C283F2}" type="slidenum">
              <a:rPr lang="en-US" smtClean="0"/>
              <a:pPr>
                <a:defRPr/>
              </a:pPr>
              <a:t>3</a:t>
            </a:fld>
            <a:endParaRPr lang="en-US"/>
          </a:p>
        </p:txBody>
      </p:sp>
    </p:spTree>
    <p:extLst>
      <p:ext uri="{BB962C8B-B14F-4D97-AF65-F5344CB8AC3E}">
        <p14:creationId xmlns:p14="http://schemas.microsoft.com/office/powerpoint/2010/main" val="72091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pPr>
              <a:defRPr/>
            </a:pPr>
            <a:fld id="{B069701C-02A1-CE43-ADB4-E98A80C283F2}" type="slidenum">
              <a:rPr lang="en-US" smtClean="0"/>
              <a:pPr>
                <a:defRPr/>
              </a:pPr>
              <a:t>4</a:t>
            </a:fld>
            <a:endParaRPr lang="en-US"/>
          </a:p>
        </p:txBody>
      </p:sp>
    </p:spTree>
    <p:extLst>
      <p:ext uri="{BB962C8B-B14F-4D97-AF65-F5344CB8AC3E}">
        <p14:creationId xmlns:p14="http://schemas.microsoft.com/office/powerpoint/2010/main" val="358075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pPr>
              <a:defRPr/>
            </a:pPr>
            <a:fld id="{B069701C-02A1-CE43-ADB4-E98A80C283F2}" type="slidenum">
              <a:rPr lang="en-US" smtClean="0"/>
              <a:pPr>
                <a:defRPr/>
              </a:pPr>
              <a:t>5</a:t>
            </a:fld>
            <a:endParaRPr lang="en-US"/>
          </a:p>
        </p:txBody>
      </p:sp>
    </p:spTree>
    <p:extLst>
      <p:ext uri="{BB962C8B-B14F-4D97-AF65-F5344CB8AC3E}">
        <p14:creationId xmlns:p14="http://schemas.microsoft.com/office/powerpoint/2010/main" val="3291871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382000" cy="1905000"/>
          </a:xfrm>
          <a:prstGeom prst="rect">
            <a:avLst/>
          </a:prstGeom>
        </p:spPr>
        <p:txBody>
          <a:bodyPr anchor="b"/>
          <a:lstStyle>
            <a:lvl1pPr algn="ctr">
              <a:defRPr/>
            </a:lvl1pPr>
          </a:lstStyle>
          <a:p>
            <a:r>
              <a:rPr lang="en-US" dirty="0"/>
              <a:t>Click to edit Master title style</a:t>
            </a:r>
          </a:p>
        </p:txBody>
      </p:sp>
      <p:sp>
        <p:nvSpPr>
          <p:cNvPr id="3" name="Subtitle 2"/>
          <p:cNvSpPr>
            <a:spLocks noGrp="1"/>
          </p:cNvSpPr>
          <p:nvPr>
            <p:ph type="subTitle" idx="1"/>
          </p:nvPr>
        </p:nvSpPr>
        <p:spPr>
          <a:xfrm>
            <a:off x="1371600" y="4495800"/>
            <a:ext cx="6400800" cy="1752600"/>
          </a:xfrm>
        </p:spPr>
        <p:txBody>
          <a:bodyPr/>
          <a:lstStyle>
            <a:lvl1pPr marL="0" indent="0" algn="ctr">
              <a:buNone/>
              <a:defRPr sz="2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descr="Princeton_shield.tif"/>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69050" y="2971800"/>
            <a:ext cx="805900" cy="1018171"/>
          </a:xfrm>
          <a:prstGeom prst="rect">
            <a:avLst/>
          </a:prstGeom>
        </p:spPr>
      </p:pic>
      <p:cxnSp>
        <p:nvCxnSpPr>
          <p:cNvPr id="8" name="Straight Connector 7"/>
          <p:cNvCxnSpPr/>
          <p:nvPr userDrawn="1"/>
        </p:nvCxnSpPr>
        <p:spPr>
          <a:xfrm>
            <a:off x="152400" y="4343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39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62C562-3101-0D43-9BC5-1FD230FF41EF}" type="datetime1">
              <a:rPr lang="en-US" smtClean="0"/>
              <a:t>Wed, 3, 28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E0B851-7313-6B4B-90F0-D21AC23BC811}" type="slidenum">
              <a:rPr lang="en-US"/>
              <a:pPr>
                <a:defRPr/>
              </a:pPr>
              <a:t>‹#›</a:t>
            </a:fld>
            <a:endParaRPr lang="en-US"/>
          </a:p>
        </p:txBody>
      </p:sp>
    </p:spTree>
    <p:extLst>
      <p:ext uri="{BB962C8B-B14F-4D97-AF65-F5344CB8AC3E}">
        <p14:creationId xmlns:p14="http://schemas.microsoft.com/office/powerpoint/2010/main" val="29887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8061D7-F64F-8E4D-8C48-35B191211857}" type="datetime1">
              <a:rPr lang="en-US" smtClean="0"/>
              <a:t>Wed, 3, 28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8A700-9ACA-CA49-8640-C2576E344D56}" type="slidenum">
              <a:rPr lang="en-US"/>
              <a:pPr>
                <a:defRPr/>
              </a:pPr>
              <a:t>‹#›</a:t>
            </a:fld>
            <a:endParaRPr lang="en-US"/>
          </a:p>
        </p:txBody>
      </p:sp>
      <p:sp>
        <p:nvSpPr>
          <p:cNvPr id="7"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pic>
        <p:nvPicPr>
          <p:cNvPr id="8" name="Picture 7"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9" name="Straight Connector 8"/>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769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68C55DC-D3DB-A142-8833-8A2BDFA4DAAA}" type="datetime1">
              <a:rPr lang="en-US" smtClean="0"/>
              <a:t>Wed, 3, 28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1C1C3E-524C-584F-BE26-32C52DE4BAA2}" type="slidenum">
              <a:rPr lang="en-US"/>
              <a:pPr>
                <a:defRPr/>
              </a:pPr>
              <a:t>‹#›</a:t>
            </a:fld>
            <a:endParaRPr lang="en-US"/>
          </a:p>
        </p:txBody>
      </p:sp>
    </p:spTree>
    <p:extLst>
      <p:ext uri="{BB962C8B-B14F-4D97-AF65-F5344CB8AC3E}">
        <p14:creationId xmlns:p14="http://schemas.microsoft.com/office/powerpoint/2010/main" val="293385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196" y="1447800"/>
            <a:ext cx="8565204" cy="5029200"/>
          </a:xfrm>
        </p:spPr>
        <p:txBody>
          <a:bodyPr>
            <a:normAutofit/>
          </a:bodyPr>
          <a:lstStyle>
            <a:lvl1pPr>
              <a:lnSpc>
                <a:spcPct val="100000"/>
              </a:lnSpc>
              <a:spcBef>
                <a:spcPts val="1400"/>
              </a:spcBef>
              <a:defRPr sz="3000"/>
            </a:lvl1pPr>
            <a:lvl2pPr>
              <a:spcBef>
                <a:spcPts val="800"/>
              </a:spcBef>
              <a:defRPr sz="2800"/>
            </a:lvl2pPr>
            <a:lvl3pPr>
              <a:spcBef>
                <a:spcPts val="800"/>
              </a:spcBef>
              <a:defRPr sz="2400"/>
            </a:lvl3pPr>
            <a:lvl4pPr>
              <a:spcBef>
                <a:spcPts val="800"/>
              </a:spcBef>
              <a:defRPr sz="2200"/>
            </a:lvl4pPr>
            <a:lvl5pPr>
              <a:spcBef>
                <a:spcPts val="800"/>
              </a:spcBef>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main line</a:t>
            </a:r>
          </a:p>
          <a:p>
            <a:pPr lvl="1"/>
            <a:r>
              <a:rPr lang="en-US" dirty="0"/>
              <a:t>Second level</a:t>
            </a:r>
          </a:p>
          <a:p>
            <a:pPr lvl="0"/>
            <a:endParaRPr lang="en-US" dirty="0"/>
          </a:p>
        </p:txBody>
      </p:sp>
      <p:sp>
        <p:nvSpPr>
          <p:cNvPr id="4" name="Date Placeholder 3"/>
          <p:cNvSpPr>
            <a:spLocks noGrp="1"/>
          </p:cNvSpPr>
          <p:nvPr>
            <p:ph type="dt" sz="half" idx="10"/>
          </p:nvPr>
        </p:nvSpPr>
        <p:spPr/>
        <p:txBody>
          <a:bodyPr/>
          <a:lstStyle>
            <a:lvl1pPr>
              <a:defRPr/>
            </a:lvl1pPr>
          </a:lstStyle>
          <a:p>
            <a:pPr>
              <a:defRPr/>
            </a:pPr>
            <a:fld id="{3E6AAB37-D57B-5349-8A73-F9D93383FA9F}" type="datetime1">
              <a:rPr lang="en-US" smtClean="0"/>
              <a:t>Wed, 3, 28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a:p>
        </p:txBody>
      </p:sp>
      <p:sp>
        <p:nvSpPr>
          <p:cNvPr id="7" name="Title Placeholder 1"/>
          <p:cNvSpPr>
            <a:spLocks noGrp="1"/>
          </p:cNvSpPr>
          <p:nvPr>
            <p:ph type="title"/>
          </p:nvPr>
        </p:nvSpPr>
        <p:spPr bwMode="auto">
          <a:xfrm>
            <a:off x="350196" y="76201"/>
            <a:ext cx="8565204"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cxnSp>
        <p:nvCxnSpPr>
          <p:cNvPr id="9" name="Straight Connector 8"/>
          <p:cNvCxnSpPr/>
          <p:nvPr userDrawn="1"/>
        </p:nvCxnSpPr>
        <p:spPr>
          <a:xfrm>
            <a:off x="152400" y="1275945"/>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65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2373" y="2845761"/>
            <a:ext cx="7772400" cy="1166478"/>
          </a:xfrm>
          <a:prstGeom prst="rect">
            <a:avLst/>
          </a:prstGeom>
        </p:spPr>
        <p:txBody>
          <a:bodyPr anchor="ctr"/>
          <a:lstStyle>
            <a:lvl1pPr algn="ctr">
              <a:defRPr sz="4000" b="1" cap="none" baseline="0"/>
            </a:lvl1pPr>
          </a:lstStyle>
          <a:p>
            <a:r>
              <a:rPr lang="en-US" dirty="0"/>
              <a:t>Click to edit Master title style</a:t>
            </a:r>
          </a:p>
        </p:txBody>
      </p:sp>
      <p:sp>
        <p:nvSpPr>
          <p:cNvPr id="3" name="Text Placeholder 2"/>
          <p:cNvSpPr>
            <a:spLocks noGrp="1"/>
          </p:cNvSpPr>
          <p:nvPr>
            <p:ph type="body" idx="1"/>
          </p:nvPr>
        </p:nvSpPr>
        <p:spPr>
          <a:xfrm>
            <a:off x="772373" y="4069954"/>
            <a:ext cx="7772400" cy="988430"/>
          </a:xfrm>
        </p:spPr>
        <p:txBody>
          <a:bodyPr anchor="ctr">
            <a:normAutofit/>
          </a:bodyPr>
          <a:lstStyle>
            <a:lvl1pPr marL="0" indent="0" algn="ctr">
              <a:buNone/>
              <a:defRPr sz="3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3546F9FE-3308-7D4E-8B46-F9836AC42425}" type="datetime1">
              <a:rPr lang="en-US" smtClean="0"/>
              <a:t>Wed, 3, 28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559B53-AEC7-9D43-BD4D-FB123296CDE3}" type="slidenum">
              <a:rPr lang="en-US"/>
              <a:pPr>
                <a:defRPr/>
              </a:pPr>
              <a:t>‹#›</a:t>
            </a:fld>
            <a:endParaRPr lang="en-US"/>
          </a:p>
        </p:txBody>
      </p:sp>
    </p:spTree>
    <p:extLst>
      <p:ext uri="{BB962C8B-B14F-4D97-AF65-F5344CB8AC3E}">
        <p14:creationId xmlns:p14="http://schemas.microsoft.com/office/powerpoint/2010/main" val="48687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2373" y="2845761"/>
            <a:ext cx="7772400" cy="1166478"/>
          </a:xfrm>
          <a:prstGeom prst="rect">
            <a:avLst/>
          </a:prstGeom>
        </p:spPr>
        <p:txBody>
          <a:bodyPr anchor="ctr"/>
          <a:lstStyle>
            <a:lvl1pPr algn="ctr">
              <a:defRPr sz="4000" b="1"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72373" y="4069954"/>
            <a:ext cx="7772400" cy="988430"/>
          </a:xfrm>
        </p:spPr>
        <p:txBody>
          <a:bodyPr anchor="ctr">
            <a:normAutofit/>
          </a:bodyPr>
          <a:lstStyle>
            <a:lvl1pPr marL="0" indent="0" algn="ctr">
              <a:buNone/>
              <a:defRPr sz="3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3546F9FE-3308-7D4E-8B46-F9836AC42425}" type="datetime1">
              <a:rPr lang="en-US" smtClean="0"/>
              <a:t>Wed, 3, 28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559B53-AEC7-9D43-BD4D-FB123296CDE3}" type="slidenum">
              <a:rPr lang="en-US"/>
              <a:pPr>
                <a:defRPr/>
              </a:pPr>
              <a:t>‹#›</a:t>
            </a:fld>
            <a:endParaRPr lang="en-US"/>
          </a:p>
        </p:txBody>
      </p:sp>
    </p:spTree>
    <p:extLst>
      <p:ext uri="{BB962C8B-B14F-4D97-AF65-F5344CB8AC3E}">
        <p14:creationId xmlns:p14="http://schemas.microsoft.com/office/powerpoint/2010/main" val="122608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425" y="1470346"/>
            <a:ext cx="434037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470346"/>
            <a:ext cx="426356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416C878-1A61-1D40-8C94-88B875F76C97}" type="datetime1">
              <a:rPr lang="en-US" smtClean="0"/>
              <a:t>Wed, 3, 28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200562-6296-9E41-94C7-4DAE5BF4E447}" type="slidenum">
              <a:rPr lang="en-US"/>
              <a:pPr>
                <a:defRPr/>
              </a:pPr>
              <a:t>‹#›</a:t>
            </a:fld>
            <a:endParaRPr lang="en-US"/>
          </a:p>
        </p:txBody>
      </p:sp>
      <p:sp>
        <p:nvSpPr>
          <p:cNvPr id="8"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pic>
        <p:nvPicPr>
          <p:cNvPr id="9" name="Picture 8"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10" name="Straight Connector 9"/>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57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5E7AF70-5002-B24C-BAA9-0C2EC79E2C37}" type="datetime1">
              <a:rPr lang="en-US" smtClean="0"/>
              <a:t>Wed, 3, 28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D4929D7-7AD0-024D-8F69-58F7A677FF78}" type="slidenum">
              <a:rPr lang="en-US"/>
              <a:pPr>
                <a:defRPr/>
              </a:pPr>
              <a:t>‹#›</a:t>
            </a:fld>
            <a:endParaRPr lang="en-US"/>
          </a:p>
        </p:txBody>
      </p:sp>
      <p:sp>
        <p:nvSpPr>
          <p:cNvPr id="10"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a:lvl1pPr>
          </a:lstStyle>
          <a:p>
            <a:pPr lvl="0"/>
            <a:r>
              <a:rPr lang="en-US" dirty="0"/>
              <a:t>Click to edit Master title style</a:t>
            </a:r>
          </a:p>
        </p:txBody>
      </p:sp>
      <p:pic>
        <p:nvPicPr>
          <p:cNvPr id="11" name="Picture 10"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12" name="Straight Connector 11"/>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57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2E44EB9-203A-2649-A5DC-C807C557D821}" type="datetime1">
              <a:rPr lang="en-US" smtClean="0"/>
              <a:t>Wed, 3, 28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934AC4-E5A6-0446-ADDB-6CB25A5DDD13}" type="slidenum">
              <a:rPr lang="en-US"/>
              <a:pPr>
                <a:defRPr/>
              </a:pPr>
              <a:t>‹#›</a:t>
            </a:fld>
            <a:endParaRPr lang="en-US"/>
          </a:p>
        </p:txBody>
      </p:sp>
      <p:sp>
        <p:nvSpPr>
          <p:cNvPr id="6"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pic>
        <p:nvPicPr>
          <p:cNvPr id="7" name="Picture 6"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8" name="Straight Connector 7"/>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72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E168DF-4358-664B-A04B-7A4BE79C5464}" type="datetime1">
              <a:rPr lang="en-US" smtClean="0"/>
              <a:t>Wed, 3, 28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8025072-9793-DD45-A50B-C84D5FD44B45}" type="slidenum">
              <a:rPr lang="en-US"/>
              <a:pPr>
                <a:defRPr/>
              </a:pPr>
              <a:t>‹#›</a:t>
            </a:fld>
            <a:endParaRPr lang="en-US"/>
          </a:p>
        </p:txBody>
      </p:sp>
    </p:spTree>
    <p:extLst>
      <p:ext uri="{BB962C8B-B14F-4D97-AF65-F5344CB8AC3E}">
        <p14:creationId xmlns:p14="http://schemas.microsoft.com/office/powerpoint/2010/main" val="139108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FB0B6B8-460D-9A45-A983-067DAFC8AE2B}" type="datetime1">
              <a:rPr lang="en-US" smtClean="0"/>
              <a:t>Wed, 3, 28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1BDEDE-40D3-1C4C-B3CB-CF078D2D5C07}" type="slidenum">
              <a:rPr lang="en-US"/>
              <a:pPr>
                <a:defRPr/>
              </a:pPr>
              <a:t>‹#›</a:t>
            </a:fld>
            <a:endParaRPr lang="en-US"/>
          </a:p>
        </p:txBody>
      </p:sp>
    </p:spTree>
    <p:extLst>
      <p:ext uri="{BB962C8B-B14F-4D97-AF65-F5344CB8AC3E}">
        <p14:creationId xmlns:p14="http://schemas.microsoft.com/office/powerpoint/2010/main" val="180406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52400" y="1447800"/>
            <a:ext cx="8763000" cy="5029200"/>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2400" y="6553200"/>
            <a:ext cx="2133600" cy="2127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AB581CF-9A74-854B-A279-C8C42F61C879}" type="datetime1">
              <a:rPr lang="en-US" smtClean="0"/>
              <a:pPr>
                <a:defRPr/>
              </a:pPr>
              <a:t>Wed, 3, 28</a:t>
            </a:fld>
            <a:endParaRPr lang="en-US" dirty="0"/>
          </a:p>
        </p:txBody>
      </p:sp>
      <p:sp>
        <p:nvSpPr>
          <p:cNvPr id="5" name="Footer Placeholder 4"/>
          <p:cNvSpPr>
            <a:spLocks noGrp="1"/>
          </p:cNvSpPr>
          <p:nvPr>
            <p:ph type="ftr" sz="quarter" idx="3"/>
          </p:nvPr>
        </p:nvSpPr>
        <p:spPr>
          <a:xfrm>
            <a:off x="3124200" y="6553200"/>
            <a:ext cx="2895600" cy="2127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dirty="0"/>
          </a:p>
        </p:txBody>
      </p:sp>
      <p:sp>
        <p:nvSpPr>
          <p:cNvPr id="6" name="Slide Number Placeholder 5"/>
          <p:cNvSpPr>
            <a:spLocks noGrp="1"/>
          </p:cNvSpPr>
          <p:nvPr>
            <p:ph type="sldNum" sz="quarter" idx="4"/>
          </p:nvPr>
        </p:nvSpPr>
        <p:spPr>
          <a:xfrm>
            <a:off x="6781800" y="6553200"/>
            <a:ext cx="2133600" cy="212725"/>
          </a:xfrm>
          <a:prstGeom prst="rect">
            <a:avLst/>
          </a:prstGeom>
        </p:spPr>
        <p:txBody>
          <a:bodyPr vert="horz" lIns="36000" tIns="36000" rIns="36000" bIns="36000" rtlCol="0" anchor="ctr"/>
          <a:lstStyle>
            <a:lvl1pPr algn="r">
              <a:defRPr sz="1400" b="1">
                <a:solidFill>
                  <a:srgbClr val="FF6600"/>
                </a:solidFill>
                <a:latin typeface="+mn-lt"/>
              </a:defRPr>
            </a:lvl1pPr>
          </a:lstStyle>
          <a:p>
            <a:pPr>
              <a:defRPr/>
            </a:pPr>
            <a:fld id="{62406363-7E77-DB4B-97E5-317AD9418D55}" type="slidenum">
              <a:rPr lang="en-US" smtClean="0"/>
              <a:pPr>
                <a:defRPr/>
              </a:pPr>
              <a:t>‹#›</a:t>
            </a:fld>
            <a:endParaRPr lang="en-US"/>
          </a:p>
        </p:txBody>
      </p:sp>
    </p:spTree>
    <p:extLst>
      <p:ext uri="{BB962C8B-B14F-4D97-AF65-F5344CB8AC3E}">
        <p14:creationId xmlns:p14="http://schemas.microsoft.com/office/powerpoint/2010/main" val="6472131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85" r:id="rId3"/>
    <p:sldLayoutId id="214748368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ＭＳ Ｐゴシック" pitchFamily="-1" charset="-128"/>
          <a:cs typeface="ＭＳ Ｐゴシック" pitchFamily="-1" charset="-128"/>
        </a:defRPr>
      </a:lvl1pPr>
      <a:lvl2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2pPr>
      <a:lvl3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3pPr>
      <a:lvl4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4pPr>
      <a:lvl5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5pPr>
      <a:lvl6pPr marL="4572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6pPr>
      <a:lvl7pPr marL="9144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7pPr>
      <a:lvl8pPr marL="13716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8pPr>
      <a:lvl9pPr marL="18288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9pPr>
    </p:titleStyle>
    <p:bodyStyle>
      <a:lvl1pPr marL="342900" indent="-3429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ＭＳ Ｐゴシック" pitchFamily="-1" charset="-128"/>
        </a:defRPr>
      </a:lvl1pPr>
      <a:lvl2pPr marL="742950" indent="-28575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2pPr>
      <a:lvl3pPr marL="11430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90500" y="166253"/>
            <a:ext cx="8763000" cy="2452255"/>
          </a:xfrm>
        </p:spPr>
        <p:txBody>
          <a:bodyPr anchor="ctr"/>
          <a:lstStyle/>
          <a:p>
            <a:r>
              <a:rPr lang="en-US" sz="2800" u="sng" dirty="0"/>
              <a:t>Interim project presentation </a:t>
            </a:r>
            <a:br>
              <a:rPr lang="en-US" sz="3200" dirty="0"/>
            </a:br>
            <a:br>
              <a:rPr lang="en-US" dirty="0"/>
            </a:br>
            <a:r>
              <a:rPr lang="en-US" i="1" dirty="0"/>
              <a:t>SLAQ : Quality-Driven Scheduling for Distributed Machine Learning</a:t>
            </a:r>
          </a:p>
        </p:txBody>
      </p:sp>
      <p:sp>
        <p:nvSpPr>
          <p:cNvPr id="15363" name="Rectangle 3"/>
          <p:cNvSpPr>
            <a:spLocks noGrp="1" noChangeArrowheads="1"/>
          </p:cNvSpPr>
          <p:nvPr>
            <p:ph type="subTitle" idx="1"/>
          </p:nvPr>
        </p:nvSpPr>
        <p:spPr>
          <a:xfrm>
            <a:off x="1371600" y="4495800"/>
            <a:ext cx="6400800" cy="2362200"/>
          </a:xfrm>
        </p:spPr>
        <p:txBody>
          <a:bodyPr>
            <a:normAutofit/>
          </a:bodyPr>
          <a:lstStyle/>
          <a:p>
            <a:r>
              <a:rPr lang="en-US" dirty="0"/>
              <a:t>COS 518: </a:t>
            </a:r>
            <a:r>
              <a:rPr lang="en-US" i="1" dirty="0"/>
              <a:t>Advanced Computer Systems</a:t>
            </a:r>
          </a:p>
          <a:p>
            <a:endParaRPr lang="en-US" dirty="0"/>
          </a:p>
          <a:p>
            <a:r>
              <a:rPr lang="en-US" i="1" dirty="0"/>
              <a:t>Allen </a:t>
            </a:r>
            <a:r>
              <a:rPr lang="en-US" i="1" dirty="0" err="1"/>
              <a:t>Welkie</a:t>
            </a:r>
            <a:r>
              <a:rPr lang="en-US" i="1" dirty="0"/>
              <a:t>, David Liu, Minsung Kim</a:t>
            </a:r>
          </a:p>
        </p:txBody>
      </p:sp>
    </p:spTree>
    <p:extLst>
      <p:ext uri="{BB962C8B-B14F-4D97-AF65-F5344CB8AC3E}">
        <p14:creationId xmlns:p14="http://schemas.microsoft.com/office/powerpoint/2010/main" val="197916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50196" y="1447799"/>
            <a:ext cx="8565204" cy="5105401"/>
          </a:xfrm>
        </p:spPr>
        <p:txBody>
          <a:bodyPr>
            <a:normAutofit/>
          </a:bodyPr>
          <a:lstStyle/>
          <a:p>
            <a:r>
              <a:rPr lang="en-US" dirty="0">
                <a:solidFill>
                  <a:srgbClr val="00B050"/>
                </a:solidFill>
              </a:rPr>
              <a:t>Machine Learning (ML) </a:t>
            </a:r>
            <a:r>
              <a:rPr lang="en-US" dirty="0"/>
              <a:t>model </a:t>
            </a:r>
            <a:r>
              <a:rPr lang="en-US" dirty="0">
                <a:solidFill>
                  <a:srgbClr val="FFC000"/>
                </a:solidFill>
              </a:rPr>
              <a:t>complexity and data volume</a:t>
            </a:r>
            <a:r>
              <a:rPr lang="en-US" dirty="0"/>
              <a:t> is growing extremely fast.</a:t>
            </a:r>
          </a:p>
          <a:p>
            <a:pPr lvl="1"/>
            <a:r>
              <a:rPr lang="en-US" dirty="0"/>
              <a:t>ML typically requires many </a:t>
            </a:r>
            <a:r>
              <a:rPr lang="en-US" dirty="0">
                <a:solidFill>
                  <a:srgbClr val="FF0000"/>
                </a:solidFill>
              </a:rPr>
              <a:t>iterations for training </a:t>
            </a:r>
            <a:r>
              <a:rPr lang="en-US" dirty="0"/>
              <a:t>and training stage is computationally expensive.</a:t>
            </a:r>
          </a:p>
          <a:p>
            <a:pPr lvl="1"/>
            <a:r>
              <a:rPr lang="en-US" dirty="0"/>
              <a:t>Hardware speed improvements are relatively slow.</a:t>
            </a:r>
          </a:p>
          <a:p>
            <a:r>
              <a:rPr lang="en-US" altLang="ko-KR" dirty="0"/>
              <a:t>The quality improvement diminishes as more iterations are completed.</a:t>
            </a:r>
          </a:p>
          <a:p>
            <a:pPr lvl="1"/>
            <a:r>
              <a:rPr lang="en-US" altLang="ko-KR" dirty="0">
                <a:solidFill>
                  <a:srgbClr val="00B050"/>
                </a:solidFill>
              </a:rPr>
              <a:t>Existing schedulers </a:t>
            </a:r>
            <a:r>
              <a:rPr lang="en-US" altLang="ko-KR" dirty="0"/>
              <a:t>for large-scale training jobs in clusters with shared resource primarily focus on </a:t>
            </a:r>
            <a:r>
              <a:rPr lang="en-US" altLang="ko-KR" dirty="0">
                <a:solidFill>
                  <a:srgbClr val="FFC000"/>
                </a:solidFill>
              </a:rPr>
              <a:t>resource</a:t>
            </a:r>
            <a:r>
              <a:rPr lang="en-US" altLang="ko-KR" dirty="0"/>
              <a:t> </a:t>
            </a:r>
            <a:r>
              <a:rPr lang="en-US" altLang="ko-KR" dirty="0">
                <a:solidFill>
                  <a:srgbClr val="FFC000"/>
                </a:solidFill>
              </a:rPr>
              <a:t>fairness</a:t>
            </a:r>
            <a:r>
              <a:rPr lang="en-US" altLang="ko-KR" dirty="0"/>
              <a:t>.</a:t>
            </a:r>
          </a:p>
          <a:p>
            <a:pPr lvl="1"/>
            <a:r>
              <a:rPr lang="en-US" altLang="ko-KR" dirty="0"/>
              <a:t>This is </a:t>
            </a:r>
            <a:r>
              <a:rPr lang="en-US" altLang="ko-KR" dirty="0">
                <a:solidFill>
                  <a:srgbClr val="FF0000"/>
                </a:solidFill>
              </a:rPr>
              <a:t>not efficient! </a:t>
            </a:r>
          </a:p>
          <a:p>
            <a:pPr lvl="1"/>
            <a:endParaRPr lang="en-US" dirty="0"/>
          </a:p>
          <a:p>
            <a:pPr marL="457200" lvl="1"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CA42EFC-83FB-AF41-816E-5BAB392F40F7}" type="slidenum">
              <a:rPr lang="en-US" smtClean="0"/>
              <a:pPr/>
              <a:t>2</a:t>
            </a:fld>
            <a:endParaRPr lang="en-US"/>
          </a:p>
        </p:txBody>
      </p:sp>
      <p:sp>
        <p:nvSpPr>
          <p:cNvPr id="16386" name="Title 1"/>
          <p:cNvSpPr>
            <a:spLocks noGrp="1"/>
          </p:cNvSpPr>
          <p:nvPr>
            <p:ph type="title"/>
          </p:nvPr>
        </p:nvSpPr>
        <p:spPr/>
        <p:txBody>
          <a:bodyPr/>
          <a:lstStyle/>
          <a:p>
            <a:r>
              <a:rPr lang="en-US" dirty="0"/>
              <a:t>Problem Overview</a:t>
            </a:r>
          </a:p>
        </p:txBody>
      </p:sp>
    </p:spTree>
    <p:extLst>
      <p:ext uri="{BB962C8B-B14F-4D97-AF65-F5344CB8AC3E}">
        <p14:creationId xmlns:p14="http://schemas.microsoft.com/office/powerpoint/2010/main" val="171707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50196" y="1447799"/>
            <a:ext cx="8565204" cy="5229447"/>
          </a:xfrm>
        </p:spPr>
        <p:txBody>
          <a:bodyPr>
            <a:normAutofit/>
          </a:bodyPr>
          <a:lstStyle/>
          <a:p>
            <a:r>
              <a:rPr lang="en-US" dirty="0">
                <a:solidFill>
                  <a:srgbClr val="FF0000"/>
                </a:solidFill>
              </a:rPr>
              <a:t>SLAQ</a:t>
            </a:r>
            <a:r>
              <a:rPr lang="en-US" dirty="0"/>
              <a:t> is </a:t>
            </a:r>
            <a:r>
              <a:rPr lang="en-US" dirty="0">
                <a:solidFill>
                  <a:srgbClr val="FFC000"/>
                </a:solidFill>
              </a:rPr>
              <a:t>a cluster scheduler </a:t>
            </a:r>
            <a:r>
              <a:rPr lang="en-US" dirty="0"/>
              <a:t>for ML training jobs that aims to </a:t>
            </a:r>
            <a:r>
              <a:rPr lang="en-US" dirty="0">
                <a:solidFill>
                  <a:srgbClr val="00B050"/>
                </a:solidFill>
              </a:rPr>
              <a:t>maximize the overall job quality improvement</a:t>
            </a:r>
            <a:r>
              <a:rPr lang="en-US" dirty="0"/>
              <a:t>.</a:t>
            </a:r>
          </a:p>
          <a:p>
            <a:pPr lvl="1"/>
            <a:r>
              <a:rPr lang="en-US" dirty="0"/>
              <a:t>Dynamically allocates more resources to the jobs that have </a:t>
            </a:r>
            <a:r>
              <a:rPr lang="en-US" dirty="0">
                <a:solidFill>
                  <a:srgbClr val="00B050"/>
                </a:solidFill>
              </a:rPr>
              <a:t>the most potential quality improvement </a:t>
            </a:r>
            <a:r>
              <a:rPr lang="en-US" dirty="0"/>
              <a:t>based on job resource demands, intermediate model quality, and the system’s workload.</a:t>
            </a:r>
          </a:p>
        </p:txBody>
      </p:sp>
      <p:sp>
        <p:nvSpPr>
          <p:cNvPr id="4" name="Slide Number Placeholder 3"/>
          <p:cNvSpPr>
            <a:spLocks noGrp="1"/>
          </p:cNvSpPr>
          <p:nvPr>
            <p:ph type="sldNum" sz="quarter" idx="12"/>
          </p:nvPr>
        </p:nvSpPr>
        <p:spPr/>
        <p:txBody>
          <a:bodyPr/>
          <a:lstStyle/>
          <a:p>
            <a:fld id="{9CA42EFC-83FB-AF41-816E-5BAB392F40F7}" type="slidenum">
              <a:rPr lang="en-US" smtClean="0"/>
              <a:pPr/>
              <a:t>3</a:t>
            </a:fld>
            <a:endParaRPr lang="en-US"/>
          </a:p>
        </p:txBody>
      </p:sp>
      <p:sp>
        <p:nvSpPr>
          <p:cNvPr id="16386" name="Title 1"/>
          <p:cNvSpPr>
            <a:spLocks noGrp="1"/>
          </p:cNvSpPr>
          <p:nvPr>
            <p:ph type="title"/>
          </p:nvPr>
        </p:nvSpPr>
        <p:spPr/>
        <p:txBody>
          <a:bodyPr/>
          <a:lstStyle/>
          <a:p>
            <a:r>
              <a:rPr lang="en-US" dirty="0"/>
              <a:t>Technical Solutions</a:t>
            </a:r>
          </a:p>
        </p:txBody>
      </p:sp>
      <p:pic>
        <p:nvPicPr>
          <p:cNvPr id="7" name="그림 6">
            <a:extLst>
              <a:ext uri="{FF2B5EF4-FFF2-40B4-BE49-F238E27FC236}">
                <a16:creationId xmlns:a16="http://schemas.microsoft.com/office/drawing/2014/main" id="{B7367F6D-BC38-4C7C-9DB2-36AC77E2B4FD}"/>
              </a:ext>
            </a:extLst>
          </p:cNvPr>
          <p:cNvPicPr>
            <a:picLocks noChangeAspect="1"/>
          </p:cNvPicPr>
          <p:nvPr/>
        </p:nvPicPr>
        <p:blipFill>
          <a:blip r:embed="rId3"/>
          <a:stretch>
            <a:fillRect/>
          </a:stretch>
        </p:blipFill>
        <p:spPr>
          <a:xfrm>
            <a:off x="2133188" y="4410704"/>
            <a:ext cx="4648612" cy="2371095"/>
          </a:xfrm>
          <a:prstGeom prst="rect">
            <a:avLst/>
          </a:prstGeom>
        </p:spPr>
      </p:pic>
    </p:spTree>
    <p:extLst>
      <p:ext uri="{BB962C8B-B14F-4D97-AF65-F5344CB8AC3E}">
        <p14:creationId xmlns:p14="http://schemas.microsoft.com/office/powerpoint/2010/main" val="423849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50196" y="1447799"/>
            <a:ext cx="8565204" cy="1981201"/>
          </a:xfrm>
        </p:spPr>
        <p:txBody>
          <a:bodyPr>
            <a:normAutofit/>
          </a:bodyPr>
          <a:lstStyle/>
          <a:p>
            <a:r>
              <a:rPr lang="en-US" sz="2200" dirty="0"/>
              <a:t>Will</a:t>
            </a:r>
            <a:r>
              <a:rPr lang="en-US" sz="2200" dirty="0">
                <a:solidFill>
                  <a:srgbClr val="FF0000"/>
                </a:solidFill>
              </a:rPr>
              <a:t> reproduce </a:t>
            </a:r>
            <a:r>
              <a:rPr lang="en-US" sz="2200" dirty="0">
                <a:solidFill>
                  <a:srgbClr val="00B050"/>
                </a:solidFill>
              </a:rPr>
              <a:t>the improvements to performance </a:t>
            </a:r>
            <a:r>
              <a:rPr lang="en-US" sz="2200" dirty="0"/>
              <a:t>that the authors saw between the fair scheduler and SLAQ</a:t>
            </a:r>
          </a:p>
          <a:p>
            <a:r>
              <a:rPr lang="en-US" altLang="ko-KR" sz="2200" dirty="0"/>
              <a:t>Will implement </a:t>
            </a:r>
            <a:r>
              <a:rPr lang="en-US" altLang="ko-KR" sz="2200" dirty="0">
                <a:solidFill>
                  <a:srgbClr val="FF0000"/>
                </a:solidFill>
              </a:rPr>
              <a:t>SLAQ </a:t>
            </a:r>
            <a:r>
              <a:rPr lang="en-US" altLang="ko-KR" sz="2200" dirty="0"/>
              <a:t>on </a:t>
            </a:r>
            <a:r>
              <a:rPr lang="en-US" altLang="ko-KR" sz="2200" dirty="0">
                <a:solidFill>
                  <a:srgbClr val="FFC000"/>
                </a:solidFill>
              </a:rPr>
              <a:t>Spark scheduler</a:t>
            </a:r>
            <a:endParaRPr lang="en-US" altLang="ko-KR" sz="2200"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9CA42EFC-83FB-AF41-816E-5BAB392F40F7}" type="slidenum">
              <a:rPr lang="en-US" smtClean="0"/>
              <a:pPr/>
              <a:t>4</a:t>
            </a:fld>
            <a:endParaRPr lang="en-US"/>
          </a:p>
        </p:txBody>
      </p:sp>
      <p:sp>
        <p:nvSpPr>
          <p:cNvPr id="16386" name="Title 1"/>
          <p:cNvSpPr>
            <a:spLocks noGrp="1"/>
          </p:cNvSpPr>
          <p:nvPr>
            <p:ph type="title"/>
          </p:nvPr>
        </p:nvSpPr>
        <p:spPr/>
        <p:txBody>
          <a:bodyPr/>
          <a:lstStyle/>
          <a:p>
            <a:r>
              <a:rPr lang="en-US" dirty="0"/>
              <a:t>Implementation Plan</a:t>
            </a:r>
          </a:p>
        </p:txBody>
      </p:sp>
      <p:pic>
        <p:nvPicPr>
          <p:cNvPr id="3" name="Picture 2">
            <a:extLst>
              <a:ext uri="{FF2B5EF4-FFF2-40B4-BE49-F238E27FC236}">
                <a16:creationId xmlns:a16="http://schemas.microsoft.com/office/drawing/2014/main" id="{393A2A3A-EA25-4EDB-9038-75F217723CFC}"/>
              </a:ext>
            </a:extLst>
          </p:cNvPr>
          <p:cNvPicPr>
            <a:picLocks noChangeAspect="1"/>
          </p:cNvPicPr>
          <p:nvPr/>
        </p:nvPicPr>
        <p:blipFill>
          <a:blip r:embed="rId3"/>
          <a:stretch>
            <a:fillRect/>
          </a:stretch>
        </p:blipFill>
        <p:spPr>
          <a:xfrm>
            <a:off x="350196" y="2823819"/>
            <a:ext cx="5694143" cy="3972657"/>
          </a:xfrm>
          <a:prstGeom prst="rect">
            <a:avLst/>
          </a:prstGeom>
        </p:spPr>
      </p:pic>
      <p:pic>
        <p:nvPicPr>
          <p:cNvPr id="7" name="그림 7">
            <a:extLst>
              <a:ext uri="{FF2B5EF4-FFF2-40B4-BE49-F238E27FC236}">
                <a16:creationId xmlns:a16="http://schemas.microsoft.com/office/drawing/2014/main" id="{7372A8E8-9F0C-4045-B947-1CB91A4A0989}"/>
              </a:ext>
            </a:extLst>
          </p:cNvPr>
          <p:cNvPicPr>
            <a:picLocks noChangeAspect="1"/>
          </p:cNvPicPr>
          <p:nvPr/>
        </p:nvPicPr>
        <p:blipFill>
          <a:blip r:embed="rId4"/>
          <a:stretch>
            <a:fillRect/>
          </a:stretch>
        </p:blipFill>
        <p:spPr>
          <a:xfrm>
            <a:off x="4572000" y="3592362"/>
            <a:ext cx="4674421" cy="2043351"/>
          </a:xfrm>
          <a:prstGeom prst="rect">
            <a:avLst/>
          </a:prstGeom>
        </p:spPr>
      </p:pic>
    </p:spTree>
    <p:extLst>
      <p:ext uri="{BB962C8B-B14F-4D97-AF65-F5344CB8AC3E}">
        <p14:creationId xmlns:p14="http://schemas.microsoft.com/office/powerpoint/2010/main" val="138352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1CC221D5-6F7A-4B75-8AF8-D96E9240B584}"/>
              </a:ext>
            </a:extLst>
          </p:cNvPr>
          <p:cNvPicPr>
            <a:picLocks noChangeAspect="1"/>
          </p:cNvPicPr>
          <p:nvPr/>
        </p:nvPicPr>
        <p:blipFill>
          <a:blip r:embed="rId3"/>
          <a:stretch>
            <a:fillRect/>
          </a:stretch>
        </p:blipFill>
        <p:spPr>
          <a:xfrm>
            <a:off x="4572000" y="5146650"/>
            <a:ext cx="3639922" cy="1556198"/>
          </a:xfrm>
          <a:prstGeom prst="rect">
            <a:avLst/>
          </a:prstGeom>
        </p:spPr>
      </p:pic>
      <p:sp>
        <p:nvSpPr>
          <p:cNvPr id="16387" name="Content Placeholder 2"/>
          <p:cNvSpPr>
            <a:spLocks noGrp="1"/>
          </p:cNvSpPr>
          <p:nvPr>
            <p:ph idx="1"/>
          </p:nvPr>
        </p:nvSpPr>
        <p:spPr>
          <a:xfrm>
            <a:off x="350196" y="1447799"/>
            <a:ext cx="8565204" cy="5105401"/>
          </a:xfrm>
        </p:spPr>
        <p:txBody>
          <a:bodyPr>
            <a:normAutofit/>
          </a:bodyPr>
          <a:lstStyle/>
          <a:p>
            <a:r>
              <a:rPr lang="en-US" altLang="ko-KR" dirty="0"/>
              <a:t>Will train </a:t>
            </a:r>
            <a:r>
              <a:rPr lang="en-US" altLang="ko-KR" dirty="0">
                <a:solidFill>
                  <a:srgbClr val="FF0000"/>
                </a:solidFill>
              </a:rPr>
              <a:t>the same models </a:t>
            </a:r>
            <a:r>
              <a:rPr lang="en-US" altLang="ko-KR" dirty="0"/>
              <a:t>that the original authors trained using </a:t>
            </a:r>
            <a:r>
              <a:rPr lang="en-US" altLang="ko-KR" dirty="0">
                <a:solidFill>
                  <a:srgbClr val="00B050"/>
                </a:solidFill>
              </a:rPr>
              <a:t>Spark </a:t>
            </a:r>
            <a:r>
              <a:rPr lang="en-US" altLang="ko-KR" dirty="0" err="1">
                <a:solidFill>
                  <a:srgbClr val="00B050"/>
                </a:solidFill>
              </a:rPr>
              <a:t>MLlib</a:t>
            </a:r>
            <a:endParaRPr lang="en-US" dirty="0"/>
          </a:p>
          <a:p>
            <a:r>
              <a:rPr lang="en-US" altLang="ko-KR" dirty="0"/>
              <a:t>Baseline Comparison (evaluation) : </a:t>
            </a:r>
            <a:r>
              <a:rPr lang="en-US" altLang="ko-KR" dirty="0">
                <a:solidFill>
                  <a:srgbClr val="FF0000"/>
                </a:solidFill>
              </a:rPr>
              <a:t>Fair scheduler </a:t>
            </a:r>
            <a:endParaRPr lang="en-US" dirty="0"/>
          </a:p>
          <a:p>
            <a:r>
              <a:rPr lang="en-US" dirty="0"/>
              <a:t>Expected Results :</a:t>
            </a:r>
          </a:p>
          <a:p>
            <a:pPr lvl="1"/>
            <a:r>
              <a:rPr lang="en-US" sz="2400" dirty="0"/>
              <a:t>Quality : SLAQ’s average loss is 73% lower than that of the fair scheduler</a:t>
            </a:r>
          </a:p>
          <a:p>
            <a:pPr lvl="1"/>
            <a:r>
              <a:rPr lang="en-US" sz="2400" dirty="0"/>
              <a:t>Time : SLAQ reduces time to reach 90% loss reduction by 45%</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CA42EFC-83FB-AF41-816E-5BAB392F40F7}" type="slidenum">
              <a:rPr lang="en-US" smtClean="0"/>
              <a:pPr/>
              <a:t>5</a:t>
            </a:fld>
            <a:endParaRPr lang="en-US" dirty="0"/>
          </a:p>
        </p:txBody>
      </p:sp>
      <p:sp>
        <p:nvSpPr>
          <p:cNvPr id="16386" name="Title 1"/>
          <p:cNvSpPr>
            <a:spLocks noGrp="1"/>
          </p:cNvSpPr>
          <p:nvPr>
            <p:ph type="title"/>
          </p:nvPr>
        </p:nvSpPr>
        <p:spPr/>
        <p:txBody>
          <a:bodyPr/>
          <a:lstStyle/>
          <a:p>
            <a:r>
              <a:rPr lang="en-US" dirty="0"/>
              <a:t>Evaluation Plan</a:t>
            </a:r>
          </a:p>
        </p:txBody>
      </p:sp>
      <p:pic>
        <p:nvPicPr>
          <p:cNvPr id="3" name="그림 2">
            <a:extLst>
              <a:ext uri="{FF2B5EF4-FFF2-40B4-BE49-F238E27FC236}">
                <a16:creationId xmlns:a16="http://schemas.microsoft.com/office/drawing/2014/main" id="{6B7072BD-7BCD-4A70-9925-87B8B553B929}"/>
              </a:ext>
            </a:extLst>
          </p:cNvPr>
          <p:cNvPicPr>
            <a:picLocks noChangeAspect="1"/>
          </p:cNvPicPr>
          <p:nvPr/>
        </p:nvPicPr>
        <p:blipFill>
          <a:blip r:embed="rId4"/>
          <a:stretch>
            <a:fillRect/>
          </a:stretch>
        </p:blipFill>
        <p:spPr>
          <a:xfrm>
            <a:off x="781313" y="5067700"/>
            <a:ext cx="3528030" cy="1714099"/>
          </a:xfrm>
          <a:prstGeom prst="rect">
            <a:avLst/>
          </a:prstGeom>
        </p:spPr>
      </p:pic>
    </p:spTree>
    <p:extLst>
      <p:ext uri="{BB962C8B-B14F-4D97-AF65-F5344CB8AC3E}">
        <p14:creationId xmlns:p14="http://schemas.microsoft.com/office/powerpoint/2010/main" val="18358116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w="28575">
          <a:solidFill>
            <a:schemeClr val="tx1"/>
          </a:solidFill>
          <a:prstDash val="sysDash"/>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b="0" dirty="0">
            <a:solidFill>
              <a:schemeClr val="tx1"/>
            </a:solidFill>
            <a:latin typeface="+mn-lt"/>
          </a:defRPr>
        </a:defPPr>
      </a:lstStyle>
      <a:style>
        <a:lnRef idx="1">
          <a:schemeClr val="accent1"/>
        </a:lnRef>
        <a:fillRef idx="3">
          <a:schemeClr val="accent1"/>
        </a:fillRef>
        <a:effectRef idx="2">
          <a:schemeClr val="accent1"/>
        </a:effectRef>
        <a:fontRef idx="minor">
          <a:schemeClr val="lt1"/>
        </a:fontRef>
      </a:style>
    </a:spDef>
    <a:lnDef>
      <a:spPr>
        <a:ln>
          <a:prstDash val="solid"/>
          <a:headEnd type="arrow"/>
          <a:tailEnd type="none"/>
        </a:ln>
        <a:effectLst/>
      </a:spPr>
      <a:bodyPr/>
      <a:lstStyle/>
      <a:style>
        <a:lnRef idx="3">
          <a:schemeClr val="dk1"/>
        </a:lnRef>
        <a:fillRef idx="0">
          <a:schemeClr val="dk1"/>
        </a:fillRef>
        <a:effectRef idx="2">
          <a:schemeClr val="dk1"/>
        </a:effectRef>
        <a:fontRef idx="minor">
          <a:schemeClr val="tx1"/>
        </a:fontRef>
      </a:style>
    </a:lnDef>
    <a:txDef>
      <a:spPr>
        <a:noFill/>
      </a:spPr>
      <a:bodyPr wrap="none" rtlCol="0">
        <a:spAutoFit/>
      </a:bodyPr>
      <a:lstStyle>
        <a:defPPr>
          <a:defRPr smtClean="0">
            <a:latin typeface="Arial" charset="0"/>
            <a:ea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36519</TotalTime>
  <Words>376</Words>
  <Application>Microsoft Office PowerPoint</Application>
  <PresentationFormat>On-screen Show (4:3)</PresentationFormat>
  <Paragraphs>46</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ＭＳ Ｐゴシック</vt:lpstr>
      <vt:lpstr>Arial</vt:lpstr>
      <vt:lpstr>Calibri</vt:lpstr>
      <vt:lpstr>Courier New</vt:lpstr>
      <vt:lpstr>Times New Roman</vt:lpstr>
      <vt:lpstr>1_Office Theme</vt:lpstr>
      <vt:lpstr>Interim project presentation   SLAQ : Quality-Driven Scheduling for Distributed Machine Learning</vt:lpstr>
      <vt:lpstr>Problem Overview</vt:lpstr>
      <vt:lpstr>Technical Solutions</vt:lpstr>
      <vt:lpstr>Implementation Plan</vt:lpstr>
      <vt:lpstr>Evaluation Plan</vt:lpstr>
    </vt:vector>
  </TitlesOfParts>
  <Company>Princeton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Kai Li</dc:creator>
  <cp:lastModifiedBy>Hao Liu</cp:lastModifiedBy>
  <cp:revision>1516</cp:revision>
  <cp:lastPrinted>2016-09-14T02:16:39Z</cp:lastPrinted>
  <dcterms:created xsi:type="dcterms:W3CDTF">2013-10-08T01:49:25Z</dcterms:created>
  <dcterms:modified xsi:type="dcterms:W3CDTF">2018-03-28T06:49:43Z</dcterms:modified>
</cp:coreProperties>
</file>