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971800" y="549275"/>
            <a:ext cx="36576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DHT used by BitTorrent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for spreading lots of data out</a:t>
            </a:r>
            <a:endParaRPr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371600" y="4495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rinceton_shield.tif"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hape 18"/>
          <p:cNvCxnSpPr/>
          <p:nvPr/>
        </p:nvCxnSpPr>
        <p:spPr>
          <a:xfrm>
            <a:off x="152400" y="4343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2019300" y="-419100"/>
            <a:ext cx="5029200" cy="8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89" name="Shape 89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90" name="Shape 90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350196" y="1447800"/>
            <a:ext cx="8565204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152400" y="1275945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72373" y="4069954"/>
            <a:ext cx="7772400" cy="98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ection Header">
  <p:cSld name="2_Section Header">
    <p:bg>
      <p:bgPr>
        <a:solidFill>
          <a:srgbClr val="262626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72373" y="4069954"/>
            <a:ext cx="7772400" cy="98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155425" y="1470346"/>
            <a:ext cx="4340375" cy="4877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199" y="1470346"/>
            <a:ext cx="4263565" cy="4877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45" name="Shape 45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46" name="Shape 46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56" name="Shape 56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57" name="Shape 57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63" name="Shape 63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64" name="Shape 64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90500" y="166253"/>
            <a:ext cx="8763000" cy="2452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Presentation</a:t>
            </a:r>
            <a:b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/>
              <a:t>Kademlia: A Peer-to-Peer Information System Based on the XOR Metric</a:t>
            </a:r>
            <a:endParaRPr b="1" i="1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371600" y="4495800"/>
            <a:ext cx="640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 518: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Computer Systems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/>
              <a:t>Emily Tang, Peter DeLong,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Katie Lim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/>
              <a:t>3/28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350196" y="1447800"/>
            <a:ext cx="8565204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Want to have a P2P DHT in a fault-prone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Typical DHT setting: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participants have some node ID in this key space.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&lt;key, val&gt; pairs are stored on nodes with IDs that are closest to the key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some routing algorithm is used to locate servers near a given target key.</a:t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/ 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350196" y="1447800"/>
            <a:ext cx="8793804" cy="414786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419100" lvl="0" marL="45720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Use novel XOR metric to calculate “distance” between two nodes</a:t>
            </a:r>
            <a:endParaRPr/>
          </a:p>
          <a:p>
            <a:pPr indent="-419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Minimizes number of configuration messages that nodes to learn about each other</a:t>
            </a:r>
            <a:endParaRPr/>
          </a:p>
          <a:p>
            <a:pPr indent="-419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Paths using the routing algorithm to destination converge, so can cache node/key-value information</a:t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50196" y="1447800"/>
            <a:ext cx="8565204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342900" lvl="0" marL="342900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Maintain bootstrap node list </a:t>
            </a:r>
            <a:endParaRPr/>
          </a:p>
          <a:p>
            <a:pPr indent="-285750" lvl="1" marL="7429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Assumption that node that joins the system already knows about a participating node</a:t>
            </a:r>
            <a:endParaRPr/>
          </a:p>
          <a:p>
            <a:pPr indent="-342900" lvl="0" marL="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Nodes communicate thru RPCs (defined in the paper)</a:t>
            </a:r>
            <a:endParaRPr/>
          </a:p>
          <a:p>
            <a:pPr indent="-342900" lvl="0" marL="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MVP: DHT that can do key lookups</a:t>
            </a:r>
            <a:endParaRPr/>
          </a:p>
          <a:p>
            <a:pPr indent="-285750" lvl="1" marL="7429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Implement the basic routing table and algorithm</a:t>
            </a:r>
            <a:endParaRPr/>
          </a:p>
          <a:p>
            <a:pPr indent="-342900" lvl="0" marL="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/>
              <a:t>Stretch goal: Failure recovery</a:t>
            </a:r>
            <a:endParaRPr/>
          </a:p>
          <a:p>
            <a:pPr indent="0" lvl="0" marL="0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Plan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379250" y="1738200"/>
            <a:ext cx="8536200" cy="4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</a:rPr>
              <a:t>MVP k</a:t>
            </a:r>
            <a:r>
              <a:rPr lang="en-US" sz="3000">
                <a:solidFill>
                  <a:schemeClr val="dk1"/>
                </a:solidFill>
              </a:rPr>
              <a:t>ey graph: performance with and without caching at path nodes for different key distributions</a:t>
            </a:r>
            <a:endParaRPr sz="3000">
              <a:solidFill>
                <a:schemeClr val="dk1"/>
              </a:solidFill>
            </a:endParaRPr>
          </a:p>
          <a:p>
            <a:pPr indent="0" lvl="0" marL="0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</a:rPr>
              <a:t>Stretch goal key graph: performance of system during node churn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