
<file path=[Content_Types].xml><?xml version="1.0" encoding="utf-8"?>
<Types xmlns="http://schemas.openxmlformats.org/package/2006/content-types">
  <Default Extension="xml" ContentType="application/xml"/>
  <Default Extension="tif" ContentType="image/tiff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0000FF"/>
    <a:srgbClr val="1E4899"/>
    <a:srgbClr val="FF6501"/>
    <a:srgbClr val="008F00"/>
    <a:srgbClr val="92D050"/>
    <a:srgbClr val="C0504D"/>
    <a:srgbClr val="D5FED5"/>
    <a:srgbClr val="CC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57" autoAdjust="0"/>
    <p:restoredTop sz="94629" autoAdjust="0"/>
  </p:normalViewPr>
  <p:slideViewPr>
    <p:cSldViewPr snapToGrid="0">
      <p:cViewPr>
        <p:scale>
          <a:sx n="70" d="100"/>
          <a:sy n="70" d="100"/>
        </p:scale>
        <p:origin x="728" y="8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 and more text and more text</a:t>
            </a:r>
          </a:p>
          <a:p>
            <a:pPr lvl="1"/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72835"/>
            <a:ext cx="9144000" cy="13231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400" b="0" dirty="0" smtClean="0"/>
              <a:t>Caching 50.5*</a:t>
            </a:r>
            <a:endParaRPr lang="en-US" sz="44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COS 518: </a:t>
            </a:r>
            <a:r>
              <a:rPr lang="en-US" sz="3000" i="1" dirty="0" smtClean="0"/>
              <a:t>Advanced Computer Systems</a:t>
            </a:r>
          </a:p>
          <a:p>
            <a:r>
              <a:rPr lang="en-US" sz="3000" dirty="0" smtClean="0"/>
              <a:t>Lecture </a:t>
            </a:r>
            <a:r>
              <a:rPr lang="en-US" sz="3000" dirty="0"/>
              <a:t>9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Michael Freedman</a:t>
            </a:r>
          </a:p>
          <a:p>
            <a:endParaRPr lang="en-US" sz="1900" dirty="0"/>
          </a:p>
        </p:txBody>
      </p:sp>
      <p:sp>
        <p:nvSpPr>
          <p:cNvPr id="2" name="Rectangle 1"/>
          <p:cNvSpPr/>
          <p:nvPr/>
        </p:nvSpPr>
        <p:spPr>
          <a:xfrm>
            <a:off x="37593" y="6477071"/>
            <a:ext cx="1314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* Half of 101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81800" y="6584106"/>
            <a:ext cx="2133600" cy="212725"/>
          </a:xfrm>
        </p:spPr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Caching within datacenter systems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110752" y="5207728"/>
            <a:ext cx="133550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load</a:t>
            </a:r>
          </a:p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balancers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9322" y="2299443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4928" y="3572661"/>
            <a:ext cx="1162846" cy="8402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sz="18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ook-aside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cache</a:t>
            </a:r>
            <a:endParaRPr lang="en-US" sz="1800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49322" y="4034678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461197" y="1719050"/>
            <a:ext cx="658772" cy="3136452"/>
            <a:chOff x="2163221" y="1817708"/>
            <a:chExt cx="658772" cy="3136452"/>
          </a:xfrm>
        </p:grpSpPr>
        <p:sp>
          <p:nvSpPr>
            <p:cNvPr id="20" name="Rounded Rectangle 19"/>
            <p:cNvSpPr/>
            <p:nvPr/>
          </p:nvSpPr>
          <p:spPr>
            <a:xfrm>
              <a:off x="2163221" y="4719672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163221" y="4139280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163221" y="3558887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163221" y="2978494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63221" y="2398101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63221" y="1817708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44620" y="1694571"/>
            <a:ext cx="491344" cy="3136452"/>
            <a:chOff x="5345329" y="1817708"/>
            <a:chExt cx="491344" cy="3136452"/>
          </a:xfrm>
        </p:grpSpPr>
        <p:sp>
          <p:nvSpPr>
            <p:cNvPr id="9" name="Can 8"/>
            <p:cNvSpPr/>
            <p:nvPr/>
          </p:nvSpPr>
          <p:spPr>
            <a:xfrm>
              <a:off x="5345329" y="3172654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5345329" y="2495181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5345329" y="1817708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Can 25"/>
            <p:cNvSpPr/>
            <p:nvPr/>
          </p:nvSpPr>
          <p:spPr>
            <a:xfrm>
              <a:off x="5345329" y="4527600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Can 32"/>
            <p:cNvSpPr/>
            <p:nvPr/>
          </p:nvSpPr>
          <p:spPr>
            <a:xfrm>
              <a:off x="5345329" y="3850127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821158" y="5207728"/>
            <a:ext cx="193885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ront-end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eb servers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20867" y="5346227"/>
            <a:ext cx="19388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DB / backend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107690" y="1836294"/>
            <a:ext cx="1353507" cy="1160786"/>
            <a:chOff x="2107690" y="1836294"/>
            <a:chExt cx="1353507" cy="1160786"/>
          </a:xfrm>
        </p:grpSpPr>
        <p:cxnSp>
          <p:nvCxnSpPr>
            <p:cNvPr id="43" name="Straight Arrow Connector 42"/>
            <p:cNvCxnSpPr>
              <a:stCxn id="13" idx="3"/>
              <a:endCxn id="32" idx="1"/>
            </p:cNvCxnSpPr>
            <p:nvPr/>
          </p:nvCxnSpPr>
          <p:spPr>
            <a:xfrm flipV="1">
              <a:off x="2107690" y="1836294"/>
              <a:ext cx="1353507" cy="582021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3" idx="3"/>
              <a:endCxn id="31" idx="1"/>
            </p:cNvCxnSpPr>
            <p:nvPr/>
          </p:nvCxnSpPr>
          <p:spPr>
            <a:xfrm flipV="1">
              <a:off x="2107690" y="2416687"/>
              <a:ext cx="1353507" cy="162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3" idx="3"/>
              <a:endCxn id="29" idx="1"/>
            </p:cNvCxnSpPr>
            <p:nvPr/>
          </p:nvCxnSpPr>
          <p:spPr>
            <a:xfrm>
              <a:off x="2107690" y="2418315"/>
              <a:ext cx="1353507" cy="57876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350196" y="2416687"/>
            <a:ext cx="1099126" cy="0"/>
          </a:xfrm>
          <a:prstGeom prst="straightConnector1">
            <a:avLst/>
          </a:prstGeom>
          <a:ln w="25400"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119969" y="2416687"/>
            <a:ext cx="987198" cy="3265078"/>
            <a:chOff x="4119969" y="2416687"/>
            <a:chExt cx="987198" cy="3265078"/>
          </a:xfrm>
        </p:grpSpPr>
        <p:cxnSp>
          <p:nvCxnSpPr>
            <p:cNvPr id="87" name="Straight Arrow Connector 86"/>
            <p:cNvCxnSpPr>
              <a:stCxn id="31" idx="3"/>
              <a:endCxn id="53" idx="1"/>
            </p:cNvCxnSpPr>
            <p:nvPr/>
          </p:nvCxnSpPr>
          <p:spPr>
            <a:xfrm>
              <a:off x="4119969" y="2416687"/>
              <a:ext cx="987198" cy="213216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1" idx="3"/>
              <a:endCxn id="54" idx="1"/>
            </p:cNvCxnSpPr>
            <p:nvPr/>
          </p:nvCxnSpPr>
          <p:spPr>
            <a:xfrm>
              <a:off x="4119969" y="2416687"/>
              <a:ext cx="987198" cy="2698622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1" idx="3"/>
              <a:endCxn id="2" idx="1"/>
            </p:cNvCxnSpPr>
            <p:nvPr/>
          </p:nvCxnSpPr>
          <p:spPr>
            <a:xfrm>
              <a:off x="4119969" y="2416687"/>
              <a:ext cx="987198" cy="326507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6501642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  <a:endParaRPr lang="en-US" sz="1800" dirty="0" smtClean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18096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  <a:endParaRPr lang="en-US" sz="1800" dirty="0" smtClean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230173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  <a:endParaRPr lang="en-US" sz="1800" dirty="0" smtClean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07167" y="5544605"/>
            <a:ext cx="658368" cy="27432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07167" y="4411694"/>
            <a:ext cx="658368" cy="27432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07167" y="4978149"/>
            <a:ext cx="658368" cy="27432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119969" y="1907851"/>
            <a:ext cx="2824651" cy="2709892"/>
            <a:chOff x="4119969" y="1907851"/>
            <a:chExt cx="2824651" cy="2709892"/>
          </a:xfrm>
        </p:grpSpPr>
        <p:cxnSp>
          <p:nvCxnSpPr>
            <p:cNvPr id="90" name="Straight Arrow Connector 89"/>
            <p:cNvCxnSpPr>
              <a:stCxn id="31" idx="3"/>
              <a:endCxn id="10" idx="2"/>
            </p:cNvCxnSpPr>
            <p:nvPr/>
          </p:nvCxnSpPr>
          <p:spPr>
            <a:xfrm>
              <a:off x="4119969" y="2416687"/>
              <a:ext cx="2824651" cy="16863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31" idx="3"/>
              <a:endCxn id="11" idx="2"/>
            </p:cNvCxnSpPr>
            <p:nvPr/>
          </p:nvCxnSpPr>
          <p:spPr>
            <a:xfrm flipV="1">
              <a:off x="4119969" y="1907851"/>
              <a:ext cx="2824651" cy="50883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31" idx="3"/>
              <a:endCxn id="9" idx="2"/>
            </p:cNvCxnSpPr>
            <p:nvPr/>
          </p:nvCxnSpPr>
          <p:spPr>
            <a:xfrm>
              <a:off x="4119969" y="2416687"/>
              <a:ext cx="2824651" cy="846110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1" idx="3"/>
              <a:endCxn id="33" idx="2"/>
            </p:cNvCxnSpPr>
            <p:nvPr/>
          </p:nvCxnSpPr>
          <p:spPr>
            <a:xfrm>
              <a:off x="4119969" y="2416687"/>
              <a:ext cx="2824651" cy="1523583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1" idx="3"/>
              <a:endCxn id="26" idx="2"/>
            </p:cNvCxnSpPr>
            <p:nvPr/>
          </p:nvCxnSpPr>
          <p:spPr>
            <a:xfrm>
              <a:off x="4119969" y="2416687"/>
              <a:ext cx="2824651" cy="220105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4760009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  <a:endParaRPr lang="en-US" sz="1800" dirty="0" smtClean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2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81800" y="6584106"/>
            <a:ext cx="2133600" cy="212725"/>
          </a:xfrm>
        </p:spPr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Caching within datacenter systems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110752" y="5207728"/>
            <a:ext cx="133550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load</a:t>
            </a:r>
          </a:p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balancers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9322" y="2299443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4928" y="3572661"/>
            <a:ext cx="1162846" cy="8402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sz="18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ook-aside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cache</a:t>
            </a:r>
            <a:endParaRPr lang="en-US" sz="1800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49322" y="4034678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461197" y="1719050"/>
            <a:ext cx="658772" cy="3136452"/>
            <a:chOff x="2163221" y="1817708"/>
            <a:chExt cx="658772" cy="3136452"/>
          </a:xfrm>
        </p:grpSpPr>
        <p:sp>
          <p:nvSpPr>
            <p:cNvPr id="20" name="Rounded Rectangle 19"/>
            <p:cNvSpPr/>
            <p:nvPr/>
          </p:nvSpPr>
          <p:spPr>
            <a:xfrm>
              <a:off x="2163221" y="4719672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163221" y="4139280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163221" y="3558887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163221" y="2978494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63221" y="2398101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63221" y="1817708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44620" y="1694571"/>
            <a:ext cx="491344" cy="3136452"/>
            <a:chOff x="5345329" y="1817708"/>
            <a:chExt cx="491344" cy="3136452"/>
          </a:xfrm>
        </p:grpSpPr>
        <p:sp>
          <p:nvSpPr>
            <p:cNvPr id="9" name="Can 8"/>
            <p:cNvSpPr/>
            <p:nvPr/>
          </p:nvSpPr>
          <p:spPr>
            <a:xfrm>
              <a:off x="5345329" y="3172654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5345329" y="2495181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5345329" y="1817708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Can 25"/>
            <p:cNvSpPr/>
            <p:nvPr/>
          </p:nvSpPr>
          <p:spPr>
            <a:xfrm>
              <a:off x="5345329" y="4527600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Can 32"/>
            <p:cNvSpPr/>
            <p:nvPr/>
          </p:nvSpPr>
          <p:spPr>
            <a:xfrm>
              <a:off x="5345329" y="3850127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821158" y="5207728"/>
            <a:ext cx="193885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ront-end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eb servers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20867" y="5346227"/>
            <a:ext cx="19388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DB / backend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107690" y="1836294"/>
            <a:ext cx="1353507" cy="1160786"/>
            <a:chOff x="2107690" y="1836294"/>
            <a:chExt cx="1353507" cy="1160786"/>
          </a:xfrm>
        </p:grpSpPr>
        <p:cxnSp>
          <p:nvCxnSpPr>
            <p:cNvPr id="43" name="Straight Arrow Connector 42"/>
            <p:cNvCxnSpPr>
              <a:stCxn id="13" idx="3"/>
              <a:endCxn id="32" idx="1"/>
            </p:cNvCxnSpPr>
            <p:nvPr/>
          </p:nvCxnSpPr>
          <p:spPr>
            <a:xfrm flipV="1">
              <a:off x="2107690" y="1836294"/>
              <a:ext cx="1353507" cy="582021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3" idx="3"/>
              <a:endCxn id="31" idx="1"/>
            </p:cNvCxnSpPr>
            <p:nvPr/>
          </p:nvCxnSpPr>
          <p:spPr>
            <a:xfrm flipV="1">
              <a:off x="2107690" y="2416687"/>
              <a:ext cx="1353507" cy="162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3" idx="3"/>
              <a:endCxn id="29" idx="1"/>
            </p:cNvCxnSpPr>
            <p:nvPr/>
          </p:nvCxnSpPr>
          <p:spPr>
            <a:xfrm>
              <a:off x="2107690" y="2418315"/>
              <a:ext cx="1353507" cy="57876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350196" y="2416687"/>
            <a:ext cx="1099126" cy="0"/>
          </a:xfrm>
          <a:prstGeom prst="straightConnector1">
            <a:avLst/>
          </a:prstGeom>
          <a:ln w="25400"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119969" y="2416687"/>
            <a:ext cx="987198" cy="3265078"/>
            <a:chOff x="4119969" y="2416687"/>
            <a:chExt cx="987198" cy="3265078"/>
          </a:xfrm>
        </p:grpSpPr>
        <p:cxnSp>
          <p:nvCxnSpPr>
            <p:cNvPr id="87" name="Straight Arrow Connector 86"/>
            <p:cNvCxnSpPr>
              <a:stCxn id="31" idx="3"/>
              <a:endCxn id="53" idx="1"/>
            </p:cNvCxnSpPr>
            <p:nvPr/>
          </p:nvCxnSpPr>
          <p:spPr>
            <a:xfrm>
              <a:off x="4119969" y="2416687"/>
              <a:ext cx="987198" cy="213216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1" idx="3"/>
              <a:endCxn id="54" idx="1"/>
            </p:cNvCxnSpPr>
            <p:nvPr/>
          </p:nvCxnSpPr>
          <p:spPr>
            <a:xfrm>
              <a:off x="4119969" y="2416687"/>
              <a:ext cx="987198" cy="2698622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1" idx="3"/>
              <a:endCxn id="2" idx="1"/>
            </p:cNvCxnSpPr>
            <p:nvPr/>
          </p:nvCxnSpPr>
          <p:spPr>
            <a:xfrm>
              <a:off x="4119969" y="2416687"/>
              <a:ext cx="987198" cy="326507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6501642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  <a:endParaRPr lang="en-US" sz="1800" dirty="0" smtClean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18096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  <a:endParaRPr lang="en-US" sz="1800" dirty="0" smtClean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230173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  <a:endParaRPr lang="en-US" sz="1800" dirty="0" smtClean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07167" y="5544605"/>
            <a:ext cx="658368" cy="27432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07167" y="4411694"/>
            <a:ext cx="658368" cy="27432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07167" y="4978149"/>
            <a:ext cx="658368" cy="27432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119969" y="1907851"/>
            <a:ext cx="2824651" cy="2709892"/>
            <a:chOff x="4119969" y="1907851"/>
            <a:chExt cx="2824651" cy="2709892"/>
          </a:xfrm>
        </p:grpSpPr>
        <p:cxnSp>
          <p:nvCxnSpPr>
            <p:cNvPr id="90" name="Straight Arrow Connector 89"/>
            <p:cNvCxnSpPr>
              <a:stCxn id="31" idx="3"/>
              <a:endCxn id="10" idx="2"/>
            </p:cNvCxnSpPr>
            <p:nvPr/>
          </p:nvCxnSpPr>
          <p:spPr>
            <a:xfrm>
              <a:off x="4119969" y="2416687"/>
              <a:ext cx="2824651" cy="16863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31" idx="3"/>
              <a:endCxn id="11" idx="2"/>
            </p:cNvCxnSpPr>
            <p:nvPr/>
          </p:nvCxnSpPr>
          <p:spPr>
            <a:xfrm flipV="1">
              <a:off x="4119969" y="1907851"/>
              <a:ext cx="2824651" cy="50883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31" idx="3"/>
              <a:endCxn id="9" idx="2"/>
            </p:cNvCxnSpPr>
            <p:nvPr/>
          </p:nvCxnSpPr>
          <p:spPr>
            <a:xfrm>
              <a:off x="4119969" y="2416687"/>
              <a:ext cx="2824651" cy="846110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1" idx="3"/>
              <a:endCxn id="33" idx="2"/>
            </p:cNvCxnSpPr>
            <p:nvPr/>
          </p:nvCxnSpPr>
          <p:spPr>
            <a:xfrm>
              <a:off x="4119969" y="2416687"/>
              <a:ext cx="2824651" cy="1523583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1" idx="3"/>
              <a:endCxn id="26" idx="2"/>
            </p:cNvCxnSpPr>
            <p:nvPr/>
          </p:nvCxnSpPr>
          <p:spPr>
            <a:xfrm>
              <a:off x="4119969" y="2416687"/>
              <a:ext cx="2824651" cy="220105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4760009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  <a:endParaRPr lang="en-US" sz="1800" dirty="0" smtClean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3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Write-through</a:t>
            </a:r>
          </a:p>
          <a:p>
            <a:pPr lvl="1"/>
            <a:r>
              <a:rPr lang="en-US" dirty="0" smtClean="0"/>
              <a:t>Data written simultaneously to cache and storage</a:t>
            </a:r>
          </a:p>
          <a:p>
            <a:r>
              <a:rPr lang="en-US" dirty="0" smtClean="0"/>
              <a:t>Write-back</a:t>
            </a:r>
          </a:p>
          <a:p>
            <a:pPr lvl="1"/>
            <a:r>
              <a:rPr lang="en-US" dirty="0" smtClean="0"/>
              <a:t>Data updated only in cache</a:t>
            </a:r>
          </a:p>
          <a:p>
            <a:pPr lvl="1"/>
            <a:r>
              <a:rPr lang="en-US" dirty="0" smtClean="0"/>
              <a:t>On cache eviction, written “back” to storage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1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81800" y="6584106"/>
            <a:ext cx="2133600" cy="212725"/>
          </a:xfrm>
        </p:spPr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Caching within datacenter systems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110752" y="5207728"/>
            <a:ext cx="133550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load</a:t>
            </a:r>
          </a:p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balancers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9322" y="2299443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4928" y="3572661"/>
            <a:ext cx="1162846" cy="8402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sz="18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ook-aside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cache</a:t>
            </a:r>
            <a:endParaRPr lang="en-US" sz="1800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49322" y="4034678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461197" y="1719050"/>
            <a:ext cx="658772" cy="3136452"/>
            <a:chOff x="2163221" y="1817708"/>
            <a:chExt cx="658772" cy="3136452"/>
          </a:xfrm>
        </p:grpSpPr>
        <p:sp>
          <p:nvSpPr>
            <p:cNvPr id="20" name="Rounded Rectangle 19"/>
            <p:cNvSpPr/>
            <p:nvPr/>
          </p:nvSpPr>
          <p:spPr>
            <a:xfrm>
              <a:off x="2163221" y="4719672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163221" y="4139280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163221" y="3558887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163221" y="2978494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63221" y="2398101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63221" y="1817708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44620" y="1694571"/>
            <a:ext cx="491344" cy="3136452"/>
            <a:chOff x="5345329" y="1817708"/>
            <a:chExt cx="491344" cy="3136452"/>
          </a:xfrm>
        </p:grpSpPr>
        <p:sp>
          <p:nvSpPr>
            <p:cNvPr id="9" name="Can 8"/>
            <p:cNvSpPr/>
            <p:nvPr/>
          </p:nvSpPr>
          <p:spPr>
            <a:xfrm>
              <a:off x="5345329" y="3172654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5345329" y="2495181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5345329" y="1817708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Can 25"/>
            <p:cNvSpPr/>
            <p:nvPr/>
          </p:nvSpPr>
          <p:spPr>
            <a:xfrm>
              <a:off x="5345329" y="4527600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Can 32"/>
            <p:cNvSpPr/>
            <p:nvPr/>
          </p:nvSpPr>
          <p:spPr>
            <a:xfrm>
              <a:off x="5345329" y="3850127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821158" y="5207728"/>
            <a:ext cx="193885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ront-end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eb servers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20867" y="5346227"/>
            <a:ext cx="19388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DB / backend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107690" y="1836294"/>
            <a:ext cx="1353507" cy="1160786"/>
            <a:chOff x="2107690" y="1836294"/>
            <a:chExt cx="1353507" cy="1160786"/>
          </a:xfrm>
        </p:grpSpPr>
        <p:cxnSp>
          <p:nvCxnSpPr>
            <p:cNvPr id="43" name="Straight Arrow Connector 42"/>
            <p:cNvCxnSpPr>
              <a:stCxn id="13" idx="3"/>
              <a:endCxn id="32" idx="1"/>
            </p:cNvCxnSpPr>
            <p:nvPr/>
          </p:nvCxnSpPr>
          <p:spPr>
            <a:xfrm flipV="1">
              <a:off x="2107690" y="1836294"/>
              <a:ext cx="1353507" cy="582021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3" idx="3"/>
              <a:endCxn id="31" idx="1"/>
            </p:cNvCxnSpPr>
            <p:nvPr/>
          </p:nvCxnSpPr>
          <p:spPr>
            <a:xfrm flipV="1">
              <a:off x="2107690" y="2416687"/>
              <a:ext cx="1353507" cy="162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3" idx="3"/>
              <a:endCxn id="29" idx="1"/>
            </p:cNvCxnSpPr>
            <p:nvPr/>
          </p:nvCxnSpPr>
          <p:spPr>
            <a:xfrm>
              <a:off x="2107690" y="2418315"/>
              <a:ext cx="1353507" cy="57876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350196" y="2416687"/>
            <a:ext cx="1099126" cy="0"/>
          </a:xfrm>
          <a:prstGeom prst="straightConnector1">
            <a:avLst/>
          </a:prstGeom>
          <a:ln w="25400"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119969" y="2416687"/>
            <a:ext cx="987198" cy="3265078"/>
            <a:chOff x="4119969" y="2416687"/>
            <a:chExt cx="987198" cy="3265078"/>
          </a:xfrm>
        </p:grpSpPr>
        <p:cxnSp>
          <p:nvCxnSpPr>
            <p:cNvPr id="87" name="Straight Arrow Connector 86"/>
            <p:cNvCxnSpPr>
              <a:stCxn id="31" idx="3"/>
              <a:endCxn id="53" idx="1"/>
            </p:cNvCxnSpPr>
            <p:nvPr/>
          </p:nvCxnSpPr>
          <p:spPr>
            <a:xfrm>
              <a:off x="4119969" y="2416687"/>
              <a:ext cx="987198" cy="213216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1" idx="3"/>
              <a:endCxn id="54" idx="1"/>
            </p:cNvCxnSpPr>
            <p:nvPr/>
          </p:nvCxnSpPr>
          <p:spPr>
            <a:xfrm>
              <a:off x="4119969" y="2416687"/>
              <a:ext cx="987198" cy="2698622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1" idx="3"/>
              <a:endCxn id="2" idx="1"/>
            </p:cNvCxnSpPr>
            <p:nvPr/>
          </p:nvCxnSpPr>
          <p:spPr>
            <a:xfrm>
              <a:off x="4119969" y="2416687"/>
              <a:ext cx="987198" cy="326507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6501642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  <a:endParaRPr lang="en-US" sz="1800" dirty="0" smtClean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18096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  <a:endParaRPr lang="en-US" sz="1800" dirty="0" smtClean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230173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  <a:endParaRPr lang="en-US" sz="1800" dirty="0" smtClean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07167" y="5544605"/>
            <a:ext cx="658368" cy="27432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07167" y="4411694"/>
            <a:ext cx="658368" cy="27432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07167" y="4978149"/>
            <a:ext cx="658368" cy="27432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119969" y="1907851"/>
            <a:ext cx="2824651" cy="2709892"/>
            <a:chOff x="4119969" y="1907851"/>
            <a:chExt cx="2824651" cy="2709892"/>
          </a:xfrm>
        </p:grpSpPr>
        <p:cxnSp>
          <p:nvCxnSpPr>
            <p:cNvPr id="90" name="Straight Arrow Connector 89"/>
            <p:cNvCxnSpPr>
              <a:stCxn id="31" idx="3"/>
              <a:endCxn id="10" idx="2"/>
            </p:cNvCxnSpPr>
            <p:nvPr/>
          </p:nvCxnSpPr>
          <p:spPr>
            <a:xfrm>
              <a:off x="4119969" y="2416687"/>
              <a:ext cx="2824651" cy="16863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31" idx="3"/>
              <a:endCxn id="11" idx="2"/>
            </p:cNvCxnSpPr>
            <p:nvPr/>
          </p:nvCxnSpPr>
          <p:spPr>
            <a:xfrm flipV="1">
              <a:off x="4119969" y="1907851"/>
              <a:ext cx="2824651" cy="50883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31" idx="3"/>
              <a:endCxn id="9" idx="2"/>
            </p:cNvCxnSpPr>
            <p:nvPr/>
          </p:nvCxnSpPr>
          <p:spPr>
            <a:xfrm>
              <a:off x="4119969" y="2416687"/>
              <a:ext cx="2824651" cy="846110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1" idx="3"/>
              <a:endCxn id="33" idx="2"/>
            </p:cNvCxnSpPr>
            <p:nvPr/>
          </p:nvCxnSpPr>
          <p:spPr>
            <a:xfrm>
              <a:off x="4119969" y="2416687"/>
              <a:ext cx="2824651" cy="1523583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1" idx="3"/>
              <a:endCxn id="26" idx="2"/>
            </p:cNvCxnSpPr>
            <p:nvPr/>
          </p:nvCxnSpPr>
          <p:spPr>
            <a:xfrm>
              <a:off x="4119969" y="2416687"/>
              <a:ext cx="2824651" cy="220105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4760009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  <a:endParaRPr lang="en-US" sz="1800" dirty="0" smtClean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86" t="4475" r="873" b="3809"/>
          <a:stretch/>
        </p:blipFill>
        <p:spPr>
          <a:xfrm>
            <a:off x="511838" y="5294897"/>
            <a:ext cx="8120324" cy="1501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alphaModFix amt="90000"/>
          </a:blip>
          <a:srcRect r="2382" b="6755"/>
          <a:stretch/>
        </p:blipFill>
        <p:spPr>
          <a:xfrm>
            <a:off x="855451" y="1492136"/>
            <a:ext cx="5546348" cy="28067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222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Tradeoff</a:t>
            </a:r>
          </a:p>
          <a:p>
            <a:pPr lvl="1"/>
            <a:r>
              <a:rPr lang="en-US" sz="2400" dirty="0" smtClean="0"/>
              <a:t>Fast:   Costly, small, close</a:t>
            </a:r>
          </a:p>
          <a:p>
            <a:pPr lvl="1"/>
            <a:r>
              <a:rPr lang="en-US" sz="2400" dirty="0" smtClean="0"/>
              <a:t>Slow:  Cheap, large, far</a:t>
            </a:r>
          </a:p>
          <a:p>
            <a:r>
              <a:rPr lang="en-US" sz="2800" dirty="0" smtClean="0"/>
              <a:t>Based on two assumptions</a:t>
            </a:r>
          </a:p>
          <a:p>
            <a:pPr lvl="1"/>
            <a:r>
              <a:rPr lang="en-US" sz="2400" dirty="0" smtClean="0"/>
              <a:t>Temporal location:  Will be accessed again soon</a:t>
            </a:r>
          </a:p>
          <a:p>
            <a:pPr lvl="1"/>
            <a:r>
              <a:rPr lang="en-US" sz="2400" dirty="0" smtClean="0"/>
              <a:t>Spatial location:  Nearby data will be accessed soon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caching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4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caching in hardware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28" t="11246" r="2754" b="5218"/>
          <a:stretch/>
        </p:blipFill>
        <p:spPr>
          <a:xfrm>
            <a:off x="3184596" y="1435883"/>
            <a:ext cx="4206401" cy="51720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583657" y="660797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https://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en.wikipedia.org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/wiki/</a:t>
            </a:r>
            <a:r>
              <a:rPr lang="en-US" sz="1200" dirty="0" err="1">
                <a:latin typeface="Arial" charset="0"/>
                <a:ea typeface="Arial" charset="0"/>
                <a:cs typeface="Arial" charset="0"/>
              </a:rPr>
              <a:t>Cache_memory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3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in distributed systems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91" y="1371183"/>
            <a:ext cx="6840214" cy="4553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998925"/>
            <a:ext cx="914399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Web Caching and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Zipf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-like Distributions: </a:t>
            </a:r>
            <a:r>
              <a:rPr lang="en-US" sz="2200" b="0" dirty="0" smtClean="0">
                <a:latin typeface="Arial" charset="0"/>
                <a:ea typeface="Arial" charset="0"/>
                <a:cs typeface="Arial" charset="0"/>
              </a:rPr>
              <a:t>Evidence and Implications </a:t>
            </a:r>
          </a:p>
          <a:p>
            <a:pPr>
              <a:lnSpc>
                <a:spcPct val="150000"/>
              </a:lnSpc>
            </a:pP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Lee Breslau, 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Pei 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Cao, 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 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Fan, 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Graham </a:t>
            </a:r>
            <a:r>
              <a:rPr lang="en-US" sz="1600" b="0" dirty="0" smtClean="0">
                <a:latin typeface="Arial" charset="0"/>
                <a:ea typeface="Arial" charset="0"/>
                <a:cs typeface="Arial" charset="0"/>
              </a:rPr>
              <a:t>Phillips, 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Scott </a:t>
            </a:r>
            <a:r>
              <a:rPr lang="en-US" sz="1600" b="0" dirty="0" err="1" smtClean="0">
                <a:latin typeface="Arial" charset="0"/>
                <a:ea typeface="Arial" charset="0"/>
                <a:cs typeface="Arial" charset="0"/>
              </a:rPr>
              <a:t>Shenker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71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Web proxies at edge of enterprise networks</a:t>
            </a:r>
          </a:p>
          <a:p>
            <a:pPr lvl="1"/>
            <a:r>
              <a:rPr lang="en-US" dirty="0" smtClean="0"/>
              <a:t>“Server surrogates” in CDNs downstream of origin</a:t>
            </a:r>
          </a:p>
          <a:p>
            <a:r>
              <a:rPr lang="en-US" dirty="0" smtClean="0"/>
              <a:t>DNS</a:t>
            </a:r>
          </a:p>
          <a:p>
            <a:pPr lvl="1"/>
            <a:r>
              <a:rPr lang="en-US" dirty="0" smtClean="0"/>
              <a:t>Caching popular NS, A records</a:t>
            </a:r>
          </a:p>
          <a:p>
            <a:r>
              <a:rPr lang="en-US" dirty="0" smtClean="0"/>
              <a:t>File sharing</a:t>
            </a:r>
          </a:p>
          <a:p>
            <a:pPr lvl="1"/>
            <a:r>
              <a:rPr lang="en-US" dirty="0" smtClean="0"/>
              <a:t>Gnutella &amp; flooding-based p2p 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Caching common in distributed systems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5975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81800" y="6584106"/>
            <a:ext cx="2133600" cy="212725"/>
          </a:xfrm>
        </p:spPr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Caching within datacenter systems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110752" y="5207728"/>
            <a:ext cx="133550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load</a:t>
            </a:r>
          </a:p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balancers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9322" y="2299443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49322" y="4034678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461197" y="1719050"/>
            <a:ext cx="658772" cy="3136452"/>
            <a:chOff x="2163221" y="1817708"/>
            <a:chExt cx="658772" cy="3136452"/>
          </a:xfrm>
        </p:grpSpPr>
        <p:sp>
          <p:nvSpPr>
            <p:cNvPr id="20" name="Rounded Rectangle 19"/>
            <p:cNvSpPr/>
            <p:nvPr/>
          </p:nvSpPr>
          <p:spPr>
            <a:xfrm>
              <a:off x="2163221" y="4719672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163221" y="4139280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163221" y="3558887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163221" y="2978494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63221" y="2398101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63221" y="1817708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44620" y="1694571"/>
            <a:ext cx="491344" cy="3136452"/>
            <a:chOff x="5345329" y="1817708"/>
            <a:chExt cx="491344" cy="3136452"/>
          </a:xfrm>
        </p:grpSpPr>
        <p:sp>
          <p:nvSpPr>
            <p:cNvPr id="9" name="Can 8"/>
            <p:cNvSpPr/>
            <p:nvPr/>
          </p:nvSpPr>
          <p:spPr>
            <a:xfrm>
              <a:off x="5345329" y="3172654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5345329" y="2495181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5345329" y="1817708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Can 25"/>
            <p:cNvSpPr/>
            <p:nvPr/>
          </p:nvSpPr>
          <p:spPr>
            <a:xfrm>
              <a:off x="5345329" y="4527600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Can 32"/>
            <p:cNvSpPr/>
            <p:nvPr/>
          </p:nvSpPr>
          <p:spPr>
            <a:xfrm>
              <a:off x="5345329" y="3850127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821158" y="5207728"/>
            <a:ext cx="193885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ront-end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eb servers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20867" y="5346227"/>
            <a:ext cx="19388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DB / backend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107690" y="1836294"/>
            <a:ext cx="1353507" cy="1160786"/>
            <a:chOff x="2107690" y="1836294"/>
            <a:chExt cx="1353507" cy="1160786"/>
          </a:xfrm>
        </p:grpSpPr>
        <p:cxnSp>
          <p:nvCxnSpPr>
            <p:cNvPr id="43" name="Straight Arrow Connector 42"/>
            <p:cNvCxnSpPr>
              <a:stCxn id="13" idx="3"/>
              <a:endCxn id="32" idx="1"/>
            </p:cNvCxnSpPr>
            <p:nvPr/>
          </p:nvCxnSpPr>
          <p:spPr>
            <a:xfrm flipV="1">
              <a:off x="2107690" y="1836294"/>
              <a:ext cx="1353507" cy="582021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3" idx="3"/>
              <a:endCxn id="31" idx="1"/>
            </p:cNvCxnSpPr>
            <p:nvPr/>
          </p:nvCxnSpPr>
          <p:spPr>
            <a:xfrm flipV="1">
              <a:off x="2107690" y="2416687"/>
              <a:ext cx="1353507" cy="162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3" idx="3"/>
              <a:endCxn id="29" idx="1"/>
            </p:cNvCxnSpPr>
            <p:nvPr/>
          </p:nvCxnSpPr>
          <p:spPr>
            <a:xfrm>
              <a:off x="2107690" y="2418315"/>
              <a:ext cx="1353507" cy="57876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50196" y="2416687"/>
            <a:ext cx="1099126" cy="1736863"/>
            <a:chOff x="350196" y="2416687"/>
            <a:chExt cx="1099126" cy="1736863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350196" y="2416687"/>
              <a:ext cx="1099126" cy="0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350196" y="4153550"/>
              <a:ext cx="1099126" cy="0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2131362" y="3569454"/>
            <a:ext cx="1353508" cy="1160786"/>
            <a:chOff x="2107690" y="1836294"/>
            <a:chExt cx="1353508" cy="1160786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2107690" y="1836294"/>
              <a:ext cx="1353508" cy="582021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2107690" y="2416687"/>
              <a:ext cx="1353508" cy="162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107690" y="2418315"/>
              <a:ext cx="1353508" cy="57876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4119970" y="1907851"/>
            <a:ext cx="2824650" cy="2709892"/>
            <a:chOff x="4119970" y="1907851"/>
            <a:chExt cx="2824650" cy="2709892"/>
          </a:xfrm>
        </p:grpSpPr>
        <p:cxnSp>
          <p:nvCxnSpPr>
            <p:cNvPr id="87" name="Straight Arrow Connector 86"/>
            <p:cNvCxnSpPr/>
            <p:nvPr/>
          </p:nvCxnSpPr>
          <p:spPr>
            <a:xfrm flipV="1">
              <a:off x="4119970" y="1907851"/>
              <a:ext cx="2824650" cy="50883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119970" y="2416687"/>
              <a:ext cx="2824650" cy="16863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4119970" y="2416687"/>
              <a:ext cx="2824650" cy="846110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9970" y="2416687"/>
              <a:ext cx="2824650" cy="1523583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4119970" y="2416687"/>
              <a:ext cx="2824650" cy="220105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4119969" y="1907851"/>
            <a:ext cx="2824651" cy="2709892"/>
            <a:chOff x="4119969" y="1907851"/>
            <a:chExt cx="2824651" cy="2709892"/>
          </a:xfrm>
        </p:grpSpPr>
        <p:cxnSp>
          <p:nvCxnSpPr>
            <p:cNvPr id="93" name="Straight Arrow Connector 92"/>
            <p:cNvCxnSpPr>
              <a:stCxn id="27" idx="3"/>
              <a:endCxn id="11" idx="2"/>
            </p:cNvCxnSpPr>
            <p:nvPr/>
          </p:nvCxnSpPr>
          <p:spPr>
            <a:xfrm flipV="1">
              <a:off x="4119969" y="1907851"/>
              <a:ext cx="2824651" cy="225001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27" idx="3"/>
              <a:endCxn id="10" idx="2"/>
            </p:cNvCxnSpPr>
            <p:nvPr/>
          </p:nvCxnSpPr>
          <p:spPr>
            <a:xfrm flipV="1">
              <a:off x="4119969" y="2585324"/>
              <a:ext cx="2824651" cy="1572542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27" idx="3"/>
              <a:endCxn id="9" idx="2"/>
            </p:cNvCxnSpPr>
            <p:nvPr/>
          </p:nvCxnSpPr>
          <p:spPr>
            <a:xfrm flipV="1">
              <a:off x="4119969" y="3262797"/>
              <a:ext cx="2824651" cy="895069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27" idx="3"/>
              <a:endCxn id="33" idx="2"/>
            </p:cNvCxnSpPr>
            <p:nvPr/>
          </p:nvCxnSpPr>
          <p:spPr>
            <a:xfrm flipV="1">
              <a:off x="4119969" y="3940270"/>
              <a:ext cx="2824651" cy="21759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27" idx="3"/>
              <a:endCxn id="26" idx="2"/>
            </p:cNvCxnSpPr>
            <p:nvPr/>
          </p:nvCxnSpPr>
          <p:spPr>
            <a:xfrm>
              <a:off x="4119969" y="4157866"/>
              <a:ext cx="2824651" cy="45987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6501642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  <a:endParaRPr lang="en-US" sz="1800" dirty="0" smtClean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18096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  <a:endParaRPr lang="en-US" sz="1800" dirty="0" smtClean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230173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  <a:endParaRPr lang="en-US" sz="1800" dirty="0" smtClean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0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81800" y="6584106"/>
            <a:ext cx="2133600" cy="212725"/>
          </a:xfrm>
        </p:spPr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Caching within datacenter systems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110752" y="5207728"/>
            <a:ext cx="133550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load</a:t>
            </a:r>
          </a:p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balancers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9322" y="2299443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3981" y="6350009"/>
            <a:ext cx="87320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cache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49322" y="4034678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461197" y="1719050"/>
            <a:ext cx="658772" cy="3136452"/>
            <a:chOff x="2163221" y="1817708"/>
            <a:chExt cx="658772" cy="3136452"/>
          </a:xfrm>
        </p:grpSpPr>
        <p:sp>
          <p:nvSpPr>
            <p:cNvPr id="20" name="Rounded Rectangle 19"/>
            <p:cNvSpPr/>
            <p:nvPr/>
          </p:nvSpPr>
          <p:spPr>
            <a:xfrm>
              <a:off x="2163221" y="4719672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163221" y="4139280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163221" y="3558887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163221" y="2978494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63221" y="2398101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63221" y="1817708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44620" y="1694571"/>
            <a:ext cx="491344" cy="3136452"/>
            <a:chOff x="5345329" y="1817708"/>
            <a:chExt cx="491344" cy="3136452"/>
          </a:xfrm>
        </p:grpSpPr>
        <p:sp>
          <p:nvSpPr>
            <p:cNvPr id="9" name="Can 8"/>
            <p:cNvSpPr/>
            <p:nvPr/>
          </p:nvSpPr>
          <p:spPr>
            <a:xfrm>
              <a:off x="5345329" y="3172654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5345329" y="2495181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5345329" y="1817708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Can 25"/>
            <p:cNvSpPr/>
            <p:nvPr/>
          </p:nvSpPr>
          <p:spPr>
            <a:xfrm>
              <a:off x="5345329" y="4527600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Can 32"/>
            <p:cNvSpPr/>
            <p:nvPr/>
          </p:nvSpPr>
          <p:spPr>
            <a:xfrm>
              <a:off x="5345329" y="3850127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821158" y="5207728"/>
            <a:ext cx="193885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ront-end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eb servers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20867" y="5346227"/>
            <a:ext cx="19388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DB / backend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107690" y="1836294"/>
            <a:ext cx="1353507" cy="1160786"/>
            <a:chOff x="2107690" y="1836294"/>
            <a:chExt cx="1353507" cy="1160786"/>
          </a:xfrm>
        </p:grpSpPr>
        <p:cxnSp>
          <p:nvCxnSpPr>
            <p:cNvPr id="43" name="Straight Arrow Connector 42"/>
            <p:cNvCxnSpPr>
              <a:stCxn id="13" idx="3"/>
              <a:endCxn id="32" idx="1"/>
            </p:cNvCxnSpPr>
            <p:nvPr/>
          </p:nvCxnSpPr>
          <p:spPr>
            <a:xfrm flipV="1">
              <a:off x="2107690" y="1836294"/>
              <a:ext cx="1353507" cy="582021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3" idx="3"/>
              <a:endCxn id="31" idx="1"/>
            </p:cNvCxnSpPr>
            <p:nvPr/>
          </p:nvCxnSpPr>
          <p:spPr>
            <a:xfrm flipV="1">
              <a:off x="2107690" y="2416687"/>
              <a:ext cx="1353507" cy="162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3" idx="3"/>
              <a:endCxn id="29" idx="1"/>
            </p:cNvCxnSpPr>
            <p:nvPr/>
          </p:nvCxnSpPr>
          <p:spPr>
            <a:xfrm>
              <a:off x="2107690" y="2418315"/>
              <a:ext cx="1353507" cy="57876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350196" y="2416687"/>
            <a:ext cx="1099126" cy="0"/>
          </a:xfrm>
          <a:prstGeom prst="straightConnector1">
            <a:avLst/>
          </a:prstGeom>
          <a:ln w="25400"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4119970" y="1907851"/>
            <a:ext cx="2824650" cy="2709892"/>
            <a:chOff x="4119970" y="1907851"/>
            <a:chExt cx="2824650" cy="2709892"/>
          </a:xfrm>
        </p:grpSpPr>
        <p:cxnSp>
          <p:nvCxnSpPr>
            <p:cNvPr id="87" name="Straight Arrow Connector 86"/>
            <p:cNvCxnSpPr/>
            <p:nvPr/>
          </p:nvCxnSpPr>
          <p:spPr>
            <a:xfrm flipV="1">
              <a:off x="4119970" y="1907851"/>
              <a:ext cx="2824650" cy="50883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119970" y="2416687"/>
              <a:ext cx="2824650" cy="16863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4119970" y="2416687"/>
              <a:ext cx="2824650" cy="846110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9970" y="2416687"/>
              <a:ext cx="2824650" cy="1523583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4119970" y="2416687"/>
              <a:ext cx="2824650" cy="220105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6501642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  <a:endParaRPr lang="en-US" sz="1800" dirty="0" smtClean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18096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  <a:endParaRPr lang="en-US" sz="1800" dirty="0" smtClean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230173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  <a:endParaRPr lang="en-US" sz="1800" dirty="0" smtClean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31152" y="1757563"/>
            <a:ext cx="228484" cy="3061467"/>
            <a:chOff x="3831152" y="1757563"/>
            <a:chExt cx="228484" cy="3061467"/>
          </a:xfrm>
        </p:grpSpPr>
        <p:sp>
          <p:nvSpPr>
            <p:cNvPr id="2" name="Rectangle 1"/>
            <p:cNvSpPr/>
            <p:nvPr/>
          </p:nvSpPr>
          <p:spPr>
            <a:xfrm>
              <a:off x="3831152" y="4654438"/>
              <a:ext cx="228484" cy="16459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831152" y="1757563"/>
              <a:ext cx="228484" cy="16459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831152" y="2336413"/>
              <a:ext cx="228484" cy="16459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831152" y="2915858"/>
              <a:ext cx="228484" cy="16459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831152" y="3495176"/>
              <a:ext cx="228484" cy="16459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831152" y="4073695"/>
              <a:ext cx="228484" cy="164592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757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81800" y="6584106"/>
            <a:ext cx="2133600" cy="212725"/>
          </a:xfrm>
        </p:spPr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Caching within datacenter systems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110752" y="5207728"/>
            <a:ext cx="133550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load</a:t>
            </a:r>
          </a:p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balancers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9322" y="2299443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29642" y="5080435"/>
            <a:ext cx="1162846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sz="180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ook-through</a:t>
            </a:r>
          </a:p>
          <a:p>
            <a:r>
              <a:rPr lang="en-US" sz="18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cache</a:t>
            </a:r>
            <a:endParaRPr lang="en-US" sz="1800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49322" y="4034678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461197" y="1719050"/>
            <a:ext cx="658772" cy="3136452"/>
            <a:chOff x="2163221" y="1817708"/>
            <a:chExt cx="658772" cy="3136452"/>
          </a:xfrm>
        </p:grpSpPr>
        <p:sp>
          <p:nvSpPr>
            <p:cNvPr id="20" name="Rounded Rectangle 19"/>
            <p:cNvSpPr/>
            <p:nvPr/>
          </p:nvSpPr>
          <p:spPr>
            <a:xfrm>
              <a:off x="2163221" y="4719672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163221" y="4139280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163221" y="3558887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163221" y="2978494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63221" y="2398101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63221" y="1817708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44620" y="1694571"/>
            <a:ext cx="491344" cy="3136452"/>
            <a:chOff x="5345329" y="1817708"/>
            <a:chExt cx="491344" cy="3136452"/>
          </a:xfrm>
        </p:grpSpPr>
        <p:sp>
          <p:nvSpPr>
            <p:cNvPr id="9" name="Can 8"/>
            <p:cNvSpPr/>
            <p:nvPr/>
          </p:nvSpPr>
          <p:spPr>
            <a:xfrm>
              <a:off x="5345329" y="3172654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5345329" y="2495181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5345329" y="1817708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Can 25"/>
            <p:cNvSpPr/>
            <p:nvPr/>
          </p:nvSpPr>
          <p:spPr>
            <a:xfrm>
              <a:off x="5345329" y="4527600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Can 32"/>
            <p:cNvSpPr/>
            <p:nvPr/>
          </p:nvSpPr>
          <p:spPr>
            <a:xfrm>
              <a:off x="5345329" y="3850127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821158" y="5207728"/>
            <a:ext cx="193885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ront-end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eb servers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20867" y="5346227"/>
            <a:ext cx="19388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DB / backend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107690" y="1836294"/>
            <a:ext cx="1353507" cy="1160786"/>
            <a:chOff x="2107690" y="1836294"/>
            <a:chExt cx="1353507" cy="1160786"/>
          </a:xfrm>
        </p:grpSpPr>
        <p:cxnSp>
          <p:nvCxnSpPr>
            <p:cNvPr id="43" name="Straight Arrow Connector 42"/>
            <p:cNvCxnSpPr>
              <a:stCxn id="13" idx="3"/>
              <a:endCxn id="32" idx="1"/>
            </p:cNvCxnSpPr>
            <p:nvPr/>
          </p:nvCxnSpPr>
          <p:spPr>
            <a:xfrm flipV="1">
              <a:off x="2107690" y="1836294"/>
              <a:ext cx="1353507" cy="582021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3" idx="3"/>
              <a:endCxn id="31" idx="1"/>
            </p:cNvCxnSpPr>
            <p:nvPr/>
          </p:nvCxnSpPr>
          <p:spPr>
            <a:xfrm flipV="1">
              <a:off x="2107690" y="2416687"/>
              <a:ext cx="1353507" cy="162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3" idx="3"/>
              <a:endCxn id="29" idx="1"/>
            </p:cNvCxnSpPr>
            <p:nvPr/>
          </p:nvCxnSpPr>
          <p:spPr>
            <a:xfrm>
              <a:off x="2107690" y="2418315"/>
              <a:ext cx="1353507" cy="57876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350196" y="2416687"/>
            <a:ext cx="1099126" cy="0"/>
          </a:xfrm>
          <a:prstGeom prst="straightConnector1">
            <a:avLst/>
          </a:prstGeom>
          <a:ln w="25400"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119969" y="2416687"/>
            <a:ext cx="961912" cy="1718575"/>
            <a:chOff x="4119969" y="2416687"/>
            <a:chExt cx="961912" cy="1718575"/>
          </a:xfrm>
        </p:grpSpPr>
        <p:cxnSp>
          <p:nvCxnSpPr>
            <p:cNvPr id="87" name="Straight Arrow Connector 86"/>
            <p:cNvCxnSpPr>
              <a:stCxn id="31" idx="3"/>
              <a:endCxn id="53" idx="1"/>
            </p:cNvCxnSpPr>
            <p:nvPr/>
          </p:nvCxnSpPr>
          <p:spPr>
            <a:xfrm>
              <a:off x="4119969" y="2416687"/>
              <a:ext cx="961912" cy="17091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1" idx="3"/>
              <a:endCxn id="54" idx="1"/>
            </p:cNvCxnSpPr>
            <p:nvPr/>
          </p:nvCxnSpPr>
          <p:spPr>
            <a:xfrm>
              <a:off x="4119969" y="2416687"/>
              <a:ext cx="961912" cy="867833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1" idx="3"/>
              <a:endCxn id="2" idx="1"/>
            </p:cNvCxnSpPr>
            <p:nvPr/>
          </p:nvCxnSpPr>
          <p:spPr>
            <a:xfrm>
              <a:off x="4119969" y="2416687"/>
              <a:ext cx="961912" cy="171857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6501642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  <a:endParaRPr lang="en-US" sz="1800" dirty="0" smtClean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18096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  <a:endParaRPr lang="en-US" sz="1800" dirty="0" smtClean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230173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  <a:endParaRPr lang="en-US" sz="1800" dirty="0" smtClean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81881" y="2296618"/>
            <a:ext cx="658368" cy="1975804"/>
            <a:chOff x="5081881" y="2296618"/>
            <a:chExt cx="658368" cy="1975804"/>
          </a:xfrm>
        </p:grpSpPr>
        <p:sp>
          <p:nvSpPr>
            <p:cNvPr id="2" name="Rectangle 1"/>
            <p:cNvSpPr/>
            <p:nvPr/>
          </p:nvSpPr>
          <p:spPr>
            <a:xfrm>
              <a:off x="5081881" y="3998102"/>
              <a:ext cx="658368" cy="27432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081881" y="2296618"/>
              <a:ext cx="658368" cy="27432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081881" y="3147360"/>
              <a:ext cx="658368" cy="274320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740249" y="1907851"/>
            <a:ext cx="1204371" cy="2709892"/>
            <a:chOff x="5740249" y="1907851"/>
            <a:chExt cx="1204371" cy="2709892"/>
          </a:xfrm>
        </p:grpSpPr>
        <p:cxnSp>
          <p:nvCxnSpPr>
            <p:cNvPr id="90" name="Straight Arrow Connector 89"/>
            <p:cNvCxnSpPr>
              <a:stCxn id="53" idx="3"/>
              <a:endCxn id="10" idx="2"/>
            </p:cNvCxnSpPr>
            <p:nvPr/>
          </p:nvCxnSpPr>
          <p:spPr>
            <a:xfrm>
              <a:off x="5740249" y="2433778"/>
              <a:ext cx="1204371" cy="15154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53" idx="3"/>
              <a:endCxn id="11" idx="2"/>
            </p:cNvCxnSpPr>
            <p:nvPr/>
          </p:nvCxnSpPr>
          <p:spPr>
            <a:xfrm flipV="1">
              <a:off x="5740249" y="1907851"/>
              <a:ext cx="1204371" cy="52592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53" idx="3"/>
              <a:endCxn id="9" idx="2"/>
            </p:cNvCxnSpPr>
            <p:nvPr/>
          </p:nvCxnSpPr>
          <p:spPr>
            <a:xfrm>
              <a:off x="5740249" y="2433778"/>
              <a:ext cx="1204371" cy="829019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53" idx="3"/>
              <a:endCxn id="33" idx="2"/>
            </p:cNvCxnSpPr>
            <p:nvPr/>
          </p:nvCxnSpPr>
          <p:spPr>
            <a:xfrm>
              <a:off x="5740249" y="2433778"/>
              <a:ext cx="1204371" cy="1506492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53" idx="3"/>
              <a:endCxn id="26" idx="2"/>
            </p:cNvCxnSpPr>
            <p:nvPr/>
          </p:nvCxnSpPr>
          <p:spPr>
            <a:xfrm>
              <a:off x="5740249" y="2433778"/>
              <a:ext cx="1204371" cy="218396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4760009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  <a:endParaRPr lang="en-US" sz="1800" dirty="0" smtClean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3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81800" y="6584106"/>
            <a:ext cx="2133600" cy="212725"/>
          </a:xfrm>
        </p:spPr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Caching within datacenter systems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110752" y="5207728"/>
            <a:ext cx="1335508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load</a:t>
            </a:r>
          </a:p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balancers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9322" y="2299443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54928" y="3572661"/>
            <a:ext cx="1162846" cy="8402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sz="18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ook-aside</a:t>
            </a:r>
          </a:p>
          <a:p>
            <a:pPr>
              <a:lnSpc>
                <a:spcPct val="90000"/>
              </a:lnSpc>
            </a:pPr>
            <a:r>
              <a:rPr lang="en-US" sz="18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</a:rPr>
              <a:t>cache</a:t>
            </a:r>
            <a:endParaRPr lang="en-US" sz="1800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449322" y="4034678"/>
            <a:ext cx="658368" cy="237744"/>
          </a:xfrm>
          <a:prstGeom prst="rect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461197" y="1719050"/>
            <a:ext cx="658772" cy="3136452"/>
            <a:chOff x="2163221" y="1817708"/>
            <a:chExt cx="658772" cy="3136452"/>
          </a:xfrm>
        </p:grpSpPr>
        <p:sp>
          <p:nvSpPr>
            <p:cNvPr id="20" name="Rounded Rectangle 19"/>
            <p:cNvSpPr/>
            <p:nvPr/>
          </p:nvSpPr>
          <p:spPr>
            <a:xfrm>
              <a:off x="2163221" y="4719672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163221" y="4139280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163221" y="3558887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163221" y="2978494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63221" y="2398101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63221" y="1817708"/>
              <a:ext cx="658772" cy="234488"/>
            </a:xfrm>
            <a:prstGeom prst="roundRect">
              <a:avLst>
                <a:gd name="adj" fmla="val 22970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44620" y="1694571"/>
            <a:ext cx="491344" cy="3136452"/>
            <a:chOff x="5345329" y="1817708"/>
            <a:chExt cx="491344" cy="3136452"/>
          </a:xfrm>
        </p:grpSpPr>
        <p:sp>
          <p:nvSpPr>
            <p:cNvPr id="9" name="Can 8"/>
            <p:cNvSpPr/>
            <p:nvPr/>
          </p:nvSpPr>
          <p:spPr>
            <a:xfrm>
              <a:off x="5345329" y="3172654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Can 9"/>
            <p:cNvSpPr/>
            <p:nvPr/>
          </p:nvSpPr>
          <p:spPr>
            <a:xfrm>
              <a:off x="5345329" y="2495181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Can 10"/>
            <p:cNvSpPr/>
            <p:nvPr/>
          </p:nvSpPr>
          <p:spPr>
            <a:xfrm>
              <a:off x="5345329" y="1817708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Can 25"/>
            <p:cNvSpPr/>
            <p:nvPr/>
          </p:nvSpPr>
          <p:spPr>
            <a:xfrm>
              <a:off x="5345329" y="4527600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Can 32"/>
            <p:cNvSpPr/>
            <p:nvPr/>
          </p:nvSpPr>
          <p:spPr>
            <a:xfrm>
              <a:off x="5345329" y="3850127"/>
              <a:ext cx="491344" cy="426560"/>
            </a:xfrm>
            <a:prstGeom prst="can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821158" y="5207728"/>
            <a:ext cx="193885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ront-end</a:t>
            </a:r>
          </a:p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eb servers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20867" y="5346227"/>
            <a:ext cx="19388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DB / backend</a:t>
            </a: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107690" y="1836294"/>
            <a:ext cx="1353507" cy="1160786"/>
            <a:chOff x="2107690" y="1836294"/>
            <a:chExt cx="1353507" cy="1160786"/>
          </a:xfrm>
        </p:grpSpPr>
        <p:cxnSp>
          <p:nvCxnSpPr>
            <p:cNvPr id="43" name="Straight Arrow Connector 42"/>
            <p:cNvCxnSpPr>
              <a:stCxn id="13" idx="3"/>
              <a:endCxn id="32" idx="1"/>
            </p:cNvCxnSpPr>
            <p:nvPr/>
          </p:nvCxnSpPr>
          <p:spPr>
            <a:xfrm flipV="1">
              <a:off x="2107690" y="1836294"/>
              <a:ext cx="1353507" cy="582021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3" idx="3"/>
              <a:endCxn id="31" idx="1"/>
            </p:cNvCxnSpPr>
            <p:nvPr/>
          </p:nvCxnSpPr>
          <p:spPr>
            <a:xfrm flipV="1">
              <a:off x="2107690" y="2416687"/>
              <a:ext cx="1353507" cy="162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3" idx="3"/>
              <a:endCxn id="29" idx="1"/>
            </p:cNvCxnSpPr>
            <p:nvPr/>
          </p:nvCxnSpPr>
          <p:spPr>
            <a:xfrm>
              <a:off x="2107690" y="2418315"/>
              <a:ext cx="1353507" cy="578765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350196" y="2416687"/>
            <a:ext cx="1099126" cy="0"/>
          </a:xfrm>
          <a:prstGeom prst="straightConnector1">
            <a:avLst/>
          </a:prstGeom>
          <a:ln w="25400"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119969" y="2416687"/>
            <a:ext cx="987198" cy="3265078"/>
            <a:chOff x="4119969" y="2416687"/>
            <a:chExt cx="987198" cy="3265078"/>
          </a:xfrm>
        </p:grpSpPr>
        <p:cxnSp>
          <p:nvCxnSpPr>
            <p:cNvPr id="87" name="Straight Arrow Connector 86"/>
            <p:cNvCxnSpPr>
              <a:stCxn id="31" idx="3"/>
              <a:endCxn id="53" idx="1"/>
            </p:cNvCxnSpPr>
            <p:nvPr/>
          </p:nvCxnSpPr>
          <p:spPr>
            <a:xfrm>
              <a:off x="4119969" y="2416687"/>
              <a:ext cx="987198" cy="213216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1" idx="3"/>
              <a:endCxn id="54" idx="1"/>
            </p:cNvCxnSpPr>
            <p:nvPr/>
          </p:nvCxnSpPr>
          <p:spPr>
            <a:xfrm>
              <a:off x="4119969" y="2416687"/>
              <a:ext cx="987198" cy="2698622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1" idx="3"/>
              <a:endCxn id="2" idx="1"/>
            </p:cNvCxnSpPr>
            <p:nvPr/>
          </p:nvCxnSpPr>
          <p:spPr>
            <a:xfrm>
              <a:off x="4119969" y="2416687"/>
              <a:ext cx="987198" cy="3265078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6501642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  <a:endParaRPr lang="en-US" sz="1800" dirty="0" smtClean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18096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  <a:endParaRPr lang="en-US" sz="1800" dirty="0" smtClean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230173" y="5952900"/>
            <a:ext cx="112082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identical</a:t>
            </a:r>
            <a:endParaRPr lang="en-US" sz="1800" dirty="0" smtClean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07167" y="5544605"/>
            <a:ext cx="658368" cy="27432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07167" y="4411694"/>
            <a:ext cx="658368" cy="27432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107167" y="4978149"/>
            <a:ext cx="658368" cy="27432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119969" y="1907851"/>
            <a:ext cx="2824651" cy="2709892"/>
            <a:chOff x="4119969" y="1907851"/>
            <a:chExt cx="2824651" cy="2709892"/>
          </a:xfrm>
        </p:grpSpPr>
        <p:cxnSp>
          <p:nvCxnSpPr>
            <p:cNvPr id="90" name="Straight Arrow Connector 89"/>
            <p:cNvCxnSpPr>
              <a:stCxn id="31" idx="3"/>
              <a:endCxn id="10" idx="2"/>
            </p:cNvCxnSpPr>
            <p:nvPr/>
          </p:nvCxnSpPr>
          <p:spPr>
            <a:xfrm>
              <a:off x="4119969" y="2416687"/>
              <a:ext cx="2824651" cy="168637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31" idx="3"/>
              <a:endCxn id="11" idx="2"/>
            </p:cNvCxnSpPr>
            <p:nvPr/>
          </p:nvCxnSpPr>
          <p:spPr>
            <a:xfrm flipV="1">
              <a:off x="4119969" y="1907851"/>
              <a:ext cx="2824651" cy="50883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31" idx="3"/>
              <a:endCxn id="9" idx="2"/>
            </p:cNvCxnSpPr>
            <p:nvPr/>
          </p:nvCxnSpPr>
          <p:spPr>
            <a:xfrm>
              <a:off x="4119969" y="2416687"/>
              <a:ext cx="2824651" cy="846110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1" idx="3"/>
              <a:endCxn id="33" idx="2"/>
            </p:cNvCxnSpPr>
            <p:nvPr/>
          </p:nvCxnSpPr>
          <p:spPr>
            <a:xfrm>
              <a:off x="4119969" y="2416687"/>
              <a:ext cx="2824651" cy="1523583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1" idx="3"/>
              <a:endCxn id="26" idx="2"/>
            </p:cNvCxnSpPr>
            <p:nvPr/>
          </p:nvCxnSpPr>
          <p:spPr>
            <a:xfrm>
              <a:off x="4119969" y="2416687"/>
              <a:ext cx="2824651" cy="2201056"/>
            </a:xfrm>
            <a:prstGeom prst="straightConnector1">
              <a:avLst/>
            </a:prstGeom>
            <a:ln w="25400"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4760009" y="5952900"/>
            <a:ext cx="13773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partitioned</a:t>
            </a:r>
            <a:endParaRPr lang="en-US" sz="1800" dirty="0" smtClean="0">
              <a:solidFill>
                <a:srgbClr val="0000FF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3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45073</TotalTime>
  <Words>286</Words>
  <Application>Microsoft Macintosh PowerPoint</Application>
  <PresentationFormat>On-screen Show (4:3)</PresentationFormat>
  <Paragraphs>124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Courier New</vt:lpstr>
      <vt:lpstr>ＭＳ Ｐゴシック</vt:lpstr>
      <vt:lpstr>Times New Roman</vt:lpstr>
      <vt:lpstr>Arial</vt:lpstr>
      <vt:lpstr>1_Office Theme</vt:lpstr>
      <vt:lpstr>Caching 50.5*</vt:lpstr>
      <vt:lpstr>Basic caching rule</vt:lpstr>
      <vt:lpstr>Multi-level caching in hardware</vt:lpstr>
      <vt:lpstr>Caching in distributed systems</vt:lpstr>
      <vt:lpstr>Caching common in distributed systems</vt:lpstr>
      <vt:lpstr>Caching within datacenter systems</vt:lpstr>
      <vt:lpstr>Caching within datacenter systems</vt:lpstr>
      <vt:lpstr>Caching within datacenter systems</vt:lpstr>
      <vt:lpstr>Caching within datacenter systems</vt:lpstr>
      <vt:lpstr>Caching within datacenter systems</vt:lpstr>
      <vt:lpstr>Caching within datacenter systems</vt:lpstr>
      <vt:lpstr>Cache management</vt:lpstr>
      <vt:lpstr>Caching within datacenter systems</vt:lpstr>
    </vt:vector>
  </TitlesOfParts>
  <Company>Princeton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1754</cp:revision>
  <cp:lastPrinted>2016-10-05T13:43:34Z</cp:lastPrinted>
  <dcterms:created xsi:type="dcterms:W3CDTF">2013-10-08T01:49:25Z</dcterms:created>
  <dcterms:modified xsi:type="dcterms:W3CDTF">2017-03-06T02:58:34Z</dcterms:modified>
</cp:coreProperties>
</file>