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381" r:id="rId2"/>
    <p:sldId id="287" r:id="rId3"/>
    <p:sldId id="288" r:id="rId4"/>
    <p:sldId id="389" r:id="rId5"/>
    <p:sldId id="390" r:id="rId6"/>
    <p:sldId id="382" r:id="rId7"/>
    <p:sldId id="315" r:id="rId8"/>
    <p:sldId id="391" r:id="rId9"/>
    <p:sldId id="384" r:id="rId10"/>
    <p:sldId id="392" r:id="rId11"/>
    <p:sldId id="385" r:id="rId12"/>
    <p:sldId id="378" r:id="rId13"/>
    <p:sldId id="386" r:id="rId14"/>
    <p:sldId id="387" r:id="rId15"/>
    <p:sldId id="388" r:id="rId16"/>
    <p:sldId id="393" r:id="rId1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0" autoAdjust="0"/>
    <p:restoredTop sz="83848" autoAdjust="0"/>
  </p:normalViewPr>
  <p:slideViewPr>
    <p:cSldViewPr snapToGrid="0">
      <p:cViewPr varScale="1">
        <p:scale>
          <a:sx n="103" d="100"/>
          <a:sy n="103" d="100"/>
        </p:scale>
        <p:origin x="16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Progress for map tasks is percentage of input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Progress for reduce tasks estimated from sum of three equally-weighted components: copy phase, sort phase, and reduce phase. Score is percentage of data processed.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9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9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dirty="0"/>
              <a:t>Mesos’s scheduling abstraction, </a:t>
            </a:r>
            <a:r>
              <a:rPr lang="en-US" sz="1200" i="1" dirty="0"/>
              <a:t>resource offers</a:t>
            </a:r>
            <a:r>
              <a:rPr lang="en-US" sz="1200" dirty="0"/>
              <a:t>, can be used to implement policies similar to those presented in this paper.</a:t>
            </a:r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3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3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1FC27-2146-724E-A5D2-72684571ADC7}" type="datetime1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261AD-947E-C940-A7F6-D132A502F82A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C99E-E34A-564D-9CD9-52A56204E295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D80C6-A893-2741-B096-AF17BEDDF804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F30FC-F930-1944-88DE-12E43948EE9D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FB295-2A10-F745-AA81-C04BB80747A4}" type="datetime1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4079-456E-2447-A27B-84677AAA6351}" type="datetime1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3644-94A3-8E41-BAC3-D7581D0D8480}" type="datetime1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8A510-2289-974A-80D1-20DB5F61D966}" type="datetime1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E5B07-4A65-DA40-B0FF-9589947A3D50}" type="datetime1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694C-F035-604E-A692-4389E94A15EB}" type="datetime1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D0E76FA-1364-2145-930A-4C6F43D850F9}" type="datetime1">
              <a:rPr lang="en-US" smtClean="0"/>
              <a:t>3/22/19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i="1" dirty="0"/>
              <a:t>Improving MapReduce Performance in Heterogenous Environments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i="1" dirty="0"/>
              <a:t>Jeffrey </a:t>
            </a:r>
            <a:r>
              <a:rPr lang="en-US" i="1" dirty="0" err="1"/>
              <a:t>Helt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i="1" dirty="0"/>
              <a:t>March 25, 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4501-3017-FF4F-86DA-08CF66E88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stragglers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1F68E-9B57-8F40-8B79-912B62EB5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400" y="2921137"/>
            <a:ext cx="4344988" cy="2644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D8B2C-5A19-E140-8C22-79818FF64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stragglers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17931-62F7-9E4B-BF36-884600EA93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5025" y="2954587"/>
            <a:ext cx="4468273" cy="2644258"/>
          </a:xfr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Improves Response Times</a:t>
            </a:r>
          </a:p>
        </p:txBody>
      </p:sp>
    </p:spTree>
    <p:extLst>
      <p:ext uri="{BB962C8B-B14F-4D97-AF65-F5344CB8AC3E}">
        <p14:creationId xmlns:p14="http://schemas.microsoft.com/office/powerpoint/2010/main" val="38422835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600" dirty="0"/>
              <a:t>Informed design of Mesos, a cluster scheduler used by many organizations in production (by some of the same authors).</a:t>
            </a:r>
            <a:endParaRPr lang="en-US" sz="2600" baseline="300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600" dirty="0"/>
                  <a:t>Estimate the </a:t>
                </a:r>
                <a:r>
                  <a:rPr lang="en-US" sz="2600" i="1" dirty="0"/>
                  <a:t>progress rate</a:t>
                </a:r>
                <a:r>
                  <a:rPr lang="en-US" sz="2600" dirty="0"/>
                  <a:t> for each task by: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𝑟𝑜𝑔𝑟𝑒𝑠𝑠𝑅𝑎𝑡𝑒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𝑃𝑟𝑜𝑔𝑟𝑒𝑠𝑠𝑆𝑐𝑜𝑟𝑒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𝑅𝑢𝑛𝑛𝑖𝑛𝑔𝑇𝑖𝑚𝑒</m:t>
                        </m:r>
                      </m:den>
                    </m:f>
                  </m:oMath>
                </a14:m>
                <a:endParaRPr lang="en-US" sz="2600" dirty="0"/>
              </a:p>
              <a:p>
                <a:pPr>
                  <a:lnSpc>
                    <a:spcPct val="130000"/>
                  </a:lnSpc>
                </a:pPr>
                <a:r>
                  <a:rPr lang="en-US" sz="2600" dirty="0"/>
                  <a:t>Estimate </a:t>
                </a:r>
                <a:r>
                  <a:rPr lang="en-US" sz="2600" i="1" dirty="0"/>
                  <a:t>time to completion</a:t>
                </a:r>
                <a:r>
                  <a:rPr lang="en-US" sz="2600" dirty="0"/>
                  <a:t> by: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TT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𝑃𝑟𝑜𝑔𝑟𝑒𝑠𝑠𝑆𝑐𝑜𝑟𝑒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𝑃𝑟𝑜𝑔𝑟𝑒𝑠𝑠𝑅𝑎𝑡𝑒</m:t>
                        </m:r>
                      </m:den>
                    </m:f>
                  </m:oMath>
                </a14:m>
                <a:endParaRPr lang="en-US" sz="2600" i="1" dirty="0"/>
              </a:p>
              <a:p>
                <a:pPr>
                  <a:lnSpc>
                    <a:spcPct val="130000"/>
                  </a:lnSpc>
                </a:pPr>
                <a:r>
                  <a:rPr lang="en-US" sz="2600" dirty="0"/>
                  <a:t>Prioritize tasks with largest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TTC</a:t>
                </a:r>
                <a:r>
                  <a:rPr lang="en-US" sz="2600" dirty="0"/>
                  <a:t> for speculative execution</a:t>
                </a:r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Prioritize tasks by time to completion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600" dirty="0"/>
                  <a:t>Estimate total work performed by each server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600" dirty="0"/>
                  <a:t> by:</a:t>
                </a:r>
                <a:br>
                  <a:rPr lang="en-US" sz="2600" dirty="0"/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𝑊𝑜𝑟𝑘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𝑃𝑟𝑜𝑔𝑟𝑒𝑠𝑠𝑆𝑐𝑜𝑟𝑒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600" dirty="0"/>
              </a:p>
              <a:p>
                <a:pPr>
                  <a:lnSpc>
                    <a:spcPct val="130000"/>
                  </a:lnSpc>
                </a:pPr>
                <a:r>
                  <a:rPr lang="en-US" sz="2600" dirty="0"/>
                  <a:t>Classify slow nodes as those below some configurable percentile threshold (25</a:t>
                </a:r>
                <a:r>
                  <a:rPr lang="en-US" sz="2600" baseline="30000" dirty="0"/>
                  <a:t>th</a:t>
                </a:r>
                <a:r>
                  <a:rPr lang="en-US" sz="2600" dirty="0"/>
                  <a:t> percentile in experiments).</a:t>
                </a:r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 t="-1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Place speculative tasks only on fast servers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00004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600" dirty="0"/>
                  <a:t>Cap percentage of task execution slots that can be used for speculative execution with </a:t>
                </a:r>
                <a:r>
                  <a:rPr lang="en-US" sz="2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SpeculativeCap</a:t>
                </a:r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sz="2400" dirty="0">
                    <a:ea typeface="Cambria Math" panose="02040503050406030204" pitchFamily="18" charset="0"/>
                  </a:rPr>
                  <a:t>Avoids interfering too much with new work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600" dirty="0">
                    <a:ea typeface="Cambria Math" panose="02040503050406030204" pitchFamily="18" charset="0"/>
                  </a:rPr>
                  <a:t>A task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600" dirty="0">
                    <a:ea typeface="Cambria Math" panose="02040503050406030204" pitchFamily="18" charset="0"/>
                  </a:rPr>
                  <a:t> are ineligible for speculative execution if</a:t>
                </a:r>
                <a:br>
                  <a:rPr lang="en-US" sz="26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𝑃𝑟𝑜𝑔𝑟𝑒𝑠𝑠𝑅𝑎𝑡𝑒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SlowTaskThreshold</m:t>
                    </m:r>
                  </m:oMath>
                </a14:m>
                <a:endParaRPr lang="en-US" sz="2600" dirty="0"/>
              </a:p>
              <a:p>
                <a:pPr lvl="1">
                  <a:lnSpc>
                    <a:spcPct val="130000"/>
                  </a:lnSpc>
                </a:pPr>
                <a:r>
                  <a:rPr lang="en-US" sz="2400" dirty="0"/>
                  <a:t>Avoids speculative execution when all tasks are fast</a:t>
                </a:r>
              </a:p>
            </p:txBody>
          </p:sp>
        </mc:Choice>
        <mc:Fallback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 r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Avoid unnecessary speculative execution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778094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2630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Rectangle 11"/>
          <p:cNvSpPr/>
          <p:nvPr/>
        </p:nvSpPr>
        <p:spPr>
          <a:xfrm>
            <a:off x="842961" y="3626644"/>
            <a:ext cx="4914903" cy="442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30" name="Rectangle 12"/>
          <p:cNvSpPr/>
          <p:nvPr/>
        </p:nvSpPr>
        <p:spPr>
          <a:xfrm>
            <a:off x="6781799" y="3624262"/>
            <a:ext cx="1912298" cy="442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31" name="Rectangle 15"/>
          <p:cNvSpPr/>
          <p:nvPr/>
        </p:nvSpPr>
        <p:spPr>
          <a:xfrm>
            <a:off x="960895" y="3593265"/>
            <a:ext cx="4974957" cy="576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32" name="Rectangle 16"/>
          <p:cNvSpPr/>
          <p:nvPr/>
        </p:nvSpPr>
        <p:spPr>
          <a:xfrm>
            <a:off x="6896745" y="3643272"/>
            <a:ext cx="2018654" cy="576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pic>
        <p:nvPicPr>
          <p:cNvPr id="633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619562"/>
            <a:ext cx="8802579" cy="4895222"/>
          </a:xfrm>
          <a:prstGeom prst="rect">
            <a:avLst/>
          </a:prstGeom>
          <a:ln w="12700">
            <a:miter lim="400000"/>
          </a:ln>
        </p:spPr>
      </p:pic>
      <p:sp>
        <p:nvSpPr>
          <p:cNvPr id="634" name="TextBox 18"/>
          <p:cNvSpPr txBox="1"/>
          <p:nvPr/>
        </p:nvSpPr>
        <p:spPr>
          <a:xfrm>
            <a:off x="2795603" y="3853076"/>
            <a:ext cx="62640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map</a:t>
            </a:r>
          </a:p>
        </p:txBody>
      </p:sp>
      <p:sp>
        <p:nvSpPr>
          <p:cNvPr id="635" name="TextBox 19"/>
          <p:cNvSpPr txBox="1"/>
          <p:nvPr/>
        </p:nvSpPr>
        <p:spPr>
          <a:xfrm>
            <a:off x="4517252" y="3853076"/>
            <a:ext cx="114854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combine</a:t>
            </a:r>
          </a:p>
        </p:txBody>
      </p:sp>
      <p:sp>
        <p:nvSpPr>
          <p:cNvPr id="636" name="TextBox 20"/>
          <p:cNvSpPr txBox="1"/>
          <p:nvPr/>
        </p:nvSpPr>
        <p:spPr>
          <a:xfrm>
            <a:off x="5894780" y="3853076"/>
            <a:ext cx="112001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partition</a:t>
            </a:r>
          </a:p>
        </p:txBody>
      </p:sp>
      <p:sp>
        <p:nvSpPr>
          <p:cNvPr id="637" name="TextBox 21"/>
          <p:cNvSpPr txBox="1"/>
          <p:nvPr/>
        </p:nvSpPr>
        <p:spPr>
          <a:xfrm>
            <a:off x="7380060" y="3853076"/>
            <a:ext cx="937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reduce</a:t>
            </a:r>
          </a:p>
        </p:txBody>
      </p:sp>
      <p:sp>
        <p:nvSpPr>
          <p:cNvPr id="638" name="Title 3"/>
          <p:cNvSpPr txBox="1">
            <a:spLocks noGrp="1"/>
          </p:cNvSpPr>
          <p:nvPr>
            <p:ph type="title"/>
          </p:nvPr>
        </p:nvSpPr>
        <p:spPr>
          <a:xfrm>
            <a:off x="350195" y="76200"/>
            <a:ext cx="8565206" cy="1066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MapReduce/Hadoop Jobs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8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Rectangle 11"/>
          <p:cNvSpPr/>
          <p:nvPr/>
        </p:nvSpPr>
        <p:spPr>
          <a:xfrm>
            <a:off x="842961" y="3626644"/>
            <a:ext cx="4914903" cy="442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42" name="Rectangle 12"/>
          <p:cNvSpPr/>
          <p:nvPr/>
        </p:nvSpPr>
        <p:spPr>
          <a:xfrm>
            <a:off x="6781799" y="3624262"/>
            <a:ext cx="1912298" cy="4429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43" name="Rectangle 15"/>
          <p:cNvSpPr/>
          <p:nvPr/>
        </p:nvSpPr>
        <p:spPr>
          <a:xfrm>
            <a:off x="960895" y="3593265"/>
            <a:ext cx="4974957" cy="576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44" name="Rectangle 16"/>
          <p:cNvSpPr/>
          <p:nvPr/>
        </p:nvSpPr>
        <p:spPr>
          <a:xfrm>
            <a:off x="6896745" y="3643272"/>
            <a:ext cx="2018654" cy="5763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pic>
        <p:nvPicPr>
          <p:cNvPr id="645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" y="1619562"/>
            <a:ext cx="8802579" cy="4895222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Rectangle 1"/>
          <p:cNvSpPr/>
          <p:nvPr/>
        </p:nvSpPr>
        <p:spPr>
          <a:xfrm>
            <a:off x="6381750" y="1143000"/>
            <a:ext cx="104775" cy="5622924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  <p:sp>
        <p:nvSpPr>
          <p:cNvPr id="647" name="Title 3"/>
          <p:cNvSpPr txBox="1">
            <a:spLocks noGrp="1"/>
          </p:cNvSpPr>
          <p:nvPr>
            <p:ph type="title"/>
          </p:nvPr>
        </p:nvSpPr>
        <p:spPr>
          <a:xfrm>
            <a:off x="3638550" y="76200"/>
            <a:ext cx="5276850" cy="1066801"/>
          </a:xfrm>
          <a:prstGeom prst="rect">
            <a:avLst/>
          </a:prstGeom>
        </p:spPr>
        <p:txBody>
          <a:bodyPr/>
          <a:lstStyle/>
          <a:p>
            <a:r>
              <a:rPr dirty="0"/>
              <a:t>Synchronization Barrier</a:t>
            </a:r>
          </a:p>
        </p:txBody>
      </p:sp>
      <p:sp>
        <p:nvSpPr>
          <p:cNvPr id="648" name="Lightning Bolt 4"/>
          <p:cNvSpPr/>
          <p:nvPr/>
        </p:nvSpPr>
        <p:spPr>
          <a:xfrm>
            <a:off x="4021756" y="4024274"/>
            <a:ext cx="1825101" cy="2635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gradFill>
            <a:gsLst>
              <a:gs pos="0">
                <a:srgbClr val="940000"/>
              </a:gs>
              <a:gs pos="50000">
                <a:srgbClr val="D50000"/>
              </a:gs>
              <a:gs pos="100000">
                <a:srgbClr val="FF0000"/>
              </a:gs>
            </a:gsLst>
            <a:lin ang="13500000"/>
          </a:gradFill>
          <a:ln w="28575">
            <a:solidFill>
              <a:srgbClr val="000000"/>
            </a:solidFill>
            <a:prstDash val="sysDas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 b="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50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focuses on improving speculative execution scheduling for straggler mitigation</a:t>
            </a:r>
          </a:p>
          <a:p>
            <a:r>
              <a:rPr lang="en-US" dirty="0"/>
              <a:t>Hadoop’s speculative execution scheduler assumes server’s are homogenous</a:t>
            </a:r>
          </a:p>
          <a:p>
            <a:r>
              <a:rPr lang="en-US" dirty="0"/>
              <a:t>Unlikely to be true: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Data center machine upgrades and replacement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Virtualized data centers (e.g., EC2)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300954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9D6760-9CC9-A343-A6BC-9D2FB4014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059445"/>
              </p:ext>
            </p:extLst>
          </p:nvPr>
        </p:nvGraphicFramePr>
        <p:xfrm>
          <a:off x="350838" y="1447800"/>
          <a:ext cx="85645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141">
                  <a:extLst>
                    <a:ext uri="{9D8B030D-6E8A-4147-A177-3AD203B41FA5}">
                      <a16:colId xmlns:a16="http://schemas.microsoft.com/office/drawing/2014/main" val="2014554682"/>
                    </a:ext>
                  </a:extLst>
                </a:gridCol>
                <a:gridCol w="2141141">
                  <a:extLst>
                    <a:ext uri="{9D8B030D-6E8A-4147-A177-3AD203B41FA5}">
                      <a16:colId xmlns:a16="http://schemas.microsoft.com/office/drawing/2014/main" val="1684343642"/>
                    </a:ext>
                  </a:extLst>
                </a:gridCol>
                <a:gridCol w="2141141">
                  <a:extLst>
                    <a:ext uri="{9D8B030D-6E8A-4147-A177-3AD203B41FA5}">
                      <a16:colId xmlns:a16="http://schemas.microsoft.com/office/drawing/2014/main" val="252915332"/>
                    </a:ext>
                  </a:extLst>
                </a:gridCol>
                <a:gridCol w="2141141">
                  <a:extLst>
                    <a:ext uri="{9D8B030D-6E8A-4147-A177-3AD203B41FA5}">
                      <a16:colId xmlns:a16="http://schemas.microsoft.com/office/drawing/2014/main" val="3159542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Perf (MB/s)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Std.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VM/host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0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VMs/host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4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VMs/host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54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VMs/host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VMs/host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8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VMs/host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VMs/host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5281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709E31D9-9843-5543-913C-F82A9BDA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I/O Performance in 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1870D-8951-3946-ADC0-B8436F0945C2}"/>
              </a:ext>
            </a:extLst>
          </p:cNvPr>
          <p:cNvSpPr txBox="1"/>
          <p:nvPr/>
        </p:nvSpPr>
        <p:spPr>
          <a:xfrm>
            <a:off x="350196" y="5239265"/>
            <a:ext cx="856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  <a:ea typeface="Arial" charset="0"/>
                <a:cs typeface="Arial" charset="0"/>
              </a:rPr>
              <a:t>VM write performance significantly affected by co-located VMs!</a:t>
            </a:r>
          </a:p>
        </p:txBody>
      </p:sp>
    </p:spTree>
    <p:extLst>
      <p:ext uri="{BB962C8B-B14F-4D97-AF65-F5344CB8AC3E}">
        <p14:creationId xmlns:p14="http://schemas.microsoft.com/office/powerpoint/2010/main" val="7135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Each task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𝑃𝑟𝑜𝑔𝑟𝑒𝑠𝑠𝑆𝑐𝑜𝑟𝑒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task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dirty="0"/>
                  <a:t> with</a:t>
                </a:r>
                <a:br>
                  <a:rPr lang="en-US" dirty="0"/>
                </a:br>
                <a:r>
                  <a:rPr lang="en-US" sz="1500" dirty="0"/>
                  <a:t> </a:t>
                </a:r>
                <a:br>
                  <a:rPr lang="en-US" sz="15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𝑃𝑟𝑜𝑔𝑟𝑒𝑠𝑠𝑆𝑐𝑜𝑟𝑒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𝑃𝑟𝑜𝑔𝑟𝑒𝑠𝑠𝑆𝑐𝑜𝑟𝑒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−0.2</m:t>
                    </m:r>
                  </m:oMath>
                </a14:m>
                <a:br>
                  <a:rPr lang="en-US" dirty="0"/>
                </a:br>
                <a:r>
                  <a:rPr lang="en-US" sz="1500" dirty="0"/>
                  <a:t> </a:t>
                </a:r>
                <a:br>
                  <a:rPr lang="en-US" dirty="0"/>
                </a:br>
                <a:r>
                  <a:rPr lang="en-US" dirty="0"/>
                  <a:t>triggers a duplicate to be speculatively executed in next available execution slot.</a:t>
                </a:r>
              </a:p>
            </p:txBody>
          </p:sp>
        </mc:Choice>
        <mc:Fallback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22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Hadoop’s Speculative Execution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600" b="1" dirty="0"/>
              <a:t>Insight:</a:t>
            </a:r>
            <a:r>
              <a:rPr lang="en-US" sz="2600" dirty="0"/>
              <a:t> Tasks who finish last directly affect job response time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600" b="1" dirty="0"/>
              <a:t>Idea:</a:t>
            </a:r>
            <a:r>
              <a:rPr lang="en-US" sz="2600" dirty="0"/>
              <a:t> Prioritize tasks that will finish last for speculative execution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600" b="1" dirty="0"/>
              <a:t>Challenge:</a:t>
            </a:r>
            <a:r>
              <a:rPr lang="en-US" sz="2600" dirty="0"/>
              <a:t> How can we perform online estimate time to completion for each task?</a:t>
            </a:r>
            <a:endParaRPr lang="en-US" sz="2600" b="1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 1: Time to completion</a:t>
            </a:r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346F1F-8900-CE47-990F-1C41309F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Slow servers are bad candidates for speculative execution</a:t>
            </a:r>
          </a:p>
          <a:p>
            <a:pPr marL="0" indent="0">
              <a:buNone/>
            </a:pPr>
            <a:r>
              <a:rPr lang="en-US" b="1" dirty="0"/>
              <a:t>Idea: </a:t>
            </a:r>
            <a:r>
              <a:rPr lang="en-US" dirty="0"/>
              <a:t>Speculatively execute tasks only on the fastest servers</a:t>
            </a:r>
          </a:p>
          <a:p>
            <a:pPr marL="0" indent="0">
              <a:buNone/>
            </a:pPr>
            <a:r>
              <a:rPr lang="en-US" b="1" dirty="0"/>
              <a:t>Challenge: </a:t>
            </a:r>
            <a:r>
              <a:rPr lang="en-US" dirty="0"/>
              <a:t>How to perform online estimation of server performance and use it to inform placement?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559C66-A202-F143-BC71-C55EDAD5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 2: Better job placement</a:t>
            </a:r>
          </a:p>
        </p:txBody>
      </p:sp>
    </p:spTree>
    <p:extLst>
      <p:ext uri="{BB962C8B-B14F-4D97-AF65-F5344CB8AC3E}">
        <p14:creationId xmlns:p14="http://schemas.microsoft.com/office/powerpoint/2010/main" val="28979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4501-3017-FF4F-86DA-08CF66E88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stragglers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1F68E-9B57-8F40-8B79-912B62EB5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400" y="2921137"/>
            <a:ext cx="4344988" cy="2644258"/>
          </a:xfrm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Improves Response Times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155457-A54B-1348-A087-494E84A8A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753F15-FF38-844E-9A45-8A5E8C3D63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36259</TotalTime>
  <Words>435</Words>
  <Application>Microsoft Macintosh PowerPoint</Application>
  <PresentationFormat>On-screen Show (4:3)</PresentationFormat>
  <Paragraphs>96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Times</vt:lpstr>
      <vt:lpstr>Times New Roman</vt:lpstr>
      <vt:lpstr>1_Office Theme</vt:lpstr>
      <vt:lpstr>Student Presentation  Improving MapReduce Performance in Heterogenous Environments</vt:lpstr>
      <vt:lpstr>MapReduce/Hadoop Jobs</vt:lpstr>
      <vt:lpstr>Synchronization Barrier</vt:lpstr>
      <vt:lpstr>Problem Statement / Motivation</vt:lpstr>
      <vt:lpstr>Variable I/O Performance in EC2</vt:lpstr>
      <vt:lpstr>Background: Hadoop’s Speculative Execution</vt:lpstr>
      <vt:lpstr>Key Insight 1: Time to completion</vt:lpstr>
      <vt:lpstr>Key Insight 2: Better job placement</vt:lpstr>
      <vt:lpstr>LATE Improves Response Times</vt:lpstr>
      <vt:lpstr>LATE Improves Response Times</vt:lpstr>
      <vt:lpstr>Impact</vt:lpstr>
      <vt:lpstr>Technical Details</vt:lpstr>
      <vt:lpstr>Key Idea: Prioritize tasks by time to completion</vt:lpstr>
      <vt:lpstr>Key Idea: Place speculative tasks only on fast servers</vt:lpstr>
      <vt:lpstr>Key Idea: Avoid unnecessary speculative execution</vt:lpstr>
      <vt:lpstr>Questions?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jhelt</cp:lastModifiedBy>
  <cp:revision>1557</cp:revision>
  <cp:lastPrinted>2016-09-14T02:16:39Z</cp:lastPrinted>
  <dcterms:created xsi:type="dcterms:W3CDTF">2013-10-08T01:49:25Z</dcterms:created>
  <dcterms:modified xsi:type="dcterms:W3CDTF">2019-03-22T19:56:47Z</dcterms:modified>
</cp:coreProperties>
</file>