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381" r:id="rId2"/>
    <p:sldId id="314" r:id="rId3"/>
    <p:sldId id="382" r:id="rId4"/>
    <p:sldId id="315" r:id="rId5"/>
    <p:sldId id="383" r:id="rId6"/>
    <p:sldId id="390" r:id="rId7"/>
    <p:sldId id="397" r:id="rId8"/>
    <p:sldId id="384" r:id="rId9"/>
    <p:sldId id="388" r:id="rId10"/>
    <p:sldId id="387" r:id="rId11"/>
    <p:sldId id="396" r:id="rId12"/>
    <p:sldId id="385" r:id="rId13"/>
    <p:sldId id="378" r:id="rId14"/>
    <p:sldId id="391" r:id="rId15"/>
    <p:sldId id="392" r:id="rId16"/>
    <p:sldId id="394" r:id="rId1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 autoAdjust="0"/>
    <p:restoredTop sz="75191" autoAdjust="0"/>
  </p:normalViewPr>
  <p:slideViewPr>
    <p:cSldViewPr snapToGrid="0">
      <p:cViewPr varScale="1">
        <p:scale>
          <a:sx n="119" d="100"/>
          <a:sy n="119" d="100"/>
        </p:scale>
        <p:origin x="3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-1" charset="0"/>
              </a:rPr>
              <a:t>Roughly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speaking,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for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logistic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regression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and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k-means,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spark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scales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linearly</a:t>
            </a:r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3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8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3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46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5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computations.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Spark/RDD,</a:t>
            </a:r>
            <a:r>
              <a:rPr lang="zh-CN" altLang="en-US" dirty="0"/>
              <a:t> </a:t>
            </a:r>
            <a:r>
              <a:rPr lang="en-US" altLang="zh-CN" dirty="0"/>
              <a:t>Pregel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HaLoop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implicitly</a:t>
            </a:r>
            <a:r>
              <a:rPr lang="zh-CN" altLang="en-US" dirty="0"/>
              <a:t> </a:t>
            </a:r>
            <a:r>
              <a:rPr lang="en-US" altLang="zh-CN" dirty="0"/>
              <a:t>performed.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-1" charset="0"/>
              </a:rPr>
              <a:t>The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key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idea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of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RDD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that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what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missing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data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sharing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abstraction.</a:t>
            </a:r>
          </a:p>
          <a:p>
            <a:pPr eaLnBrk="1" hangingPunct="1"/>
            <a:endParaRPr lang="en-US" b="1" dirty="0">
              <a:latin typeface="Times New Roman" pitchFamily="-1" charset="0"/>
            </a:endParaRPr>
          </a:p>
          <a:p>
            <a:pPr eaLnBrk="1" hangingPunct="1"/>
            <a:r>
              <a:rPr lang="en-US" altLang="zh-CN" b="1" dirty="0">
                <a:latin typeface="Times New Roman" pitchFamily="-1" charset="0"/>
              </a:rPr>
              <a:t>RDD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proposed.</a:t>
            </a:r>
          </a:p>
          <a:p>
            <a:pPr eaLnBrk="1" hangingPunct="1"/>
            <a:endParaRPr lang="en-US" b="1" dirty="0">
              <a:latin typeface="Times New Roman" pitchFamily="-1" charset="0"/>
            </a:endParaRPr>
          </a:p>
          <a:p>
            <a:pPr eaLnBrk="1" hangingPunct="1"/>
            <a:r>
              <a:rPr lang="en-US" altLang="zh-CN" b="1" dirty="0">
                <a:latin typeface="Times New Roman" pitchFamily="-1" charset="0"/>
              </a:rPr>
              <a:t>Formally,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an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RDD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read-only,....</a:t>
            </a:r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-1" charset="0"/>
              </a:rPr>
              <a:t>Partitions: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the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atomic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pieces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of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the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dataset</a:t>
            </a:r>
          </a:p>
          <a:p>
            <a:pPr eaLnBrk="1" hangingPunct="1"/>
            <a:r>
              <a:rPr lang="en-US" altLang="zh-CN" b="1" dirty="0">
                <a:latin typeface="Times New Roman" pitchFamily="-1" charset="0"/>
              </a:rPr>
              <a:t>dependencies</a:t>
            </a:r>
          </a:p>
          <a:p>
            <a:pPr eaLnBrk="1" hangingPunct="1"/>
            <a:r>
              <a:rPr lang="en-US" altLang="zh-CN" b="1" dirty="0">
                <a:latin typeface="Times New Roman" pitchFamily="-1" charset="0"/>
              </a:rPr>
              <a:t>Function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to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compute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partition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from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its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parent</a:t>
            </a:r>
          </a:p>
          <a:p>
            <a:pPr eaLnBrk="1" hangingPunct="1"/>
            <a:r>
              <a:rPr lang="en-US" altLang="zh-CN" b="1" dirty="0">
                <a:latin typeface="Times New Roman" pitchFamily="-1" charset="0"/>
              </a:rPr>
              <a:t>Partitioning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scheme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&amp;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data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115737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7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HadoopBM: a Hadoop deployment that converts the input data into a low-overhead binary format in the first iteration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eliminate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text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parsing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later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iterations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store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in-memory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HDFS</a:t>
            </a:r>
            <a:r>
              <a:rPr lang="zh-CN" altLang="en-US" sz="12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b="0" dirty="0">
                <a:latin typeface="Arial" charset="0"/>
                <a:ea typeface="Arial" charset="0"/>
                <a:cs typeface="Arial" charset="0"/>
              </a:rPr>
              <a:t>instance.</a:t>
            </a:r>
            <a:endParaRPr lang="en-US" sz="1200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In the first iteration, all three read text input from HDFS</a:t>
            </a: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b="1" dirty="0">
                <a:latin typeface="+mn-lt"/>
              </a:rPr>
              <a:t>Demonstrate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Spark’s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ability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to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interactively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query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big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datasets</a:t>
            </a:r>
          </a:p>
          <a:p>
            <a:pPr eaLnBrk="1" hangingPunct="1"/>
            <a:r>
              <a:rPr lang="en-US" altLang="zh-CN" sz="1600" b="1" dirty="0">
                <a:latin typeface="+mn-lt"/>
              </a:rPr>
              <a:t>100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EC2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instances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each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of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which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has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8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cores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and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68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GB</a:t>
            </a:r>
            <a:r>
              <a:rPr lang="zh-CN" alt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RAM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70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/>
              <a:t>Resi</a:t>
            </a:r>
            <a:r>
              <a:rPr lang="en-US" altLang="zh-CN" i="1" dirty="0"/>
              <a:t>lient</a:t>
            </a:r>
            <a:r>
              <a:rPr lang="zh-CN" altLang="en-US" i="1" dirty="0"/>
              <a:t> </a:t>
            </a:r>
            <a:r>
              <a:rPr lang="en-US" altLang="zh-CN" i="1" dirty="0"/>
              <a:t>Distributed</a:t>
            </a:r>
            <a:r>
              <a:rPr lang="zh-CN" altLang="en-US" i="1" dirty="0"/>
              <a:t> </a:t>
            </a:r>
            <a:r>
              <a:rPr lang="en-US" altLang="zh-CN" i="1" dirty="0"/>
              <a:t>Datasets</a:t>
            </a:r>
            <a:endParaRPr lang="en-US" i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altLang="zh-CN" i="1" dirty="0"/>
              <a:t>Yue</a:t>
            </a:r>
            <a:r>
              <a:rPr lang="zh-CN" altLang="en-US" i="1" dirty="0"/>
              <a:t> </a:t>
            </a:r>
            <a:r>
              <a:rPr lang="en-US" altLang="zh-CN" i="1" dirty="0"/>
              <a:t>Tan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03/25/2019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9021F4D-9610-2543-9048-6DC1A5DF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08708-D3EB-C34F-9F81-4978446F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37" y="1316691"/>
            <a:ext cx="6559326" cy="4376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AABCF1-EF34-0344-9359-641F95873051}"/>
              </a:ext>
            </a:extLst>
          </p:cNvPr>
          <p:cNvSpPr txBox="1"/>
          <p:nvPr/>
        </p:nvSpPr>
        <p:spPr>
          <a:xfrm>
            <a:off x="350197" y="5859067"/>
            <a:ext cx="856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>
                <a:latin typeface="Times New Roman" pitchFamily="-1" charset="0"/>
              </a:rPr>
              <a:t>Roughly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speaking,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for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logistic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regression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and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k-means,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spark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scales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linearly</a:t>
            </a:r>
            <a:endParaRPr lang="en-US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576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9021F4D-9610-2543-9048-6DC1A5DF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ABCF1-EF34-0344-9359-641F95873051}"/>
              </a:ext>
            </a:extLst>
          </p:cNvPr>
          <p:cNvSpPr txBox="1"/>
          <p:nvPr/>
        </p:nvSpPr>
        <p:spPr>
          <a:xfrm>
            <a:off x="289398" y="5861692"/>
            <a:ext cx="856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>
                <a:latin typeface="Times New Roman" pitchFamily="-1" charset="0"/>
              </a:rPr>
              <a:t>This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plot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shows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effective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fault</a:t>
            </a:r>
            <a:r>
              <a:rPr lang="zh-CN" altLang="en-US" dirty="0">
                <a:latin typeface="Times New Roman" pitchFamily="-1" charset="0"/>
              </a:rPr>
              <a:t> </a:t>
            </a:r>
            <a:r>
              <a:rPr lang="en-US" altLang="zh-CN" dirty="0">
                <a:latin typeface="Times New Roman" pitchFamily="-1" charset="0"/>
              </a:rPr>
              <a:t>tolerance.</a:t>
            </a:r>
            <a:endParaRPr lang="en-US" dirty="0">
              <a:latin typeface="Times New Roman" pitchFamily="-1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6691B-60B6-214C-8AFE-617BDA0E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37024"/>
            <a:ext cx="7086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20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RDD</a:t>
            </a:r>
            <a:r>
              <a:rPr lang="zh-CN" altLang="en-US" sz="2600" dirty="0"/>
              <a:t> </a:t>
            </a:r>
            <a:r>
              <a:rPr lang="en-US" altLang="zh-CN" sz="2600" dirty="0"/>
              <a:t>paper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cited</a:t>
            </a:r>
            <a:r>
              <a:rPr lang="zh-CN" altLang="en-US" sz="2600" dirty="0"/>
              <a:t> </a:t>
            </a:r>
            <a:r>
              <a:rPr lang="en-US" altLang="zh-CN" sz="2600" dirty="0"/>
              <a:t>by</a:t>
            </a:r>
            <a:r>
              <a:rPr lang="zh-CN" altLang="en-US" sz="2600" dirty="0"/>
              <a:t> </a:t>
            </a:r>
            <a:r>
              <a:rPr lang="en-US" altLang="zh-CN" sz="2600" dirty="0"/>
              <a:t>3512</a:t>
            </a:r>
            <a:r>
              <a:rPr lang="zh-CN" altLang="en-US" sz="2600" dirty="0"/>
              <a:t> </a:t>
            </a:r>
            <a:r>
              <a:rPr lang="en-US" altLang="zh-CN" sz="2600" dirty="0"/>
              <a:t>papers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Apache</a:t>
            </a:r>
            <a:r>
              <a:rPr lang="zh-CN" altLang="en-US" sz="2600" dirty="0"/>
              <a:t> </a:t>
            </a:r>
            <a:r>
              <a:rPr lang="en-US" altLang="zh-CN" sz="2600" dirty="0"/>
              <a:t>Spark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largest</a:t>
            </a:r>
            <a:r>
              <a:rPr lang="zh-CN" altLang="en-US" sz="2600" dirty="0"/>
              <a:t> </a:t>
            </a:r>
            <a:r>
              <a:rPr lang="en-US" altLang="zh-CN" sz="2600" dirty="0"/>
              <a:t>open</a:t>
            </a:r>
            <a:r>
              <a:rPr lang="zh-CN" altLang="en-US" sz="2600" dirty="0"/>
              <a:t> </a:t>
            </a:r>
            <a:r>
              <a:rPr lang="en-US" altLang="zh-CN" sz="2600" dirty="0"/>
              <a:t>source</a:t>
            </a:r>
            <a:r>
              <a:rPr lang="zh-CN" altLang="en-US" sz="2600" dirty="0"/>
              <a:t> </a:t>
            </a:r>
            <a:r>
              <a:rPr lang="en-US" altLang="zh-CN" sz="2600" dirty="0"/>
              <a:t>community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big</a:t>
            </a:r>
            <a:r>
              <a:rPr lang="zh-CN" altLang="en-US" sz="2600" dirty="0"/>
              <a:t> </a:t>
            </a:r>
            <a:r>
              <a:rPr lang="en-US" altLang="zh-CN" sz="2600" dirty="0"/>
              <a:t>data,</a:t>
            </a:r>
            <a:r>
              <a:rPr lang="zh-CN" altLang="en-US" sz="2600" dirty="0"/>
              <a:t> </a:t>
            </a:r>
            <a:r>
              <a:rPr lang="en-US" altLang="zh-CN" sz="2600" dirty="0"/>
              <a:t>with</a:t>
            </a:r>
            <a:r>
              <a:rPr lang="zh-CN" altLang="en-US" sz="2600" dirty="0"/>
              <a:t> </a:t>
            </a:r>
            <a:r>
              <a:rPr lang="en-US" altLang="zh-CN" sz="2600" dirty="0"/>
              <a:t>over</a:t>
            </a:r>
            <a:r>
              <a:rPr lang="zh-CN" altLang="en-US" sz="2600" dirty="0"/>
              <a:t> </a:t>
            </a:r>
            <a:r>
              <a:rPr lang="en-US" altLang="zh-CN" sz="2600" dirty="0"/>
              <a:t>1k</a:t>
            </a:r>
            <a:r>
              <a:rPr lang="zh-CN" altLang="en-US" sz="2600" dirty="0"/>
              <a:t> </a:t>
            </a:r>
            <a:r>
              <a:rPr lang="en-US" altLang="zh-CN" sz="2600" dirty="0"/>
              <a:t>contributors</a:t>
            </a:r>
            <a:r>
              <a:rPr lang="zh-CN" altLang="en-US" sz="2600" dirty="0"/>
              <a:t> </a:t>
            </a:r>
            <a:r>
              <a:rPr lang="en-US" altLang="zh-CN" sz="2600" dirty="0"/>
              <a:t>from</a:t>
            </a:r>
            <a:r>
              <a:rPr lang="zh-CN" altLang="en-US" sz="2600" dirty="0"/>
              <a:t> </a:t>
            </a:r>
            <a:r>
              <a:rPr lang="en-US" altLang="zh-CN" sz="2600" dirty="0"/>
              <a:t>250+</a:t>
            </a:r>
            <a:r>
              <a:rPr lang="zh-CN" altLang="en-US" sz="2600" dirty="0"/>
              <a:t> </a:t>
            </a:r>
            <a:r>
              <a:rPr lang="en-US" altLang="zh-CN" sz="2600" dirty="0"/>
              <a:t>organizations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Apache</a:t>
            </a:r>
            <a:r>
              <a:rPr lang="zh-CN" altLang="en-US" sz="2600" dirty="0"/>
              <a:t> </a:t>
            </a:r>
            <a:r>
              <a:rPr lang="en-US" altLang="zh-CN" sz="2600" dirty="0"/>
              <a:t>Spark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widely</a:t>
            </a:r>
            <a:r>
              <a:rPr lang="zh-CN" altLang="en-US" sz="2600" dirty="0"/>
              <a:t> </a:t>
            </a:r>
            <a:r>
              <a:rPr lang="en-US" altLang="zh-CN" sz="2600" dirty="0"/>
              <a:t>deployed</a:t>
            </a:r>
            <a:r>
              <a:rPr lang="zh-CN" altLang="en-US" sz="2600" dirty="0"/>
              <a:t> </a:t>
            </a:r>
            <a:r>
              <a:rPr lang="en-US" altLang="zh-CN" sz="2600" dirty="0"/>
              <a:t>by</a:t>
            </a:r>
            <a:r>
              <a:rPr lang="zh-CN" altLang="en-US" sz="2600" dirty="0"/>
              <a:t> </a:t>
            </a:r>
            <a:r>
              <a:rPr lang="en-US" altLang="zh-CN" sz="2600" dirty="0"/>
              <a:t>enterprises</a:t>
            </a:r>
            <a:r>
              <a:rPr lang="zh-CN" altLang="en-US" sz="2600" dirty="0"/>
              <a:t> </a:t>
            </a:r>
            <a:r>
              <a:rPr lang="en-US" altLang="zh-CN" sz="2600" dirty="0"/>
              <a:t>across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wide</a:t>
            </a:r>
            <a:r>
              <a:rPr lang="zh-CN" altLang="en-US" sz="2600" dirty="0"/>
              <a:t> </a:t>
            </a:r>
            <a:r>
              <a:rPr lang="en-US" altLang="zh-CN" sz="2600" dirty="0"/>
              <a:t>range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industries.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Spark</a:t>
            </a:r>
            <a:r>
              <a:rPr lang="zh-CN" altLang="en-US" sz="2600" dirty="0"/>
              <a:t> </a:t>
            </a:r>
            <a:r>
              <a:rPr lang="en-US" altLang="zh-CN" sz="2600" dirty="0"/>
              <a:t>works</a:t>
            </a:r>
            <a:r>
              <a:rPr lang="zh-CN" altLang="en-US" sz="2600" dirty="0"/>
              <a:t> </a:t>
            </a:r>
            <a:r>
              <a:rPr lang="en-US" altLang="zh-CN" sz="2600" dirty="0"/>
              <a:t>with</a:t>
            </a:r>
            <a:r>
              <a:rPr lang="zh-CN" altLang="en-US" sz="2600" dirty="0"/>
              <a:t> </a:t>
            </a:r>
            <a:r>
              <a:rPr lang="en-US" altLang="zh-CN" sz="2600" dirty="0"/>
              <a:t>many</a:t>
            </a:r>
            <a:br>
              <a:rPr lang="en-US" altLang="zh-CN" sz="2600" dirty="0"/>
            </a:br>
            <a:r>
              <a:rPr lang="en-US" altLang="zh-CN" sz="2600" dirty="0"/>
              <a:t>other</a:t>
            </a:r>
            <a:r>
              <a:rPr lang="zh-CN" altLang="en-US" sz="2600" dirty="0"/>
              <a:t> </a:t>
            </a:r>
            <a:r>
              <a:rPr lang="en-US" altLang="zh-CN" sz="2600" dirty="0"/>
              <a:t>systems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73046-E3E5-E54D-A740-2A912133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574" y="3964138"/>
            <a:ext cx="3820309" cy="281766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FCA72A-DF3D-9E4C-A6CA-ADDACAFF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</a:t>
            </a:r>
            <a:r>
              <a:rPr lang="en-US" altLang="zh-CN" i="1" dirty="0"/>
              <a:t>pipelining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6CA72-C5C8-4740-A618-E22FF8F8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42" y="1287060"/>
            <a:ext cx="6142915" cy="3925923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39E3C65-FE40-6747-8AB4-DE51A475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A3511-2E5C-C844-803E-F40B2A35AA4F}"/>
              </a:ext>
            </a:extLst>
          </p:cNvPr>
          <p:cNvSpPr txBox="1"/>
          <p:nvPr/>
        </p:nvSpPr>
        <p:spPr>
          <a:xfrm>
            <a:off x="889137" y="5216997"/>
            <a:ext cx="748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Narrow dependencies: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each parent partition is used by at most one child partition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Wide dependencies: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multiple child partitions may depend on one parent partition</a:t>
            </a:r>
          </a:p>
        </p:txBody>
      </p:sp>
    </p:spTree>
    <p:extLst>
      <p:ext uri="{BB962C8B-B14F-4D97-AF65-F5344CB8AC3E}">
        <p14:creationId xmlns:p14="http://schemas.microsoft.com/office/powerpoint/2010/main" val="2174740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</a:t>
            </a:r>
            <a:r>
              <a:rPr lang="en-US" altLang="zh-CN" i="1" dirty="0"/>
              <a:t>pipelining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C9A3F-7BEF-EE4A-B086-73AE8D13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26" y="1370307"/>
            <a:ext cx="6063354" cy="411738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7247F4-D4EC-0F43-A824-8196EB4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98BB-55D8-A348-811C-3EBB19BE2BE0}"/>
              </a:ext>
            </a:extLst>
          </p:cNvPr>
          <p:cNvSpPr txBox="1"/>
          <p:nvPr/>
        </p:nvSpPr>
        <p:spPr>
          <a:xfrm>
            <a:off x="790444" y="5436591"/>
            <a:ext cx="7684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Partitions are shaded rectangles, in black if they are in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C-&gt;D-&gt;F are pipelined so C and D need not to be materialized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E-&gt;F and C-&gt;D-&gt;F are parallelized</a:t>
            </a:r>
          </a:p>
        </p:txBody>
      </p:sp>
    </p:spTree>
    <p:extLst>
      <p:ext uri="{BB962C8B-B14F-4D97-AF65-F5344CB8AC3E}">
        <p14:creationId xmlns:p14="http://schemas.microsoft.com/office/powerpoint/2010/main" val="891032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Three</a:t>
            </a:r>
            <a:r>
              <a:rPr lang="zh-CN" altLang="en-US" sz="2600" dirty="0"/>
              <a:t> </a:t>
            </a:r>
            <a:r>
              <a:rPr lang="en-US" altLang="zh-CN" sz="2600" dirty="0"/>
              <a:t>options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storage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persistent</a:t>
            </a:r>
            <a:r>
              <a:rPr lang="zh-CN" altLang="en-US" sz="2600" dirty="0"/>
              <a:t> </a:t>
            </a:r>
            <a:r>
              <a:rPr lang="en-US" altLang="zh-CN" sz="2600" dirty="0"/>
              <a:t>RDDs: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In-memory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deserialized</a:t>
            </a:r>
            <a:r>
              <a:rPr lang="zh-CN" altLang="en-US" sz="2400" dirty="0"/>
              <a:t> </a:t>
            </a:r>
            <a:r>
              <a:rPr lang="en-US" altLang="zh-CN" sz="2400" dirty="0"/>
              <a:t>Java</a:t>
            </a:r>
            <a:r>
              <a:rPr lang="zh-CN" altLang="en-US" sz="2400" dirty="0"/>
              <a:t> </a:t>
            </a:r>
            <a:r>
              <a:rPr lang="en-US" altLang="zh-CN" sz="2400" dirty="0"/>
              <a:t>objects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In-memory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serialized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On-disk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LRU</a:t>
            </a:r>
            <a:r>
              <a:rPr lang="zh-CN" altLang="en-US" sz="2600" dirty="0"/>
              <a:t> </a:t>
            </a:r>
            <a:r>
              <a:rPr lang="en-US" altLang="zh-CN" sz="2600" dirty="0"/>
              <a:t>eviction</a:t>
            </a:r>
            <a:r>
              <a:rPr lang="zh-CN" altLang="en-US" sz="2600" dirty="0"/>
              <a:t> </a:t>
            </a:r>
            <a:r>
              <a:rPr lang="en-US" altLang="zh-CN" sz="2600" dirty="0"/>
              <a:t>policy</a:t>
            </a:r>
            <a:r>
              <a:rPr lang="zh-CN" altLang="en-US" sz="2600" dirty="0"/>
              <a:t> </a:t>
            </a:r>
            <a:r>
              <a:rPr lang="en-US" altLang="zh-CN" sz="2600" dirty="0"/>
              <a:t>at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level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RDDs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3A0D8-41A5-A64E-813D-0722C34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18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MapReduce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Dryad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terative algorithms and interactive data mining </a:t>
            </a:r>
            <a:r>
              <a:rPr lang="en-US" altLang="zh-CN" dirty="0"/>
              <a:t>inefficiently</a:t>
            </a:r>
          </a:p>
          <a:p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pSp>
        <p:nvGrpSpPr>
          <p:cNvPr id="16388" name="Group 16387">
            <a:extLst>
              <a:ext uri="{FF2B5EF4-FFF2-40B4-BE49-F238E27FC236}">
                <a16:creationId xmlns:a16="http://schemas.microsoft.com/office/drawing/2014/main" id="{F4C6A139-5E21-734A-A8B4-7904C5D6A565}"/>
              </a:ext>
            </a:extLst>
          </p:cNvPr>
          <p:cNvGrpSpPr/>
          <p:nvPr/>
        </p:nvGrpSpPr>
        <p:grpSpPr>
          <a:xfrm>
            <a:off x="824803" y="3244622"/>
            <a:ext cx="7615990" cy="2952810"/>
            <a:chOff x="764005" y="3330683"/>
            <a:chExt cx="7615990" cy="2952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A387F6-DC9F-5246-9097-E85B0D795D73}"/>
                </a:ext>
              </a:extLst>
            </p:cNvPr>
            <p:cNvSpPr txBox="1"/>
            <p:nvPr/>
          </p:nvSpPr>
          <p:spPr>
            <a:xfrm>
              <a:off x="1344740" y="3345722"/>
              <a:ext cx="25485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MapReduce Job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24CCC-5FAD-DD45-B40A-A25842957BBF}"/>
                </a:ext>
              </a:extLst>
            </p:cNvPr>
            <p:cNvSpPr txBox="1"/>
            <p:nvPr/>
          </p:nvSpPr>
          <p:spPr>
            <a:xfrm>
              <a:off x="5215903" y="3330683"/>
              <a:ext cx="25485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MapReduce Job 2</a:t>
              </a:r>
            </a:p>
          </p:txBody>
        </p:sp>
        <p:grpSp>
          <p:nvGrpSpPr>
            <p:cNvPr id="16385" name="Group 16384">
              <a:extLst>
                <a:ext uri="{FF2B5EF4-FFF2-40B4-BE49-F238E27FC236}">
                  <a16:creationId xmlns:a16="http://schemas.microsoft.com/office/drawing/2014/main" id="{7A34116C-6CD3-154C-B3BD-3AA258CABC02}"/>
                </a:ext>
              </a:extLst>
            </p:cNvPr>
            <p:cNvGrpSpPr/>
            <p:nvPr/>
          </p:nvGrpSpPr>
          <p:grpSpPr>
            <a:xfrm>
              <a:off x="764005" y="3330683"/>
              <a:ext cx="7615990" cy="2952810"/>
              <a:chOff x="766150" y="3394911"/>
              <a:chExt cx="7615990" cy="29528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400D34-EEEC-7643-8351-F5804FF61FF6}"/>
                  </a:ext>
                </a:extLst>
              </p:cNvPr>
              <p:cNvSpPr/>
              <p:nvPr/>
            </p:nvSpPr>
            <p:spPr>
              <a:xfrm>
                <a:off x="2372364" y="5643754"/>
                <a:ext cx="38501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444113-BD22-C244-A184-DA5E88822B5E}"/>
                  </a:ext>
                </a:extLst>
              </p:cNvPr>
              <p:cNvSpPr/>
              <p:nvPr/>
            </p:nvSpPr>
            <p:spPr>
              <a:xfrm>
                <a:off x="4375627" y="5647824"/>
                <a:ext cx="38501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1AF4FD-90AD-8044-AD99-6426C1E6C0BF}"/>
                  </a:ext>
                </a:extLst>
              </p:cNvPr>
              <p:cNvSpPr/>
              <p:nvPr/>
            </p:nvSpPr>
            <p:spPr>
              <a:xfrm>
                <a:off x="6453008" y="5661921"/>
                <a:ext cx="38501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0853154-773B-AB48-AEC1-EE26E04E95AA}"/>
                  </a:ext>
                </a:extLst>
              </p:cNvPr>
              <p:cNvGrpSpPr/>
              <p:nvPr/>
            </p:nvGrpSpPr>
            <p:grpSpPr>
              <a:xfrm>
                <a:off x="766150" y="3394911"/>
                <a:ext cx="3597441" cy="1191126"/>
                <a:chOff x="643689" y="3366837"/>
                <a:chExt cx="3597441" cy="1191126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7730C3A-C8A0-6B4D-955E-7CAE2FF53522}"/>
                    </a:ext>
                  </a:extLst>
                </p:cNvPr>
                <p:cNvSpPr/>
                <p:nvPr/>
              </p:nvSpPr>
              <p:spPr>
                <a:xfrm>
                  <a:off x="836195" y="3757657"/>
                  <a:ext cx="1497930" cy="46816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  <a:latin typeface="+mn-lt"/>
                    </a:rPr>
                    <a:t>mapper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91CC394-1059-E94A-88E4-7F76B80223DE}"/>
                    </a:ext>
                  </a:extLst>
                </p:cNvPr>
                <p:cNvSpPr/>
                <p:nvPr/>
              </p:nvSpPr>
              <p:spPr>
                <a:xfrm>
                  <a:off x="2568747" y="3757657"/>
                  <a:ext cx="1497930" cy="46816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  <a:latin typeface="+mn-lt"/>
                    </a:rPr>
                    <a:t>reducer</a:t>
                  </a:r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C985D28-8328-3D45-8D0F-4ECFA70150DE}"/>
                    </a:ext>
                  </a:extLst>
                </p:cNvPr>
                <p:cNvSpPr/>
                <p:nvPr/>
              </p:nvSpPr>
              <p:spPr>
                <a:xfrm>
                  <a:off x="643689" y="3366837"/>
                  <a:ext cx="3597441" cy="1191126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88B1640-067D-914A-9783-2977CA3FCB86}"/>
                  </a:ext>
                </a:extLst>
              </p:cNvPr>
              <p:cNvGrpSpPr/>
              <p:nvPr/>
            </p:nvGrpSpPr>
            <p:grpSpPr>
              <a:xfrm>
                <a:off x="4784699" y="3394911"/>
                <a:ext cx="3597441" cy="1191126"/>
                <a:chOff x="4072685" y="3366837"/>
                <a:chExt cx="3597441" cy="119112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2B2B4F4-C9AA-7D43-83DF-8DDDAE9FE8FA}"/>
                    </a:ext>
                  </a:extLst>
                </p:cNvPr>
                <p:cNvSpPr/>
                <p:nvPr/>
              </p:nvSpPr>
              <p:spPr>
                <a:xfrm>
                  <a:off x="4340396" y="3825716"/>
                  <a:ext cx="1484819" cy="40011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  <a:latin typeface="+mn-lt"/>
                    </a:rPr>
                    <a:t>mapper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3B24377-630A-0F48-9AA1-D4965D50CC54}"/>
                    </a:ext>
                  </a:extLst>
                </p:cNvPr>
                <p:cNvSpPr/>
                <p:nvPr/>
              </p:nvSpPr>
              <p:spPr>
                <a:xfrm>
                  <a:off x="6033335" y="3825716"/>
                  <a:ext cx="1484819" cy="40011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</a:rPr>
                    <a:t>reduc</a:t>
                  </a:r>
                  <a:r>
                    <a:rPr lang="en-US" b="0" dirty="0">
                      <a:solidFill>
                        <a:schemeClr val="tx1"/>
                      </a:solidFill>
                      <a:latin typeface="+mn-lt"/>
                    </a:rPr>
                    <a:t>er</a:t>
                  </a: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140D5918-88EF-9E43-B4AB-4A6CB4F99714}"/>
                    </a:ext>
                  </a:extLst>
                </p:cNvPr>
                <p:cNvSpPr/>
                <p:nvPr/>
              </p:nvSpPr>
              <p:spPr>
                <a:xfrm>
                  <a:off x="4072685" y="3366837"/>
                  <a:ext cx="3597441" cy="1191126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0A0E017-0F8B-4A48-B635-FFF604C04069}"/>
                  </a:ext>
                </a:extLst>
              </p:cNvPr>
              <p:cNvCxnSpPr>
                <a:cxnSpLocks/>
                <a:stCxn id="2" idx="4"/>
                <a:endCxn id="3" idx="0"/>
              </p:cNvCxnSpPr>
              <p:nvPr/>
            </p:nvCxnSpPr>
            <p:spPr>
              <a:xfrm>
                <a:off x="1707621" y="4253900"/>
                <a:ext cx="857248" cy="1389854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D9FCC8C-3522-4842-ACEC-3E6A376AD4C3}"/>
                  </a:ext>
                </a:extLst>
              </p:cNvPr>
              <p:cNvCxnSpPr>
                <a:cxnSpLocks/>
                <a:stCxn id="3" idx="0"/>
                <a:endCxn id="7" idx="4"/>
              </p:cNvCxnSpPr>
              <p:nvPr/>
            </p:nvCxnSpPr>
            <p:spPr>
              <a:xfrm flipV="1">
                <a:off x="2564869" y="4253900"/>
                <a:ext cx="875304" cy="1389854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265C596-24FB-1442-BB19-F03D3CBCFDF8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3440173" y="4253900"/>
                <a:ext cx="1127959" cy="1393924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7A42504-68E1-7A43-BCD4-B1C22566BFFA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V="1">
                <a:off x="4568132" y="4253900"/>
                <a:ext cx="1226688" cy="1393924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E393EB8-627F-3446-92CF-A487AC79FC79}"/>
                  </a:ext>
                </a:extLst>
              </p:cNvPr>
              <p:cNvCxnSpPr>
                <a:cxnSpLocks/>
                <a:stCxn id="9" idx="4"/>
                <a:endCxn id="11" idx="0"/>
              </p:cNvCxnSpPr>
              <p:nvPr/>
            </p:nvCxnSpPr>
            <p:spPr>
              <a:xfrm>
                <a:off x="5794820" y="4253900"/>
                <a:ext cx="850693" cy="1408021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113CB7B-5FC6-EE44-9FD2-F272FF2717DB}"/>
                  </a:ext>
                </a:extLst>
              </p:cNvPr>
              <p:cNvCxnSpPr>
                <a:cxnSpLocks/>
                <a:stCxn id="11" idx="0"/>
                <a:endCxn id="10" idx="4"/>
              </p:cNvCxnSpPr>
              <p:nvPr/>
            </p:nvCxnSpPr>
            <p:spPr>
              <a:xfrm flipV="1">
                <a:off x="6645513" y="4253900"/>
                <a:ext cx="842246" cy="1408021"/>
              </a:xfrm>
              <a:prstGeom prst="straightConnector1">
                <a:avLst/>
              </a:prstGeom>
              <a:ln>
                <a:prstDash val="solid"/>
                <a:headEnd type="none"/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911ACB-2FD3-0C4C-8CB9-404B5BB6A09A}"/>
                  </a:ext>
                </a:extLst>
              </p:cNvPr>
              <p:cNvSpPr txBox="1"/>
              <p:nvPr/>
            </p:nvSpPr>
            <p:spPr>
              <a:xfrm>
                <a:off x="918537" y="4957910"/>
                <a:ext cx="12869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Disk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I/O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Pregel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HaLoop</a:t>
            </a:r>
          </a:p>
          <a:p>
            <a:pPr lvl="1"/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only support specific computation patterns</a:t>
            </a:r>
          </a:p>
          <a:p>
            <a:pPr lvl="2"/>
            <a:r>
              <a:rPr lang="en-US" altLang="zh-CN" dirty="0"/>
              <a:t>Pregel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computations</a:t>
            </a:r>
          </a:p>
          <a:p>
            <a:pPr lvl="2"/>
            <a:r>
              <a:rPr lang="en-US" altLang="zh-CN" dirty="0"/>
              <a:t>HaLoop</a:t>
            </a:r>
            <a:r>
              <a:rPr lang="zh-CN" altLang="en-US" dirty="0"/>
              <a:t> </a:t>
            </a:r>
            <a:r>
              <a:rPr lang="en-US" altLang="zh-CN" dirty="0"/>
              <a:t>offers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MapReduce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pPr lvl="1"/>
            <a:r>
              <a:rPr lang="en-US" altLang="zh-CN" dirty="0"/>
              <a:t>Data sharing is implicitly done by the systems. Applications have no control over how data are</a:t>
            </a:r>
            <a:r>
              <a:rPr lang="zh-CN" altLang="en-US" dirty="0"/>
              <a:t> </a:t>
            </a:r>
            <a:r>
              <a:rPr lang="en-US" altLang="zh-CN" dirty="0"/>
              <a:t>shared.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What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missing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sharing</a:t>
            </a:r>
            <a:r>
              <a:rPr lang="zh-CN" altLang="en-US" sz="2600" dirty="0"/>
              <a:t> </a:t>
            </a:r>
            <a:r>
              <a:rPr lang="en-US" altLang="zh-CN" sz="2600" dirty="0"/>
              <a:t>abstraction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Resilient</a:t>
            </a:r>
            <a:r>
              <a:rPr lang="zh-CN" altLang="en-US" sz="2600" dirty="0"/>
              <a:t> </a:t>
            </a:r>
            <a:r>
              <a:rPr lang="en-US" altLang="zh-CN" sz="2600" dirty="0"/>
              <a:t>Distributed</a:t>
            </a:r>
            <a:r>
              <a:rPr lang="zh-CN" altLang="en-US" sz="2600" dirty="0"/>
              <a:t> </a:t>
            </a:r>
            <a:r>
              <a:rPr lang="en-US" altLang="zh-CN" sz="2600" dirty="0"/>
              <a:t>Dataset</a:t>
            </a:r>
            <a:r>
              <a:rPr lang="zh-CN" altLang="en-US" sz="2600" dirty="0"/>
              <a:t> </a:t>
            </a:r>
            <a:r>
              <a:rPr lang="en-US" altLang="zh-CN" sz="2600" dirty="0"/>
              <a:t>(RDD)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read-only,</a:t>
            </a:r>
            <a:r>
              <a:rPr lang="zh-CN" altLang="en-US" sz="2400" dirty="0"/>
              <a:t> </a:t>
            </a:r>
            <a:r>
              <a:rPr lang="en-US" altLang="zh-CN" sz="2400" dirty="0"/>
              <a:t>partitioned</a:t>
            </a:r>
            <a:r>
              <a:rPr lang="zh-CN" altLang="en-US" sz="2400" dirty="0"/>
              <a:t> 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records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fault-tolerance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lets</a:t>
            </a:r>
            <a:r>
              <a:rPr lang="zh-CN" altLang="en-US" sz="2400" dirty="0"/>
              <a:t> </a:t>
            </a:r>
            <a:r>
              <a:rPr lang="en-US" altLang="zh-CN" sz="2400" dirty="0"/>
              <a:t>users</a:t>
            </a:r>
            <a:r>
              <a:rPr lang="zh-CN" altLang="en-US" sz="2400" dirty="0"/>
              <a:t> </a:t>
            </a:r>
            <a:r>
              <a:rPr lang="en-US" altLang="zh-CN" sz="2400" dirty="0"/>
              <a:t>explicitly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>
              <a:lnSpc>
                <a:spcPct val="130000"/>
              </a:lnSpc>
            </a:pPr>
            <a:r>
              <a:rPr lang="en-US" altLang="zh-CN" sz="2000" dirty="0"/>
              <a:t>persist</a:t>
            </a:r>
            <a:r>
              <a:rPr lang="zh-CN" altLang="en-US" sz="2000" dirty="0"/>
              <a:t> </a:t>
            </a:r>
            <a:r>
              <a:rPr lang="en-US" altLang="zh-CN" sz="2000" dirty="0"/>
              <a:t>intermediate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memory,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>
              <a:lnSpc>
                <a:spcPct val="130000"/>
              </a:lnSpc>
            </a:pPr>
            <a:r>
              <a:rPr lang="en-US" altLang="zh-CN" sz="2000" dirty="0"/>
              <a:t>control</a:t>
            </a:r>
            <a:r>
              <a:rPr lang="zh-CN" altLang="en-US" sz="2000" dirty="0"/>
              <a:t> </a:t>
            </a:r>
            <a:r>
              <a:rPr lang="en-US" altLang="zh-CN" sz="2000" dirty="0"/>
              <a:t>their</a:t>
            </a:r>
            <a:r>
              <a:rPr lang="zh-CN" altLang="en-US" sz="2000" dirty="0"/>
              <a:t> </a:t>
            </a:r>
            <a:r>
              <a:rPr lang="en-US" altLang="zh-CN" sz="2000" dirty="0"/>
              <a:t>partitioning,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>
              <a:lnSpc>
                <a:spcPct val="130000"/>
              </a:lnSpc>
            </a:pP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manipulate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rich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FA16-7F73-3748-80F4-6FAA1C17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Efficient</a:t>
            </a:r>
            <a:r>
              <a:rPr lang="zh-CN" altLang="en-US" sz="2600" dirty="0"/>
              <a:t> </a:t>
            </a:r>
            <a:r>
              <a:rPr lang="en-US" altLang="zh-CN" sz="2600" dirty="0"/>
              <a:t>fault</a:t>
            </a:r>
            <a:r>
              <a:rPr lang="zh-CN" altLang="en-US" sz="2600" dirty="0"/>
              <a:t> </a:t>
            </a:r>
            <a:r>
              <a:rPr lang="en-US" altLang="zh-CN" sz="2600" dirty="0"/>
              <a:t>tolerance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Reconstructing</a:t>
            </a:r>
            <a:r>
              <a:rPr lang="zh-CN" altLang="en-US" sz="2200" dirty="0"/>
              <a:t> </a:t>
            </a:r>
            <a:r>
              <a:rPr lang="en-US" altLang="zh-CN" sz="2200" dirty="0"/>
              <a:t>lost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using</a:t>
            </a:r>
            <a:r>
              <a:rPr lang="zh-CN" altLang="en-US" sz="2200" dirty="0"/>
              <a:t> </a:t>
            </a:r>
            <a:r>
              <a:rPr lang="en-US" altLang="zh-CN" sz="2200" dirty="0"/>
              <a:t>its</a:t>
            </a:r>
            <a:r>
              <a:rPr lang="zh-CN" altLang="en-US" sz="2200" dirty="0"/>
              <a:t> </a:t>
            </a:r>
            <a:r>
              <a:rPr lang="en-US" altLang="zh-CN" sz="2200" dirty="0"/>
              <a:t>lineage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Reconstruction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lineage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because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Transformations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r>
              <a:rPr lang="en-US" altLang="zh-CN" sz="2200" dirty="0"/>
              <a:t>RDDs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coarse-grained: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operation</a:t>
            </a:r>
            <a:r>
              <a:rPr lang="zh-CN" altLang="en-US" sz="2200" dirty="0"/>
              <a:t> </a:t>
            </a:r>
            <a:r>
              <a:rPr lang="en-US" altLang="zh-CN" sz="2200" dirty="0"/>
              <a:t>(e.g.</a:t>
            </a:r>
            <a:r>
              <a:rPr lang="zh-CN" altLang="en-US" sz="2200" dirty="0"/>
              <a:t> </a:t>
            </a:r>
            <a:r>
              <a:rPr lang="en-US" altLang="zh-CN" sz="2200" dirty="0"/>
              <a:t>map,</a:t>
            </a:r>
            <a:r>
              <a:rPr lang="zh-CN" altLang="en-US" sz="2200" dirty="0"/>
              <a:t> </a:t>
            </a:r>
            <a:r>
              <a:rPr lang="en-US" altLang="zh-CN" sz="2200" dirty="0"/>
              <a:t>filter,</a:t>
            </a:r>
            <a:r>
              <a:rPr lang="zh-CN" altLang="en-US" sz="2200" dirty="0"/>
              <a:t> </a:t>
            </a:r>
            <a:r>
              <a:rPr lang="en-US" altLang="zh-CN" sz="2200" dirty="0"/>
              <a:t>join)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r>
              <a:rPr lang="en-US" altLang="zh-CN" sz="2200" dirty="0"/>
              <a:t>many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items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new</a:t>
            </a:r>
            <a:r>
              <a:rPr lang="zh-CN" altLang="en-US" sz="2200" dirty="0"/>
              <a:t> </a:t>
            </a:r>
            <a:r>
              <a:rPr lang="en-US" altLang="zh-CN" sz="2200" dirty="0"/>
              <a:t>RDDs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only</a:t>
            </a:r>
            <a:r>
              <a:rPr lang="zh-CN" altLang="en-US" sz="2200" dirty="0"/>
              <a:t> </a:t>
            </a:r>
            <a:r>
              <a:rPr lang="en-US" altLang="zh-CN" sz="2200" dirty="0"/>
              <a:t>be</a:t>
            </a:r>
            <a:r>
              <a:rPr lang="zh-CN" altLang="en-US" sz="2200" dirty="0"/>
              <a:t> </a:t>
            </a:r>
            <a:r>
              <a:rPr lang="en-US" altLang="zh-CN" sz="2200" dirty="0"/>
              <a:t>created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deterministic</a:t>
            </a:r>
            <a:r>
              <a:rPr lang="zh-CN" altLang="en-US" sz="2200" dirty="0"/>
              <a:t> </a:t>
            </a:r>
            <a:r>
              <a:rPr lang="en-US" altLang="zh-CN" sz="2200" dirty="0"/>
              <a:t>operations</a:t>
            </a:r>
            <a:r>
              <a:rPr lang="zh-CN" altLang="en-US" sz="2200" dirty="0"/>
              <a:t> </a:t>
            </a:r>
            <a:r>
              <a:rPr lang="en-US" altLang="zh-CN" sz="2200" dirty="0"/>
              <a:t>on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2">
              <a:lnSpc>
                <a:spcPct val="130000"/>
              </a:lnSpc>
            </a:pP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stable</a:t>
            </a:r>
            <a:r>
              <a:rPr lang="zh-CN" altLang="en-US" sz="1800" dirty="0"/>
              <a:t> </a:t>
            </a:r>
            <a:r>
              <a:rPr lang="en-US" altLang="zh-CN" sz="1800" dirty="0"/>
              <a:t>storage</a:t>
            </a:r>
          </a:p>
          <a:p>
            <a:pPr lvl="2">
              <a:lnSpc>
                <a:spcPct val="130000"/>
              </a:lnSpc>
            </a:pP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RDDs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1A62-E6C4-9745-AF2A-EFEE4A5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8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Need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representation</a:t>
            </a:r>
            <a:r>
              <a:rPr lang="zh-CN" altLang="en-US" sz="2600" dirty="0"/>
              <a:t> </a:t>
            </a:r>
            <a:r>
              <a:rPr lang="en-US" altLang="zh-CN" sz="2600" dirty="0"/>
              <a:t>that</a:t>
            </a:r>
            <a:r>
              <a:rPr lang="zh-CN" altLang="en-US" sz="2600" dirty="0"/>
              <a:t> </a:t>
            </a:r>
            <a:r>
              <a:rPr lang="en-US" altLang="zh-CN" sz="2600" dirty="0"/>
              <a:t>can</a:t>
            </a:r>
            <a:r>
              <a:rPr lang="zh-CN" altLang="en-US" sz="2600" dirty="0"/>
              <a:t> </a:t>
            </a:r>
            <a:r>
              <a:rPr lang="en-US" altLang="zh-CN" sz="2600" dirty="0"/>
              <a:t>track</a:t>
            </a:r>
            <a:r>
              <a:rPr lang="zh-CN" altLang="en-US" sz="2600" dirty="0"/>
              <a:t> </a:t>
            </a:r>
            <a:r>
              <a:rPr lang="en-US" altLang="zh-CN" sz="2600" dirty="0"/>
              <a:t>lineage</a:t>
            </a:r>
            <a:r>
              <a:rPr lang="zh-CN" altLang="en-US" sz="2600" dirty="0"/>
              <a:t> </a:t>
            </a:r>
            <a:r>
              <a:rPr lang="en-US" altLang="zh-CN" sz="2600" dirty="0"/>
              <a:t>across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wide</a:t>
            </a:r>
            <a:r>
              <a:rPr lang="zh-CN" altLang="en-US" sz="2600" dirty="0"/>
              <a:t> </a:t>
            </a:r>
            <a:r>
              <a:rPr lang="en-US" altLang="zh-CN" sz="2600" dirty="0"/>
              <a:t>range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transformations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3127-1476-7F4B-8788-F32E1245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6" y="2733526"/>
            <a:ext cx="6108528" cy="3645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B70A5-1D1D-9F44-8336-09D20C0AEE16}"/>
              </a:ext>
            </a:extLst>
          </p:cNvPr>
          <p:cNvSpPr txBox="1"/>
          <p:nvPr/>
        </p:nvSpPr>
        <p:spPr>
          <a:xfrm>
            <a:off x="6153374" y="3274075"/>
            <a:ext cx="299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block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HDFS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4600F-1BA2-7246-B9F3-7FFC35009617}"/>
              </a:ext>
            </a:extLst>
          </p:cNvPr>
          <p:cNvSpPr txBox="1"/>
          <p:nvPr/>
        </p:nvSpPr>
        <p:spPr>
          <a:xfrm>
            <a:off x="6191026" y="3752790"/>
            <a:ext cx="291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block’s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65DD3-04BD-F941-8609-2C83EE2E4C5F}"/>
              </a:ext>
            </a:extLst>
          </p:cNvPr>
          <p:cNvSpPr txBox="1"/>
          <p:nvPr/>
        </p:nvSpPr>
        <p:spPr>
          <a:xfrm>
            <a:off x="6114378" y="5151507"/>
            <a:ext cx="291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Partition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94636A1-1319-924E-8D09-A04B1AC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71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PageRank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94636A1-1319-924E-8D09-A04B1AC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4640F-848A-8F49-A0DB-587172847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825374"/>
            <a:ext cx="5225313" cy="311139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B3530-A751-DC4D-B232-D0699DE06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306" y="1765366"/>
            <a:ext cx="3743094" cy="2690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6FDB97-E48A-5D4A-953A-F3FB57283FE9}"/>
              </a:ext>
            </a:extLst>
          </p:cNvPr>
          <p:cNvSpPr/>
          <p:nvPr/>
        </p:nvSpPr>
        <p:spPr>
          <a:xfrm>
            <a:off x="497543" y="4174126"/>
            <a:ext cx="559397" cy="28183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25573-A304-C945-8F2E-529E6A8F271E}"/>
              </a:ext>
            </a:extLst>
          </p:cNvPr>
          <p:cNvSpPr/>
          <p:nvPr/>
        </p:nvSpPr>
        <p:spPr>
          <a:xfrm>
            <a:off x="897369" y="2999750"/>
            <a:ext cx="891091" cy="28183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4DD98-4C7A-094D-B534-99B369E71052}"/>
              </a:ext>
            </a:extLst>
          </p:cNvPr>
          <p:cNvSpPr/>
          <p:nvPr/>
        </p:nvSpPr>
        <p:spPr>
          <a:xfrm flipH="1">
            <a:off x="675044" y="1814273"/>
            <a:ext cx="559397" cy="28183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4500D-C4C5-7149-9290-851AD4C465CC}"/>
              </a:ext>
            </a:extLst>
          </p:cNvPr>
          <p:cNvSpPr/>
          <p:nvPr/>
        </p:nvSpPr>
        <p:spPr>
          <a:xfrm>
            <a:off x="680422" y="2072808"/>
            <a:ext cx="559397" cy="28183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6897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51D4B-0CDE-A641-A992-5EB69B47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79" y="1351548"/>
            <a:ext cx="6289842" cy="3078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ED460-2362-B048-B093-8EE4797C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0" y="1321069"/>
            <a:ext cx="6464300" cy="414020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A9311E6-702A-2C44-A2F6-F10837D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1C476-D8AE-EB42-8CB0-5E38586147DF}"/>
              </a:ext>
            </a:extLst>
          </p:cNvPr>
          <p:cNvSpPr txBox="1"/>
          <p:nvPr/>
        </p:nvSpPr>
        <p:spPr>
          <a:xfrm>
            <a:off x="1339850" y="5536931"/>
            <a:ext cx="646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Spark’s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significantly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Hadoop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HadoopBM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5AFDB-1ABF-314D-A6FB-884E90C602B0}"/>
              </a:ext>
            </a:extLst>
          </p:cNvPr>
          <p:cNvSpPr txBox="1"/>
          <p:nvPr/>
        </p:nvSpPr>
        <p:spPr>
          <a:xfrm>
            <a:off x="727630" y="5714999"/>
            <a:ext cx="8205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whole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TB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Wikipedia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page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view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logs.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Querying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TB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file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disk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took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170s.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C548047-D833-614F-BB71-D4699B87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8DB8B-D5C6-3744-8C4C-E4729989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339850"/>
            <a:ext cx="7213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348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39472</TotalTime>
  <Words>678</Words>
  <Application>Microsoft Macintosh PowerPoint</Application>
  <PresentationFormat>On-screen Show (4:3)</PresentationFormat>
  <Paragraphs>124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</vt:lpstr>
      <vt:lpstr>Times New Roman</vt:lpstr>
      <vt:lpstr>1_Office Theme</vt:lpstr>
      <vt:lpstr>Student Presentation  Resilient Distributed Datasets</vt:lpstr>
      <vt:lpstr>Motivation</vt:lpstr>
      <vt:lpstr>Previous Solutions</vt:lpstr>
      <vt:lpstr>Key Idea</vt:lpstr>
      <vt:lpstr>Key Challenges</vt:lpstr>
      <vt:lpstr>Key Challenges</vt:lpstr>
      <vt:lpstr>EX: PageRank in Spark</vt:lpstr>
      <vt:lpstr>Key Result (Evaluation)</vt:lpstr>
      <vt:lpstr>Key Result (Evaluation)</vt:lpstr>
      <vt:lpstr>Key Result (Evaluation)</vt:lpstr>
      <vt:lpstr>Key Result (Evaluation)</vt:lpstr>
      <vt:lpstr>Impact</vt:lpstr>
      <vt:lpstr>Technical Details</vt:lpstr>
      <vt:lpstr>Key Idea: pipelining</vt:lpstr>
      <vt:lpstr>Key Idea: pipelining</vt:lpstr>
      <vt:lpstr>Key Idea: memory management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Yue Tan</cp:lastModifiedBy>
  <cp:revision>1520</cp:revision>
  <cp:lastPrinted>2016-09-14T02:16:39Z</cp:lastPrinted>
  <dcterms:created xsi:type="dcterms:W3CDTF">2013-10-08T01:49:25Z</dcterms:created>
  <dcterms:modified xsi:type="dcterms:W3CDTF">2019-03-25T08:22:23Z</dcterms:modified>
</cp:coreProperties>
</file>