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407" r:id="rId3"/>
    <p:sldId id="409" r:id="rId4"/>
    <p:sldId id="410" r:id="rId5"/>
    <p:sldId id="412" r:id="rId6"/>
    <p:sldId id="414" r:id="rId7"/>
    <p:sldId id="416" r:id="rId8"/>
    <p:sldId id="417" r:id="rId9"/>
    <p:sldId id="418" r:id="rId10"/>
    <p:sldId id="420" r:id="rId11"/>
    <p:sldId id="421" r:id="rId12"/>
    <p:sldId id="422" r:id="rId13"/>
    <p:sldId id="423" r:id="rId14"/>
    <p:sldId id="425" r:id="rId15"/>
    <p:sldId id="426" r:id="rId16"/>
    <p:sldId id="427" r:id="rId17"/>
    <p:sldId id="428" r:id="rId18"/>
    <p:sldId id="434" r:id="rId19"/>
    <p:sldId id="429" r:id="rId20"/>
    <p:sldId id="431" r:id="rId21"/>
    <p:sldId id="432" r:id="rId22"/>
    <p:sldId id="438" r:id="rId23"/>
    <p:sldId id="436" r:id="rId24"/>
    <p:sldId id="439" r:id="rId25"/>
    <p:sldId id="381" r:id="rId26"/>
    <p:sldId id="382" r:id="rId27"/>
    <p:sldId id="440" r:id="rId28"/>
    <p:sldId id="380" r:id="rId29"/>
    <p:sldId id="442" r:id="rId30"/>
    <p:sldId id="446" r:id="rId31"/>
    <p:sldId id="448" r:id="rId32"/>
    <p:sldId id="444" r:id="rId33"/>
    <p:sldId id="390" r:id="rId34"/>
    <p:sldId id="449" r:id="rId35"/>
    <p:sldId id="451" r:id="rId3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1200"/>
    <a:srgbClr val="66CCFF"/>
    <a:srgbClr val="C0504D"/>
    <a:srgbClr val="E7B9B9"/>
    <a:srgbClr val="FF5C5E"/>
    <a:srgbClr val="008F00"/>
    <a:srgbClr val="011790"/>
    <a:srgbClr val="1E48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43" autoAdjust="0"/>
    <p:restoredTop sz="92336" autoAdjust="0"/>
  </p:normalViewPr>
  <p:slideViewPr>
    <p:cSldViewPr snapToGrid="0">
      <p:cViewPr>
        <p:scale>
          <a:sx n="61" d="100"/>
          <a:sy n="61" d="100"/>
        </p:scale>
        <p:origin x="1256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36A56DB-8DF5-DC48-84BE-66837C91346F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4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4F8D10E-6519-5448-A3BF-C6F833B60C66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66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Less than its fair share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E712B-4CDB-5144-AB5D-2E79D1C65C77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5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Put fb in title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7DCD3C-0CC0-7A48-8CF1-11D0EED67CD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6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43C0F2-DB6A-5741-98A9-D8876455AB05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Cluster Scheduling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</a:t>
            </a:r>
            <a:r>
              <a:rPr lang="en-US" sz="3000" dirty="0" smtClean="0"/>
              <a:t>13</a:t>
            </a:r>
            <a:endParaRPr lang="en-US" sz="3000" dirty="0"/>
          </a:p>
          <a:p>
            <a:endParaRPr lang="en-US" sz="24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2531225" y="6430963"/>
            <a:ext cx="408156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[Heavily based on content from Ion </a:t>
            </a:r>
            <a:r>
              <a:rPr lang="en-US" sz="1500" b="1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]</a:t>
            </a:r>
            <a:endParaRPr lang="en-US" sz="15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559"/>
            <a:ext cx="8382000" cy="50198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Fair queuing explained in a </a:t>
            </a:r>
            <a:r>
              <a:rPr lang="en-US" sz="2800" dirty="0" smtClean="0">
                <a:solidFill>
                  <a:srgbClr val="FF6600"/>
                </a:solidFill>
              </a:rPr>
              <a:t>fluid flow system: </a:t>
            </a:r>
            <a:r>
              <a:rPr lang="en-US" sz="2800" dirty="0" smtClean="0"/>
              <a:t>reduces </a:t>
            </a:r>
            <a:r>
              <a:rPr lang="en-US" sz="2800" dirty="0"/>
              <a:t>to bit-by-bit round robin among flows</a:t>
            </a:r>
          </a:p>
          <a:p>
            <a:pPr lvl="1"/>
            <a:r>
              <a:rPr lang="en-US" sz="2400" dirty="0"/>
              <a:t>Each flow receives </a:t>
            </a:r>
            <a:r>
              <a:rPr lang="en-US" sz="2400" i="1" dirty="0">
                <a:latin typeface="Times New Roman" charset="0"/>
              </a:rPr>
              <a:t>min</a:t>
            </a:r>
            <a:r>
              <a:rPr lang="en-US" sz="2400" dirty="0" smtClean="0"/>
              <a:t>( </a:t>
            </a:r>
            <a:r>
              <a:rPr lang="en-US" sz="2400" i="1" dirty="0" err="1" smtClean="0">
                <a:latin typeface="Times New Roman" charset="0"/>
              </a:rPr>
              <a:t>r</a:t>
            </a:r>
            <a:r>
              <a:rPr lang="en-US" sz="2400" i="1" baseline="-25000" dirty="0" err="1" smtClean="0">
                <a:latin typeface="Times New Roman" charset="0"/>
              </a:rPr>
              <a:t>i</a:t>
            </a:r>
            <a:r>
              <a:rPr lang="en-US" sz="2400" i="1" dirty="0">
                <a:latin typeface="Times New Roman" charset="0"/>
              </a:rPr>
              <a:t>, </a:t>
            </a:r>
            <a:r>
              <a:rPr lang="en-US" sz="2400" i="1" dirty="0" smtClean="0">
                <a:latin typeface="Times New Roman" charset="0"/>
              </a:rPr>
              <a:t>f </a:t>
            </a:r>
            <a:r>
              <a:rPr lang="en-US" sz="2400" dirty="0" smtClean="0"/>
              <a:t>), </a:t>
            </a:r>
            <a:r>
              <a:rPr lang="en-US" sz="2400" dirty="0"/>
              <a:t>where</a:t>
            </a:r>
          </a:p>
          <a:p>
            <a:pPr lvl="2"/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i="1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– flow arrival rate</a:t>
            </a:r>
          </a:p>
          <a:p>
            <a:pPr lvl="2"/>
            <a:r>
              <a:rPr lang="en-US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– link fair rate (see next slide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>
              <a:spcBef>
                <a:spcPts val="4400"/>
              </a:spcBef>
            </a:pPr>
            <a:r>
              <a:rPr lang="en-US" sz="2800" dirty="0" smtClean="0"/>
              <a:t>Weighted </a:t>
            </a:r>
            <a:r>
              <a:rPr lang="en-US" sz="2800" dirty="0"/>
              <a:t>Fair </a:t>
            </a:r>
            <a:r>
              <a:rPr lang="en-US" sz="2800" dirty="0" smtClean="0"/>
              <a:t>Queuing </a:t>
            </a:r>
            <a:r>
              <a:rPr lang="en-US" sz="2800" dirty="0"/>
              <a:t>(</a:t>
            </a:r>
            <a:r>
              <a:rPr lang="en-US" sz="2800" dirty="0" smtClean="0"/>
              <a:t>WFQ)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ssociate </a:t>
            </a:r>
            <a:r>
              <a:rPr lang="en-US" sz="2400" dirty="0"/>
              <a:t>a weight with each </a:t>
            </a:r>
            <a:r>
              <a:rPr lang="en-US" sz="2400" dirty="0" smtClean="0"/>
              <a:t>flow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 via Fair Queuing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Rate Computation</a:t>
            </a:r>
          </a:p>
        </p:txBody>
      </p:sp>
      <p:graphicFrame>
        <p:nvGraphicFramePr>
          <p:cNvPr id="101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91053"/>
              </p:ext>
            </p:extLst>
          </p:nvPr>
        </p:nvGraphicFramePr>
        <p:xfrm>
          <a:off x="2139947" y="3055690"/>
          <a:ext cx="2588036" cy="8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028700" imgH="368300" progId="Equation.3">
                  <p:embed/>
                </p:oleObj>
              </mc:Choice>
              <mc:Fallback>
                <p:oleObj name="Equation" r:id="rId3" imgW="1028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47" y="3055690"/>
                        <a:ext cx="2588036" cy="86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1880865" y="3968758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1890673" y="4399645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1890673" y="4713676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>
            <a:off x="3879975" y="4660392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9" name="Line 9"/>
          <p:cNvSpPr>
            <a:spLocks noChangeShapeType="1"/>
          </p:cNvSpPr>
          <p:nvPr/>
        </p:nvSpPr>
        <p:spPr bwMode="auto">
          <a:xfrm>
            <a:off x="3879975" y="4560379"/>
            <a:ext cx="533400" cy="0"/>
          </a:xfrm>
          <a:prstGeom prst="line">
            <a:avLst/>
          </a:prstGeom>
          <a:noFill/>
          <a:ln w="317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0" name="Line 10"/>
          <p:cNvSpPr>
            <a:spLocks noChangeShapeType="1"/>
          </p:cNvSpPr>
          <p:nvPr/>
        </p:nvSpPr>
        <p:spPr bwMode="auto">
          <a:xfrm>
            <a:off x="3879975" y="4411932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4386223" y="4351809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4386223" y="4086092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3" name="Text Box 13"/>
          <p:cNvSpPr txBox="1">
            <a:spLocks noChangeArrowheads="1"/>
          </p:cNvSpPr>
          <p:nvPr/>
        </p:nvSpPr>
        <p:spPr bwMode="auto">
          <a:xfrm>
            <a:off x="4386223" y="4630234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5" name="Oval 15"/>
          <p:cNvSpPr>
            <a:spLocks noChangeArrowheads="1"/>
          </p:cNvSpPr>
          <p:nvPr/>
        </p:nvSpPr>
        <p:spPr bwMode="auto">
          <a:xfrm>
            <a:off x="3803775" y="4388929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6" name="Rectangle 16"/>
          <p:cNvSpPr>
            <a:spLocks noChangeArrowheads="1"/>
          </p:cNvSpPr>
          <p:nvPr/>
        </p:nvSpPr>
        <p:spPr bwMode="auto">
          <a:xfrm>
            <a:off x="2813175" y="4388929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7" name="Line 17"/>
          <p:cNvSpPr>
            <a:spLocks noChangeShapeType="1"/>
          </p:cNvSpPr>
          <p:nvPr/>
        </p:nvSpPr>
        <p:spPr bwMode="auto">
          <a:xfrm>
            <a:off x="2813175" y="43889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8" name="Line 18"/>
          <p:cNvSpPr>
            <a:spLocks noChangeShapeType="1"/>
          </p:cNvSpPr>
          <p:nvPr/>
        </p:nvSpPr>
        <p:spPr bwMode="auto">
          <a:xfrm>
            <a:off x="2813175" y="47318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9" name="Oval 19"/>
          <p:cNvSpPr>
            <a:spLocks noChangeArrowheads="1"/>
          </p:cNvSpPr>
          <p:nvPr/>
        </p:nvSpPr>
        <p:spPr bwMode="auto">
          <a:xfrm>
            <a:off x="2736975" y="4388929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0" name="Line 20"/>
          <p:cNvSpPr>
            <a:spLocks noChangeShapeType="1"/>
          </p:cNvSpPr>
          <p:nvPr/>
        </p:nvSpPr>
        <p:spPr bwMode="auto">
          <a:xfrm>
            <a:off x="2222625" y="4274629"/>
            <a:ext cx="609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222625" y="4560379"/>
            <a:ext cx="609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 flipV="1">
            <a:off x="2203575" y="4617529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3112230" y="4006204"/>
            <a:ext cx="498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8630" y="2926080"/>
            <a:ext cx="2149608" cy="2173645"/>
            <a:chOff x="5525980" y="2520068"/>
            <a:chExt cx="2149608" cy="2173645"/>
          </a:xfrm>
        </p:grpSpPr>
        <p:sp>
          <p:nvSpPr>
            <p:cNvPr id="1013774" name="Text Box 14"/>
            <p:cNvSpPr txBox="1">
              <a:spLocks noChangeArrowheads="1"/>
            </p:cNvSpPr>
            <p:nvPr/>
          </p:nvSpPr>
          <p:spPr bwMode="auto">
            <a:xfrm>
              <a:off x="5679357" y="2520068"/>
              <a:ext cx="1904688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f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4: 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013784" name="Rectangle 24"/>
            <p:cNvSpPr>
              <a:spLocks noChangeArrowheads="1"/>
            </p:cNvSpPr>
            <p:nvPr/>
          </p:nvSpPr>
          <p:spPr bwMode="auto">
            <a:xfrm>
              <a:off x="5525980" y="2532587"/>
              <a:ext cx="2149608" cy="21611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2846" y="1448941"/>
            <a:ext cx="8565204" cy="16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endParaRPr lang="en-US" sz="2800" b="0" dirty="0" smtClean="0"/>
          </a:p>
          <a:p>
            <a:pPr>
              <a:spcBef>
                <a:spcPts val="800"/>
              </a:spcBef>
            </a:pPr>
            <a:r>
              <a:rPr lang="en-US" sz="2800" b="0" dirty="0" smtClean="0"/>
              <a:t>If </a:t>
            </a:r>
            <a:r>
              <a:rPr lang="en-US" sz="2800" b="0" dirty="0"/>
              <a:t>link congested, compute </a:t>
            </a:r>
            <a:r>
              <a:rPr lang="en-US" sz="2800" b="0" i="1" dirty="0">
                <a:latin typeface="Times New Roman" charset="0"/>
              </a:rPr>
              <a:t>f</a:t>
            </a:r>
            <a:r>
              <a:rPr lang="en-US" sz="2800" b="0" dirty="0"/>
              <a:t> such that 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19579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86942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541466" y="5635200"/>
            <a:ext cx="685800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15095" y="5635200"/>
            <a:ext cx="685800" cy="682229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887136" y="5635200"/>
            <a:ext cx="685800" cy="682229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56076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234394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90802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58006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253695" y="5635200"/>
            <a:ext cx="685800" cy="685800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8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58844"/>
              </p:ext>
            </p:extLst>
          </p:nvPr>
        </p:nvGraphicFramePr>
        <p:xfrm>
          <a:off x="2144185" y="3058261"/>
          <a:ext cx="3070765" cy="85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1295400" imgH="368300" progId="Equation.3">
                  <p:embed/>
                </p:oleObj>
              </mc:Choice>
              <mc:Fallback>
                <p:oleObj name="Equation" r:id="rId4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185" y="3058261"/>
                        <a:ext cx="3070765" cy="859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Rate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018905" name="Text Box 25"/>
          <p:cNvSpPr txBox="1">
            <a:spLocks noChangeArrowheads="1"/>
          </p:cNvSpPr>
          <p:nvPr/>
        </p:nvSpPr>
        <p:spPr bwMode="auto">
          <a:xfrm>
            <a:off x="600881" y="3947839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3)</a:t>
            </a:r>
          </a:p>
        </p:txBody>
      </p:sp>
      <p:sp>
        <p:nvSpPr>
          <p:cNvPr id="1018906" name="Text Box 26"/>
          <p:cNvSpPr txBox="1">
            <a:spLocks noChangeArrowheads="1"/>
          </p:cNvSpPr>
          <p:nvPr/>
        </p:nvSpPr>
        <p:spPr bwMode="auto">
          <a:xfrm>
            <a:off x="600881" y="4321030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 = 1)</a:t>
            </a:r>
          </a:p>
        </p:txBody>
      </p:sp>
      <p:sp>
        <p:nvSpPr>
          <p:cNvPr id="1018907" name="Text Box 27"/>
          <p:cNvSpPr txBox="1">
            <a:spLocks noChangeArrowheads="1"/>
          </p:cNvSpPr>
          <p:nvPr/>
        </p:nvSpPr>
        <p:spPr bwMode="auto">
          <a:xfrm>
            <a:off x="600881" y="4694221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2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 = 1)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8630" y="2926080"/>
            <a:ext cx="2191115" cy="2173645"/>
            <a:chOff x="5525980" y="2520068"/>
            <a:chExt cx="2191115" cy="2173645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546308" y="2520068"/>
              <a:ext cx="2170787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f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2:  </a:t>
              </a:r>
              <a:endParaRPr lang="en-US" sz="2200" dirty="0"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*3)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endPara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*1)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endPara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</a:t>
              </a:r>
              <a:r>
                <a:rPr lang="en-US" sz="2200" dirty="0" smtClean="0">
                  <a:latin typeface="Arial" charset="0"/>
                  <a:ea typeface="Arial" charset="0"/>
                  <a:cs typeface="Arial" charset="0"/>
                </a:rPr>
                <a:t>*1)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525980" y="2532587"/>
              <a:ext cx="2149608" cy="21611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62846" y="1449421"/>
            <a:ext cx="8565204" cy="16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b="0" dirty="0"/>
              <a:t>Associate a weight </a:t>
            </a:r>
            <a:r>
              <a:rPr lang="en-US" sz="2800" b="0" i="1" dirty="0" err="1">
                <a:latin typeface="Times New Roman" charset="0"/>
              </a:rPr>
              <a:t>w</a:t>
            </a:r>
            <a:r>
              <a:rPr lang="en-US" sz="2800" b="0" i="1" baseline="-25000" dirty="0" err="1">
                <a:latin typeface="Times New Roman" charset="0"/>
              </a:rPr>
              <a:t>i</a:t>
            </a:r>
            <a:r>
              <a:rPr lang="en-US" sz="2800" b="0" i="1" dirty="0">
                <a:latin typeface="Times New Roman" charset="0"/>
              </a:rPr>
              <a:t> </a:t>
            </a:r>
            <a:r>
              <a:rPr lang="en-US" sz="2800" b="0" dirty="0"/>
              <a:t>with each flow </a:t>
            </a:r>
            <a:r>
              <a:rPr lang="en-US" sz="2800" b="0" i="1" dirty="0" err="1">
                <a:latin typeface="Times New Roman" charset="0"/>
              </a:rPr>
              <a:t>i</a:t>
            </a:r>
            <a:endParaRPr lang="en-US" sz="2800" b="0" i="1" dirty="0">
              <a:latin typeface="Times New Roman" charset="0"/>
            </a:endParaRPr>
          </a:p>
          <a:p>
            <a:pPr>
              <a:spcBef>
                <a:spcPts val="800"/>
              </a:spcBef>
            </a:pPr>
            <a:r>
              <a:rPr lang="en-US" sz="2800" b="0" dirty="0"/>
              <a:t>If link congested, compute </a:t>
            </a:r>
            <a:r>
              <a:rPr lang="en-US" sz="2800" b="0" i="1" dirty="0">
                <a:latin typeface="Times New Roman" charset="0"/>
              </a:rPr>
              <a:t>f</a:t>
            </a:r>
            <a:r>
              <a:rPr lang="en-US" sz="2800" b="0" dirty="0"/>
              <a:t> such that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885769" y="3968758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885769" y="4341217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885769" y="4713676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879975" y="4660392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3879975" y="4560379"/>
            <a:ext cx="533400" cy="0"/>
          </a:xfrm>
          <a:prstGeom prst="line">
            <a:avLst/>
          </a:prstGeom>
          <a:noFill/>
          <a:ln w="317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79975" y="4411932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4386223" y="4351809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386223" y="4086092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86223" y="4630234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3803775" y="4388929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2813175" y="4388929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2813175" y="43889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2813175" y="47318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2736975" y="4388929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2222625" y="4274629"/>
            <a:ext cx="609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2222625" y="4560379"/>
            <a:ext cx="609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V="1">
            <a:off x="2203575" y="4617529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3112230" y="4006204"/>
            <a:ext cx="498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119579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186942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2541466" y="5635200"/>
            <a:ext cx="685800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3215095" y="5635200"/>
            <a:ext cx="685800" cy="682229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3887136" y="5635200"/>
            <a:ext cx="685800" cy="682229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456076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523439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90802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658006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7253695" y="5635200"/>
            <a:ext cx="685800" cy="685800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sv-SE" sz="3500" dirty="0" err="1" smtClean="0">
                <a:latin typeface="Arial" charset="0"/>
                <a:ea typeface="Arial" charset="0"/>
                <a:cs typeface="Arial" charset="0"/>
              </a:rPr>
              <a:t>Theoretical</a:t>
            </a:r>
            <a:r>
              <a:rPr lang="sv-SE" sz="3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sv-SE" sz="3500" dirty="0" err="1" smtClean="0">
                <a:latin typeface="Arial" charset="0"/>
                <a:ea typeface="Arial" charset="0"/>
                <a:cs typeface="Arial" charset="0"/>
              </a:rPr>
              <a:t>roperties</a:t>
            </a:r>
            <a:r>
              <a:rPr lang="sv-SE" sz="3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3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smtClean="0">
                <a:latin typeface="Arial" charset="0"/>
                <a:ea typeface="Arial" charset="0"/>
                <a:cs typeface="Arial" charset="0"/>
              </a:rPr>
              <a:t>Max-Min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sv-SE" sz="3500" dirty="0" err="1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3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458200" cy="365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guarantee</a:t>
            </a:r>
            <a:endParaRPr lang="sv-SE" sz="28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gets at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least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1/n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But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get less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less</a:t>
            </a:r>
            <a:endParaRPr lang="sv-S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Strategy-proof</a:t>
            </a:r>
            <a:endParaRPr lang="sv-SE" sz="28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not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off by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asking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for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they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need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reason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lie</a:t>
            </a:r>
          </a:p>
          <a:p>
            <a:pPr>
              <a:lnSpc>
                <a:spcPct val="90000"/>
              </a:lnSpc>
            </a:pPr>
            <a:endParaRPr lang="sv-SE" sz="2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sv-SE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1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40" y="1816814"/>
            <a:ext cx="8850312" cy="4405784"/>
          </a:xfrm>
        </p:spPr>
        <p:txBody>
          <a:bodyPr>
            <a:normAutofit/>
          </a:bodyPr>
          <a:lstStyle/>
          <a:p>
            <a:r>
              <a:rPr lang="sv-SE" dirty="0">
                <a:latin typeface="Arial" charset="0"/>
                <a:ea typeface="Arial" charset="0"/>
                <a:cs typeface="Arial" charset="0"/>
              </a:rPr>
              <a:t>Job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scheduling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is not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only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b="1" i="1" dirty="0" err="1">
                <a:latin typeface="Arial" charset="0"/>
                <a:ea typeface="Arial" charset="0"/>
                <a:cs typeface="Arial" charset="0"/>
              </a:rPr>
              <a:t>single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 smtClean="0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sz="2600" dirty="0" smtClean="0">
                <a:latin typeface="Arial" charset="0"/>
                <a:ea typeface="Arial" charset="0"/>
                <a:cs typeface="Arial" charset="0"/>
              </a:rPr>
              <a:t>Tasks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consume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CPU,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memory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and disk I/O</a:t>
            </a:r>
          </a:p>
          <a:p>
            <a:endParaRPr lang="sv-SE" dirty="0" smtClean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r>
              <a:rPr lang="sv-SE" dirty="0" err="1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task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demands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today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sv-SE" sz="1200" dirty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3244740"/>
            <a:ext cx="1057971" cy="10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63" y="3180152"/>
            <a:ext cx="1236475" cy="114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28" y="3300732"/>
            <a:ext cx="1092200" cy="9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0195" y="16215"/>
            <a:ext cx="8638161" cy="1066800"/>
          </a:xfrm>
        </p:spPr>
        <p:txBody>
          <a:bodyPr/>
          <a:lstStyle/>
          <a:p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 is Max-Min </a:t>
            </a:r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800" dirty="0" smtClean="0"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E</a:t>
            </a:r>
            <a:r>
              <a:rPr lang="sv-SE" sz="3800" dirty="0" err="1" smtClean="0">
                <a:latin typeface="Arial" charset="0"/>
                <a:ea typeface="Arial" charset="0"/>
                <a:cs typeface="Arial" charset="0"/>
              </a:rPr>
              <a:t>nough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?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0342" y="1544408"/>
            <a:ext cx="6613937" cy="4367294"/>
          </a:xfrm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55135" y="3721409"/>
            <a:ext cx="4165305" cy="1753030"/>
            <a:chOff x="1557670" y="4274265"/>
            <a:chExt cx="4165305" cy="2337370"/>
          </a:xfrm>
        </p:grpSpPr>
        <p:sp>
          <p:nvSpPr>
            <p:cNvPr id="6" name="Rounded Rectangle 5"/>
            <p:cNvSpPr/>
            <p:nvPr/>
          </p:nvSpPr>
          <p:spPr>
            <a:xfrm>
              <a:off x="1557670" y="5218113"/>
              <a:ext cx="1447800" cy="1393522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21" name="TextBox 8"/>
            <p:cNvSpPr txBox="1">
              <a:spLocks noChangeArrowheads="1"/>
            </p:cNvSpPr>
            <p:nvPr/>
          </p:nvSpPr>
          <p:spPr bwMode="auto">
            <a:xfrm>
              <a:off x="2903575" y="4274265"/>
              <a:ext cx="28194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Most task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need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~</a:t>
              </a:r>
            </a:p>
            <a:p>
              <a:pPr algn="l" eaLnBrk="1" hangingPunct="1"/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&lt;2 CPU, 2 GB RAM&gt;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20440" y="3648059"/>
            <a:ext cx="2806995" cy="1816030"/>
            <a:chOff x="5291470" y="3407398"/>
            <a:chExt cx="2806995" cy="2421373"/>
          </a:xfrm>
        </p:grpSpPr>
        <p:sp>
          <p:nvSpPr>
            <p:cNvPr id="7" name="Rounded Rectangle 6"/>
            <p:cNvSpPr/>
            <p:nvPr/>
          </p:nvSpPr>
          <p:spPr>
            <a:xfrm>
              <a:off x="5291470" y="4419600"/>
              <a:ext cx="1896730" cy="1409171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5431465" y="3407398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Some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tasks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are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memory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-intensive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72265" y="1636084"/>
            <a:ext cx="4017928" cy="1269291"/>
            <a:chOff x="1575306" y="1493836"/>
            <a:chExt cx="4017405" cy="1692388"/>
          </a:xfrm>
        </p:grpSpPr>
        <p:sp>
          <p:nvSpPr>
            <p:cNvPr id="8" name="Rounded Rectangle 7"/>
            <p:cNvSpPr/>
            <p:nvPr/>
          </p:nvSpPr>
          <p:spPr>
            <a:xfrm>
              <a:off x="1575306" y="1493836"/>
              <a:ext cx="1244093" cy="169238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2925711" y="1843089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Some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tasks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are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</a:t>
              </a:r>
              <a:br>
                <a:rPr lang="sv-SE" dirty="0">
                  <a:latin typeface="Arial" charset="0"/>
                  <a:ea typeface="Arial" charset="0"/>
                  <a:cs typeface="Arial" charset="0"/>
                </a:rPr>
              </a:b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CPU-intensive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8615" name="TextBox 14"/>
          <p:cNvSpPr txBox="1">
            <a:spLocks noChangeArrowheads="1"/>
          </p:cNvSpPr>
          <p:nvPr/>
        </p:nvSpPr>
        <p:spPr bwMode="auto">
          <a:xfrm>
            <a:off x="350196" y="6233262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sv-SE" sz="2400" dirty="0">
                <a:latin typeface="Arial" charset="0"/>
                <a:ea typeface="Arial" charset="0"/>
                <a:cs typeface="Arial" charset="0"/>
              </a:rPr>
              <a:t>2000-node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Hadoop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Cluster at Facebook (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Oct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2010)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Heterogeneous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Demands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How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 to 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allocate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43099"/>
            <a:ext cx="6569149" cy="4670351"/>
          </a:xfrm>
        </p:spPr>
        <p:txBody>
          <a:bodyPr>
            <a:normAutofit/>
          </a:bodyPr>
          <a:lstStyle/>
          <a:p>
            <a:r>
              <a:rPr lang="sv-SE" sz="26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: CPUs &amp; </a:t>
            </a:r>
            <a:r>
              <a:rPr lang="sv-SE" sz="2600" dirty="0" err="1" smtClean="0">
                <a:latin typeface="Arial" charset="0"/>
                <a:ea typeface="Arial" charset="0"/>
                <a:cs typeface="Arial" charset="0"/>
              </a:rPr>
              <a:t>memory</a:t>
            </a:r>
            <a:endParaRPr lang="sv-SE" sz="2600" b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dirty="0">
                <a:latin typeface="Arial" charset="0"/>
                <a:ea typeface="Arial" charset="0"/>
                <a:cs typeface="Arial" charset="0"/>
              </a:rPr>
              <a:t>&lt;1 CPU, 4 GB&gt; 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sv-SE" sz="2600" b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000"/>
              </a:spcBef>
            </a:pP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dirty="0">
                <a:latin typeface="Arial" charset="0"/>
                <a:ea typeface="Arial" charset="0"/>
                <a:cs typeface="Arial" charset="0"/>
              </a:rPr>
              <a:t>&lt;3 CPU, 1 GB&gt; 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per </a:t>
            </a:r>
            <a:r>
              <a:rPr lang="sv-SE" sz="2600" dirty="0" smtClean="0">
                <a:latin typeface="Arial" charset="0"/>
                <a:ea typeface="Arial" charset="0"/>
                <a:cs typeface="Arial" charset="0"/>
              </a:rPr>
              <a:t>task</a:t>
            </a:r>
            <a:endParaRPr lang="sv-SE" sz="2600" b="1" i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sv-SE" sz="2600" b="1" i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What’s</a:t>
            </a:r>
            <a:r>
              <a:rPr lang="sv-SE" sz="2600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 fair </a:t>
            </a:r>
            <a:r>
              <a:rPr lang="sv-SE" sz="2600" b="1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6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sv-SE" sz="2600" i="1" dirty="0">
              <a:solidFill>
                <a:srgbClr val="999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6477692" y="2729910"/>
            <a:ext cx="2437708" cy="2189633"/>
            <a:chOff x="6706288" y="4075630"/>
            <a:chExt cx="2437712" cy="2919143"/>
          </a:xfrm>
        </p:grpSpPr>
        <p:sp>
          <p:nvSpPr>
            <p:cNvPr id="70661" name="Text Box 7"/>
            <p:cNvSpPr txBox="1">
              <a:spLocks noChangeArrowheads="1"/>
            </p:cNvSpPr>
            <p:nvPr/>
          </p:nvSpPr>
          <p:spPr bwMode="auto">
            <a:xfrm>
              <a:off x="8153400" y="6543424"/>
              <a:ext cx="990600" cy="45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v-SE" sz="1600">
                  <a:latin typeface="Helvetica Neue Light"/>
                  <a:cs typeface="Helvetica Neue Light"/>
                </a:rPr>
                <a:t>mem</a:t>
              </a:r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293264" y="6543423"/>
              <a:ext cx="722416" cy="45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Helvetica Neue Light"/>
                  <a:cs typeface="Helvetica Neue Light"/>
                </a:rPr>
                <a:t>CPU</a:t>
              </a:r>
            </a:p>
          </p:txBody>
        </p:sp>
        <p:sp>
          <p:nvSpPr>
            <p:cNvPr id="70663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4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5" name="Text Box 12"/>
            <p:cNvSpPr txBox="1">
              <a:spLocks noChangeArrowheads="1"/>
            </p:cNvSpPr>
            <p:nvPr/>
          </p:nvSpPr>
          <p:spPr bwMode="auto">
            <a:xfrm>
              <a:off x="6706288" y="4075630"/>
              <a:ext cx="546626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100%</a:t>
              </a:r>
            </a:p>
          </p:txBody>
        </p:sp>
        <p:sp>
          <p:nvSpPr>
            <p:cNvPr id="70666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7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8" name="Text Box 15"/>
            <p:cNvSpPr txBox="1">
              <a:spLocks noChangeArrowheads="1"/>
            </p:cNvSpPr>
            <p:nvPr/>
          </p:nvSpPr>
          <p:spPr bwMode="auto">
            <a:xfrm>
              <a:off x="6814995" y="5226185"/>
              <a:ext cx="432812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50%</a:t>
              </a:r>
            </a:p>
          </p:txBody>
        </p:sp>
        <p:sp>
          <p:nvSpPr>
            <p:cNvPr id="70669" name="Text Box 16"/>
            <p:cNvSpPr txBox="1">
              <a:spLocks noChangeArrowheads="1"/>
            </p:cNvSpPr>
            <p:nvPr/>
          </p:nvSpPr>
          <p:spPr bwMode="auto">
            <a:xfrm>
              <a:off x="6924264" y="6379690"/>
              <a:ext cx="318999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0%</a:t>
              </a:r>
            </a:p>
          </p:txBody>
        </p:sp>
        <p:sp>
          <p:nvSpPr>
            <p:cNvPr id="70670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1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2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4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6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7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8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9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0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1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2" name="TextBox 83"/>
            <p:cNvSpPr txBox="1">
              <a:spLocks noChangeArrowheads="1"/>
            </p:cNvSpPr>
            <p:nvPr/>
          </p:nvSpPr>
          <p:spPr bwMode="auto">
            <a:xfrm>
              <a:off x="7315196" y="4748645"/>
              <a:ext cx="1676404" cy="8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sv-SE" sz="3600" dirty="0">
                  <a:latin typeface="Helvetica Neue Light"/>
                  <a:cs typeface="Helvetica Neue Light"/>
                </a:rPr>
                <a:t>?    </a:t>
              </a:r>
              <a:r>
                <a:rPr lang="sv-SE" sz="2200" dirty="0">
                  <a:latin typeface="Helvetica Neue Light"/>
                  <a:cs typeface="Helvetica Neue Light"/>
                </a:rPr>
                <a:t> </a:t>
              </a:r>
              <a:r>
                <a:rPr lang="sv-SE" sz="3600" dirty="0">
                  <a:latin typeface="Helvetica Neue Light"/>
                  <a:cs typeface="Helvetica Neue Light"/>
                </a:rPr>
                <a:t> ?</a:t>
              </a:r>
              <a:endParaRPr lang="en-US" sz="3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" y="1750560"/>
            <a:ext cx="8681895" cy="447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sv-SE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b="1" i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 smtClean="0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28 CPUs, 56 GB RAM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2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&lt;3.6% CPUs, 3.6% RAM&gt; per task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4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&lt;3.6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% CPUs, 7.2% RAM&gt; per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task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yields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11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658255" y="2519163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dirty="0">
                  <a:latin typeface="Helvetica Neue Light"/>
                  <a:cs typeface="Helvetica Neue Light"/>
                </a:rPr>
                <a:t>28%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Natural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Policy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" y="1750560"/>
            <a:ext cx="8681895" cy="447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Approach:  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 smtClean="0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28 CPUs, 56 GB RAM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2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&lt;3.6% CPUs, 3.6% RAM&gt; per task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4 GB RAM&gt; per task,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or &lt;3.6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% CPUs, 7.2% RAM&gt; per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task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yields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11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658255" y="2519163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dirty="0">
                  <a:latin typeface="Helvetica Neue Light"/>
                  <a:cs typeface="Helvetica Neue Light"/>
                </a:rPr>
                <a:t>28%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5" name="Rounded Rectangular Callout 34"/>
          <p:cNvSpPr/>
          <p:nvPr/>
        </p:nvSpPr>
        <p:spPr>
          <a:xfrm flipH="1">
            <a:off x="1476860" y="3518226"/>
            <a:ext cx="7032937" cy="1626976"/>
          </a:xfrm>
          <a:prstGeom prst="wedgeRoundRectCallout">
            <a:avLst>
              <a:gd name="adj1" fmla="val -1244"/>
              <a:gd name="adj2" fmla="val 71713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28600" lvl="1" algn="l">
              <a:defRPr/>
            </a:pPr>
            <a:r>
              <a:rPr lang="en-US" sz="220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Problem: </a:t>
            </a:r>
            <a:r>
              <a:rPr lang="en-US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violates share guarantee</a:t>
            </a:r>
          </a:p>
          <a:p>
            <a:pPr marL="228600" lvl="1" algn="l">
              <a:defRPr/>
            </a:pPr>
            <a:r>
              <a:rPr lang="en-US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User 1 has &lt; 50% of both CPUs and RAM</a:t>
            </a:r>
          </a:p>
          <a:p>
            <a:pPr marL="228600" lvl="1" algn="l">
              <a:defRPr/>
            </a:pPr>
            <a:endParaRPr lang="sv-SE" sz="2200" b="0" dirty="0">
              <a:solidFill>
                <a:srgbClr val="262626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lvl="1" algn="l">
              <a:defRPr/>
            </a:pP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off in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separate</a:t>
            </a:r>
            <a:r>
              <a:rPr lang="sv-SE" sz="2200" b="0" dirty="0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r>
              <a:rPr lang="sv-SE" sz="2200" b="0" dirty="0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200" b="0" dirty="0" err="1" smtClean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2200" b="0" dirty="0">
              <a:solidFill>
                <a:srgbClr val="26262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defRPr/>
            </a:pPr>
            <a:endParaRPr lang="en-US" sz="22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71425" y="5566178"/>
            <a:ext cx="3039875" cy="523336"/>
          </a:xfrm>
          <a:prstGeom prst="roundRect">
            <a:avLst>
              <a:gd name="adj" fmla="val 32964"/>
            </a:avLst>
          </a:prstGeom>
          <a:noFill/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Arial" charset="0"/>
                <a:ea typeface="Arial" charset="0"/>
                <a:cs typeface="Arial" charset="0"/>
              </a:rPr>
              <a:t>Strawman</a:t>
            </a:r>
            <a:r>
              <a:rPr lang="sv-SE" dirty="0" smtClean="0">
                <a:latin typeface="Arial" charset="0"/>
                <a:ea typeface="Arial" charset="0"/>
                <a:cs typeface="Arial" charset="0"/>
              </a:rPr>
              <a:t> for asset </a:t>
            </a:r>
            <a:r>
              <a:rPr lang="sv-SE" dirty="0" err="1" smtClean="0">
                <a:latin typeface="Arial" charset="0"/>
                <a:ea typeface="Arial" charset="0"/>
                <a:cs typeface="Arial" charset="0"/>
              </a:rPr>
              <a:t>fairness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Cheating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Scheduler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79820"/>
            <a:ext cx="8648700" cy="49400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sv-SE" dirty="0" err="1"/>
              <a:t>Users</a:t>
            </a:r>
            <a:r>
              <a:rPr lang="sv-SE" dirty="0"/>
              <a:t> willing to</a:t>
            </a:r>
            <a:r>
              <a:rPr lang="sv-SE" dirty="0" smtClean="0"/>
              <a:t> </a:t>
            </a:r>
            <a:r>
              <a:rPr lang="sv-SE" i="1" dirty="0" smtClean="0">
                <a:solidFill>
                  <a:srgbClr val="FF0000"/>
                </a:solidFill>
              </a:rPr>
              <a:t>game</a:t>
            </a:r>
            <a:r>
              <a:rPr lang="sv-SE" dirty="0" smtClean="0"/>
              <a:t> the system to get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endParaRPr lang="sv-SE" dirty="0" smtClean="0"/>
          </a:p>
          <a:p>
            <a:pPr>
              <a:lnSpc>
                <a:spcPct val="110000"/>
              </a:lnSpc>
              <a:defRPr/>
            </a:pPr>
            <a:r>
              <a:rPr lang="sv-SE" dirty="0" smtClean="0"/>
              <a:t>Real-</a:t>
            </a:r>
            <a:r>
              <a:rPr lang="sv-SE" dirty="0" err="1" smtClean="0"/>
              <a:t>life</a:t>
            </a:r>
            <a:r>
              <a:rPr lang="sv-SE" dirty="0" smtClean="0"/>
              <a:t> </a:t>
            </a:r>
            <a:r>
              <a:rPr lang="sv-SE" dirty="0" err="1" smtClean="0"/>
              <a:t>examples</a:t>
            </a:r>
            <a:endParaRPr lang="sv-SE" dirty="0" smtClean="0"/>
          </a:p>
          <a:p>
            <a:pPr lvl="1">
              <a:lnSpc>
                <a:spcPct val="110000"/>
              </a:lnSpc>
              <a:spcBef>
                <a:spcPts val="1600"/>
              </a:spcBef>
              <a:defRPr/>
            </a:pPr>
            <a:r>
              <a:rPr lang="sv-SE" dirty="0" smtClean="0"/>
              <a:t>A cloud provider had quotas on map and </a:t>
            </a:r>
            <a:r>
              <a:rPr lang="sv-SE" dirty="0" err="1" smtClean="0"/>
              <a:t>reduce</a:t>
            </a:r>
            <a:r>
              <a:rPr lang="sv-SE" dirty="0" smtClean="0"/>
              <a:t> </a:t>
            </a:r>
            <a:r>
              <a:rPr lang="sv-SE" dirty="0" err="1" smtClean="0"/>
              <a:t>slots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found out that the map-quota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low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b="1" dirty="0" err="1" smtClean="0"/>
              <a:t>Users</a:t>
            </a:r>
            <a:r>
              <a:rPr lang="sv-SE" b="1" dirty="0" smtClean="0"/>
              <a:t> implemented maps in the reduce slots!</a:t>
            </a:r>
            <a:r>
              <a:rPr lang="sv-SE" dirty="0" smtClean="0"/>
              <a:t> 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defRPr/>
            </a:pPr>
            <a:r>
              <a:rPr lang="sv-SE" dirty="0" smtClean="0"/>
              <a:t>A search company provided dedicated machines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that could ensure certain level of utilization (e.g. 80%). </a:t>
            </a:r>
            <a:br>
              <a:rPr lang="sv-SE" dirty="0" smtClean="0"/>
            </a:br>
            <a:r>
              <a:rPr lang="sv-SE" b="1" dirty="0" err="1" smtClean="0"/>
              <a:t>Users</a:t>
            </a:r>
            <a:r>
              <a:rPr lang="sv-SE" b="1" dirty="0" smtClean="0"/>
              <a:t> used busy-loops to </a:t>
            </a:r>
            <a:r>
              <a:rPr lang="sv-SE" b="1" dirty="0" err="1" smtClean="0"/>
              <a:t>inflate</a:t>
            </a:r>
            <a:r>
              <a:rPr lang="sv-SE" b="1" dirty="0" smtClean="0"/>
              <a:t> </a:t>
            </a:r>
            <a:r>
              <a:rPr lang="sv-SE" b="1" dirty="0" err="1" smtClean="0"/>
              <a:t>utilization</a:t>
            </a:r>
            <a:r>
              <a:rPr lang="sv-SE" b="1" dirty="0" smtClean="0"/>
              <a:t>.	</a:t>
            </a:r>
          </a:p>
          <a:p>
            <a:pPr>
              <a:lnSpc>
                <a:spcPct val="110000"/>
              </a:lnSpc>
              <a:spcBef>
                <a:spcPts val="3200"/>
              </a:spcBef>
              <a:defRPr/>
            </a:pP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achieve</a:t>
            </a:r>
            <a:r>
              <a:rPr lang="sv-SE" dirty="0" smtClean="0"/>
              <a:t> </a:t>
            </a:r>
            <a:r>
              <a:rPr lang="sv-SE" b="1" dirty="0" err="1" smtClean="0">
                <a:solidFill>
                  <a:srgbClr val="FF0000"/>
                </a:solidFill>
              </a:rPr>
              <a:t>share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b="1" dirty="0" err="1" smtClean="0">
                <a:solidFill>
                  <a:srgbClr val="FF0000"/>
                </a:solidFill>
              </a:rPr>
              <a:t>guarantee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dirty="0" smtClean="0"/>
              <a:t>+ </a:t>
            </a:r>
            <a:r>
              <a:rPr lang="sv-SE" b="1" dirty="0" err="1" smtClean="0">
                <a:solidFill>
                  <a:srgbClr val="FF0000"/>
                </a:solidFill>
              </a:rPr>
              <a:t>strategy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b="1" dirty="0" err="1" smtClean="0">
                <a:solidFill>
                  <a:srgbClr val="FF0000"/>
                </a:solidFill>
              </a:rPr>
              <a:t>proofness</a:t>
            </a:r>
            <a:r>
              <a:rPr lang="sv-SE" b="1" dirty="0" smtClean="0">
                <a:solidFill>
                  <a:srgbClr val="FF0000"/>
                </a:solidFill>
              </a:rPr>
              <a:t> </a:t>
            </a:r>
            <a:r>
              <a:rPr lang="sv-SE" dirty="0" smtClean="0"/>
              <a:t>for </a:t>
            </a:r>
            <a:r>
              <a:rPr lang="sv-SE" dirty="0" err="1" smtClean="0"/>
              <a:t>sharing</a:t>
            </a:r>
            <a:r>
              <a:rPr lang="sv-SE" dirty="0" smtClean="0"/>
              <a:t>?</a:t>
            </a:r>
          </a:p>
          <a:p>
            <a:pPr lvl="1">
              <a:lnSpc>
                <a:spcPct val="110000"/>
              </a:lnSpc>
              <a:defRPr/>
            </a:pPr>
            <a:r>
              <a:rPr lang="sv-SE" dirty="0" err="1"/>
              <a:t>G</a:t>
            </a:r>
            <a:r>
              <a:rPr lang="sv-SE" dirty="0" err="1" smtClean="0"/>
              <a:t>eneralize</a:t>
            </a:r>
            <a:r>
              <a:rPr lang="sv-SE" dirty="0" smtClean="0"/>
              <a:t> max-min </a:t>
            </a:r>
            <a:r>
              <a:rPr lang="sv-SE" dirty="0" err="1" smtClean="0"/>
              <a:t>fairness</a:t>
            </a:r>
            <a:r>
              <a:rPr lang="sv-SE" dirty="0" smtClean="0"/>
              <a:t> to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r>
              <a:rPr lang="sv-SE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72767"/>
            <a:ext cx="8373180" cy="48847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</a:t>
            </a:r>
            <a:r>
              <a:rPr lang="en-US" sz="2800" dirty="0" smtClean="0"/>
              <a:t>llusion </a:t>
            </a:r>
            <a:r>
              <a:rPr lang="en-US" sz="2800" dirty="0"/>
              <a:t>of infinite computing resources available on demand, </a:t>
            </a:r>
            <a:r>
              <a:rPr lang="en-US" sz="2800" dirty="0" smtClean="0"/>
              <a:t>eliminating need </a:t>
            </a:r>
            <a:r>
              <a:rPr lang="en-US" sz="2800" dirty="0"/>
              <a:t>for </a:t>
            </a:r>
            <a:r>
              <a:rPr lang="en-US" sz="2800" dirty="0" smtClean="0"/>
              <a:t>up-front provisioning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elimination of an up-front commitment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ability to pay for use of computing resources on a short-term </a:t>
            </a:r>
            <a:r>
              <a:rPr lang="en-US" sz="2800" dirty="0" smtClean="0"/>
              <a:t>basis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cloud computing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268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From “Above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the Clouds: A Berkeley View of Cloud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Computing”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2" y="1650973"/>
            <a:ext cx="8826500" cy="45777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300" dirty="0" err="1" smtClean="0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has </a:t>
            </a:r>
            <a:r>
              <a:rPr lang="sv-SE" sz="2300" dirty="0" err="1" smtClean="0">
                <a:latin typeface="Arial" charset="0"/>
                <a:ea typeface="Arial" charset="0"/>
                <a:cs typeface="Arial" charset="0"/>
              </a:rPr>
              <a:t>biggest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of</a:t>
            </a:r>
            <a:endParaRPr lang="sv-SE" sz="23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	Total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  	</a:t>
            </a:r>
            <a:endParaRPr lang="sv-SE" sz="2200" b="1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 1’s </a:t>
            </a:r>
            <a:r>
              <a:rPr lang="sv-SE" sz="2200" dirty="0" err="1" smtClean="0"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sv-SE" sz="1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1600"/>
              </a:spcBef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 is CPU (as 25% &gt; 20</a:t>
            </a:r>
            <a:r>
              <a:rPr lang="sv-SE" sz="2200" dirty="0" smtClean="0">
                <a:latin typeface="Arial" charset="0"/>
                <a:ea typeface="Arial" charset="0"/>
                <a:cs typeface="Arial" charset="0"/>
              </a:rPr>
              <a:t>%)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4400"/>
              </a:spcBef>
            </a:pP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i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300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fraction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smtClean="0"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 smtClean="0">
                <a:latin typeface="Arial" charset="0"/>
                <a:ea typeface="Arial" charset="0"/>
                <a:cs typeface="Arial" charset="0"/>
              </a:rPr>
              <a:t>allocated</a:t>
            </a:r>
            <a:endParaRPr lang="sv-SE" sz="2300" baseline="-25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1’s dominant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200" b="1" dirty="0">
                <a:latin typeface="Arial" charset="0"/>
                <a:ea typeface="Arial" charset="0"/>
                <a:cs typeface="Arial" charset="0"/>
              </a:rPr>
              <a:t>25%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Resource Fairness (DRF)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99344" y="2723247"/>
            <a:ext cx="1470275" cy="1174592"/>
            <a:chOff x="5455682" y="2928937"/>
            <a:chExt cx="1470436" cy="1310435"/>
          </a:xfrm>
        </p:grpSpPr>
        <p:sp>
          <p:nvSpPr>
            <p:cNvPr id="13" name="Rectangular Callout 12"/>
            <p:cNvSpPr/>
            <p:nvPr/>
          </p:nvSpPr>
          <p:spPr bwMode="auto">
            <a:xfrm>
              <a:off x="5764372" y="2928937"/>
              <a:ext cx="941196" cy="761815"/>
            </a:xfrm>
            <a:prstGeom prst="wedge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5 GB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 GB</a:t>
              </a:r>
            </a:p>
          </p:txBody>
        </p:sp>
        <p:sp>
          <p:nvSpPr>
            <p:cNvPr id="76809" name="TextBox 14"/>
            <p:cNvSpPr txBox="1">
              <a:spLocks noChangeArrowheads="1"/>
            </p:cNvSpPr>
            <p:nvPr/>
          </p:nvSpPr>
          <p:spPr bwMode="auto">
            <a:xfrm>
              <a:off x="5455682" y="3758652"/>
              <a:ext cx="1470436" cy="48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20% RAM</a:t>
              </a:r>
              <a:endParaRPr lang="en-US" sz="2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56715" y="2723247"/>
            <a:ext cx="1579279" cy="1180173"/>
            <a:chOff x="4052089" y="2928937"/>
            <a:chExt cx="1578806" cy="1333519"/>
          </a:xfrm>
        </p:grpSpPr>
        <p:sp>
          <p:nvSpPr>
            <p:cNvPr id="9" name="Rectangular Callout 8"/>
            <p:cNvSpPr/>
            <p:nvPr/>
          </p:nvSpPr>
          <p:spPr bwMode="auto">
            <a:xfrm>
              <a:off x="4343787" y="2928937"/>
              <a:ext cx="914127" cy="761815"/>
            </a:xfrm>
            <a:prstGeom prst="wedgeRectCallout">
              <a:avLst>
                <a:gd name="adj1" fmla="val 13782"/>
                <a:gd name="adj2" fmla="val 658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8 CPU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2 CPU</a:t>
              </a:r>
            </a:p>
          </p:txBody>
        </p:sp>
        <p:sp>
          <p:nvSpPr>
            <p:cNvPr id="76807" name="TextBox 9"/>
            <p:cNvSpPr txBox="1">
              <a:spLocks noChangeArrowheads="1"/>
            </p:cNvSpPr>
            <p:nvPr/>
          </p:nvSpPr>
          <p:spPr bwMode="auto">
            <a:xfrm>
              <a:off x="4052089" y="3775582"/>
              <a:ext cx="1578806" cy="48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25% CPUs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178" y="3035636"/>
            <a:ext cx="5666441" cy="367145"/>
            <a:chOff x="1050925" y="2523440"/>
            <a:chExt cx="4765675" cy="29693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063625" y="281720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050925" y="252344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17046" y="6228712"/>
            <a:ext cx="902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Dominant Resource Fairness: Fair Allocation of Multiple Resource Types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Ali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Ghodsi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Matei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Zaharia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Benjamin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Hindman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Andy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Konwinski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Scott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Shenker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Ion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NSDI’11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84"/>
            <a:ext cx="8229600" cy="24822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Apply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dominant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800" b="1" i="1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dominant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Total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	 </a:t>
            </a:r>
            <a:r>
              <a:rPr lang="sv-SE" sz="2000" b="1" dirty="0" smtClean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9 CPU, 18 GB&gt;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&lt;1 CPU, 4 GB&gt;;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dom res: </a:t>
            </a:r>
            <a:r>
              <a:rPr lang="sv-SE" sz="2000" b="1" dirty="0" err="1">
                <a:latin typeface="Arial" charset="0"/>
                <a:ea typeface="Arial" charset="0"/>
                <a:cs typeface="Arial" charset="0"/>
              </a:rPr>
              <a:t>mem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1/9 &lt; 4/18)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&lt;3 CPU, 1 GB&gt;;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dom res: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CPU  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(3/9 &gt; 1/18)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endParaRPr lang="sv-SE" sz="20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980659" y="4145153"/>
            <a:ext cx="4251929" cy="2435780"/>
            <a:chOff x="2905964" y="3825228"/>
            <a:chExt cx="4252733" cy="3248399"/>
          </a:xfrm>
        </p:grpSpPr>
        <p:grpSp>
          <p:nvGrpSpPr>
            <p:cNvPr id="77829" name="Group 30"/>
            <p:cNvGrpSpPr>
              <a:grpSpLocks/>
            </p:cNvGrpSpPr>
            <p:nvPr/>
          </p:nvGrpSpPr>
          <p:grpSpPr bwMode="auto">
            <a:xfrm>
              <a:off x="2905964" y="3825228"/>
              <a:ext cx="4252733" cy="3248399"/>
              <a:chOff x="2905964" y="3749028"/>
              <a:chExt cx="4252733" cy="324839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3650600" y="5024063"/>
                <a:ext cx="2194340" cy="3176"/>
              </a:xfrm>
              <a:prstGeom prst="straightConnector1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747770" y="3933217"/>
                <a:ext cx="1097170" cy="219121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0600" y="4662036"/>
                <a:ext cx="1097171" cy="1462399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47770" y="5807778"/>
                <a:ext cx="1097170" cy="323996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0600" y="3931630"/>
                <a:ext cx="1097171" cy="730406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47770" y="3931630"/>
                <a:ext cx="1097170" cy="1463987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6759" y="3987204"/>
                <a:ext cx="185773" cy="182602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6759" y="4450853"/>
                <a:ext cx="185773" cy="182602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842" name="TextBox 12"/>
              <p:cNvSpPr txBox="1">
                <a:spLocks noChangeArrowheads="1"/>
              </p:cNvSpPr>
              <p:nvPr/>
            </p:nvSpPr>
            <p:spPr bwMode="auto">
              <a:xfrm>
                <a:off x="6263731" y="3900844"/>
                <a:ext cx="89496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User 1</a:t>
                </a:r>
              </a:p>
            </p:txBody>
          </p:sp>
          <p:sp>
            <p:nvSpPr>
              <p:cNvPr id="77843" name="TextBox 13"/>
              <p:cNvSpPr txBox="1">
                <a:spLocks noChangeArrowheads="1"/>
              </p:cNvSpPr>
              <p:nvPr/>
            </p:nvSpPr>
            <p:spPr bwMode="auto">
              <a:xfrm>
                <a:off x="6263731" y="4358044"/>
                <a:ext cx="89496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User 2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2463690" y="4940701"/>
                <a:ext cx="2372231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>
                <a:off x="3595027" y="3931630"/>
                <a:ext cx="53985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3595027" y="6124435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47" name="TextBox 18"/>
              <p:cNvSpPr txBox="1">
                <a:spLocks noChangeArrowheads="1"/>
              </p:cNvSpPr>
              <p:nvPr/>
            </p:nvSpPr>
            <p:spPr bwMode="auto">
              <a:xfrm>
                <a:off x="2905964" y="3749028"/>
                <a:ext cx="80037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100%</a:t>
                </a:r>
              </a:p>
            </p:txBody>
          </p:sp>
          <p:sp>
            <p:nvSpPr>
              <p:cNvPr id="77848" name="TextBox 19"/>
              <p:cNvSpPr txBox="1">
                <a:spLocks noChangeArrowheads="1"/>
              </p:cNvSpPr>
              <p:nvPr/>
            </p:nvSpPr>
            <p:spPr bwMode="auto">
              <a:xfrm>
                <a:off x="2980112" y="4853111"/>
                <a:ext cx="67210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50%</a:t>
                </a:r>
              </a:p>
            </p:txBody>
          </p:sp>
          <p:sp>
            <p:nvSpPr>
              <p:cNvPr id="77849" name="TextBox 20"/>
              <p:cNvSpPr txBox="1">
                <a:spLocks noChangeArrowheads="1"/>
              </p:cNvSpPr>
              <p:nvPr/>
            </p:nvSpPr>
            <p:spPr bwMode="auto">
              <a:xfrm>
                <a:off x="3085718" y="5946151"/>
                <a:ext cx="518189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0%</a:t>
                </a:r>
              </a:p>
            </p:txBody>
          </p:sp>
          <p:sp>
            <p:nvSpPr>
              <p:cNvPr id="77850" name="TextBox 21"/>
              <p:cNvSpPr txBox="1">
                <a:spLocks noChangeArrowheads="1"/>
              </p:cNvSpPr>
              <p:nvPr/>
            </p:nvSpPr>
            <p:spPr bwMode="auto">
              <a:xfrm>
                <a:off x="3664820" y="6135469"/>
                <a:ext cx="1067894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CPU</a:t>
                </a:r>
              </a:p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(9 total)</a:t>
                </a:r>
              </a:p>
            </p:txBody>
          </p:sp>
          <p:sp>
            <p:nvSpPr>
              <p:cNvPr id="77851" name="TextBox 22"/>
              <p:cNvSpPr txBox="1">
                <a:spLocks noChangeArrowheads="1"/>
              </p:cNvSpPr>
              <p:nvPr/>
            </p:nvSpPr>
            <p:spPr bwMode="auto">
              <a:xfrm>
                <a:off x="4700003" y="6135469"/>
                <a:ext cx="1236521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mem</a:t>
                </a:r>
              </a:p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(18 total)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3591851" y="5571867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3591851" y="4479434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3585500" y="5022475"/>
                <a:ext cx="55573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55" name="TextBox 26"/>
              <p:cNvSpPr txBox="1">
                <a:spLocks noChangeArrowheads="1"/>
              </p:cNvSpPr>
              <p:nvPr/>
            </p:nvSpPr>
            <p:spPr bwMode="auto">
              <a:xfrm>
                <a:off x="3712612" y="4037814"/>
                <a:ext cx="1096483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3 CPUs</a:t>
                </a:r>
              </a:p>
            </p:txBody>
          </p:sp>
          <p:sp>
            <p:nvSpPr>
              <p:cNvPr id="77856" name="TextBox 27"/>
              <p:cNvSpPr txBox="1">
                <a:spLocks noChangeArrowheads="1"/>
              </p:cNvSpPr>
              <p:nvPr/>
            </p:nvSpPr>
            <p:spPr bwMode="auto">
              <a:xfrm>
                <a:off x="4791253" y="4025156"/>
                <a:ext cx="109728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12 GB</a:t>
                </a:r>
              </a:p>
            </p:txBody>
          </p:sp>
          <p:sp>
            <p:nvSpPr>
              <p:cNvPr id="77857" name="TextBox 28"/>
              <p:cNvSpPr txBox="1">
                <a:spLocks noChangeArrowheads="1"/>
              </p:cNvSpPr>
              <p:nvPr/>
            </p:nvSpPr>
            <p:spPr bwMode="auto">
              <a:xfrm>
                <a:off x="3779258" y="5304195"/>
                <a:ext cx="1067894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6 CPUs</a:t>
                </a:r>
              </a:p>
            </p:txBody>
          </p:sp>
          <p:sp>
            <p:nvSpPr>
              <p:cNvPr id="77858" name="TextBox 29"/>
              <p:cNvSpPr txBox="1">
                <a:spLocks noChangeArrowheads="1"/>
              </p:cNvSpPr>
              <p:nvPr/>
            </p:nvSpPr>
            <p:spPr bwMode="auto">
              <a:xfrm>
                <a:off x="4871954" y="5710198"/>
                <a:ext cx="1111878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 GB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5400000">
              <a:off x="3158364" y="5455939"/>
              <a:ext cx="1433819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1" name="TextBox 31"/>
            <p:cNvSpPr txBox="1">
              <a:spLocks noChangeArrowheads="1"/>
            </p:cNvSpPr>
            <p:nvPr/>
          </p:nvSpPr>
          <p:spPr bwMode="auto">
            <a:xfrm>
              <a:off x="3850393" y="4958931"/>
              <a:ext cx="672106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6200000" flipH="1">
              <a:off x="4235686" y="4735854"/>
              <a:ext cx="14338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3" name="TextBox 33"/>
            <p:cNvSpPr txBox="1">
              <a:spLocks noChangeArrowheads="1"/>
            </p:cNvSpPr>
            <p:nvPr/>
          </p:nvSpPr>
          <p:spPr bwMode="auto">
            <a:xfrm>
              <a:off x="4940377" y="4614446"/>
              <a:ext cx="672106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(DRF)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372" y="1892595"/>
            <a:ext cx="8426449" cy="29345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331581"/>
            <a:ext cx="7772400" cy="1166478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pPr algn="ctr"/>
            <a:r>
              <a:rPr lang="sv-SE" u="sng" dirty="0" smtClean="0">
                <a:latin typeface="Helvetica Neue Light"/>
                <a:ea typeface="ＭＳ Ｐゴシック" charset="0"/>
                <a:cs typeface="Helvetica Neue Light"/>
              </a:rPr>
              <a:t>Online DRF </a:t>
            </a:r>
            <a:r>
              <a:rPr lang="sv-SE" u="sng" dirty="0" err="1" smtClean="0">
                <a:latin typeface="Helvetica Neue Light"/>
                <a:ea typeface="ＭＳ Ｐゴシック" charset="0"/>
                <a:cs typeface="Helvetica Neue Light"/>
              </a:rPr>
              <a:t>Scheduler</a:t>
            </a:r>
            <a:endParaRPr lang="en-US" u="sng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5383" y="3214445"/>
            <a:ext cx="8513233" cy="18370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Whenever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available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and tasks to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Schedule task to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 smtClean="0">
                <a:latin typeface="Arial" charset="0"/>
                <a:ea typeface="Arial" charset="0"/>
                <a:cs typeface="Arial" charset="0"/>
              </a:rPr>
              <a:t>smallest</a:t>
            </a:r>
            <a:r>
              <a:rPr lang="sv-SE" sz="29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smtClean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900" b="0" dirty="0" err="1" smtClean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900" b="0" dirty="0" smtClean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sv-SE" sz="2900" b="0" dirty="0">
              <a:solidFill>
                <a:srgbClr val="9912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9377"/>
            <a:ext cx="7772400" cy="1166478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77" y="3283570"/>
            <a:ext cx="7772400" cy="183707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 smtClean="0"/>
              <a:t>Metrics / goals for scheduling resources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System architecture for big-data scheduling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/>
          </a:bodyPr>
          <a:lstStyle/>
          <a:p>
            <a:r>
              <a:rPr lang="en-US" dirty="0" smtClean="0"/>
              <a:t>Many different “Big Data” frameworks</a:t>
            </a:r>
          </a:p>
          <a:p>
            <a:pPr lvl="1"/>
            <a:r>
              <a:rPr lang="en-US" dirty="0" smtClean="0"/>
              <a:t>Hadoop | Spark</a:t>
            </a:r>
          </a:p>
          <a:p>
            <a:pPr lvl="1"/>
            <a:r>
              <a:rPr lang="en-US" dirty="0" smtClean="0"/>
              <a:t>Storm | Spark Streaming | </a:t>
            </a:r>
            <a:r>
              <a:rPr lang="en-US" dirty="0" err="1" smtClean="0"/>
              <a:t>Flink</a:t>
            </a:r>
            <a:endParaRPr lang="en-US" dirty="0" smtClean="0"/>
          </a:p>
          <a:p>
            <a:pPr lvl="1"/>
            <a:r>
              <a:rPr lang="en-US" dirty="0" err="1" smtClean="0"/>
              <a:t>GraphLab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MPI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Heterogeneity will rule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No single framework optimal for all applications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So…each </a:t>
            </a:r>
            <a:r>
              <a:rPr lang="en-US" dirty="0">
                <a:latin typeface="Calibri" charset="0"/>
                <a:ea typeface="ＭＳ Ｐゴシック" charset="0"/>
              </a:rPr>
              <a:t>framework runs on </a:t>
            </a:r>
            <a:r>
              <a:rPr lang="en-US" dirty="0" smtClean="0">
                <a:latin typeface="Calibri" charset="0"/>
                <a:ea typeface="ＭＳ Ｐゴシック" charset="0"/>
              </a:rPr>
              <a:t>dedicated cluster?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Competing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2803"/>
            <a:ext cx="8839200" cy="49281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Inefficient resource usage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Hadoop cannot use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underutilized resources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Spark</a:t>
            </a:r>
            <a:endParaRPr lang="en-US" altLang="ja-JP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Not work conserving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Hard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share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Copy or access remotely,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expensive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Hard to cooperate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Not easy for Spark to use graphs generated by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One Framework Per Cluster Challenges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6"/>
          <p:cNvGrpSpPr>
            <a:grpSpLocks/>
          </p:cNvGrpSpPr>
          <p:nvPr/>
        </p:nvGrpSpPr>
        <p:grpSpPr bwMode="auto">
          <a:xfrm>
            <a:off x="762000" y="4719740"/>
            <a:ext cx="1579563" cy="971550"/>
            <a:chOff x="2535238" y="4724397"/>
            <a:chExt cx="1579562" cy="971549"/>
          </a:xfrm>
        </p:grpSpPr>
        <p:pic>
          <p:nvPicPr>
            <p:cNvPr id="19484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24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25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8" name="Group 5"/>
          <p:cNvGrpSpPr>
            <a:grpSpLocks/>
          </p:cNvGrpSpPr>
          <p:nvPr/>
        </p:nvGrpSpPr>
        <p:grpSpPr bwMode="auto">
          <a:xfrm>
            <a:off x="2438400" y="4705453"/>
            <a:ext cx="1579563" cy="971550"/>
            <a:chOff x="4592638" y="4710110"/>
            <a:chExt cx="1579562" cy="971549"/>
          </a:xfrm>
        </p:grpSpPr>
        <p:pic>
          <p:nvPicPr>
            <p:cNvPr id="19481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38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2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4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65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31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Common resource sharing layer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7200" y="1546227"/>
            <a:ext cx="8686800" cy="21771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Abstracts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virtualizes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) resources to frameworks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Enable diverse frameworks to share cluster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Make it easier to develop and deploy new frameworks </a:t>
            </a:r>
          </a:p>
          <a:p>
            <a:pPr>
              <a:spcBef>
                <a:spcPts val="1200"/>
              </a:spcBef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2" name="Rounded Rectangle 62"/>
          <p:cNvSpPr>
            <a:spLocks noChangeArrowheads="1"/>
          </p:cNvSpPr>
          <p:nvPr/>
        </p:nvSpPr>
        <p:spPr bwMode="auto">
          <a:xfrm>
            <a:off x="762000" y="4096408"/>
            <a:ext cx="1524000" cy="16901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3" name="Rounded Rectangle 62"/>
          <p:cNvSpPr>
            <a:spLocks noChangeArrowheads="1"/>
          </p:cNvSpPr>
          <p:nvPr/>
        </p:nvSpPr>
        <p:spPr bwMode="auto">
          <a:xfrm>
            <a:off x="2438400" y="4096408"/>
            <a:ext cx="1524000" cy="16901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46363" y="4274944"/>
            <a:ext cx="1095375" cy="438912"/>
          </a:xfrm>
          <a:prstGeom prst="roundRect">
            <a:avLst/>
          </a:prstGeom>
          <a:solidFill>
            <a:srgbClr val="FF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933450" y="4274946"/>
            <a:ext cx="1284288" cy="448056"/>
          </a:xfrm>
          <a:prstGeom prst="roundRect">
            <a:avLst/>
          </a:prstGeom>
          <a:solidFill>
            <a:srgbClr val="51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466" name="Group 6"/>
          <p:cNvGrpSpPr>
            <a:grpSpLocks/>
          </p:cNvGrpSpPr>
          <p:nvPr/>
        </p:nvGrpSpPr>
        <p:grpSpPr bwMode="auto">
          <a:xfrm>
            <a:off x="5451475" y="4814990"/>
            <a:ext cx="1579563" cy="971550"/>
            <a:chOff x="2535238" y="4724397"/>
            <a:chExt cx="1579562" cy="971549"/>
          </a:xfrm>
        </p:grpSpPr>
        <p:pic>
          <p:nvPicPr>
            <p:cNvPr id="19478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24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25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7" name="Group 5"/>
          <p:cNvGrpSpPr>
            <a:grpSpLocks/>
          </p:cNvGrpSpPr>
          <p:nvPr/>
        </p:nvGrpSpPr>
        <p:grpSpPr bwMode="auto">
          <a:xfrm>
            <a:off x="6650038" y="4800703"/>
            <a:ext cx="1579562" cy="971550"/>
            <a:chOff x="4592638" y="4710110"/>
            <a:chExt cx="1579562" cy="971549"/>
          </a:xfrm>
        </p:grpSpPr>
        <p:pic>
          <p:nvPicPr>
            <p:cNvPr id="19475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38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6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4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7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65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Rounded Rectangle 35"/>
          <p:cNvSpPr/>
          <p:nvPr/>
        </p:nvSpPr>
        <p:spPr bwMode="auto">
          <a:xfrm>
            <a:off x="6964325" y="3815529"/>
            <a:ext cx="1095375" cy="438912"/>
          </a:xfrm>
          <a:prstGeom prst="roundRect">
            <a:avLst/>
          </a:prstGeom>
          <a:solidFill>
            <a:srgbClr val="FF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494005" y="3815530"/>
            <a:ext cx="1330325" cy="438150"/>
          </a:xfrm>
          <a:prstGeom prst="roundRect">
            <a:avLst/>
          </a:prstGeom>
          <a:solidFill>
            <a:srgbClr val="51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0" name="Rounded Rectangle 37"/>
          <p:cNvSpPr>
            <a:spLocks noChangeArrowheads="1"/>
          </p:cNvSpPr>
          <p:nvPr/>
        </p:nvSpPr>
        <p:spPr bwMode="auto">
          <a:xfrm>
            <a:off x="5456275" y="4348265"/>
            <a:ext cx="2667000" cy="5429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Resource </a:t>
            </a:r>
            <a:br>
              <a:rPr lang="en-US" sz="1900" dirty="0">
                <a:latin typeface="Arial" charset="0"/>
                <a:ea typeface="Arial" charset="0"/>
                <a:cs typeface="Arial" charset="0"/>
              </a:rPr>
            </a:b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Management System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267200" y="4567340"/>
            <a:ext cx="914400" cy="685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2" name="TextBox 5"/>
          <p:cNvSpPr txBox="1">
            <a:spLocks noChangeArrowheads="1"/>
          </p:cNvSpPr>
          <p:nvPr/>
        </p:nvSpPr>
        <p:spPr bwMode="auto">
          <a:xfrm>
            <a:off x="982285" y="5796065"/>
            <a:ext cx="2759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Arial" charset="0"/>
                <a:cs typeface="Arial" charset="0"/>
              </a:rPr>
              <a:t>Uniprograming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3" name="TextBox 39"/>
          <p:cNvSpPr txBox="1">
            <a:spLocks noChangeArrowheads="1"/>
          </p:cNvSpPr>
          <p:nvPr/>
        </p:nvSpPr>
        <p:spPr bwMode="auto">
          <a:xfrm>
            <a:off x="5308963" y="5786540"/>
            <a:ext cx="3018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Arial" charset="0"/>
                <a:cs typeface="Arial" charset="0"/>
              </a:rPr>
              <a:t>Multiprograming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335426"/>
            <a:ext cx="8839200" cy="283187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 a cluster: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Hadoop,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Spark)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manages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endParaRPr lang="en-US" sz="2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job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consists of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tasks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         … 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task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map, reduce)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involves 1+ processes      				executing on single machine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679" y="4369784"/>
            <a:ext cx="4516159" cy="2209800"/>
            <a:chOff x="533400" y="4267200"/>
            <a:chExt cx="4516438" cy="2209800"/>
          </a:xfrm>
        </p:grpSpPr>
        <p:pic>
          <p:nvPicPr>
            <p:cNvPr id="17437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2" y="5503862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8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" y="4357687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9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550" y="5524500"/>
              <a:ext cx="85725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0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5202237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1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373562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2" name="Rounded Rectangle 62"/>
            <p:cNvSpPr>
              <a:spLocks noChangeArrowheads="1"/>
            </p:cNvSpPr>
            <p:nvPr/>
          </p:nvSpPr>
          <p:spPr bwMode="auto">
            <a:xfrm>
              <a:off x="533400" y="4267200"/>
              <a:ext cx="4495800" cy="2209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4401128" y="4844447"/>
            <a:ext cx="1906011" cy="990600"/>
          </a:xfrm>
          <a:prstGeom prst="rect">
            <a:avLst/>
          </a:prstGeom>
          <a:solidFill>
            <a:srgbClr val="BCD2D2"/>
          </a:solidFill>
          <a:ln w="12700" cap="flat" cmpd="sng" algn="ctr">
            <a:solidFill>
              <a:schemeClr val="tx1"/>
            </a:solidFill>
            <a:prstDash val="solid"/>
            <a:round/>
            <a:headEnd w="med"/>
            <a:tailEnd w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sv-SE" sz="21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Framework</a:t>
            </a:r>
            <a:endParaRPr lang="sv-SE" sz="2100" b="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>
              <a:defRPr/>
            </a:pPr>
            <a:r>
              <a:rPr lang="sv-SE" sz="21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Scheduler</a:t>
            </a:r>
            <a:r>
              <a:rPr lang="sv-SE" sz="21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</a:p>
          <a:p>
            <a:pPr algn="ctr">
              <a:defRPr/>
            </a:pPr>
            <a:r>
              <a:rPr lang="sv-SE" sz="1900" b="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(</a:t>
            </a:r>
            <a:r>
              <a:rPr lang="sv-SE" sz="1900" b="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e.g</a:t>
            </a:r>
            <a:r>
              <a:rPr lang="sv-SE" sz="1900" b="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., Job </a:t>
            </a:r>
            <a:r>
              <a:rPr lang="sv-SE" sz="1900" b="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Tracker</a:t>
            </a:r>
            <a:r>
              <a:rPr lang="sv-SE" sz="1900" b="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)</a:t>
            </a:r>
            <a:endParaRPr lang="en-US" sz="19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>
              <a:defRPr/>
            </a:pPr>
            <a:endParaRPr lang="en-US" b="0" dirty="0">
              <a:solidFill>
                <a:srgbClr val="000000"/>
              </a:solidFill>
              <a:latin typeface="Calibri" charset="0"/>
              <a:ea typeface="ＭＳ Ｐゴシック" charset="0"/>
              <a:cs typeface="Corbel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84225" y="4111168"/>
            <a:ext cx="3617913" cy="2316021"/>
            <a:chOff x="784225" y="4295912"/>
            <a:chExt cx="3617913" cy="231569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914400" y="4325927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914400" y="5544956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971800" y="5714795"/>
              <a:ext cx="1066800" cy="896811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5600" y="4325927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429" name="Straight Arrow Connector 30"/>
            <p:cNvCxnSpPr>
              <a:cxnSpLocks noChangeShapeType="1"/>
              <a:stCxn id="43" idx="3"/>
            </p:cNvCxnSpPr>
            <p:nvPr/>
          </p:nvCxnSpPr>
          <p:spPr bwMode="auto">
            <a:xfrm>
              <a:off x="3962401" y="4859338"/>
              <a:ext cx="439737" cy="715962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Straight Arrow Connector 30"/>
            <p:cNvCxnSpPr>
              <a:cxnSpLocks noChangeShapeType="1"/>
              <a:stCxn id="42" idx="3"/>
            </p:cNvCxnSpPr>
            <p:nvPr/>
          </p:nvCxnSpPr>
          <p:spPr bwMode="auto">
            <a:xfrm flipV="1">
              <a:off x="4038601" y="5575301"/>
              <a:ext cx="363537" cy="588168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Straight Arrow Connector 30"/>
            <p:cNvCxnSpPr>
              <a:cxnSpLocks noChangeShapeType="1"/>
            </p:cNvCxnSpPr>
            <p:nvPr/>
          </p:nvCxnSpPr>
          <p:spPr bwMode="auto">
            <a:xfrm>
              <a:off x="1981200" y="5392738"/>
              <a:ext cx="2420938" cy="182562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981200" y="5575115"/>
              <a:ext cx="2420938" cy="292059"/>
            </a:xfrm>
            <a:prstGeom prst="straightConnector1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  <a:round/>
              <a:headEnd type="arrow" w="med" len="med"/>
              <a:tailEnd type="arrow" w="med" len="med"/>
            </a:ln>
            <a:extLst/>
          </p:spPr>
        </p:cxnSp>
        <p:sp>
          <p:nvSpPr>
            <p:cNvPr id="17433" name="TextBox 1"/>
            <p:cNvSpPr txBox="1">
              <a:spLocks noChangeArrowheads="1"/>
            </p:cNvSpPr>
            <p:nvPr/>
          </p:nvSpPr>
          <p:spPr bwMode="auto">
            <a:xfrm>
              <a:off x="784225" y="4295912"/>
              <a:ext cx="1273175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 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  <p:sp>
          <p:nvSpPr>
            <p:cNvPr id="17434" name="TextBox 28"/>
            <p:cNvSpPr txBox="1">
              <a:spLocks noChangeArrowheads="1"/>
            </p:cNvSpPr>
            <p:nvPr/>
          </p:nvSpPr>
          <p:spPr bwMode="auto">
            <a:xfrm>
              <a:off x="2819400" y="4295913"/>
              <a:ext cx="1219200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 err="1">
                  <a:latin typeface="Arial" charset="0"/>
                  <a:ea typeface="Arial" charset="0"/>
                  <a:cs typeface="Arial" charset="0"/>
                </a:rPr>
                <a:t>Traker</a:t>
              </a:r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7435" name="TextBox 29"/>
            <p:cNvSpPr txBox="1">
              <a:spLocks noChangeArrowheads="1"/>
            </p:cNvSpPr>
            <p:nvPr/>
          </p:nvSpPr>
          <p:spPr bwMode="auto">
            <a:xfrm>
              <a:off x="784225" y="5522758"/>
              <a:ext cx="1273175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  <p:sp>
          <p:nvSpPr>
            <p:cNvPr id="17436" name="TextBox 31"/>
            <p:cNvSpPr txBox="1">
              <a:spLocks noChangeArrowheads="1"/>
            </p:cNvSpPr>
            <p:nvPr/>
          </p:nvSpPr>
          <p:spPr bwMode="auto">
            <a:xfrm>
              <a:off x="2895600" y="5675739"/>
              <a:ext cx="1219200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 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029856" y="4455220"/>
            <a:ext cx="2895600" cy="1905000"/>
            <a:chOff x="1029856" y="4639974"/>
            <a:chExt cx="2895600" cy="1905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1029856" y="4639974"/>
              <a:ext cx="838200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1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29856" y="5020974"/>
              <a:ext cx="838200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5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029856" y="5859174"/>
              <a:ext cx="838200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3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029856" y="6240174"/>
              <a:ext cx="838200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7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103131" y="6240174"/>
              <a:ext cx="822325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4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026931" y="4639974"/>
              <a:ext cx="822325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2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3026931" y="5020974"/>
              <a:ext cx="822325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6</a:t>
              </a:r>
            </a:p>
          </p:txBody>
        </p:sp>
      </p:grpSp>
      <p:sp>
        <p:nvSpPr>
          <p:cNvPr id="79" name="TextBox 19"/>
          <p:cNvSpPr txBox="1">
            <a:spLocks noChangeArrowheads="1"/>
          </p:cNvSpPr>
          <p:nvPr/>
        </p:nvSpPr>
        <p:spPr bwMode="auto">
          <a:xfrm>
            <a:off x="6348943" y="4293584"/>
            <a:ext cx="2789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rgbClr val="51A2FF"/>
                </a:solidFill>
                <a:latin typeface="Calibri" charset="0"/>
                <a:cs typeface="Calibri" charset="0"/>
              </a:rPr>
              <a:t>Job 1</a:t>
            </a:r>
            <a:r>
              <a:rPr lang="en-US" sz="2400" b="0">
                <a:latin typeface="Calibri" charset="0"/>
                <a:cs typeface="Calibri" charset="0"/>
              </a:rPr>
              <a:t>:</a:t>
            </a:r>
            <a:r>
              <a:rPr lang="en-US" sz="2400">
                <a:latin typeface="Calibri" charset="0"/>
                <a:cs typeface="Calibri" charset="0"/>
              </a:rPr>
              <a:t> </a:t>
            </a:r>
            <a:r>
              <a:rPr lang="en-US" sz="2400" b="0">
                <a:latin typeface="Calibri" charset="0"/>
                <a:cs typeface="Calibri" charset="0"/>
              </a:rPr>
              <a:t>tasks 1, 2, 3, 4</a:t>
            </a:r>
          </a:p>
          <a:p>
            <a:pPr algn="l" eaLnBrk="1" hangingPunct="1"/>
            <a:r>
              <a:rPr lang="en-US" sz="2400" dirty="0">
                <a:solidFill>
                  <a:srgbClr val="FF3737"/>
                </a:solidFill>
                <a:latin typeface="Calibri" charset="0"/>
                <a:cs typeface="Calibri" charset="0"/>
              </a:rPr>
              <a:t>Job 2</a:t>
            </a:r>
            <a:r>
              <a:rPr lang="en-US" sz="2400" b="0" dirty="0">
                <a:latin typeface="Calibri" charset="0"/>
                <a:cs typeface="Calibri" charset="0"/>
              </a:rPr>
              <a:t>: tasks 5, 6, 7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Abstraction hierarchy 101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335426"/>
            <a:ext cx="8839200" cy="506537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 a cluster: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Hadoop,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Spark)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manages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endParaRPr lang="en-US" sz="2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job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consists of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1+ </a:t>
            </a:r>
            <a:r>
              <a:rPr lang="en-US" sz="2600" b="1" i="1" dirty="0" smtClean="0">
                <a:latin typeface="Arial" charset="0"/>
                <a:ea typeface="Arial" charset="0"/>
                <a:cs typeface="Arial" charset="0"/>
              </a:rPr>
              <a:t>tasks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         … 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task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map, reduce)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involves 1+ processes      				executing on single machine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Seek fine-grained resource sharing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Tasks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short:  median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~= 10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sec – minutes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Better data locality / failure-recovery if tasks fine-grained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Abstraction hierarchy 101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5" y="1449421"/>
            <a:ext cx="8929271" cy="5316504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Global scheduler takes input, outputs task schedule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Organization policies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Resource Availability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/>
              <a:t>Estimates: </a:t>
            </a:r>
            <a:r>
              <a:rPr lang="en-US" sz="2200" dirty="0" smtClean="0"/>
              <a:t>Task durations, input sizes, </a:t>
            </a:r>
            <a:r>
              <a:rPr lang="en-US" sz="2200" dirty="0" err="1" smtClean="0"/>
              <a:t>xfer</a:t>
            </a:r>
            <a:r>
              <a:rPr lang="en-US" sz="2200" dirty="0" smtClean="0"/>
              <a:t> sizes, 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Job requirements:  </a:t>
            </a:r>
            <a:r>
              <a:rPr lang="en-US" sz="2200" dirty="0"/>
              <a:t>Latency, throughput, availability…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Job execution plan:  </a:t>
            </a:r>
            <a:r>
              <a:rPr lang="en-US" sz="2200" dirty="0"/>
              <a:t>Task DAG, </a:t>
            </a:r>
            <a:r>
              <a:rPr lang="en-US" sz="2200" dirty="0" smtClean="0"/>
              <a:t>inputs/</a:t>
            </a:r>
            <a:r>
              <a:rPr lang="en-US" sz="2200" dirty="0" err="1" smtClean="0"/>
              <a:t>outups</a:t>
            </a:r>
            <a:endParaRPr lang="en-US" sz="2200" dirty="0" smtClean="0"/>
          </a:p>
          <a:p>
            <a:pPr>
              <a:spcBef>
                <a:spcPts val="4000"/>
              </a:spcBef>
            </a:pPr>
            <a:r>
              <a:rPr lang="en-US" sz="2600" dirty="0" smtClean="0"/>
              <a:t>Advantages:  “Optimal”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Disadvantages</a:t>
            </a:r>
          </a:p>
          <a:p>
            <a:pPr lvl="1"/>
            <a:r>
              <a:rPr lang="en-US" sz="2400" dirty="0" smtClean="0"/>
              <a:t>More complex, harder to scale </a:t>
            </a:r>
            <a:r>
              <a:rPr lang="en-US" sz="2200" dirty="0" smtClean="0"/>
              <a:t>(yet Google: 10,000s servers/scheduler)</a:t>
            </a:r>
          </a:p>
          <a:p>
            <a:pPr lvl="1"/>
            <a:r>
              <a:rPr lang="en-US" sz="2400" dirty="0" smtClean="0"/>
              <a:t>Anticipate future requirements, refactor existing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#1: Global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81328"/>
            <a:ext cx="8373180" cy="331889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“Services”</a:t>
            </a:r>
          </a:p>
          <a:p>
            <a:pPr lvl="1"/>
            <a:r>
              <a:rPr lang="en-US" sz="2400" dirty="0" smtClean="0"/>
              <a:t>External demand, scale supply to match demand</a:t>
            </a:r>
            <a:endParaRPr lang="en-US" sz="2400" dirty="0"/>
          </a:p>
          <a:p>
            <a:r>
              <a:rPr lang="en-US" sz="2800" dirty="0" smtClean="0"/>
              <a:t>“Data analysis”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Tradeoff scale </a:t>
            </a:r>
            <a:r>
              <a:rPr lang="en-US" sz="2400" dirty="0"/>
              <a:t>&amp;</a:t>
            </a:r>
            <a:r>
              <a:rPr lang="en-US" sz="2400" dirty="0" smtClean="0"/>
              <a:t> completion time</a:t>
            </a:r>
          </a:p>
          <a:p>
            <a:pPr lvl="2">
              <a:spcBef>
                <a:spcPts val="200"/>
              </a:spcBef>
              <a:spcAft>
                <a:spcPts val="600"/>
              </a:spcAft>
            </a:pPr>
            <a:r>
              <a:rPr lang="en-US" sz="2300" dirty="0" smtClean="0"/>
              <a:t>E.g., use 1 server for 10 hours vs. 10 servers for 1 hour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Source of demand elasticity!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Two main sources of resource demand</a:t>
            </a:r>
            <a:endParaRPr lang="en-US" sz="3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13366"/>
              </p:ext>
            </p:extLst>
          </p:nvPr>
        </p:nvGraphicFramePr>
        <p:xfrm>
          <a:off x="1584798" y="4902962"/>
          <a:ext cx="6096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Type of contract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Price (m4.xlarge)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Spot - 1 </a:t>
                      </a:r>
                      <a:r>
                        <a:rPr lang="en-US" sz="2100" dirty="0" err="1" smtClean="0"/>
                        <a:t>hr</a:t>
                      </a:r>
                      <a:r>
                        <a:rPr lang="en-US" sz="2100" dirty="0" smtClean="0"/>
                        <a:t>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$0.139 /</a:t>
                      </a:r>
                      <a:r>
                        <a:rPr lang="en-US" sz="2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  <a:endParaRPr lang="en-US" sz="2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Spot– 6 </a:t>
                      </a:r>
                      <a:r>
                        <a:rPr lang="en-US" sz="2100" dirty="0" err="1" smtClean="0"/>
                        <a:t>hr</a:t>
                      </a:r>
                      <a:r>
                        <a:rPr lang="en-US" sz="2100" dirty="0" smtClean="0"/>
                        <a:t> duration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$0.176 / hour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 smtClean="0"/>
                        <a:t>On-demand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$0.215  / hour</a:t>
                      </a:r>
                      <a:endParaRPr lang="en-US" sz="2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52" y="4564360"/>
            <a:ext cx="1563624" cy="6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274489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(manage/monitor tasks)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Goal: Find machines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a given job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Borg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5184" y="3025225"/>
            <a:ext cx="459613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job </a:t>
            </a:r>
            <a:r>
              <a:rPr lang="en-US" sz="1800" b="0" dirty="0" smtClean="0"/>
              <a:t>hello </a:t>
            </a:r>
            <a:r>
              <a:rPr lang="en-US" sz="1800" b="0" dirty="0"/>
              <a:t>= {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runtime = { cell = “</a:t>
            </a:r>
            <a:r>
              <a:rPr lang="en-US" altLang="ja-JP" sz="1800" b="0" dirty="0" err="1"/>
              <a:t>ic</a:t>
            </a:r>
            <a:r>
              <a:rPr lang="en-US" sz="1800" b="0" dirty="0"/>
              <a:t>”</a:t>
            </a:r>
            <a:r>
              <a:rPr lang="en-US" altLang="ja-JP" sz="1800" b="0" dirty="0"/>
              <a:t> </a:t>
            </a:r>
            <a:r>
              <a:rPr lang="en-US" altLang="ja-JP" sz="1800" b="0" dirty="0" smtClean="0"/>
              <a:t>}</a:t>
            </a:r>
            <a:endParaRPr lang="en-US" altLang="ja-JP" sz="1800" b="0" i="1" dirty="0" smtClean="0"/>
          </a:p>
          <a:p>
            <a:pPr algn="l" eaLnBrk="1" hangingPunct="1">
              <a:spcBef>
                <a:spcPts val="0"/>
              </a:spcBef>
            </a:pPr>
            <a:r>
              <a:rPr lang="en-US" sz="1800" b="0" dirty="0" smtClean="0"/>
              <a:t>  binary = ‘../</a:t>
            </a:r>
            <a:r>
              <a:rPr lang="en-US" sz="1800" b="0" dirty="0" err="1" smtClean="0"/>
              <a:t>hello_webserver</a:t>
            </a:r>
            <a:r>
              <a:rPr lang="en-US" sz="1800" b="0" dirty="0" smtClean="0"/>
              <a:t>’ 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args</a:t>
            </a:r>
            <a:r>
              <a:rPr lang="en-US" sz="1800" b="0" dirty="0" smtClean="0"/>
              <a:t> </a:t>
            </a:r>
            <a:r>
              <a:rPr lang="en-US" sz="1800" b="0" dirty="0"/>
              <a:t>= { port = ‘%port%’ }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requirements = {</a:t>
            </a:r>
          </a:p>
          <a:p>
            <a:pPr algn="l" eaLnBrk="1" hangingPunct="1">
              <a:spcBef>
                <a:spcPts val="0"/>
              </a:spcBef>
            </a:pPr>
            <a:r>
              <a:rPr lang="is-IS" sz="1800" b="0" dirty="0"/>
              <a:t>    RAM = 100M</a:t>
            </a:r>
          </a:p>
          <a:p>
            <a:pPr algn="l" eaLnBrk="1" hangingPunct="1">
              <a:spcBef>
                <a:spcPts val="0"/>
              </a:spcBef>
            </a:pPr>
            <a:r>
              <a:rPr lang="is-IS" sz="1800" b="0" dirty="0"/>
              <a:t>    disk = 100M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  CPU = 0.1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}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replicas = 10000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}</a:t>
            </a:r>
            <a:endParaRPr lang="en-US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1104406" y="6247194"/>
            <a:ext cx="705678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i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Large-scale cluster management at Google with Borg</a:t>
            </a:r>
          </a:p>
          <a:p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A. </a:t>
            </a:r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Verma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L. </a:t>
            </a:r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Pedrosa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 M. Korupolu, D. Oppenheimer, E. Tune, J. Wilkes, </a:t>
            </a:r>
            <a:r>
              <a:rPr lang="en-US" sz="14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EuroSys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15</a:t>
            </a:r>
            <a:endParaRPr lang="en-US" sz="1400" b="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4235762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(manage/monitor tasks)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Goal: Find machines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for a given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job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Used across all Google services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Services: Gmail, web search, GFS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Analytics:  MapReduce, streaming</a:t>
            </a:r>
          </a:p>
          <a:p>
            <a:pPr lvl="2">
              <a:spcAft>
                <a:spcPts val="8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Framework controller sends master allocation request to Borg for full job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Borg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540858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(manage/monitor tasks)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Goal: Find machines for a given job</a:t>
            </a: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Allocation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Minimize # / priority preempted tasks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Pick machines already having copy of the task’s packages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Spread over power/failure domains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Mix high/low priority tasks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Borg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81000" y="1432708"/>
            <a:ext cx="8407400" cy="4675368"/>
          </a:xfrm>
        </p:spPr>
        <p:txBody>
          <a:bodyPr>
            <a:normAutofit/>
          </a:bodyPr>
          <a:lstStyle/>
          <a:p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Unit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sv-SE" sz="28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800" b="1" i="1" dirty="0">
                <a:latin typeface="Arial" charset="0"/>
                <a:ea typeface="Arial" charset="0"/>
                <a:cs typeface="Arial" charset="0"/>
              </a:rPr>
              <a:t> offer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Vector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available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on a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node</a:t>
            </a:r>
            <a:endParaRPr lang="sv-SE" sz="2400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.,  node1: &lt;1CPU, 1GB&gt;, </a:t>
            </a: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 node2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: &lt;4CPU, 16GB&gt;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spcBef>
                <a:spcPts val="4000"/>
              </a:spcBef>
              <a:buFont typeface="+mj-lt"/>
              <a:buAutoNum type="arabicPeriod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Master sends resource offers to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frameworks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Frameworks: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Select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offers to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accept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Perform task scheduling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nlike global scheduler, requires another level of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222425"/>
            <a:ext cx="8915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1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Mesos</a:t>
            </a:r>
            <a:r>
              <a:rPr lang="en-US" sz="1400" b="0" i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A Platform for Fine-Grained Resource Sharing in the Data Center </a:t>
            </a:r>
          </a:p>
          <a:p>
            <a:pPr marL="0" indent="0">
              <a:buNone/>
            </a:pP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Benjamin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Hindman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Andy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Konwinski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Matei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Zaharia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Ali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Ghodsi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Anthony D. Joseph, Randy Katz, Scott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Shenker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Ion </a:t>
            </a:r>
            <a:r>
              <a:rPr lang="en-US" sz="110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NSDI’11 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Approach #2:  Offers, not schedule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How to allocate resources?  DRF!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79973"/>
              </p:ext>
            </p:extLst>
          </p:nvPr>
        </p:nvGraphicFramePr>
        <p:xfrm>
          <a:off x="1524000" y="1615087"/>
          <a:ext cx="6096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A’s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40%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(10%)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B’s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85998"/>
              </p:ext>
            </p:extLst>
          </p:nvPr>
        </p:nvGraphicFramePr>
        <p:xfrm>
          <a:off x="559746" y="3527833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/>
                <a:gridCol w="1949824"/>
                <a:gridCol w="2191870"/>
                <a:gridCol w="2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 Remaining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Cluster:</a:t>
                      </a:r>
                    </a:p>
                    <a:p>
                      <a:pPr algn="ctr"/>
                      <a:r>
                        <a:rPr lang="en-US" sz="1700" dirty="0" smtClean="0"/>
                        <a:t> Offer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A’s Allocation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B’s Allocation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( 10cpu,</a:t>
                      </a:r>
                      <a:r>
                        <a:rPr lang="en-US" sz="1600" baseline="0" dirty="0" smtClean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(2cpu,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 </a:t>
                      </a:r>
                      <a:r>
                        <a:rPr lang="en-US" sz="1600" dirty="0" smtClean="0"/>
                        <a:t>10cpu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20gb 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(4cpu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3gb</a:t>
                      </a:r>
                      <a:r>
                        <a:rPr lang="en-US" sz="1600" dirty="0" smtClean="0"/>
                        <a:t>)</a:t>
                      </a:r>
                      <a:r>
                        <a:rPr lang="en-US" sz="1600" baseline="0" dirty="0" smtClean="0"/>
                        <a:t> to </a:t>
                      </a:r>
                      <a:r>
                        <a:rPr lang="en-US" sz="1600" baseline="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(4cpu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3gb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</a:t>
                      </a:r>
                      <a:r>
                        <a:rPr lang="en-US" sz="1600" dirty="0" smtClean="0"/>
                        <a:t>6cpu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17gb 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(0cpu, 0gb, 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</a:t>
                      </a:r>
                      <a:r>
                        <a:rPr lang="en-US" sz="1600" dirty="0" smtClean="0"/>
                        <a:t>5cpu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12gb 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5gb</a:t>
                      </a:r>
                      <a:r>
                        <a:rPr lang="en-US" sz="1600" baseline="0" dirty="0" smtClean="0"/>
                        <a:t>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(4cpu, 3gb, 40%)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(1cpu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5gb, 25%)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</a:t>
                      </a:r>
                      <a:r>
                        <a:rPr lang="en-US" sz="1600" dirty="0" smtClean="0"/>
                        <a:t>1cpu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10gb 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(4cpu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2gb</a:t>
                      </a:r>
                      <a:r>
                        <a:rPr lang="en-US" sz="1600" baseline="0" dirty="0" smtClean="0"/>
                        <a:t>) to </a:t>
                      </a:r>
                      <a:r>
                        <a:rPr lang="en-US" sz="1600" baseline="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(8cpu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5gb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(1cpu, 5gb, 25%)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( 0cpu,</a:t>
                      </a:r>
                      <a:r>
                        <a:rPr lang="en-US" sz="1600" baseline="0" dirty="0" smtClean="0"/>
                        <a:t> 4gb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(1cpu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6gb</a:t>
                      </a:r>
                      <a:r>
                        <a:rPr lang="en-US" sz="1600" baseline="0" dirty="0" smtClean="0"/>
                        <a:t>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 (8cpu, 5gb, 80%)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(2cpu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11gb, 55%)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73" y="1556139"/>
            <a:ext cx="7772400" cy="1166478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476" y="2773362"/>
            <a:ext cx="8225323" cy="34671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sz="3400" dirty="0" smtClean="0"/>
              <a:t>Metrics / goals for scheduling resources</a:t>
            </a:r>
          </a:p>
          <a:p>
            <a:pPr marL="971550" lvl="1" indent="-514350">
              <a:lnSpc>
                <a:spcPct val="200000"/>
              </a:lnSpc>
              <a:spcBef>
                <a:spcPts val="200"/>
              </a:spcBef>
              <a:buFont typeface=".HelveticaNeueDeskInterface-Regular" charset="-120"/>
              <a:buChar char="–"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Max-min fairness, weighted-fair queuing,  DRF</a:t>
            </a:r>
          </a:p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sz="3400" dirty="0" smtClean="0"/>
              <a:t>System architecture for big-data scheduling</a:t>
            </a:r>
          </a:p>
          <a:p>
            <a:pPr marL="971550" lvl="1" indent="-514350">
              <a:lnSpc>
                <a:spcPct val="200000"/>
              </a:lnSpc>
              <a:buFont typeface=".HelveticaNeueDeskInterface-Regular" charset="-120"/>
              <a:buChar char="–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Central allocator (Borg), two-level resource offers 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Mesos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204" y="3458125"/>
            <a:ext cx="8729796" cy="34364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Source of variable demand? 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Search, social networks, e-commerce, usage have diurnal patterns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Apocryphal </a:t>
            </a:r>
            <a:r>
              <a:rPr lang="en-US" sz="2100" dirty="0"/>
              <a:t>story</a:t>
            </a:r>
            <a:r>
              <a:rPr lang="en-US" sz="2100" dirty="0" smtClean="0"/>
              <a:t>:  AWS exists because Amazon needed to provision for holiday shopping season, wanted to monetize spare capacity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dirty="0" smtClean="0"/>
              <a:t>But…if provision for peak, what around remaining time?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Fill-in with non-time-sensitive usage, e.g., various data crunching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E.g., Netflix using AWS at night for video transcoding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fuller utilization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21" t="13435" b="3725"/>
          <a:stretch/>
        </p:blipFill>
        <p:spPr>
          <a:xfrm>
            <a:off x="2310903" y="1381607"/>
            <a:ext cx="4972974" cy="21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9377"/>
            <a:ext cx="7772400" cy="1166478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77" y="3283570"/>
            <a:ext cx="7772400" cy="183707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Metrics / goals for scheduling resources</a:t>
            </a:r>
          </a:p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System architecture for big-data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CPU allocation</a:t>
            </a:r>
          </a:p>
          <a:p>
            <a:pPr lvl="1"/>
            <a:r>
              <a:rPr lang="en-US" dirty="0" smtClean="0"/>
              <a:t>Multiple processors want to execute, OS selects one to run for some amount of time</a:t>
            </a:r>
          </a:p>
          <a:p>
            <a:r>
              <a:rPr lang="en-US" b="1" dirty="0" smtClean="0"/>
              <a:t>Bandwidth allocation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ackets from multiple incoming queue want to be transmitted out some link, switch chooses one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Scheduling:  An old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a scheduler?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534481"/>
            <a:ext cx="8565204" cy="50081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Isolation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ave some sort of guarantee that misbehaved processes cannot affect me “too much”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Efficient resource usage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 is not idle while there is process whose demand is not fully satisfied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Work conservation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 -- not achieved by hard allocations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Flexibility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express some sort of priorities, e.g., strict or time based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11" y="1766661"/>
            <a:ext cx="6649831" cy="502754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sv-SE" sz="2400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want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 CPU)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Solution: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i="1" dirty="0">
                <a:latin typeface="Arial" charset="0"/>
                <a:ea typeface="Arial" charset="0"/>
                <a:cs typeface="Arial" charset="0"/>
              </a:rPr>
              <a:t>1/n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shared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sz="2000" i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600"/>
              </a:spcBef>
              <a:spcAft>
                <a:spcPts val="2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by</a:t>
            </a:r>
            <a:r>
              <a:rPr lang="sv-SE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b="1" i="1" dirty="0">
                <a:latin typeface="Arial" charset="0"/>
                <a:ea typeface="Arial" charset="0"/>
                <a:cs typeface="Arial" charset="0"/>
              </a:rPr>
              <a:t>max-min </a:t>
            </a:r>
            <a:r>
              <a:rPr lang="sv-SE" sz="2400" b="1" i="1" dirty="0" err="1">
                <a:latin typeface="Arial" charset="0"/>
                <a:ea typeface="Arial" charset="0"/>
                <a:cs typeface="Arial" charset="0"/>
              </a:rPr>
              <a:t>fairness</a:t>
            </a:r>
            <a:endParaRPr lang="sv-SE" sz="2400" b="1" i="1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Handles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less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its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fair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share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20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%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sv-SE" sz="20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conserving</a:t>
            </a:r>
            <a:r>
              <a:rPr lang="sv-SE" sz="20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sv-SE" sz="20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i="1" dirty="0" err="1" smtClean="0">
                <a:latin typeface="Arial" charset="0"/>
                <a:ea typeface="Arial" charset="0"/>
                <a:cs typeface="Arial" charset="0"/>
              </a:rPr>
              <a:t>preserving</a:t>
            </a:r>
            <a:endParaRPr lang="sv-SE" sz="2000" dirty="0" smtClean="0">
              <a:latin typeface="Arial" charset="0"/>
              <a:ea typeface="Arial" charset="0"/>
              <a:cs typeface="Arial" charset="0"/>
            </a:endParaRP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unused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capacity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there’s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600"/>
              </a:spcBef>
              <a:spcAft>
                <a:spcPts val="200"/>
              </a:spcAft>
            </a:pPr>
            <a:r>
              <a:rPr lang="sv-SE" sz="2400" dirty="0" err="1" smtClean="0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sv-SE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sv-SE" sz="2400" b="1" i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sv-SE" sz="24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2400" b="1" i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endParaRPr lang="sv-SE" sz="2400" b="1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according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importance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gets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1,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charset="0"/>
              <a:buNone/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52400" y="3634978"/>
            <a:ext cx="6400800" cy="15085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sv-SE" sz="2800" b="0" dirty="0">
              <a:latin typeface="+mn-lt"/>
            </a:endParaRPr>
          </a:p>
        </p:txBody>
      </p:sp>
      <p:grpSp>
        <p:nvGrpSpPr>
          <p:cNvPr id="62469" name="Group 46"/>
          <p:cNvGrpSpPr>
            <a:grpSpLocks/>
          </p:cNvGrpSpPr>
          <p:nvPr/>
        </p:nvGrpSpPr>
        <p:grpSpPr bwMode="auto">
          <a:xfrm>
            <a:off x="7100320" y="1284750"/>
            <a:ext cx="1586753" cy="1705251"/>
            <a:chOff x="7557889" y="730796"/>
            <a:chExt cx="1586111" cy="3073233"/>
          </a:xfrm>
        </p:grpSpPr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4" name="Text Box 7"/>
            <p:cNvSpPr txBox="1">
              <a:spLocks noChangeArrowheads="1"/>
            </p:cNvSpPr>
            <p:nvPr/>
          </p:nvSpPr>
          <p:spPr bwMode="auto">
            <a:xfrm>
              <a:off x="8062773" y="730796"/>
              <a:ext cx="963221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CPU</a:t>
              </a:r>
            </a:p>
          </p:txBody>
        </p:sp>
        <p:sp>
          <p:nvSpPr>
            <p:cNvPr id="62505" name="Rectangle 2"/>
            <p:cNvSpPr>
              <a:spLocks noChangeArrowheads="1"/>
            </p:cNvSpPr>
            <p:nvPr/>
          </p:nvSpPr>
          <p:spPr bwMode="auto">
            <a:xfrm>
              <a:off x="8068750" y="2020375"/>
              <a:ext cx="963129" cy="759366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6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7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8" name="Text Box 12"/>
            <p:cNvSpPr txBox="1">
              <a:spLocks noChangeArrowheads="1"/>
            </p:cNvSpPr>
            <p:nvPr/>
          </p:nvSpPr>
          <p:spPr bwMode="auto">
            <a:xfrm>
              <a:off x="7557889" y="1142997"/>
              <a:ext cx="458274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509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0" name="Text Box 15"/>
            <p:cNvSpPr txBox="1">
              <a:spLocks noChangeArrowheads="1"/>
            </p:cNvSpPr>
            <p:nvPr/>
          </p:nvSpPr>
          <p:spPr bwMode="auto">
            <a:xfrm>
              <a:off x="7648662" y="2293555"/>
              <a:ext cx="358928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511" name="Text Box 16"/>
            <p:cNvSpPr txBox="1">
              <a:spLocks noChangeArrowheads="1"/>
            </p:cNvSpPr>
            <p:nvPr/>
          </p:nvSpPr>
          <p:spPr bwMode="auto">
            <a:xfrm>
              <a:off x="7739436" y="3415752"/>
              <a:ext cx="259581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512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3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4" name="Rectangle 2"/>
            <p:cNvSpPr>
              <a:spLocks noChangeArrowheads="1"/>
            </p:cNvSpPr>
            <p:nvPr/>
          </p:nvSpPr>
          <p:spPr bwMode="auto">
            <a:xfrm>
              <a:off x="8068272" y="2782649"/>
              <a:ext cx="963129" cy="777779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62506" idx="0"/>
              <a:endCxn id="62506" idx="2"/>
            </p:cNvCxnSpPr>
            <p:nvPr/>
          </p:nvCxnSpPr>
          <p:spPr>
            <a:xfrm rot="16200000" flipH="1">
              <a:off x="8170995" y="1638733"/>
              <a:ext cx="75745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6" name="TextBox 38"/>
            <p:cNvSpPr txBox="1">
              <a:spLocks noChangeArrowheads="1"/>
            </p:cNvSpPr>
            <p:nvPr/>
          </p:nvSpPr>
          <p:spPr bwMode="auto">
            <a:xfrm>
              <a:off x="8502710" y="1333358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 flipH="1">
              <a:off x="8169407" y="2404773"/>
              <a:ext cx="757455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8" name="TextBox 42"/>
            <p:cNvSpPr txBox="1">
              <a:spLocks noChangeArrowheads="1"/>
            </p:cNvSpPr>
            <p:nvPr/>
          </p:nvSpPr>
          <p:spPr bwMode="auto">
            <a:xfrm>
              <a:off x="8501980" y="212244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 flipH="1">
              <a:off x="8174168" y="3179393"/>
              <a:ext cx="757456" cy="1586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20" name="TextBox 45"/>
            <p:cNvSpPr txBox="1">
              <a:spLocks noChangeArrowheads="1"/>
            </p:cNvSpPr>
            <p:nvPr/>
          </p:nvSpPr>
          <p:spPr bwMode="auto">
            <a:xfrm>
              <a:off x="8494290" y="287371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7149445" y="3275267"/>
            <a:ext cx="1567792" cy="1459082"/>
            <a:chOff x="7576907" y="3733800"/>
            <a:chExt cx="1566729" cy="2952825"/>
          </a:xfrm>
        </p:grpSpPr>
        <p:sp>
          <p:nvSpPr>
            <p:cNvPr id="62486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7" name="Rectangle 2"/>
            <p:cNvSpPr>
              <a:spLocks noChangeArrowheads="1"/>
            </p:cNvSpPr>
            <p:nvPr/>
          </p:nvSpPr>
          <p:spPr bwMode="auto">
            <a:xfrm>
              <a:off x="8059848" y="4375370"/>
              <a:ext cx="958320" cy="1056012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8" name="Rectangle 5"/>
            <p:cNvSpPr>
              <a:spLocks noChangeArrowheads="1"/>
            </p:cNvSpPr>
            <p:nvPr/>
          </p:nvSpPr>
          <p:spPr bwMode="auto">
            <a:xfrm>
              <a:off x="8061041" y="3864566"/>
              <a:ext cx="957248" cy="521440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9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0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1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2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3" name="Text Box 12"/>
            <p:cNvSpPr txBox="1">
              <a:spLocks noChangeArrowheads="1"/>
            </p:cNvSpPr>
            <p:nvPr/>
          </p:nvSpPr>
          <p:spPr bwMode="auto">
            <a:xfrm>
              <a:off x="7576907" y="3733800"/>
              <a:ext cx="458148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494" name="Text Box 15"/>
            <p:cNvSpPr txBox="1">
              <a:spLocks noChangeArrowheads="1"/>
            </p:cNvSpPr>
            <p:nvPr/>
          </p:nvSpPr>
          <p:spPr bwMode="auto">
            <a:xfrm>
              <a:off x="7667664" y="5025707"/>
              <a:ext cx="358830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495" name="Text Box 16"/>
            <p:cNvSpPr txBox="1">
              <a:spLocks noChangeArrowheads="1"/>
            </p:cNvSpPr>
            <p:nvPr/>
          </p:nvSpPr>
          <p:spPr bwMode="auto">
            <a:xfrm>
              <a:off x="7758419" y="6250619"/>
              <a:ext cx="259510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496" name="Rectangle 2"/>
            <p:cNvSpPr>
              <a:spLocks noChangeArrowheads="1"/>
            </p:cNvSpPr>
            <p:nvPr/>
          </p:nvSpPr>
          <p:spPr bwMode="auto">
            <a:xfrm>
              <a:off x="8060216" y="5408201"/>
              <a:ext cx="953951" cy="1056012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8292054" y="4115740"/>
              <a:ext cx="508411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8" name="TextBox 48"/>
            <p:cNvSpPr txBox="1">
              <a:spLocks noChangeArrowheads="1"/>
            </p:cNvSpPr>
            <p:nvPr/>
          </p:nvSpPr>
          <p:spPr bwMode="auto">
            <a:xfrm>
              <a:off x="8470980" y="3797571"/>
              <a:ext cx="659965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8039905" y="4897222"/>
              <a:ext cx="1004776" cy="317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0" name="TextBox 56"/>
            <p:cNvSpPr txBox="1">
              <a:spLocks noChangeArrowheads="1"/>
            </p:cNvSpPr>
            <p:nvPr/>
          </p:nvSpPr>
          <p:spPr bwMode="auto">
            <a:xfrm>
              <a:off x="8460487" y="4543160"/>
              <a:ext cx="683149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H="1">
              <a:off x="8018691" y="5938553"/>
              <a:ext cx="1036100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2" name="TextBox 60"/>
            <p:cNvSpPr txBox="1">
              <a:spLocks noChangeArrowheads="1"/>
            </p:cNvSpPr>
            <p:nvPr/>
          </p:nvSpPr>
          <p:spPr bwMode="auto">
            <a:xfrm>
              <a:off x="8479354" y="5610034"/>
              <a:ext cx="647734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130781" y="5036139"/>
            <a:ext cx="1586753" cy="1493326"/>
            <a:chOff x="7557889" y="1143000"/>
            <a:chExt cx="1586111" cy="2692513"/>
          </a:xfrm>
        </p:grpSpPr>
        <p:sp>
          <p:nvSpPr>
            <p:cNvPr id="62472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3" name="Rectangle 2"/>
            <p:cNvSpPr>
              <a:spLocks noChangeArrowheads="1"/>
            </p:cNvSpPr>
            <p:nvPr/>
          </p:nvSpPr>
          <p:spPr bwMode="auto">
            <a:xfrm>
              <a:off x="8068750" y="2020376"/>
              <a:ext cx="963129" cy="1544317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7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7557889" y="1143000"/>
              <a:ext cx="458274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477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8" name="Text Box 15"/>
            <p:cNvSpPr txBox="1">
              <a:spLocks noChangeArrowheads="1"/>
            </p:cNvSpPr>
            <p:nvPr/>
          </p:nvSpPr>
          <p:spPr bwMode="auto">
            <a:xfrm>
              <a:off x="7648662" y="2293556"/>
              <a:ext cx="358928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7739436" y="3447061"/>
              <a:ext cx="259581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1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2" name="Straight Arrow Connector 101"/>
            <p:cNvCxnSpPr>
              <a:stCxn id="62474" idx="0"/>
              <a:endCxn id="62474" idx="2"/>
            </p:cNvCxnSpPr>
            <p:nvPr/>
          </p:nvCxnSpPr>
          <p:spPr>
            <a:xfrm rot="16200000" flipH="1">
              <a:off x="8170824" y="1639176"/>
              <a:ext cx="75779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102"/>
            <p:cNvSpPr txBox="1">
              <a:spLocks noChangeArrowheads="1"/>
            </p:cNvSpPr>
            <p:nvPr/>
          </p:nvSpPr>
          <p:spPr bwMode="auto">
            <a:xfrm>
              <a:off x="8502710" y="1333308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rot="16200000" flipH="1">
              <a:off x="7790338" y="2784458"/>
              <a:ext cx="1515594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104"/>
            <p:cNvSpPr txBox="1">
              <a:spLocks noChangeArrowheads="1"/>
            </p:cNvSpPr>
            <p:nvPr/>
          </p:nvSpPr>
          <p:spPr bwMode="auto">
            <a:xfrm>
              <a:off x="8502048" y="2540062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Single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Fair </a:t>
            </a: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Sharing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/ Proportional </a:t>
            </a: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4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gets </a:t>
            </a: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2, </a:t>
            </a:r>
            <a:r>
              <a:rPr lang="sv-SE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u2 </a:t>
            </a: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Priorities</a:t>
            </a:r>
            <a:r>
              <a:rPr lang="sv-SE" sz="24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1000,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u2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Reservations </a:t>
            </a:r>
            <a:endParaRPr lang="sv-SE" sz="24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Ensure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u1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gets 10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%: 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10,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≤ 100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>
                <a:latin typeface="Arial" charset="0"/>
                <a:ea typeface="Arial" charset="0"/>
                <a:cs typeface="Arial" charset="0"/>
              </a:rPr>
              <a:t>Deadline-</a:t>
            </a:r>
            <a:r>
              <a:rPr lang="sv-SE" sz="2400" b="1" dirty="0" err="1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sv-SE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b="1" dirty="0" err="1">
                <a:latin typeface="Arial" charset="0"/>
                <a:ea typeface="Arial" charset="0"/>
                <a:cs typeface="Arial" charset="0"/>
              </a:rPr>
              <a:t>scheduling</a:t>
            </a:r>
            <a:endParaRPr lang="sv-SE" sz="24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Given a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job’s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and deadline,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compute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reservation /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sv-SE" sz="1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Isolation:  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affect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others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beyond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their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 smtClean="0">
                <a:latin typeface="Arial" charset="0"/>
                <a:ea typeface="Arial" charset="0"/>
                <a:cs typeface="Arial" charset="0"/>
              </a:rPr>
              <a:t>share</a:t>
            </a:r>
            <a:endParaRPr lang="sv-SE" sz="1000" dirty="0">
              <a:latin typeface="Arial" charset="0"/>
              <a:ea typeface="Arial" charset="0"/>
              <a:cs typeface="Arial" charset="0"/>
            </a:endParaRPr>
          </a:p>
          <a:p>
            <a:pPr marL="0">
              <a:lnSpc>
                <a:spcPct val="90000"/>
              </a:lnSpc>
              <a:spcBef>
                <a:spcPts val="2000"/>
              </a:spcBef>
              <a:buFont typeface="Wingdings" charset="0"/>
              <a:buNone/>
            </a:pPr>
            <a:endParaRPr lang="sv-SE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Max-Min </a:t>
            </a:r>
            <a:r>
              <a:rPr lang="sv-SE" dirty="0" err="1" smtClean="0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smtClean="0">
                <a:latin typeface="Helvetica Neue Light"/>
                <a:ea typeface="ＭＳ Ｐゴシック" charset="0"/>
                <a:cs typeface="Helvetica Neue Light"/>
              </a:rPr>
              <a:t>is Powerful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8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51318</TotalTime>
  <Words>2078</Words>
  <Application>Microsoft Macintosh PowerPoint</Application>
  <PresentationFormat>On-screen Show (4:3)</PresentationFormat>
  <Paragraphs>473</Paragraphs>
  <Slides>35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.HelveticaNeueDeskInterface-Regular</vt:lpstr>
      <vt:lpstr>Calibri</vt:lpstr>
      <vt:lpstr>Corbel</vt:lpstr>
      <vt:lpstr>Courier New</vt:lpstr>
      <vt:lpstr>Helvetica Neue Light</vt:lpstr>
      <vt:lpstr>ＭＳ Ｐゴシック</vt:lpstr>
      <vt:lpstr>Times New Roman</vt:lpstr>
      <vt:lpstr>Wingdings</vt:lpstr>
      <vt:lpstr>Arial</vt:lpstr>
      <vt:lpstr>1_Office Theme</vt:lpstr>
      <vt:lpstr>Equation</vt:lpstr>
      <vt:lpstr>Cluster Scheduling</vt:lpstr>
      <vt:lpstr>Key aspects of cloud computing</vt:lpstr>
      <vt:lpstr>Two main sources of resource demand</vt:lpstr>
      <vt:lpstr>Towards fuller utilization</vt:lpstr>
      <vt:lpstr>Today’s lecture</vt:lpstr>
      <vt:lpstr>Scheduling:  An old problem</vt:lpstr>
      <vt:lpstr>What do we want from a scheduler?</vt:lpstr>
      <vt:lpstr>Single Resource: Fair Sharing</vt:lpstr>
      <vt:lpstr>Max-Min Fairness is Powerful</vt:lpstr>
      <vt:lpstr>Max-min Fairness via Fair Queuing</vt:lpstr>
      <vt:lpstr>Fair Rate Computation</vt:lpstr>
      <vt:lpstr>Fair Rate Computation</vt:lpstr>
      <vt:lpstr>Theoretical Properties of Max-Min Fairness</vt:lpstr>
      <vt:lpstr>Why is Max-Min Fairness Not Enough?</vt:lpstr>
      <vt:lpstr>Heterogeneous Resource Demands</vt:lpstr>
      <vt:lpstr>How to allocate?</vt:lpstr>
      <vt:lpstr>A Natural Policy</vt:lpstr>
      <vt:lpstr>Strawman for asset fairness</vt:lpstr>
      <vt:lpstr>Cheating the Scheduler</vt:lpstr>
      <vt:lpstr>Dominant Resource Fairness (DRF)</vt:lpstr>
      <vt:lpstr>Dominant Resource Fairness (DRF)</vt:lpstr>
      <vt:lpstr>PowerPoint Presentation</vt:lpstr>
      <vt:lpstr>Today’s lecture</vt:lpstr>
      <vt:lpstr>Many Competing Frameworks</vt:lpstr>
      <vt:lpstr>One Framework Per Cluster Challenges</vt:lpstr>
      <vt:lpstr>Common resource sharing layer ?</vt:lpstr>
      <vt:lpstr>Abstraction hierarchy 101</vt:lpstr>
      <vt:lpstr>Abstraction hierarchy 101</vt:lpstr>
      <vt:lpstr>Approach #1: Global scheduler</vt:lpstr>
      <vt:lpstr>Google’s Borg</vt:lpstr>
      <vt:lpstr>Google’s Borg</vt:lpstr>
      <vt:lpstr>Google’s Borg</vt:lpstr>
      <vt:lpstr>Approach #2:  Offers, not schedule</vt:lpstr>
      <vt:lpstr>How to allocate resources?  DRF!</vt:lpstr>
      <vt:lpstr>Today’s lecture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1915</cp:revision>
  <cp:lastPrinted>2016-12-12T04:30:38Z</cp:lastPrinted>
  <dcterms:created xsi:type="dcterms:W3CDTF">2013-10-08T01:49:25Z</dcterms:created>
  <dcterms:modified xsi:type="dcterms:W3CDTF">2017-04-05T19:19:09Z</dcterms:modified>
</cp:coreProperties>
</file>