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59" r:id="rId6"/>
    <p:sldId id="262" r:id="rId7"/>
    <p:sldId id="267" r:id="rId8"/>
    <p:sldId id="270" r:id="rId9"/>
    <p:sldId id="271" r:id="rId10"/>
    <p:sldId id="263" r:id="rId11"/>
    <p:sldId id="272" r:id="rId12"/>
    <p:sldId id="274" r:id="rId13"/>
    <p:sldId id="275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8" autoAdjust="0"/>
    <p:restoredTop sz="94617" autoAdjust="0"/>
  </p:normalViewPr>
  <p:slideViewPr>
    <p:cSldViewPr snapToGrid="0">
      <p:cViewPr>
        <p:scale>
          <a:sx n="62" d="100"/>
          <a:sy n="62" d="100"/>
        </p:scale>
        <p:origin x="1328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DB storage architectures:</a:t>
            </a:r>
            <a:br>
              <a:rPr lang="en-US" sz="3800" b="0" dirty="0" smtClean="0"/>
            </a:br>
            <a:r>
              <a:rPr lang="en-US" sz="3800" b="0" dirty="0" smtClean="0"/>
              <a:t>Rows, Columns, LSM trees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7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 smtClean="0"/>
              <a:t>Comparison of disk layouts</a:t>
            </a:r>
            <a:endParaRPr lang="en-US" sz="3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8510"/>
              </p:ext>
            </p:extLst>
          </p:nvPr>
        </p:nvGraphicFramePr>
        <p:xfrm>
          <a:off x="612936" y="225409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7559"/>
              </p:ext>
            </p:extLst>
          </p:nvPr>
        </p:nvGraphicFramePr>
        <p:xfrm>
          <a:off x="4405745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2464"/>
              </p:ext>
            </p:extLst>
          </p:nvPr>
        </p:nvGraphicFramePr>
        <p:xfrm>
          <a:off x="8198554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6090"/>
              </p:ext>
            </p:extLst>
          </p:nvPr>
        </p:nvGraphicFramePr>
        <p:xfrm>
          <a:off x="614187" y="4178243"/>
          <a:ext cx="4149237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767"/>
                <a:gridCol w="693019"/>
                <a:gridCol w="693019"/>
                <a:gridCol w="702644"/>
                <a:gridCol w="716154"/>
                <a:gridCol w="650634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5671"/>
              </p:ext>
            </p:extLst>
          </p:nvPr>
        </p:nvGraphicFramePr>
        <p:xfrm>
          <a:off x="614187" y="4979539"/>
          <a:ext cx="6990945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911"/>
                <a:gridCol w="1167650"/>
                <a:gridCol w="1167650"/>
                <a:gridCol w="1183867"/>
                <a:gridCol w="1206630"/>
                <a:gridCol w="1096237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5111"/>
              </p:ext>
            </p:extLst>
          </p:nvPr>
        </p:nvGraphicFramePr>
        <p:xfrm>
          <a:off x="614187" y="5780835"/>
          <a:ext cx="3769276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0236"/>
                <a:gridCol w="629557"/>
                <a:gridCol w="629557"/>
                <a:gridCol w="638300"/>
                <a:gridCol w="650573"/>
                <a:gridCol w="591053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Age</a:t>
                      </a:r>
                    </a:p>
                    <a:p>
                      <a:pPr algn="ctr"/>
                      <a:r>
                        <a:rPr lang="en-US" sz="100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76329"/>
          </a:xfrm>
        </p:spPr>
        <p:txBody>
          <a:bodyPr>
            <a:normAutofit/>
          </a:bodyPr>
          <a:lstStyle/>
          <a:p>
            <a:r>
              <a:rPr lang="en-US" smtClean="0"/>
              <a:t>Row-oriented layout</a:t>
            </a:r>
            <a:endParaRPr lang="en-US" dirty="0"/>
          </a:p>
        </p:txBody>
      </p:sp>
      <p:sp>
        <p:nvSpPr>
          <p:cNvPr id="30" name="Content Placeholder 1"/>
          <p:cNvSpPr txBox="1">
            <a:spLocks/>
          </p:cNvSpPr>
          <p:nvPr/>
        </p:nvSpPr>
        <p:spPr bwMode="auto">
          <a:xfrm>
            <a:off x="350196" y="3442140"/>
            <a:ext cx="8565204" cy="7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Column-oriented layout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28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 smtClean="0"/>
              <a:t>Good discussion of benefits of columns...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6798" y="6428161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/abadi-sigmod08.pdf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793"/>
          <a:stretch/>
        </p:blipFill>
        <p:spPr>
          <a:xfrm>
            <a:off x="908461" y="4343054"/>
            <a:ext cx="7315200" cy="20643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45" b="8888"/>
          <a:stretch/>
        </p:blipFill>
        <p:spPr>
          <a:xfrm>
            <a:off x="908461" y="1464095"/>
            <a:ext cx="7315200" cy="214362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798" y="3691808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vldb.pdf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81323"/>
          </a:xfrm>
        </p:spPr>
        <p:txBody>
          <a:bodyPr/>
          <a:lstStyle/>
          <a:p>
            <a:r>
              <a:rPr lang="en-US" dirty="0" err="1" smtClean="0"/>
              <a:t>SSTable</a:t>
            </a:r>
            <a:r>
              <a:rPr lang="en-US" dirty="0" smtClean="0"/>
              <a:t>:  set </a:t>
            </a:r>
            <a:r>
              <a:rPr lang="en-US" dirty="0"/>
              <a:t>of arbitrary, sorted key-value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LSM Trees:  Discussion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089150"/>
            <a:ext cx="83185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LSM Trees:  Write to memory, then flush to disk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89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LSM Trees:  Discussion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LSM Trees:  Write to memory, then flush to disk</a:t>
            </a:r>
          </a:p>
          <a:p>
            <a:endParaRPr lang="en-US" b="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491461"/>
            <a:ext cx="8611649" cy="22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 smtClean="0"/>
              <a:t>Basic row-based storage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7072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3639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/>
                <a:gridCol w="1977656"/>
                <a:gridCol w="1084521"/>
                <a:gridCol w="1297172"/>
                <a:gridCol w="1297172"/>
                <a:gridCol w="855921"/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50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 smtClean="0"/>
              <a:t>Basic row-based storage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7316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/>
                <a:gridCol w="1977656"/>
                <a:gridCol w="1084521"/>
                <a:gridCol w="1297172"/>
                <a:gridCol w="1297172"/>
                <a:gridCol w="855921"/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50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696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278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0427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Arial" charset="0"/>
                <a:ea typeface="Arial" charset="0"/>
                <a:cs typeface="Arial" charset="0"/>
              </a:rPr>
              <a:t>50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150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 smtClean="0"/>
              <a:t>Basic row-based storage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71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0035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767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4301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</a:p>
                    <a:p>
                      <a:pPr algn="ctr"/>
                      <a:r>
                        <a:rPr lang="en-US" dirty="0" smtClean="0"/>
                        <a:t>CHAR(32)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Arial" charset="0"/>
                <a:ea typeface="Arial" charset="0"/>
                <a:cs typeface="Arial" charset="0"/>
              </a:rPr>
              <a:t>50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150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/>
                <a:gridCol w="1977656"/>
                <a:gridCol w="1084521"/>
                <a:gridCol w="1297172"/>
                <a:gridCol w="1297172"/>
                <a:gridCol w="855921"/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50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147" y="6259452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9093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/>
                <a:gridCol w="1977656"/>
                <a:gridCol w="1084521"/>
                <a:gridCol w="1297172"/>
                <a:gridCol w="1297172"/>
                <a:gridCol w="855921"/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0 - 255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18 -</a:t>
                      </a:r>
                    </a:p>
                    <a:p>
                      <a:pPr algn="r"/>
                      <a:r>
                        <a:rPr lang="en-US" dirty="0" smtClean="0"/>
                        <a:t>273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 smtClean="0"/>
              <a:t>Row-based storage: variable lengths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39258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</a:p>
                    <a:p>
                      <a:pPr algn="ctr"/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</a:p>
                    <a:p>
                      <a:pPr algn="ctr"/>
                      <a:r>
                        <a:rPr lang="en-US" dirty="0" smtClean="0"/>
                        <a:t>VARCHAR(255)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</a:p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br>
                        <a:rPr lang="en-US" dirty="0" smtClean="0"/>
                      </a:br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Fetched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188" y="4880355"/>
            <a:ext cx="65614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How do you walk through all the URLs? 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No longer at fixed offsets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 smtClean="0"/>
              <a:t>Row-based storage: variable lengths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660" y="3417997"/>
            <a:ext cx="891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www.postgresql.org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/docs/9.5/static/storage-page-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layout.html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1208" y="1530035"/>
            <a:ext cx="8484781" cy="1818763"/>
            <a:chOff x="301208" y="1530035"/>
            <a:chExt cx="8484781" cy="1818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08" y="1530035"/>
              <a:ext cx="8484781" cy="181876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20381" y="2339262"/>
              <a:ext cx="8129016" cy="2286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 w="28575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004"/>
              </p:ext>
            </p:extLst>
          </p:nvPr>
        </p:nvGraphicFramePr>
        <p:xfrm>
          <a:off x="1113334" y="4736588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Id</a:t>
                      </a:r>
                    </a:p>
                    <a:p>
                      <a:pPr algn="ctr"/>
                      <a:r>
                        <a:rPr lang="en-US" sz="1600" b="1" dirty="0" smtClean="0"/>
                        <a:t>BIGINT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URL</a:t>
                      </a:r>
                    </a:p>
                    <a:p>
                      <a:pPr algn="ctr"/>
                      <a:r>
                        <a:rPr lang="en-US" sz="1600" b="1" dirty="0" smtClean="0"/>
                        <a:t>VARCHAR(255)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Size</a:t>
                      </a:r>
                    </a:p>
                    <a:p>
                      <a:pPr algn="ctr"/>
                      <a:r>
                        <a:rPr lang="en-US" sz="1600" b="1" dirty="0" smtClean="0"/>
                        <a:t>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Code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SMALLINT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Fetched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DATE</a:t>
                      </a:r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7016"/>
              </p:ext>
            </p:extLst>
          </p:nvPr>
        </p:nvGraphicFramePr>
        <p:xfrm>
          <a:off x="1113334" y="5314697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Id</a:t>
                      </a:r>
                    </a:p>
                    <a:p>
                      <a:pPr algn="ctr"/>
                      <a:r>
                        <a:rPr lang="en-US" sz="1600" b="1" dirty="0" smtClean="0"/>
                        <a:t>BIGINT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URL</a:t>
                      </a:r>
                    </a:p>
                    <a:p>
                      <a:pPr algn="ctr"/>
                      <a:r>
                        <a:rPr lang="en-US" sz="1600" b="1" dirty="0" smtClean="0"/>
                        <a:t>VARCHAR(255)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Size</a:t>
                      </a:r>
                    </a:p>
                    <a:p>
                      <a:pPr algn="ctr"/>
                      <a:r>
                        <a:rPr lang="en-US" sz="1600" b="1" dirty="0" smtClean="0"/>
                        <a:t>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Code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SMALLINT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Fetched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DATE</a:t>
                      </a:r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97556"/>
              </p:ext>
            </p:extLst>
          </p:nvPr>
        </p:nvGraphicFramePr>
        <p:xfrm>
          <a:off x="1113334" y="5892806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/>
                <a:gridCol w="1977656"/>
                <a:gridCol w="1084521"/>
                <a:gridCol w="1297172"/>
                <a:gridCol w="1295652"/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Id</a:t>
                      </a:r>
                    </a:p>
                    <a:p>
                      <a:pPr algn="ctr"/>
                      <a:r>
                        <a:rPr lang="en-US" sz="1600" b="1" dirty="0" smtClean="0"/>
                        <a:t>BIGINT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URL</a:t>
                      </a:r>
                    </a:p>
                    <a:p>
                      <a:pPr algn="ctr"/>
                      <a:r>
                        <a:rPr lang="en-US" sz="1600" b="1" dirty="0" smtClean="0"/>
                        <a:t>VARCHAR(255)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Size</a:t>
                      </a:r>
                    </a:p>
                    <a:p>
                      <a:pPr algn="ctr"/>
                      <a:r>
                        <a:rPr lang="en-US" sz="1600" b="1" dirty="0" smtClean="0"/>
                        <a:t>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Code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SMALLINT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Fetched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DATE</a:t>
                      </a:r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755" y="4533738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755" y="5240720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18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55" y="587715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291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54" y="4070147"/>
            <a:ext cx="5032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ItemIdData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 [(0, 18), (18, 273), (291, 59)]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 smtClean="0"/>
              <a:t>Data stored in fixed-sized pages on disk</a:t>
            </a:r>
          </a:p>
          <a:p>
            <a:pPr lvl="1"/>
            <a:r>
              <a:rPr lang="en-US" dirty="0" smtClean="0"/>
              <a:t>E.g., typically 8K in PostgreSQL</a:t>
            </a:r>
          </a:p>
          <a:p>
            <a:pPr lvl="1"/>
            <a:r>
              <a:rPr lang="en-US" dirty="0" smtClean="0"/>
              <a:t>Page includes metadata and actual data items</a:t>
            </a:r>
          </a:p>
          <a:p>
            <a:pPr lvl="1"/>
            <a:r>
              <a:rPr lang="en-US" dirty="0" smtClean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Row-based disk layout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 smtClean="0"/>
              <a:t>Data stored in fixed-sized pages on disk</a:t>
            </a:r>
          </a:p>
          <a:p>
            <a:pPr lvl="1"/>
            <a:r>
              <a:rPr lang="en-US" dirty="0" smtClean="0"/>
              <a:t>E.g., typically 8K in PostgreSQL</a:t>
            </a:r>
          </a:p>
          <a:p>
            <a:pPr lvl="1"/>
            <a:r>
              <a:rPr lang="en-US" dirty="0" smtClean="0"/>
              <a:t>Page includes metadata and actual data items</a:t>
            </a:r>
          </a:p>
          <a:p>
            <a:pPr lvl="1"/>
            <a:r>
              <a:rPr lang="en-US" dirty="0" smtClean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Row-based disk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147" y="5660517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/>
                <a:gridCol w="978360"/>
                <a:gridCol w="548355"/>
                <a:gridCol w="852042"/>
                <a:gridCol w="748158"/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</a:p>
                    <a:p>
                      <a:pPr algn="ctr"/>
                      <a:r>
                        <a:rPr lang="en-US" sz="1000" dirty="0" smtClean="0"/>
                        <a:t>BIGINT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  <a:p>
                      <a:pPr algn="ctr"/>
                      <a:r>
                        <a:rPr lang="en-US" sz="1000" dirty="0" smtClean="0"/>
                        <a:t>CHAR(32)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Age</a:t>
                      </a:r>
                    </a:p>
                    <a:p>
                      <a:pPr algn="ctr"/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Gender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SMALLINT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Birthday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OLTP = </a:t>
            </a:r>
            <a:r>
              <a:rPr lang="en-US" dirty="0" err="1" smtClean="0"/>
              <a:t>OnLine</a:t>
            </a:r>
            <a:r>
              <a:rPr lang="en-US" dirty="0" smtClean="0"/>
              <a:t> Transaction Processing</a:t>
            </a:r>
          </a:p>
          <a:p>
            <a:pPr lvl="1"/>
            <a:r>
              <a:rPr lang="en-US" dirty="0" smtClean="0"/>
              <a:t>Write-heavy</a:t>
            </a:r>
          </a:p>
          <a:p>
            <a:pPr lvl="1"/>
            <a:r>
              <a:rPr lang="en-US" dirty="0" smtClean="0"/>
              <a:t>Transactions</a:t>
            </a:r>
            <a:endParaRPr lang="en-US" dirty="0"/>
          </a:p>
          <a:p>
            <a:r>
              <a:rPr lang="en-US" dirty="0" smtClean="0"/>
              <a:t>OLAP = </a:t>
            </a:r>
            <a:r>
              <a:rPr lang="en-US" dirty="0" err="1" smtClean="0"/>
              <a:t>OnLine</a:t>
            </a:r>
            <a:r>
              <a:rPr lang="en-US" dirty="0" smtClean="0"/>
              <a:t> Analytical Processing</a:t>
            </a:r>
          </a:p>
          <a:p>
            <a:pPr lvl="1"/>
            <a:r>
              <a:rPr lang="en-US" dirty="0" smtClean="0"/>
              <a:t>Read-heavy</a:t>
            </a:r>
          </a:p>
          <a:p>
            <a:pPr lvl="1"/>
            <a:r>
              <a:rPr lang="en-US" dirty="0" smtClean="0"/>
              <a:t>Analytical scans or “rollups” along column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“SELECT AVG(latency) FROM system                                 	WHERE time &gt; now() – interval(“1h”)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44855</TotalTime>
  <Words>563</Words>
  <Application>Microsoft Macintosh PowerPoint</Application>
  <PresentationFormat>On-screen Show (4:3)</PresentationFormat>
  <Paragraphs>306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ＭＳ Ｐゴシック</vt:lpstr>
      <vt:lpstr>Times New Roman</vt:lpstr>
      <vt:lpstr>Arial</vt:lpstr>
      <vt:lpstr>1_Office Theme</vt:lpstr>
      <vt:lpstr>DB storage architectures: Rows, Columns, LSM trees</vt:lpstr>
      <vt:lpstr>Basic row-based storage</vt:lpstr>
      <vt:lpstr>Basic row-based storage</vt:lpstr>
      <vt:lpstr>Basic row-based storage</vt:lpstr>
      <vt:lpstr>Row-based storage: variable lengths</vt:lpstr>
      <vt:lpstr>Row-based storage: variable lengths</vt:lpstr>
      <vt:lpstr>Row-based disk layout</vt:lpstr>
      <vt:lpstr>Row-based disk layout</vt:lpstr>
      <vt:lpstr>Types of database workloads</vt:lpstr>
      <vt:lpstr>Comparison of disk layouts</vt:lpstr>
      <vt:lpstr>Good discussion of benefits of columns...</vt:lpstr>
      <vt:lpstr>LSM Trees:  Discussion</vt:lpstr>
      <vt:lpstr>LSM Trees:  Discussion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1732</cp:revision>
  <cp:lastPrinted>2016-10-05T13:43:34Z</cp:lastPrinted>
  <dcterms:created xsi:type="dcterms:W3CDTF">2013-10-08T01:49:25Z</dcterms:created>
  <dcterms:modified xsi:type="dcterms:W3CDTF">2017-02-27T02:42:45Z</dcterms:modified>
</cp:coreProperties>
</file>