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133"/>
  </p:normalViewPr>
  <p:slideViewPr>
    <p:cSldViewPr snapToGrid="0" snapToObjects="1">
      <p:cViewPr varScale="1">
        <p:scale>
          <a:sx n="71" d="100"/>
          <a:sy n="71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C8C41-F828-41D8-A2F4-FC092CECF85D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F3D5C3B-746C-4177-87CB-5E6735659CDC}">
      <dgm:prSet/>
      <dgm:spPr/>
      <dgm:t>
        <a:bodyPr/>
        <a:lstStyle/>
        <a:p>
          <a:r>
            <a:rPr lang="en-US" dirty="0"/>
            <a:t>How do frameworks get the offers they want?</a:t>
          </a:r>
        </a:p>
      </dgm:t>
    </dgm:pt>
    <dgm:pt modelId="{D4E05B29-7571-4F74-AC57-2DFDAF72F245}" type="parTrans" cxnId="{ACE6E32C-0117-49FC-AA0E-E274C3B0CC6B}">
      <dgm:prSet/>
      <dgm:spPr/>
      <dgm:t>
        <a:bodyPr/>
        <a:lstStyle/>
        <a:p>
          <a:endParaRPr lang="en-US"/>
        </a:p>
      </dgm:t>
    </dgm:pt>
    <dgm:pt modelId="{A019F101-8361-4908-8558-69D13AAAA4E7}" type="sibTrans" cxnId="{ACE6E32C-0117-49FC-AA0E-E274C3B0CC6B}">
      <dgm:prSet/>
      <dgm:spPr/>
      <dgm:t>
        <a:bodyPr/>
        <a:lstStyle/>
        <a:p>
          <a:endParaRPr lang="en-US"/>
        </a:p>
      </dgm:t>
    </dgm:pt>
    <dgm:pt modelId="{1A08913F-4C95-4F59-89FD-A901DD08ABE2}">
      <dgm:prSet/>
      <dgm:spPr/>
      <dgm:t>
        <a:bodyPr/>
        <a:lstStyle/>
        <a:p>
          <a:r>
            <a:rPr lang="en-US" dirty="0" smtClean="0"/>
            <a:t>Accept/Reject     Filters</a:t>
          </a:r>
          <a:endParaRPr lang="en-US" dirty="0"/>
        </a:p>
      </dgm:t>
    </dgm:pt>
    <dgm:pt modelId="{311DE37A-CCD4-4653-9A96-3BA393C040DD}" type="parTrans" cxnId="{83E7A04F-CDC4-4D48-8CF4-7D3004F7A1CB}">
      <dgm:prSet/>
      <dgm:spPr/>
      <dgm:t>
        <a:bodyPr/>
        <a:lstStyle/>
        <a:p>
          <a:endParaRPr lang="en-US"/>
        </a:p>
      </dgm:t>
    </dgm:pt>
    <dgm:pt modelId="{C5A0D5A3-BF98-4A8A-AE51-8A00D7DE9061}" type="sibTrans" cxnId="{83E7A04F-CDC4-4D48-8CF4-7D3004F7A1CB}">
      <dgm:prSet/>
      <dgm:spPr/>
      <dgm:t>
        <a:bodyPr/>
        <a:lstStyle/>
        <a:p>
          <a:endParaRPr lang="en-US"/>
        </a:p>
      </dgm:t>
    </dgm:pt>
    <dgm:pt modelId="{29BC3F27-E67B-AF46-AA6A-358E93536BE7}" type="pres">
      <dgm:prSet presAssocID="{BDBC8C41-F828-41D8-A2F4-FC092CECF85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E0424E-169F-424D-947E-D532A602FE2F}" type="pres">
      <dgm:prSet presAssocID="{2F3D5C3B-746C-4177-87CB-5E6735659C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0C6DA2-BE3C-1344-A3D3-4BA4675A29B7}" type="pres">
      <dgm:prSet presAssocID="{A019F101-8361-4908-8558-69D13AAAA4E7}" presName="sibTransSpacerBeforeConnector" presStyleCnt="0"/>
      <dgm:spPr/>
    </dgm:pt>
    <dgm:pt modelId="{8A240917-BDA7-C44F-9E6E-C734B68F43B2}" type="pres">
      <dgm:prSet presAssocID="{A019F101-8361-4908-8558-69D13AAAA4E7}" presName="sibTrans" presStyleLbl="node1" presStyleIdx="1" presStyleCnt="3"/>
      <dgm:spPr/>
      <dgm:t>
        <a:bodyPr/>
        <a:lstStyle/>
        <a:p>
          <a:endParaRPr lang="en-US"/>
        </a:p>
      </dgm:t>
    </dgm:pt>
    <dgm:pt modelId="{61163A90-1172-254D-8D1C-68DFDC011D37}" type="pres">
      <dgm:prSet presAssocID="{A019F101-8361-4908-8558-69D13AAAA4E7}" presName="sibTransSpacerAfterConnector" presStyleCnt="0"/>
      <dgm:spPr/>
    </dgm:pt>
    <dgm:pt modelId="{66D8C349-FDE5-564B-BC07-084B62C81847}" type="pres">
      <dgm:prSet presAssocID="{1A08913F-4C95-4F59-89FD-A901DD08ABE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90B211-D07E-004B-9A1C-EEA2F9834B7D}" type="presOf" srcId="{BDBC8C41-F828-41D8-A2F4-FC092CECF85D}" destId="{29BC3F27-E67B-AF46-AA6A-358E93536BE7}" srcOrd="0" destOrd="0" presId="urn:microsoft.com/office/officeart/2016/7/layout/BasicProcessNew"/>
    <dgm:cxn modelId="{83E7A04F-CDC4-4D48-8CF4-7D3004F7A1CB}" srcId="{BDBC8C41-F828-41D8-A2F4-FC092CECF85D}" destId="{1A08913F-4C95-4F59-89FD-A901DD08ABE2}" srcOrd="1" destOrd="0" parTransId="{311DE37A-CCD4-4653-9A96-3BA393C040DD}" sibTransId="{C5A0D5A3-BF98-4A8A-AE51-8A00D7DE9061}"/>
    <dgm:cxn modelId="{EFFCE893-6160-994D-8029-B75191F857D4}" type="presOf" srcId="{A019F101-8361-4908-8558-69D13AAAA4E7}" destId="{8A240917-BDA7-C44F-9E6E-C734B68F43B2}" srcOrd="0" destOrd="0" presId="urn:microsoft.com/office/officeart/2016/7/layout/BasicProcessNew"/>
    <dgm:cxn modelId="{F2B96C98-A13D-8944-97E7-1ED3338BBD32}" type="presOf" srcId="{1A08913F-4C95-4F59-89FD-A901DD08ABE2}" destId="{66D8C349-FDE5-564B-BC07-084B62C81847}" srcOrd="0" destOrd="0" presId="urn:microsoft.com/office/officeart/2016/7/layout/BasicProcessNew"/>
    <dgm:cxn modelId="{ACE6E32C-0117-49FC-AA0E-E274C3B0CC6B}" srcId="{BDBC8C41-F828-41D8-A2F4-FC092CECF85D}" destId="{2F3D5C3B-746C-4177-87CB-5E6735659CDC}" srcOrd="0" destOrd="0" parTransId="{D4E05B29-7571-4F74-AC57-2DFDAF72F245}" sibTransId="{A019F101-8361-4908-8558-69D13AAAA4E7}"/>
    <dgm:cxn modelId="{E1BF83C1-E9DA-D04D-83A5-4FA2FFE558FA}" type="presOf" srcId="{2F3D5C3B-746C-4177-87CB-5E6735659CDC}" destId="{78E0424E-169F-424D-947E-D532A602FE2F}" srcOrd="0" destOrd="0" presId="urn:microsoft.com/office/officeart/2016/7/layout/BasicProcessNew"/>
    <dgm:cxn modelId="{EDB40E78-234F-0441-9201-A6A13DBB2520}" type="presParOf" srcId="{29BC3F27-E67B-AF46-AA6A-358E93536BE7}" destId="{78E0424E-169F-424D-947E-D532A602FE2F}" srcOrd="0" destOrd="0" presId="urn:microsoft.com/office/officeart/2016/7/layout/BasicProcessNew"/>
    <dgm:cxn modelId="{F91E8DFC-400B-4947-8389-D580407D071F}" type="presParOf" srcId="{29BC3F27-E67B-AF46-AA6A-358E93536BE7}" destId="{440C6DA2-BE3C-1344-A3D3-4BA4675A29B7}" srcOrd="1" destOrd="0" presId="urn:microsoft.com/office/officeart/2016/7/layout/BasicProcessNew"/>
    <dgm:cxn modelId="{E9D2F943-4DFA-EE44-A909-19783207F9BB}" type="presParOf" srcId="{29BC3F27-E67B-AF46-AA6A-358E93536BE7}" destId="{8A240917-BDA7-C44F-9E6E-C734B68F43B2}" srcOrd="2" destOrd="0" presId="urn:microsoft.com/office/officeart/2016/7/layout/BasicProcessNew"/>
    <dgm:cxn modelId="{C9D51D04-2324-9244-868A-E9B809AF59AC}" type="presParOf" srcId="{29BC3F27-E67B-AF46-AA6A-358E93536BE7}" destId="{61163A90-1172-254D-8D1C-68DFDC011D37}" srcOrd="3" destOrd="0" presId="urn:microsoft.com/office/officeart/2016/7/layout/BasicProcessNew"/>
    <dgm:cxn modelId="{0347EF0D-7181-6C4E-8BFC-E3ED6179FC20}" type="presParOf" srcId="{29BC3F27-E67B-AF46-AA6A-358E93536BE7}" destId="{66D8C349-FDE5-564B-BC07-084B62C81847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0424E-169F-424D-947E-D532A602FE2F}">
      <dsp:nvSpPr>
        <dsp:cNvPr id="0" name=""/>
        <dsp:cNvSpPr/>
      </dsp:nvSpPr>
      <dsp:spPr>
        <a:xfrm>
          <a:off x="4290" y="175016"/>
          <a:ext cx="4392735" cy="2635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How do frameworks get the offers they want?</a:t>
          </a:r>
        </a:p>
      </dsp:txBody>
      <dsp:txXfrm>
        <a:off x="4290" y="175016"/>
        <a:ext cx="4392735" cy="2635641"/>
      </dsp:txXfrm>
    </dsp:sp>
    <dsp:sp modelId="{8A240917-BDA7-C44F-9E6E-C734B68F43B2}">
      <dsp:nvSpPr>
        <dsp:cNvPr id="0" name=""/>
        <dsp:cNvSpPr/>
      </dsp:nvSpPr>
      <dsp:spPr>
        <a:xfrm>
          <a:off x="4471143" y="1371337"/>
          <a:ext cx="65891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667507"/>
            <a:satOff val="8922"/>
            <a:lumOff val="4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8C349-FDE5-564B-BC07-084B62C81847}">
      <dsp:nvSpPr>
        <dsp:cNvPr id="0" name=""/>
        <dsp:cNvSpPr/>
      </dsp:nvSpPr>
      <dsp:spPr>
        <a:xfrm>
          <a:off x="5204171" y="175016"/>
          <a:ext cx="4392735" cy="2635641"/>
        </a:xfrm>
        <a:prstGeom prst="rect">
          <a:avLst/>
        </a:prstGeom>
        <a:solidFill>
          <a:schemeClr val="accent4">
            <a:hueOff val="1335014"/>
            <a:satOff val="17844"/>
            <a:lumOff val="86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Accept/Reject     Filters</a:t>
          </a:r>
          <a:endParaRPr lang="en-US" sz="4500" kern="1200" dirty="0"/>
        </a:p>
      </dsp:txBody>
      <dsp:txXfrm>
        <a:off x="5204171" y="175016"/>
        <a:ext cx="4392735" cy="2635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07B10-7A9D-9444-AC82-06F49661B83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A50C3-8474-4146-A0A5-5894D5B16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Centralized would need expressive </a:t>
            </a:r>
            <a:r>
              <a:rPr lang="en-US" dirty="0" err="1"/>
              <a:t>api</a:t>
            </a:r>
            <a:r>
              <a:rPr lang="en-US" dirty="0"/>
              <a:t> and should accommodate </a:t>
            </a:r>
            <a:r>
              <a:rPr lang="en-US" dirty="0" err="1"/>
              <a:t>unforseen</a:t>
            </a:r>
            <a:r>
              <a:rPr lang="en-US" dirty="0"/>
              <a:t> </a:t>
            </a:r>
            <a:r>
              <a:rPr lang="en-US" dirty="0" err="1"/>
              <a:t>frameowkrs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50C3-8474-4146-A0A5-5894D5B160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Zookeeper </a:t>
            </a:r>
            <a:r>
              <a:rPr lang="en-US" dirty="0" err="1" smtClean="0"/>
              <a:t>quorom</a:t>
            </a:r>
            <a:r>
              <a:rPr lang="en-US" dirty="0" smtClean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50C3-8474-4146-A0A5-5894D5B16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decides how many resources</a:t>
            </a:r>
            <a:r>
              <a:rPr lang="en-US" baseline="0" dirty="0"/>
              <a:t> to offer each framework according to organizational policy</a:t>
            </a:r>
          </a:p>
          <a:p>
            <a:r>
              <a:rPr lang="en-US" baseline="0" dirty="0" err="1"/>
              <a:t>Mesos</a:t>
            </a:r>
            <a:r>
              <a:rPr lang="en-US" baseline="0" dirty="0"/>
              <a:t> allows organization define policies via pluggable allocation module.</a:t>
            </a:r>
          </a:p>
          <a:p>
            <a:endParaRPr lang="en-US" baseline="0" dirty="0"/>
          </a:p>
          <a:p>
            <a:r>
              <a:rPr lang="en-US" baseline="0" dirty="0"/>
              <a:t>Master determines how many resources to offer framework.  Framework decides which of the offered resources it wants to use.</a:t>
            </a:r>
          </a:p>
          <a:p>
            <a:r>
              <a:rPr lang="en-US" baseline="0" dirty="0"/>
              <a:t>When accepts, passes description of tasks it wants run on offered resources to </a:t>
            </a:r>
            <a:r>
              <a:rPr lang="en-US" baseline="0" dirty="0" err="1"/>
              <a:t>mesos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50C3-8474-4146-A0A5-5894D5B160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reject offers they don’t want.</a:t>
            </a:r>
          </a:p>
          <a:p>
            <a:endParaRPr lang="en-US" dirty="0" smtClean="0"/>
          </a:p>
          <a:p>
            <a:r>
              <a:rPr lang="en-US" dirty="0" smtClean="0"/>
              <a:t>But means framework can wait a very long time.</a:t>
            </a:r>
          </a:p>
          <a:p>
            <a:endParaRPr lang="en-US" dirty="0" smtClean="0"/>
          </a:p>
          <a:p>
            <a:r>
              <a:rPr lang="en-US" dirty="0" err="1" smtClean="0"/>
              <a:t>Mesos</a:t>
            </a:r>
            <a:r>
              <a:rPr lang="en-US" baseline="0" dirty="0" smtClean="0"/>
              <a:t> allows frameworks to set </a:t>
            </a:r>
            <a:r>
              <a:rPr lang="en-US" dirty="0" smtClean="0"/>
              <a:t>Filters.</a:t>
            </a:r>
            <a:r>
              <a:rPr lang="en-US" baseline="0" dirty="0" smtClean="0"/>
              <a:t> Boolean predicates specifying that it would always reject certain resources. Whitelist of nodes it can run 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Mesos</a:t>
            </a:r>
            <a:r>
              <a:rPr lang="en-US" baseline="0" dirty="0" smtClean="0"/>
              <a:t> does not offer </a:t>
            </a:r>
            <a:r>
              <a:rPr lang="en-US" baseline="0" dirty="0" err="1" smtClean="0"/>
              <a:t>reosurce</a:t>
            </a:r>
            <a:r>
              <a:rPr lang="en-US" baseline="0" dirty="0" smtClean="0"/>
              <a:t> that are </a:t>
            </a:r>
            <a:r>
              <a:rPr lang="en-US" baseline="0" dirty="0" err="1" smtClean="0"/>
              <a:t>filetered</a:t>
            </a:r>
            <a:r>
              <a:rPr lang="en-US" baseline="0" dirty="0" smtClean="0"/>
              <a:t>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performance optimization. Still will specify what to accept or reject. Still performs “surprisingly well” in the absence of filters.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Only offers two types of filters</a:t>
            </a:r>
            <a:r>
              <a:rPr lang="is-IS" baseline="0" dirty="0" smtClean="0"/>
              <a:t>…. </a:t>
            </a:r>
            <a:r>
              <a:rPr lang="en-US" baseline="0" dirty="0" smtClean="0"/>
              <a:t>A</a:t>
            </a:r>
            <a:r>
              <a:rPr lang="is-IS" baseline="0" dirty="0" smtClean="0"/>
              <a:t>s of paper written.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currently support two types of filters: “only offer nodes from list L” and “only offer nodes with at least R resources free”.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50C3-8474-4146-A0A5-5894D5B16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</a:t>
            </a:r>
            <a:r>
              <a:rPr lang="en-US" baseline="0" dirty="0" smtClean="0"/>
              <a:t> tasks are short and resources reallocated when tasks are finished.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leave it up to the allocation module to select the policy for revoking tasks, but describe two related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anisms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here. 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 modules are responsible for ensuring that the guaranteed allocations they provide can all be met concurrently. For now, we have kept the semantics of guaranteed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simple: if a framework is below its guaranteed al- location, none of its tasks should be killed, and if it is above, any of its tasks may be killed.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50C3-8474-4146-A0A5-5894D5B160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particular, the master’s only state is the list of active slaves, active frameworks, and running tasks. This information is sufficient to compute how many re- sources each framework is using and run the allocation policy.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50C3-8474-4146-A0A5-5894D5B160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Ramp up, how long</a:t>
            </a:r>
            <a:r>
              <a:rPr lang="en-US" baseline="0" dirty="0" smtClean="0"/>
              <a:t> it takes to </a:t>
            </a:r>
            <a:r>
              <a:rPr lang="en-US" baseline="0" dirty="0" err="1" smtClean="0"/>
              <a:t>getallocation</a:t>
            </a:r>
            <a:endParaRPr lang="en-US" baseline="0" dirty="0" smtClean="0"/>
          </a:p>
          <a:p>
            <a:r>
              <a:rPr lang="en-US" baseline="0" dirty="0" smtClean="0"/>
              <a:t>Completion, how long it takes to complete</a:t>
            </a:r>
          </a:p>
          <a:p>
            <a:r>
              <a:rPr lang="en-US" baseline="0" dirty="0" smtClean="0"/>
              <a:t>Utilization how much is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Homogenous task distribution where mean task duration is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50C3-8474-4146-A0A5-5894D5B160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allowed us to calculate the extra delay incurred over 10s due to having to register with the master, wait for a resource offer, accept it, wait for the master to process the response and launch the task on a slave, and wait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report the task as finished.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50C3-8474-4146-A0A5-5894D5B160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50C3-8474-4146-A0A5-5894D5B160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Mesos</a:t>
            </a:r>
            <a:r>
              <a:rPr lang="en-US" sz="4400" dirty="0" smtClean="0"/>
              <a:t>: A Platform for Fine-grained Resource Sharing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By: some folks at UC-</a:t>
            </a:r>
            <a:r>
              <a:rPr lang="en-US" dirty="0" err="1" smtClean="0"/>
              <a:t>Berkely</a:t>
            </a:r>
            <a:r>
              <a:rPr lang="en-US" dirty="0" smtClean="0"/>
              <a:t>. Including the electrifying Ion </a:t>
            </a:r>
            <a:r>
              <a:rPr lang="en-US" dirty="0" err="1" smtClean="0"/>
              <a:t>Stoica</a:t>
            </a:r>
            <a:r>
              <a:rPr lang="en-US" dirty="0" smtClean="0"/>
              <a:t>!!</a:t>
            </a:r>
          </a:p>
          <a:p>
            <a:r>
              <a:rPr lang="en-US" dirty="0" smtClean="0"/>
              <a:t>Presented by: Oluwatosin V. Adewale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940723"/>
            <a:ext cx="5278777" cy="2797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API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Call backs implemented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Actions can be invoked</a:t>
            </a: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with Homogenous 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5" y="2556933"/>
            <a:ext cx="10263470" cy="2302934"/>
          </a:xfrm>
        </p:spPr>
      </p:pic>
    </p:spTree>
    <p:extLst>
      <p:ext uri="{BB962C8B-B14F-4D97-AF65-F5344CB8AC3E}">
        <p14:creationId xmlns:p14="http://schemas.microsoft.com/office/powerpoint/2010/main" val="7141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7" y="2474360"/>
            <a:ext cx="7628939" cy="3650407"/>
          </a:xfrm>
        </p:spPr>
      </p:pic>
    </p:spTree>
    <p:extLst>
      <p:ext uri="{BB962C8B-B14F-4D97-AF65-F5344CB8AC3E}">
        <p14:creationId xmlns:p14="http://schemas.microsoft.com/office/powerpoint/2010/main" val="13566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41" y="2633516"/>
            <a:ext cx="6479117" cy="3521750"/>
          </a:xfrm>
        </p:spPr>
      </p:pic>
    </p:spTree>
    <p:extLst>
      <p:ext uri="{BB962C8B-B14F-4D97-AF65-F5344CB8AC3E}">
        <p14:creationId xmlns:p14="http://schemas.microsoft.com/office/powerpoint/2010/main" val="17004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I say It?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91" y="2542996"/>
            <a:ext cx="5348817" cy="3553005"/>
          </a:xfrm>
        </p:spPr>
      </p:pic>
    </p:spTree>
    <p:extLst>
      <p:ext uri="{BB962C8B-B14F-4D97-AF65-F5344CB8AC3E}">
        <p14:creationId xmlns:p14="http://schemas.microsoft.com/office/powerpoint/2010/main" val="16313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Know the Drill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40" y="2557463"/>
            <a:ext cx="4078560" cy="3572073"/>
          </a:xfrm>
        </p:spPr>
      </p:pic>
    </p:spTree>
    <p:extLst>
      <p:ext uri="{BB962C8B-B14F-4D97-AF65-F5344CB8AC3E}">
        <p14:creationId xmlns:p14="http://schemas.microsoft.com/office/powerpoint/2010/main" val="2342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Conclusions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3" y="867103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393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Problem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Multiple diverse frameworks per clusters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At moment in time using different framework impossible or would mean needed to create </a:t>
            </a:r>
            <a:r>
              <a:rPr lang="en-US" sz="1700" dirty="0" smtClean="0"/>
              <a:t>new cluster for framework</a:t>
            </a: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Enable various frameworks to efficiently share clusters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Resource sharing across frameworks. Need common interface.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Fine-grained resource sharing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Allows tasks to have data locality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Fast re-allocation of resources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Minimal, scalable</a:t>
            </a:r>
            <a:r>
              <a:rPr lang="en-US" sz="1700" dirty="0"/>
              <a:t>, efficient and resilient </a:t>
            </a:r>
            <a:r>
              <a:rPr lang="en-US" sz="1700" dirty="0" smtClean="0"/>
              <a:t>core enabling resource sharing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291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Decentralized scheduler. Deals with complexity of framework requirements.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Delegates </a:t>
            </a:r>
            <a:r>
              <a:rPr lang="en-US" sz="2200" dirty="0" smtClean="0">
                <a:solidFill>
                  <a:schemeClr val="bg1"/>
                </a:solidFill>
              </a:rPr>
              <a:t>control, scheduling and execution </a:t>
            </a:r>
            <a:r>
              <a:rPr lang="en-US" sz="2200" dirty="0">
                <a:solidFill>
                  <a:schemeClr val="bg1"/>
                </a:solidFill>
              </a:rPr>
              <a:t>to frameworks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Resource offers (bundle of resources; used for framework tasks)</a:t>
            </a:r>
          </a:p>
          <a:p>
            <a:r>
              <a:rPr lang="en-US" sz="2200" dirty="0">
                <a:solidFill>
                  <a:schemeClr val="bg1"/>
                </a:solidFill>
              </a:rPr>
              <a:t>Use of organizational policy to allocate resources.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*Led to development of spark!</a:t>
            </a:r>
          </a:p>
        </p:txBody>
      </p:sp>
    </p:spTree>
    <p:extLst>
      <p:ext uri="{BB962C8B-B14F-4D97-AF65-F5344CB8AC3E}">
        <p14:creationId xmlns:p14="http://schemas.microsoft.com/office/powerpoint/2010/main" val="2001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452436"/>
            <a:ext cx="5278777" cy="3774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Architecture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Master Process managing slave daemons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Frameworks</a:t>
            </a:r>
          </a:p>
          <a:p>
            <a:pPr lvl="1"/>
            <a:r>
              <a:rPr lang="en-US" dirty="0" smtClean="0">
                <a:solidFill>
                  <a:srgbClr val="262626"/>
                </a:solidFill>
              </a:rPr>
              <a:t>Scheduler</a:t>
            </a:r>
          </a:p>
          <a:p>
            <a:pPr lvl="1"/>
            <a:r>
              <a:rPr lang="en-US" dirty="0" smtClean="0">
                <a:solidFill>
                  <a:srgbClr val="262626"/>
                </a:solidFill>
              </a:rPr>
              <a:t>Executor </a:t>
            </a: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Report from slave</a:t>
            </a:r>
          </a:p>
          <a:p>
            <a:r>
              <a:rPr lang="en-US" dirty="0" smtClean="0"/>
              <a:t>Offer to framework</a:t>
            </a:r>
          </a:p>
          <a:p>
            <a:r>
              <a:rPr lang="en-US" dirty="0" smtClean="0"/>
              <a:t>Accepted offer</a:t>
            </a:r>
          </a:p>
          <a:p>
            <a:r>
              <a:rPr lang="en-US" dirty="0" smtClean="0"/>
              <a:t>Task execution</a:t>
            </a:r>
          </a:p>
          <a:p>
            <a:r>
              <a:rPr lang="en-US" dirty="0" smtClean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Now tell me what you want, what you really really want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12704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259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your last offer. More on offers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 does not offer filtered out resources</a:t>
            </a:r>
          </a:p>
          <a:p>
            <a:r>
              <a:rPr lang="en-US" dirty="0" smtClean="0"/>
              <a:t>Offer is counted as part of you allocation. Better </a:t>
            </a:r>
            <a:r>
              <a:rPr lang="en-US" smtClean="0"/>
              <a:t>respond fast</a:t>
            </a:r>
            <a:endParaRPr lang="en-US" dirty="0" smtClean="0"/>
          </a:p>
          <a:p>
            <a:r>
              <a:rPr lang="en-US" dirty="0" smtClean="0"/>
              <a:t>Too slow!</a:t>
            </a:r>
          </a:p>
          <a:p>
            <a:pPr lvl="1"/>
            <a:r>
              <a:rPr lang="en-US" dirty="0" smtClean="0"/>
              <a:t>Rescinds offers and re-offers if framework is </a:t>
            </a:r>
            <a:r>
              <a:rPr lang="en-US" smtClean="0"/>
              <a:t>too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(Accepting)To Infinity and Beyond?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Nope.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 can kill/revoke tasks. Gives framework grace period to cleanup task.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 doesn’t just kill any task. </a:t>
            </a:r>
          </a:p>
          <a:p>
            <a:r>
              <a:rPr lang="en-US" dirty="0" smtClean="0"/>
              <a:t>Kills tasks belonging to frameworks that have exceeded their </a:t>
            </a:r>
            <a:r>
              <a:rPr lang="en-US" dirty="0" err="1" smtClean="0"/>
              <a:t>guranteed</a:t>
            </a:r>
            <a:r>
              <a:rPr lang="en-US" dirty="0" smtClean="0"/>
              <a:t>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Soft state. Internal state can be reconstructed from slaves and frameworks.</a:t>
            </a:r>
          </a:p>
          <a:p>
            <a:pPr lvl="1"/>
            <a:r>
              <a:rPr lang="en-US" dirty="0" err="1" smtClean="0"/>
              <a:t>ZooKeeper</a:t>
            </a:r>
            <a:r>
              <a:rPr lang="en-US" dirty="0" smtClean="0"/>
              <a:t> used for leader election of standby masters. Gets state from buddies.</a:t>
            </a:r>
          </a:p>
          <a:p>
            <a:r>
              <a:rPr lang="en-US" dirty="0" smtClean="0"/>
              <a:t>Slaves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 reports node and executor failures to relevant schedulers.</a:t>
            </a:r>
          </a:p>
          <a:p>
            <a:r>
              <a:rPr lang="en-US" dirty="0" smtClean="0"/>
              <a:t>Schedulers</a:t>
            </a:r>
          </a:p>
          <a:p>
            <a:pPr lvl="1"/>
            <a:r>
              <a:rPr lang="en-US" dirty="0" smtClean="0"/>
              <a:t>Multiple schedulers. They deal with how they share their own state.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779</Words>
  <Application>Microsoft Macintosh PowerPoint</Application>
  <PresentationFormat>Widescreen</PresentationFormat>
  <Paragraphs>100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Garamond</vt:lpstr>
      <vt:lpstr>Arial</vt:lpstr>
      <vt:lpstr>Organic</vt:lpstr>
      <vt:lpstr>Mesos: A Platform for Fine-grained Resource Sharing</vt:lpstr>
      <vt:lpstr>Problem and goals</vt:lpstr>
      <vt:lpstr>Approach</vt:lpstr>
      <vt:lpstr>Architecture</vt:lpstr>
      <vt:lpstr>Architecture</vt:lpstr>
      <vt:lpstr>Now tell me what you want, what you really really want</vt:lpstr>
      <vt:lpstr>This is your last offer. More on offers</vt:lpstr>
      <vt:lpstr>(Accepting)To Infinity and Beyond? </vt:lpstr>
      <vt:lpstr>Fault Tolerance</vt:lpstr>
      <vt:lpstr>API</vt:lpstr>
      <vt:lpstr>Behavior with Homogenous Tasks</vt:lpstr>
      <vt:lpstr>More Evaluation</vt:lpstr>
      <vt:lpstr>Even More Evaluation</vt:lpstr>
      <vt:lpstr>Need I say It?</vt:lpstr>
      <vt:lpstr>You Know the Drill</vt:lpstr>
      <vt:lpstr>Conclusions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Mesos: A Platform for Fine-grained Resource Sharing</dc:title>
  <dc:creator>Oluwatosin V. Adewale</dc:creator>
  <cp:lastModifiedBy>Oluwatosin V. Adewale</cp:lastModifiedBy>
  <cp:revision>14</cp:revision>
  <dcterms:created xsi:type="dcterms:W3CDTF">2017-04-10T16:15:30Z</dcterms:created>
  <dcterms:modified xsi:type="dcterms:W3CDTF">2017-04-10T18:13:51Z</dcterms:modified>
</cp:coreProperties>
</file>