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93" r:id="rId4"/>
    <p:sldId id="319" r:id="rId5"/>
    <p:sldId id="317" r:id="rId6"/>
    <p:sldId id="320" r:id="rId7"/>
    <p:sldId id="318" r:id="rId8"/>
    <p:sldId id="321" r:id="rId9"/>
    <p:sldId id="323" r:id="rId10"/>
    <p:sldId id="324" r:id="rId11"/>
    <p:sldId id="325" r:id="rId12"/>
    <p:sldId id="326" r:id="rId1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8" autoAdjust="0"/>
    <p:restoredTop sz="83877" autoAdjust="0"/>
  </p:normalViewPr>
  <p:slideViewPr>
    <p:cSldViewPr snapToGrid="0">
      <p:cViewPr varScale="1">
        <p:scale>
          <a:sx n="83" d="100"/>
          <a:sy n="83" d="100"/>
        </p:scale>
        <p:origin x="15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Machine Learning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 518: Advanced Computer Systems</a:t>
            </a:r>
            <a:endParaRPr lang="en-US" i="1" dirty="0"/>
          </a:p>
          <a:p>
            <a:r>
              <a:rPr lang="en-US" dirty="0"/>
              <a:t>Lecture 13</a:t>
            </a:r>
          </a:p>
          <a:p>
            <a:endParaRPr lang="en-US" dirty="0"/>
          </a:p>
          <a:p>
            <a:r>
              <a:rPr lang="en-US" dirty="0"/>
              <a:t>Michael Freedman</a:t>
            </a:r>
          </a:p>
          <a:p>
            <a:r>
              <a:rPr lang="en-US" sz="1400" dirty="0"/>
              <a:t>(Slides heavily based on Daniel </a:t>
            </a:r>
            <a:r>
              <a:rPr lang="en-US" sz="1400" dirty="0" err="1"/>
              <a:t>Suo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distributed approaches?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0362"/>
            <a:ext cx="8565204" cy="5029200"/>
          </a:xfrm>
        </p:spPr>
        <p:txBody>
          <a:bodyPr>
            <a:normAutofit/>
          </a:bodyPr>
          <a:lstStyle/>
          <a:p>
            <a:r>
              <a:rPr lang="en-US" dirty="0"/>
              <a:t>Dataflow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Parameter server</a:t>
            </a:r>
          </a:p>
          <a:p>
            <a:r>
              <a:rPr lang="en-US" dirty="0"/>
              <a:t>MPI / “All reduce”</a:t>
            </a:r>
          </a:p>
        </p:txBody>
      </p:sp>
    </p:spTree>
    <p:extLst>
      <p:ext uri="{BB962C8B-B14F-4D97-AF65-F5344CB8AC3E}">
        <p14:creationId xmlns:p14="http://schemas.microsoft.com/office/powerpoint/2010/main" val="8489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people typically do?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a beefy workstation instead of a cluster</a:t>
            </a:r>
          </a:p>
          <a:p>
            <a:pPr lvl="1"/>
            <a:r>
              <a:rPr lang="en-US" sz="2400" dirty="0"/>
              <a:t>A single GPU can sometimes outperform a cluster</a:t>
            </a:r>
          </a:p>
          <a:p>
            <a:r>
              <a:rPr lang="en-US" sz="2800" dirty="0"/>
              <a:t>Use clusters for simple / highly parallelizable algorithms</a:t>
            </a:r>
          </a:p>
          <a:p>
            <a:r>
              <a:rPr lang="en-US" sz="2800" dirty="0"/>
              <a:t>Use data parallelism (as opposed to model parallelism) when possible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at large companies!</a:t>
            </a:r>
          </a:p>
        </p:txBody>
      </p:sp>
    </p:spTree>
    <p:extLst>
      <p:ext uri="{BB962C8B-B14F-4D97-AF65-F5344CB8AC3E}">
        <p14:creationId xmlns:p14="http://schemas.microsoft.com/office/powerpoint/2010/main" val="19700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56708F-9BE8-8447-8E36-3A29DFB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2800" dirty="0"/>
              <a:t>Five minutes presentation per group</a:t>
            </a:r>
          </a:p>
          <a:p>
            <a:r>
              <a:rPr lang="en-US" sz="2800" dirty="0"/>
              <a:t>Four slides</a:t>
            </a:r>
          </a:p>
          <a:p>
            <a:pPr marL="971550" lvl="1" indent="-514350">
              <a:lnSpc>
                <a:spcPct val="100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US" sz="2400" dirty="0"/>
              <a:t>Problem overview</a:t>
            </a:r>
          </a:p>
          <a:p>
            <a:pPr marL="971550" lvl="1" indent="-514350">
              <a:lnSpc>
                <a:spcPct val="100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Technical solution</a:t>
            </a:r>
          </a:p>
          <a:p>
            <a:pPr marL="971550" lvl="1" indent="-514350">
              <a:lnSpc>
                <a:spcPct val="100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Implementation Plan:                                         Minimal Viable Project” and “Stretch” goals</a:t>
            </a:r>
          </a:p>
          <a:p>
            <a:pPr marL="971550" lvl="1" indent="-514350">
              <a:lnSpc>
                <a:spcPct val="100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Evaluation Plan:  Most important graph?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2B55A-E75A-4148-86AC-6770C279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22F18-EA77-2F49-AA02-1BE0D0B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Wednesday: 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525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48D1EF4-FE36-B847-8065-3084223EE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Why is machine learning hard in parallel / distributed systems?</a:t>
            </a:r>
          </a:p>
          <a:p>
            <a:r>
              <a:rPr lang="en-US" dirty="0"/>
              <a:t>A brief history of what people have done</a:t>
            </a:r>
          </a:p>
        </p:txBody>
      </p:sp>
    </p:spTree>
    <p:extLst>
      <p:ext uri="{BB962C8B-B14F-4D97-AF65-F5344CB8AC3E}">
        <p14:creationId xmlns:p14="http://schemas.microsoft.com/office/powerpoint/2010/main" val="10932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 computers the ability to act without being explicitly programmed</a:t>
            </a:r>
          </a:p>
          <a:p>
            <a:r>
              <a:rPr lang="en-US" sz="2800" dirty="0"/>
              <a:t>Program that learns from experience to perform some task better</a:t>
            </a:r>
          </a:p>
          <a:p>
            <a:r>
              <a:rPr lang="en-US" sz="2800" dirty="0"/>
              <a:t>More practical:  predictive models that have some parameters that are informed by data</a:t>
            </a:r>
          </a:p>
        </p:txBody>
      </p:sp>
    </p:spTree>
    <p:extLst>
      <p:ext uri="{BB962C8B-B14F-4D97-AF65-F5344CB8AC3E}">
        <p14:creationId xmlns:p14="http://schemas.microsoft.com/office/powerpoint/2010/main" val="4997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broad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Primarily classified by the ‘feedback’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Supervised</a:t>
            </a:r>
            <a:r>
              <a:rPr lang="en-US" sz="2800" dirty="0">
                <a:solidFill>
                  <a:schemeClr val="accent6"/>
                </a:solidFill>
              </a:rPr>
              <a:t>:</a:t>
            </a:r>
            <a:r>
              <a:rPr lang="en-US" sz="2800" dirty="0"/>
              <a:t> use example inputs with corresponding ‘answers’ (labels) -&gt; learn mapping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Unsupervised</a:t>
            </a:r>
            <a:r>
              <a:rPr lang="en-US" sz="2800" dirty="0"/>
              <a:t>: find structure in data without labels (but is anything ever </a:t>
            </a:r>
            <a:r>
              <a:rPr lang="en-US" sz="2800" i="1" dirty="0"/>
              <a:t>really</a:t>
            </a:r>
            <a:r>
              <a:rPr lang="en-US" sz="2800" dirty="0"/>
              <a:t> unsupervised?)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Reinforcement</a:t>
            </a:r>
            <a:r>
              <a:rPr lang="en-US" sz="2800" dirty="0"/>
              <a:t>: learn policy of behavior in a dynamic environment from rewards / punishments</a:t>
            </a:r>
          </a:p>
        </p:txBody>
      </p:sp>
    </p:spTree>
    <p:extLst>
      <p:ext uri="{BB962C8B-B14F-4D97-AF65-F5344CB8AC3E}">
        <p14:creationId xmlns:p14="http://schemas.microsoft.com/office/powerpoint/2010/main" val="11074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Could be thought of as a machine learning algorithm</a:t>
            </a:r>
          </a:p>
          <a:p>
            <a:r>
              <a:rPr lang="en-US" sz="2800" dirty="0"/>
              <a:t>Want to make predictions</a:t>
            </a:r>
          </a:p>
          <a:p>
            <a:r>
              <a:rPr lang="en-US" sz="2800" dirty="0"/>
              <a:t>Determine parameters from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7" y="3962400"/>
            <a:ext cx="4003202" cy="26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Linear </a:t>
            </a:r>
            <a:r>
              <a:rPr lang="en-US" dirty="0"/>
              <a:t>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·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6"/>
                    </a:solidFill>
                  </a:rPr>
                  <a:t>Training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Objective / cost / loss: squared error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Training: minimize the sum squared error</a:t>
                </a:r>
              </a:p>
              <a:p>
                <a:r>
                  <a:rPr lang="en-US" b="1" dirty="0">
                    <a:solidFill>
                      <a:schemeClr val="accent6"/>
                    </a:solidFill>
                  </a:rPr>
                  <a:t>Inference</a:t>
                </a:r>
                <a:r>
                  <a:rPr lang="en-US" dirty="0"/>
                  <a:t>: just plug inputs into our model with parameters from training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27" y="3054350"/>
            <a:ext cx="3793342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this statistics?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Lots of overlap, but some notable differences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Partly interest</a:t>
            </a:r>
          </a:p>
          <a:p>
            <a:pPr lvl="1"/>
            <a:r>
              <a:rPr lang="en-US" sz="2400" dirty="0"/>
              <a:t>Statistics: survey design, sampling, industrial statistics</a:t>
            </a:r>
          </a:p>
          <a:p>
            <a:pPr lvl="1"/>
            <a:r>
              <a:rPr lang="en-US" sz="2400" dirty="0"/>
              <a:t>ML: what is learning, what can be learned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Partly cultural</a:t>
            </a:r>
          </a:p>
          <a:p>
            <a:pPr lvl="1"/>
            <a:r>
              <a:rPr lang="en-US" sz="2400" dirty="0"/>
              <a:t>Statistics: complicated models we can explain but don’t work</a:t>
            </a:r>
          </a:p>
          <a:p>
            <a:pPr lvl="1"/>
            <a:r>
              <a:rPr lang="en-US" sz="2400" dirty="0"/>
              <a:t>ML: whatever improves prediction performance goes</a:t>
            </a:r>
          </a:p>
        </p:txBody>
      </p:sp>
    </p:spTree>
    <p:extLst>
      <p:ext uri="{BB962C8B-B14F-4D97-AF65-F5344CB8AC3E}">
        <p14:creationId xmlns:p14="http://schemas.microsoft.com/office/powerpoint/2010/main" val="11642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if we don’t have data collected and organized into a bunch of features?</a:t>
            </a:r>
          </a:p>
          <a:p>
            <a:r>
              <a:rPr lang="en-US" sz="2800" dirty="0"/>
              <a:t>What if features are hard / impossible to define?</a:t>
            </a:r>
          </a:p>
          <a:p>
            <a:r>
              <a:rPr lang="en-US" sz="2800" dirty="0"/>
              <a:t>Quick example: k-means clustering</a:t>
            </a:r>
          </a:p>
          <a:p>
            <a:pPr lvl="1"/>
            <a:r>
              <a:rPr lang="en-US" sz="2400" dirty="0"/>
              <a:t>Initialize centroids</a:t>
            </a:r>
          </a:p>
          <a:p>
            <a:pPr lvl="1"/>
            <a:r>
              <a:rPr lang="en-US" sz="2400" dirty="0"/>
              <a:t>Cluster</a:t>
            </a:r>
          </a:p>
          <a:p>
            <a:pPr lvl="1"/>
            <a:r>
              <a:rPr lang="en-US" sz="2400" dirty="0"/>
              <a:t>Re-compute centroid</a:t>
            </a:r>
          </a:p>
          <a:p>
            <a:pPr lvl="1"/>
            <a:r>
              <a:rPr lang="en-US" sz="2400" dirty="0"/>
              <a:t>Repeat</a:t>
            </a:r>
          </a:p>
          <a:p>
            <a:r>
              <a:rPr lang="en-US" sz="2800" dirty="0"/>
              <a:t>We can create hierarchies of representations</a:t>
            </a:r>
          </a:p>
          <a:p>
            <a:r>
              <a:rPr lang="en-US" sz="2800" dirty="0"/>
              <a:t>Deep learning!</a:t>
            </a:r>
          </a:p>
        </p:txBody>
      </p:sp>
    </p:spTree>
    <p:extLst>
      <p:ext uri="{BB962C8B-B14F-4D97-AF65-F5344CB8AC3E}">
        <p14:creationId xmlns:p14="http://schemas.microsoft.com/office/powerpoint/2010/main" val="17437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95196"/>
            <a:ext cx="8565204" cy="1066800"/>
          </a:xfrm>
        </p:spPr>
        <p:txBody>
          <a:bodyPr/>
          <a:lstStyle/>
          <a:p>
            <a:r>
              <a:rPr lang="en-US" dirty="0"/>
              <a:t>Why is distributed ML hard?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799"/>
            <a:ext cx="8096380" cy="55884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Iterative</a:t>
            </a:r>
            <a:endParaRPr lang="en-US" sz="2800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Many algorithms use some kind of optimization to find a model that fits data well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Functions are often complex, but even simple ones can be approximated with iterative approach</a:t>
            </a:r>
          </a:p>
          <a:p>
            <a:r>
              <a:rPr lang="en-US" sz="2800" b="1" dirty="0" err="1">
                <a:solidFill>
                  <a:schemeClr val="accent6"/>
                </a:solidFill>
              </a:rPr>
              <a:t>Stateful</a:t>
            </a:r>
            <a:endParaRPr lang="en-US" sz="2800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Algorithms often store and update model parameters between iterations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Dependent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Often can’t run jobs independently / needs lots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948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45717</TotalTime>
  <Words>466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Courier New</vt:lpstr>
      <vt:lpstr>Times New Roman</vt:lpstr>
      <vt:lpstr>1_Office Theme</vt:lpstr>
      <vt:lpstr>Distributed Machine Learning</vt:lpstr>
      <vt:lpstr>Outline</vt:lpstr>
      <vt:lpstr>Some definitions</vt:lpstr>
      <vt:lpstr>Three broad classes</vt:lpstr>
      <vt:lpstr>Example: Linear regressions</vt:lpstr>
      <vt:lpstr>Example: Linear regressions</vt:lpstr>
      <vt:lpstr>But isn’t this statistics?</vt:lpstr>
      <vt:lpstr>Representation learning</vt:lpstr>
      <vt:lpstr>Why is distributed ML hard?</vt:lpstr>
      <vt:lpstr>Typical distributed approaches?</vt:lpstr>
      <vt:lpstr>So what do people typically do?</vt:lpstr>
      <vt:lpstr>Wednesday:  Project Presentations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1509</cp:revision>
  <cp:lastPrinted>2018-03-26T02:49:52Z</cp:lastPrinted>
  <dcterms:created xsi:type="dcterms:W3CDTF">2013-10-08T01:49:25Z</dcterms:created>
  <dcterms:modified xsi:type="dcterms:W3CDTF">2018-03-26T02:54:48Z</dcterms:modified>
</cp:coreProperties>
</file>