
<file path=[Content_Types].xml><?xml version="1.0" encoding="utf-8"?>
<Types xmlns="http://schemas.openxmlformats.org/package/2006/content-types">
  <Default Extension="xml" ContentType="application/xml"/>
  <Default Extension="tif" ContentType="image/tif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35"/>
  </p:notesMasterIdLst>
  <p:handoutMasterIdLst>
    <p:handoutMasterId r:id="rId36"/>
  </p:handoutMasterIdLst>
  <p:sldIdLst>
    <p:sldId id="257" r:id="rId2"/>
    <p:sldId id="396" r:id="rId3"/>
    <p:sldId id="437" r:id="rId4"/>
    <p:sldId id="438" r:id="rId5"/>
    <p:sldId id="441" r:id="rId6"/>
    <p:sldId id="442" r:id="rId7"/>
    <p:sldId id="443" r:id="rId8"/>
    <p:sldId id="432" r:id="rId9"/>
    <p:sldId id="433" r:id="rId10"/>
    <p:sldId id="394" r:id="rId11"/>
    <p:sldId id="408" r:id="rId12"/>
    <p:sldId id="400" r:id="rId13"/>
    <p:sldId id="409" r:id="rId14"/>
    <p:sldId id="403" r:id="rId15"/>
    <p:sldId id="404" r:id="rId16"/>
    <p:sldId id="386" r:id="rId17"/>
    <p:sldId id="402" r:id="rId18"/>
    <p:sldId id="405" r:id="rId19"/>
    <p:sldId id="406" r:id="rId20"/>
    <p:sldId id="384" r:id="rId21"/>
    <p:sldId id="427" r:id="rId22"/>
    <p:sldId id="428" r:id="rId23"/>
    <p:sldId id="429" r:id="rId24"/>
    <p:sldId id="430" r:id="rId25"/>
    <p:sldId id="431" r:id="rId26"/>
    <p:sldId id="449" r:id="rId27"/>
    <p:sldId id="447" r:id="rId28"/>
    <p:sldId id="457" r:id="rId29"/>
    <p:sldId id="451" r:id="rId30"/>
    <p:sldId id="458" r:id="rId31"/>
    <p:sldId id="461" r:id="rId32"/>
    <p:sldId id="462" r:id="rId33"/>
    <p:sldId id="460" r:id="rId34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899"/>
    <a:srgbClr val="FF6501"/>
    <a:srgbClr val="FF9300"/>
    <a:srgbClr val="C0504D"/>
    <a:srgbClr val="D5FED5"/>
    <a:srgbClr val="0000FF"/>
    <a:srgbClr val="CCFFFF"/>
    <a:srgbClr val="FF3300"/>
    <a:srgbClr val="FFFF9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818" autoAdjust="0"/>
    <p:restoredTop sz="84112" autoAdjust="0"/>
  </p:normalViewPr>
  <p:slideViewPr>
    <p:cSldViewPr snapToGrid="0">
      <p:cViewPr>
        <p:scale>
          <a:sx n="57" d="100"/>
          <a:sy n="57" d="100"/>
        </p:scale>
        <p:origin x="1440" y="1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96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C1C17-54D3-5F47-924E-AF758C5ECA87}" type="slidenum">
              <a:rPr lang="en-US"/>
              <a:pPr/>
              <a:t>18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ts(a</a:t>
            </a:r>
            <a:r>
              <a:rPr lang="en-US" dirty="0" smtClean="0"/>
              <a:t>)</a:t>
            </a:r>
            <a:r>
              <a:rPr lang="en-US" baseline="0" dirty="0" smtClean="0"/>
              <a:t> &lt;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b</a:t>
            </a:r>
            <a:r>
              <a:rPr lang="en-US" baseline="0" dirty="0" smtClean="0"/>
              <a:t>), are either </a:t>
            </a:r>
            <a:r>
              <a:rPr lang="en-US" baseline="0" dirty="0" err="1" smtClean="0"/>
              <a:t>linearizable</a:t>
            </a:r>
            <a:r>
              <a:rPr lang="en-US" baseline="0" dirty="0" smtClean="0"/>
              <a:t>?  Does </a:t>
            </a:r>
            <a:r>
              <a:rPr lang="en-US" baseline="0" dirty="0" err="1" smtClean="0"/>
              <a:t>ts(a</a:t>
            </a:r>
            <a:r>
              <a:rPr lang="en-US" baseline="0" dirty="0" smtClean="0"/>
              <a:t>) have to be before </a:t>
            </a:r>
            <a:r>
              <a:rPr lang="en-US" baseline="0" dirty="0" err="1" smtClean="0"/>
              <a:t>ts(b</a:t>
            </a:r>
            <a:r>
              <a:rPr lang="en-US" baseline="0" dirty="0" smtClean="0"/>
              <a:t>)?  If concurrent, both just need to agree  (tie break via some other thing (processor ID)?)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00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78F28-420F-4BA3-94BA-70586D1ECC9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22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5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0B49AE-1D8A-FF43-B264-9741DCE65AAF}" type="slidenum">
              <a:rPr lang="en-US"/>
              <a:pPr/>
              <a:t>23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1A99DE-1F3D-A14B-A151-1A84AB534E79}" type="slidenum">
              <a:rPr lang="en-US"/>
              <a:pPr/>
              <a:t>24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21712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9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4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31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7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2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635068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18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Certainly</a:t>
            </a:r>
            <a:r>
              <a:rPr lang="en-US" baseline="0" dirty="0" smtClean="0"/>
              <a:t> not!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78F28-420F-4BA3-94BA-70586D1ECC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7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73171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8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581366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7DF887-FF72-0146-83F4-F55DF78FF6D2}" type="slidenum">
              <a:rPr lang="en-US"/>
              <a:pPr/>
              <a:t>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Processes may be running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54613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6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9C1C17-54D3-5F47-924E-AF758C5ECA87}" type="slidenum">
              <a:rPr lang="en-US"/>
              <a:pPr/>
              <a:t>16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ts(a</a:t>
            </a:r>
            <a:r>
              <a:rPr lang="en-US" dirty="0" smtClean="0"/>
              <a:t>)</a:t>
            </a:r>
            <a:r>
              <a:rPr lang="en-US" baseline="0" dirty="0" smtClean="0"/>
              <a:t> &lt; </a:t>
            </a:r>
            <a:r>
              <a:rPr lang="en-US" baseline="0" dirty="0" err="1" smtClean="0"/>
              <a:t>ts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b</a:t>
            </a:r>
            <a:r>
              <a:rPr lang="en-US" baseline="0" dirty="0" smtClean="0"/>
              <a:t>), are either </a:t>
            </a:r>
            <a:r>
              <a:rPr lang="en-US" baseline="0" dirty="0" err="1" smtClean="0"/>
              <a:t>linearizable</a:t>
            </a:r>
            <a:r>
              <a:rPr lang="en-US" baseline="0" dirty="0" smtClean="0"/>
              <a:t>?  Does </a:t>
            </a:r>
            <a:r>
              <a:rPr lang="en-US" baseline="0" dirty="0" err="1" smtClean="0"/>
              <a:t>ts(a</a:t>
            </a:r>
            <a:r>
              <a:rPr lang="en-US" baseline="0" dirty="0" smtClean="0"/>
              <a:t>) have to be before </a:t>
            </a:r>
            <a:r>
              <a:rPr lang="en-US" baseline="0" dirty="0" err="1" smtClean="0"/>
              <a:t>ts(b</a:t>
            </a:r>
            <a:r>
              <a:rPr lang="en-US" baseline="0" dirty="0" smtClean="0"/>
              <a:t>)?  If concurrent, both just need to agree  (tie break via some other thing (processor ID)?)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1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s.princeton.edu/courses/archive/fall17/cos418/docs/L4-time.pptx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800" b="0" dirty="0" smtClean="0"/>
              <a:t>Replication and Consistency</a:t>
            </a:r>
            <a:endParaRPr lang="en-US" sz="32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COS 518: </a:t>
            </a:r>
            <a:r>
              <a:rPr lang="en-US" sz="3000" i="1" dirty="0" smtClean="0"/>
              <a:t>Advanced Computer Systems</a:t>
            </a:r>
          </a:p>
          <a:p>
            <a:r>
              <a:rPr lang="en-US" sz="3000" dirty="0" smtClean="0"/>
              <a:t>Lecture </a:t>
            </a:r>
            <a:r>
              <a:rPr lang="en-US" sz="3000" dirty="0"/>
              <a:t>3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Michael Freedman</a:t>
            </a:r>
          </a:p>
          <a:p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1593" y="2520995"/>
            <a:ext cx="211468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Strong 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consistency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40456" y="4064370"/>
            <a:ext cx="211468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Eventual 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consistency</a:t>
            </a:r>
          </a:p>
        </p:txBody>
      </p:sp>
      <p:sp>
        <p:nvSpPr>
          <p:cNvPr id="10" name="Left-Right Arrow 9"/>
          <p:cNvSpPr/>
          <p:nvPr/>
        </p:nvSpPr>
        <p:spPr>
          <a:xfrm>
            <a:off x="1133823" y="3501662"/>
            <a:ext cx="6876355" cy="562708"/>
          </a:xfrm>
          <a:prstGeom prst="leftRightArrow">
            <a:avLst>
              <a:gd name="adj1" fmla="val 50000"/>
              <a:gd name="adj2" fmla="val 75000"/>
            </a:avLst>
          </a:prstGeom>
          <a:gradFill flip="none" rotWithShape="1">
            <a:gsLst>
              <a:gs pos="0">
                <a:srgbClr val="00B0F0"/>
              </a:gs>
              <a:gs pos="68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5471" y="1684619"/>
            <a:ext cx="4673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Consistency models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6280" y="4064370"/>
            <a:ext cx="216918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Sequential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Consistency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72497" y="2520995"/>
            <a:ext cx="216918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Causal</a:t>
            </a:r>
          </a:p>
          <a:p>
            <a:r>
              <a:rPr lang="en-US" sz="2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Consistency</a:t>
            </a:r>
          </a:p>
        </p:txBody>
      </p:sp>
    </p:spTree>
    <p:extLst>
      <p:ext uri="{BB962C8B-B14F-4D97-AF65-F5344CB8AC3E}">
        <p14:creationId xmlns:p14="http://schemas.microsoft.com/office/powerpoint/2010/main" val="17881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946" y="1674867"/>
            <a:ext cx="8660454" cy="4878333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800" dirty="0" smtClean="0"/>
              <a:t>Provide behavior </a:t>
            </a:r>
            <a:r>
              <a:rPr lang="en-US" sz="2800" dirty="0"/>
              <a:t>of a single copy </a:t>
            </a:r>
            <a:r>
              <a:rPr lang="en-US" sz="2800" dirty="0" smtClean="0"/>
              <a:t>of object:</a:t>
            </a:r>
          </a:p>
          <a:p>
            <a:pPr lvl="1"/>
            <a:r>
              <a:rPr lang="en-US" sz="2400" dirty="0" smtClean="0"/>
              <a:t>Read should return the most recent write</a:t>
            </a:r>
          </a:p>
          <a:p>
            <a:pPr lvl="1"/>
            <a:r>
              <a:rPr lang="en-US" sz="2400" dirty="0" smtClean="0"/>
              <a:t>Subsequent reads should return same value, until next write</a:t>
            </a:r>
          </a:p>
          <a:p>
            <a:pPr lvl="1"/>
            <a:endParaRPr lang="en-US" sz="2400" dirty="0" smtClean="0"/>
          </a:p>
          <a:p>
            <a:pPr>
              <a:spcBef>
                <a:spcPts val="800"/>
              </a:spcBef>
            </a:pPr>
            <a:r>
              <a:rPr lang="en-US" sz="2800" dirty="0"/>
              <a:t>T</a:t>
            </a:r>
            <a:r>
              <a:rPr lang="en-US" sz="2800" dirty="0" smtClean="0"/>
              <a:t>elephone intuition: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Alice updates Facebook post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Alice calls Bob on phone: “Check my Facebook post!”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Bob read’s Alice’s wall, sees her post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endParaRPr lang="en-US" sz="2600" dirty="0" smtClean="0"/>
          </a:p>
          <a:p>
            <a:pPr marL="971550" lvl="1" indent="-514350">
              <a:buFont typeface="+mj-lt"/>
              <a:buAutoNum type="arabicPeriod"/>
            </a:pP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endParaRPr lang="en-US" sz="2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 smtClean="0"/>
              <a:t>Strong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2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trong Consistency?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8392644" cy="103782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Phone call:</a:t>
            </a:r>
            <a:r>
              <a:rPr lang="en-US" sz="2600" dirty="0" smtClean="0"/>
              <a:t>	Ensures </a:t>
            </a:r>
            <a:r>
              <a:rPr lang="en-US" sz="2600" i="1" dirty="0" smtClean="0"/>
              <a:t>happens-before</a:t>
            </a:r>
            <a:r>
              <a:rPr lang="en-US" sz="2600" dirty="0" smtClean="0"/>
              <a:t> relationship, 							even through “out-of-band” communication</a:t>
            </a:r>
          </a:p>
        </p:txBody>
      </p:sp>
      <p:pic>
        <p:nvPicPr>
          <p:cNvPr id="29" name="Picture 28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pic>
        <p:nvPicPr>
          <p:cNvPr id="3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78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2" grpId="0"/>
      <p:bldP spid="44" grpId="0"/>
      <p:bldP spid="45" grpId="0"/>
      <p:bldP spid="3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trong Consistency?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 flipH="1">
            <a:off x="6935153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801726" y="5409198"/>
            <a:ext cx="7582857" cy="103782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b="1" dirty="0" smtClean="0">
                <a:solidFill>
                  <a:srgbClr val="00B050"/>
                </a:solidFill>
              </a:rPr>
              <a:t>One cool trick:</a:t>
            </a:r>
            <a:r>
              <a:rPr lang="en-US" sz="2600" b="1" dirty="0">
                <a:solidFill>
                  <a:srgbClr val="00B050"/>
                </a:solidFill>
              </a:rPr>
              <a:t>	</a:t>
            </a:r>
            <a:r>
              <a:rPr lang="en-US" sz="2600" b="1" dirty="0" smtClean="0">
                <a:solidFill>
                  <a:srgbClr val="00B050"/>
                </a:solidFill>
              </a:rPr>
              <a:t>  </a:t>
            </a:r>
            <a:r>
              <a:rPr lang="en-US" sz="2600" dirty="0" smtClean="0"/>
              <a:t>Delay responding to writes/ops 						  until properly committed</a:t>
            </a:r>
          </a:p>
        </p:txBody>
      </p:sp>
      <p:pic>
        <p:nvPicPr>
          <p:cNvPr id="29" name="Picture 28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pic>
        <p:nvPicPr>
          <p:cNvPr id="3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90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Strong Consistency</a:t>
            </a:r>
            <a:r>
              <a:rPr lang="en-US" dirty="0" smtClean="0"/>
              <a:t>?  This is buggy! 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849671" y="4269488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committed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1209220" y="5433542"/>
            <a:ext cx="7209025" cy="1424459"/>
          </a:xfrm>
        </p:spPr>
        <p:txBody>
          <a:bodyPr>
            <a:normAutofit fontScale="92500"/>
          </a:bodyPr>
          <a:lstStyle/>
          <a:p>
            <a:pPr>
              <a:spcBef>
                <a:spcPts val="800"/>
              </a:spcBef>
            </a:pPr>
            <a:r>
              <a:rPr lang="en-US" sz="2400" dirty="0" smtClean="0"/>
              <a:t>Isn’t sufficient to return value of third node:                         It doesn’t know precisely when op is “globally” committed</a:t>
            </a:r>
            <a:endParaRPr lang="en-US" sz="2200" dirty="0" smtClean="0"/>
          </a:p>
          <a:p>
            <a:pPr>
              <a:spcBef>
                <a:spcPts val="800"/>
              </a:spcBef>
            </a:pPr>
            <a:r>
              <a:rPr lang="en-US" sz="2400" dirty="0" smtClean="0"/>
              <a:t>Instead: Need to actually </a:t>
            </a:r>
            <a:r>
              <a:rPr lang="en-US" sz="2400" i="1" dirty="0" smtClean="0"/>
              <a:t>order</a:t>
            </a:r>
            <a:r>
              <a:rPr lang="en-US" sz="2400" dirty="0" smtClean="0"/>
              <a:t> read operation</a:t>
            </a:r>
          </a:p>
        </p:txBody>
      </p:sp>
      <p:sp>
        <p:nvSpPr>
          <p:cNvPr id="35" name="TextBox 34"/>
          <p:cNvSpPr txBox="1"/>
          <p:nvPr/>
        </p:nvSpPr>
        <p:spPr>
          <a:xfrm flipH="1">
            <a:off x="1530000" y="3469263"/>
            <a:ext cx="1608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ager</a:t>
            </a:r>
          </a:p>
          <a:p>
            <a:r>
              <a:rPr lang="en-US" sz="1600" dirty="0" smtClean="0">
                <a:latin typeface="Arial" charset="0"/>
                <a:ea typeface="Arial" charset="0"/>
                <a:cs typeface="Arial" charset="0"/>
              </a:rPr>
              <a:t>replication</a:t>
            </a:r>
          </a:p>
        </p:txBody>
      </p:sp>
      <p:pic>
        <p:nvPicPr>
          <p:cNvPr id="38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/>
          <p:cNvGrpSpPr/>
          <p:nvPr/>
        </p:nvGrpSpPr>
        <p:grpSpPr>
          <a:xfrm>
            <a:off x="4508162" y="4046958"/>
            <a:ext cx="3051154" cy="1367926"/>
            <a:chOff x="4508162" y="4119528"/>
            <a:chExt cx="3051154" cy="1367926"/>
          </a:xfrm>
        </p:grpSpPr>
        <p:pic>
          <p:nvPicPr>
            <p:cNvPr id="42" name="Picture 559" descr="j04315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162" y="4951848"/>
              <a:ext cx="592703" cy="53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3" name="Straight Connector 42"/>
            <p:cNvCxnSpPr/>
            <p:nvPr/>
          </p:nvCxnSpPr>
          <p:spPr>
            <a:xfrm>
              <a:off x="6786977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5671476" y="421791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headEnd type="triangle" w="med" len="lg"/>
              <a:tailEnd type="none" w="med" len="lg"/>
            </a:ln>
            <a:effectLst/>
            <a:scene3d>
              <a:camera prst="orthographicFront">
                <a:rot lat="0" lon="30000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100865" y="5233516"/>
              <a:ext cx="2458451" cy="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 flipH="1">
              <a:off x="6935153" y="4119528"/>
              <a:ext cx="395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 flipH="1">
              <a:off x="5697480" y="4729698"/>
              <a:ext cx="1182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read(A)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86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0.00416 L -0.24948 -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8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trong Consistency!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81715" y="2949713"/>
            <a:ext cx="464815" cy="213489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392734" y="2865302"/>
            <a:ext cx="513224" cy="2175766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822122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flipH="1">
            <a:off x="4598354" y="404695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 flipH="1">
            <a:off x="3418737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1076397" y="5785375"/>
            <a:ext cx="6991207" cy="69522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-US" sz="2600" dirty="0" smtClean="0"/>
              <a:t>Order all operations via (1) leader, (2) consensus</a:t>
            </a:r>
          </a:p>
        </p:txBody>
      </p:sp>
      <p:pic>
        <p:nvPicPr>
          <p:cNvPr id="32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19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52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331176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err="1" smtClean="0"/>
              <a:t>Linearizability</a:t>
            </a:r>
            <a:r>
              <a:rPr lang="en-US" sz="2800" dirty="0" smtClean="0"/>
              <a:t> </a:t>
            </a:r>
            <a:r>
              <a:rPr lang="en-US" sz="2200" dirty="0"/>
              <a:t>(</a:t>
            </a:r>
            <a:r>
              <a:rPr lang="en-US" sz="2200" dirty="0" err="1"/>
              <a:t>Herlihy</a:t>
            </a:r>
            <a:r>
              <a:rPr lang="en-US" sz="2200" dirty="0"/>
              <a:t> and Wang 1991</a:t>
            </a:r>
            <a:r>
              <a:rPr lang="en-US" sz="2200" dirty="0" smtClean="0"/>
              <a:t>)</a:t>
            </a:r>
            <a:endParaRPr lang="en-US" sz="2800" dirty="0" smtClean="0"/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All servers execute all ops in </a:t>
            </a:r>
            <a:r>
              <a:rPr lang="en-US" sz="2300" i="1" dirty="0" smtClean="0"/>
              <a:t>some</a:t>
            </a:r>
            <a:r>
              <a:rPr lang="en-US" sz="2300" dirty="0" smtClean="0"/>
              <a:t> identical sequential order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Global ordering preserves each client’s own local ordering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Global ordering preserves real-time guarantee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 smtClean="0"/>
              <a:t>All ops receive global time-stamp using a sync’d clock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2300" dirty="0" smtClean="0"/>
              <a:t>If ts</a:t>
            </a:r>
            <a:r>
              <a:rPr lang="en-US" sz="2300" baseline="-25000" dirty="0" smtClean="0"/>
              <a:t>op1</a:t>
            </a:r>
            <a:r>
              <a:rPr lang="en-US" sz="2300" dirty="0" smtClean="0"/>
              <a:t>(x</a:t>
            </a:r>
            <a:r>
              <a:rPr lang="en-US" sz="2300" dirty="0"/>
              <a:t>) &lt; ts</a:t>
            </a:r>
            <a:r>
              <a:rPr lang="en-US" sz="2300" baseline="-25000" dirty="0"/>
              <a:t>op2</a:t>
            </a:r>
            <a:r>
              <a:rPr lang="en-US" sz="2300" dirty="0"/>
              <a:t>(y), OP1(x) </a:t>
            </a:r>
            <a:r>
              <a:rPr lang="en-US" sz="2300" dirty="0" smtClean="0"/>
              <a:t>precedes </a:t>
            </a:r>
            <a:r>
              <a:rPr lang="en-US" sz="2300" dirty="0"/>
              <a:t>OP2(y) in </a:t>
            </a:r>
            <a:r>
              <a:rPr lang="en-US" sz="2300" dirty="0" smtClean="0"/>
              <a:t>sequence</a:t>
            </a:r>
            <a:endParaRPr lang="en-US" sz="23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consistency = </a:t>
            </a:r>
            <a:r>
              <a:rPr lang="en-US" dirty="0" err="1" smtClean="0"/>
              <a:t>linearizability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0196" y="4978142"/>
            <a:ext cx="8793804" cy="17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 smtClean="0"/>
              <a:t>Once write completes, all later reads (by wall-clock start time) should return value of that write or value of later write.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 smtClean="0"/>
              <a:t>Once read returns particular value, all later reads should return that value or value of later write.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9125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 smtClean="0"/>
              <a:t>Intuition:  Real-time ordering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4785810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872692" cy="2833170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849671" y="4269488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committed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917669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906171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76800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65302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494585" y="2865302"/>
            <a:ext cx="432438" cy="1844172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573227" y="2829332"/>
            <a:ext cx="452435" cy="1836600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flipH="1">
            <a:off x="6778847" y="3671822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 flipH="1">
            <a:off x="5599230" y="4281992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350196" y="4978142"/>
            <a:ext cx="8793804" cy="17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 smtClean="0"/>
              <a:t>Once write completes, all later reads (by wall-clock start time) should return value of that write or value of later write.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 smtClean="0"/>
              <a:t>Once read returns particular value, all later reads should return that value or value of later write.</a:t>
            </a:r>
            <a:endParaRPr lang="en-US" sz="2400" b="0" dirty="0"/>
          </a:p>
        </p:txBody>
      </p:sp>
      <p:pic>
        <p:nvPicPr>
          <p:cNvPr id="34" name="Picture 33"/>
          <p:cNvPicPr>
            <a:picLocks/>
          </p:cNvPicPr>
          <p:nvPr/>
        </p:nvPicPr>
        <p:blipFill rotWithShape="1">
          <a:blip r:embed="rId3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pic>
        <p:nvPicPr>
          <p:cNvPr id="35" name="Picture 559" descr="j04315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433230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559" descr="j04315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929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1"/>
            <a:ext cx="8793804" cy="1620864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/>
              <a:t>Sequential = </a:t>
            </a:r>
            <a:r>
              <a:rPr lang="en-US" sz="2800" dirty="0" err="1" smtClean="0"/>
              <a:t>Linearizability</a:t>
            </a:r>
            <a:r>
              <a:rPr lang="en-US" sz="2800" dirty="0" smtClean="0"/>
              <a:t> – real-time ordering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All servers execute all ops in </a:t>
            </a:r>
            <a:r>
              <a:rPr lang="en-US" sz="2300" i="1" dirty="0" smtClean="0"/>
              <a:t>some</a:t>
            </a:r>
            <a:r>
              <a:rPr lang="en-US" sz="2300" dirty="0" smtClean="0"/>
              <a:t> identical sequential order </a:t>
            </a:r>
          </a:p>
          <a:p>
            <a:pPr marL="914400" lvl="1" indent="-4572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300" dirty="0" smtClean="0"/>
              <a:t>Global ordering preserves each client’s own local ordering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96" y="16215"/>
            <a:ext cx="8235865" cy="1066800"/>
          </a:xfrm>
        </p:spPr>
        <p:txBody>
          <a:bodyPr/>
          <a:lstStyle/>
          <a:p>
            <a:r>
              <a:rPr lang="en-US" dirty="0" smtClean="0"/>
              <a:t>Weaker: Sequential consistency</a:t>
            </a:r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0195" y="3642102"/>
            <a:ext cx="8793805" cy="30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600"/>
              </a:spcAft>
            </a:pPr>
            <a:r>
              <a:rPr lang="en-US" sz="2400" b="0" dirty="0" smtClean="0"/>
              <a:t>With concurrent ops, “reordering” of ops (</a:t>
            </a:r>
            <a:r>
              <a:rPr lang="en-US" sz="2300" b="0" dirty="0" err="1" smtClean="0"/>
              <a:t>w.r.t</a:t>
            </a:r>
            <a:r>
              <a:rPr lang="en-US" sz="2300" b="0" dirty="0" smtClean="0"/>
              <a:t>. real-time ordering</a:t>
            </a:r>
            <a:r>
              <a:rPr lang="en-US" sz="2400" b="0" dirty="0" smtClean="0"/>
              <a:t>) acceptable, but all servers must see same order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2200" b="0" dirty="0" smtClean="0"/>
              <a:t>e.g.,	</a:t>
            </a:r>
            <a:r>
              <a:rPr lang="en-US" sz="2200" b="0" dirty="0" err="1" smtClean="0"/>
              <a:t>linearizability</a:t>
            </a:r>
            <a:r>
              <a:rPr lang="en-US" sz="2200" b="0" dirty="0" smtClean="0"/>
              <a:t> cares about </a:t>
            </a:r>
            <a:r>
              <a:rPr lang="en-US" sz="2200" b="0" dirty="0" smtClean="0">
                <a:solidFill>
                  <a:srgbClr val="FF0000"/>
                </a:solidFill>
              </a:rPr>
              <a:t>time</a:t>
            </a:r>
            <a:r>
              <a:rPr lang="en-US" sz="2200" b="0" dirty="0" smtClean="0"/>
              <a:t>											sequential consistency cares about </a:t>
            </a:r>
            <a:r>
              <a:rPr lang="en-US" sz="2200" b="0" dirty="0" smtClean="0">
                <a:solidFill>
                  <a:srgbClr val="FF0000"/>
                </a:solidFill>
              </a:rPr>
              <a:t>program order</a:t>
            </a:r>
          </a:p>
          <a:p>
            <a:pPr>
              <a:spcBef>
                <a:spcPts val="800"/>
              </a:spcBef>
              <a:spcAft>
                <a:spcPts val="600"/>
              </a:spcAft>
            </a:pP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38194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 smtClean="0"/>
              <a:t>Sequential Consistency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2103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8485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786977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671476" y="4145344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100865" y="51609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 flipH="1">
            <a:off x="5697480" y="46571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4442258" y="1848932"/>
            <a:ext cx="981489" cy="3280876"/>
          </a:xfrm>
          <a:prstGeom prst="line">
            <a:avLst/>
          </a:prstGeom>
          <a:ln w="57150" cap="rnd">
            <a:solidFill>
              <a:srgbClr val="00B05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375678" y="5641592"/>
            <a:ext cx="8392644" cy="80542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20000"/>
              </a:lnSpc>
              <a:spcBef>
                <a:spcPts val="800"/>
              </a:spcBef>
              <a:buNone/>
            </a:pPr>
            <a:r>
              <a:rPr lang="en-US" sz="2600" dirty="0" smtClean="0"/>
              <a:t>In example, system orders read(A) before write(A,1)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6935153" y="4116233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0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0" name="Picture 29"/>
          <p:cNvPicPr>
            <a:picLocks/>
          </p:cNvPicPr>
          <p:nvPr/>
        </p:nvPicPr>
        <p:blipFill rotWithShape="1">
          <a:blip r:embed="rId2"/>
          <a:srcRect l="1921" t="-3492" r="1992" b="274"/>
          <a:stretch/>
        </p:blipFill>
        <p:spPr>
          <a:xfrm>
            <a:off x="4661880" y="1851561"/>
            <a:ext cx="441865" cy="479397"/>
          </a:xfrm>
          <a:prstGeom prst="rect">
            <a:avLst/>
          </a:prstGeom>
        </p:spPr>
      </p:pic>
      <p:pic>
        <p:nvPicPr>
          <p:cNvPr id="31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162" y="48792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72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7589" y="4365380"/>
            <a:ext cx="5970434" cy="2264020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Let’s say A and B send an op.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All readers see A </a:t>
            </a:r>
            <a:r>
              <a:rPr lang="en-US" sz="2600" dirty="0">
                <a:sym typeface="Wingdings"/>
              </a:rPr>
              <a:t>→</a:t>
            </a:r>
            <a:r>
              <a:rPr lang="en-US" sz="2600" dirty="0" smtClean="0">
                <a:sym typeface="Wingdings"/>
              </a:rPr>
              <a:t> B ?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All </a:t>
            </a:r>
            <a:r>
              <a:rPr lang="en-US" sz="2600" dirty="0"/>
              <a:t>readers see </a:t>
            </a:r>
            <a:r>
              <a:rPr lang="en-US" sz="2600" dirty="0" smtClean="0">
                <a:sym typeface="Wingdings"/>
              </a:rPr>
              <a:t>B</a:t>
            </a:r>
            <a:r>
              <a:rPr lang="en-US" sz="2600" dirty="0" smtClean="0"/>
              <a:t> </a:t>
            </a:r>
            <a:r>
              <a:rPr lang="en-US" sz="2600" dirty="0">
                <a:sym typeface="Wingdings"/>
              </a:rPr>
              <a:t>→ A ? </a:t>
            </a:r>
            <a:endParaRPr lang="en-US" sz="2600" dirty="0" smtClean="0">
              <a:sym typeface="Wingdings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Some see </a:t>
            </a:r>
            <a:r>
              <a:rPr lang="en-US" sz="2600" dirty="0"/>
              <a:t>A </a:t>
            </a:r>
            <a:r>
              <a:rPr lang="en-US" sz="2600" dirty="0">
                <a:sym typeface="Wingdings"/>
              </a:rPr>
              <a:t>→ B </a:t>
            </a:r>
            <a:r>
              <a:rPr lang="en-US" sz="2600" dirty="0" smtClean="0">
                <a:sym typeface="Wingdings"/>
              </a:rPr>
              <a:t> and others  </a:t>
            </a:r>
            <a:r>
              <a:rPr lang="en-US" sz="2600" dirty="0">
                <a:sym typeface="Wingdings"/>
              </a:rPr>
              <a:t>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  <a:endParaRPr lang="en-US" sz="2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consistency model?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153757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1999576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flipH="1">
            <a:off x="2025118" y="2590755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5138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ounded Rectangle 13"/>
          <p:cNvSpPr/>
          <p:nvPr/>
        </p:nvSpPr>
        <p:spPr>
          <a:xfrm>
            <a:off x="556519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6336428" y="2533661"/>
            <a:ext cx="40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6291835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85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90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2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 l="20738" t="47885" r="19241" b="42447"/>
          <a:stretch>
            <a:fillRect/>
          </a:stretch>
        </p:blipFill>
        <p:spPr bwMode="auto">
          <a:xfrm>
            <a:off x="0" y="1303739"/>
            <a:ext cx="914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Valid Sequential Consistency?</a:t>
            </a:r>
            <a:endParaRPr lang="en-US" sz="4000" dirty="0"/>
          </a:p>
        </p:txBody>
      </p:sp>
      <p:sp>
        <p:nvSpPr>
          <p:cNvPr id="9" name="Rounded Rectangle 146"/>
          <p:cNvSpPr>
            <a:spLocks noChangeArrowheads="1"/>
          </p:cNvSpPr>
          <p:nvPr/>
        </p:nvSpPr>
        <p:spPr bwMode="auto">
          <a:xfrm>
            <a:off x="1295400" y="3166698"/>
            <a:ext cx="1981200" cy="8040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smtClean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9000" b="1" dirty="0" smtClean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0" name="Rounded Rectangle 146"/>
          <p:cNvSpPr>
            <a:spLocks noChangeArrowheads="1"/>
          </p:cNvSpPr>
          <p:nvPr/>
        </p:nvSpPr>
        <p:spPr bwMode="auto">
          <a:xfrm>
            <a:off x="6107723" y="2861898"/>
            <a:ext cx="2296886" cy="1108841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9000" dirty="0" err="1" smtClean="0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90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87644" y="4055390"/>
            <a:ext cx="8327756" cy="28026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lang="en-US" sz="2600" b="0" dirty="0" smtClean="0">
                <a:latin typeface="Calibri"/>
                <a:cs typeface="Calibri"/>
              </a:rPr>
              <a:t>Why?  Because P3 and P4 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don’t agree on order of ops. Doesn’t matter when events took place on diff machine, as long as </a:t>
            </a:r>
            <a:r>
              <a:rPr kumimoji="0" lang="en-US" sz="26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proc’s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cs typeface="Calibri"/>
              </a:rPr>
              <a:t> AGREE on order. 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What if P1 did both W(x)a and W(x)b? </a:t>
            </a:r>
          </a:p>
          <a:p>
            <a:pPr marL="914400" lvl="1" indent="-457200" algn="l" fontAlgn="auto">
              <a:spcBef>
                <a:spcPts val="8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.HelveticaNeueDeskInterface-Regular" charset="-120"/>
              <a:buChar char="-"/>
              <a:defRPr/>
            </a:pP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Neither valid, as (a) doesn’t preserve local ordering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72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 uiExpan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Even Weaker: Causal consistency</a:t>
            </a:r>
            <a:endParaRPr lang="en-US" dirty="0"/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91600" cy="4876800"/>
          </a:xfrm>
        </p:spPr>
        <p:txBody>
          <a:bodyPr>
            <a:noAutofit/>
          </a:bodyPr>
          <a:lstStyle/>
          <a:p>
            <a:pPr eaLnBrk="1" hangingPunct="1"/>
            <a:r>
              <a:rPr lang="en-US" dirty="0" smtClean="0"/>
              <a:t>Potentially </a:t>
            </a:r>
            <a:r>
              <a:rPr lang="en-US" b="1" i="1" dirty="0" smtClean="0">
                <a:solidFill>
                  <a:schemeClr val="accent6">
                    <a:lumMod val="75000"/>
                  </a:schemeClr>
                </a:solidFill>
              </a:rPr>
              <a:t>causally related </a:t>
            </a:r>
            <a:r>
              <a:rPr lang="en-US" dirty="0" smtClean="0"/>
              <a:t>operations?</a:t>
            </a:r>
          </a:p>
          <a:p>
            <a:pPr lvl="1" eaLnBrk="1" hangingPunct="1"/>
            <a:r>
              <a:rPr lang="en-US" dirty="0" smtClean="0"/>
              <a:t>R(</a:t>
            </a:r>
            <a:r>
              <a:rPr lang="en-US" i="1" dirty="0" smtClean="0"/>
              <a:t>x</a:t>
            </a:r>
            <a:r>
              <a:rPr lang="en-US" dirty="0" smtClean="0"/>
              <a:t>) then W(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</a:p>
          <a:p>
            <a:pPr lvl="1" eaLnBrk="1" hangingPunct="1"/>
            <a:r>
              <a:rPr lang="en-US" dirty="0" smtClean="0"/>
              <a:t>R(</a:t>
            </a:r>
            <a:r>
              <a:rPr lang="en-US" i="1" dirty="0" smtClean="0"/>
              <a:t>x</a:t>
            </a:r>
            <a:r>
              <a:rPr lang="en-US" dirty="0" smtClean="0"/>
              <a:t>) then W(</a:t>
            </a:r>
            <a:r>
              <a:rPr lang="en-US" i="1" dirty="0" smtClean="0"/>
              <a:t>y</a:t>
            </a:r>
            <a:r>
              <a:rPr lang="en-US" dirty="0" smtClean="0"/>
              <a:t>), </a:t>
            </a:r>
            <a:r>
              <a:rPr lang="en-US" i="1" dirty="0" smtClean="0"/>
              <a:t>x</a:t>
            </a:r>
            <a:r>
              <a:rPr lang="en-US" dirty="0" smtClean="0"/>
              <a:t> ≠ </a:t>
            </a:r>
            <a:r>
              <a:rPr lang="en-US" i="1" dirty="0" smtClean="0"/>
              <a:t>y</a:t>
            </a:r>
            <a:endParaRPr lang="en-US" dirty="0"/>
          </a:p>
          <a:p>
            <a:pPr eaLnBrk="1" hangingPunct="1">
              <a:spcBef>
                <a:spcPts val="3400"/>
              </a:spcBef>
            </a:pPr>
            <a:r>
              <a:rPr lang="en-US" sz="2800" dirty="0" smtClean="0">
                <a:solidFill>
                  <a:srgbClr val="1E4899"/>
                </a:solidFill>
              </a:rPr>
              <a:t>Necessary </a:t>
            </a:r>
            <a:r>
              <a:rPr lang="en-US" sz="2800" dirty="0">
                <a:solidFill>
                  <a:srgbClr val="1E4899"/>
                </a:solidFill>
              </a:rPr>
              <a:t>condition: </a:t>
            </a:r>
            <a:r>
              <a:rPr lang="en-US" sz="2800" dirty="0" smtClean="0"/>
              <a:t>P</a:t>
            </a:r>
            <a:r>
              <a:rPr lang="en-US" sz="2800" dirty="0" smtClean="0">
                <a:solidFill>
                  <a:schemeClr val="tx1"/>
                </a:solidFill>
              </a:rPr>
              <a:t>otentially causally-related writes must </a:t>
            </a:r>
            <a:r>
              <a:rPr lang="en-US" sz="2800" dirty="0">
                <a:solidFill>
                  <a:schemeClr val="tx1"/>
                </a:solidFill>
              </a:rPr>
              <a:t>be seen by all processes in the same </a:t>
            </a:r>
            <a:r>
              <a:rPr lang="en-US" sz="2800" dirty="0" smtClean="0">
                <a:solidFill>
                  <a:schemeClr val="tx1"/>
                </a:solidFill>
              </a:rPr>
              <a:t>order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Concurrent </a:t>
            </a:r>
            <a:r>
              <a:rPr lang="en-US" dirty="0">
                <a:solidFill>
                  <a:schemeClr val="tx1"/>
                </a:solidFill>
              </a:rPr>
              <a:t>writes may be seen in a different order on different </a:t>
            </a:r>
            <a:r>
              <a:rPr lang="en-US" dirty="0" smtClean="0">
                <a:solidFill>
                  <a:schemeClr val="tx1"/>
                </a:solidFill>
              </a:rPr>
              <a:t>machines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050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235709"/>
            <a:ext cx="8991600" cy="318400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sz="2800" dirty="0" smtClean="0"/>
              <a:t>Allowed </a:t>
            </a:r>
            <a:r>
              <a:rPr lang="en-US" sz="2800" dirty="0"/>
              <a:t>with</a:t>
            </a:r>
            <a:r>
              <a:rPr lang="en-US" sz="2800" dirty="0" smtClean="0"/>
              <a:t> causal consistency, but not with sequential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W</a:t>
            </a:r>
            <a:r>
              <a:rPr lang="en-US" sz="2800" dirty="0" err="1"/>
              <a:t>(</a:t>
            </a:r>
            <a:r>
              <a:rPr lang="en-US" sz="2800" i="1" dirty="0" err="1"/>
              <a:t>x</a:t>
            </a:r>
            <a:r>
              <a:rPr lang="en-US" sz="2800" dirty="0" err="1"/>
              <a:t>)</a:t>
            </a:r>
            <a:r>
              <a:rPr lang="en-US" sz="2800" i="1" dirty="0" err="1"/>
              <a:t>b</a:t>
            </a:r>
            <a:r>
              <a:rPr lang="en-US" sz="2800" i="1" dirty="0"/>
              <a:t> </a:t>
            </a:r>
            <a:r>
              <a:rPr lang="en-US" sz="2800" dirty="0"/>
              <a:t>and </a:t>
            </a:r>
            <a:r>
              <a:rPr lang="en-US" sz="2800" dirty="0" err="1"/>
              <a:t>W(</a:t>
            </a:r>
            <a:r>
              <a:rPr lang="en-US" sz="2800" i="1" dirty="0" err="1"/>
              <a:t>x</a:t>
            </a:r>
            <a:r>
              <a:rPr lang="en-US" sz="2800" dirty="0" err="1"/>
              <a:t>)</a:t>
            </a:r>
            <a:r>
              <a:rPr lang="en-US" sz="2800" i="1" dirty="0" err="1"/>
              <a:t>c</a:t>
            </a:r>
            <a:r>
              <a:rPr lang="en-US" sz="2800" dirty="0" smtClean="0"/>
              <a:t> are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concurrent</a:t>
            </a:r>
            <a:endParaRPr lang="en-US" sz="28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600" dirty="0" smtClean="0"/>
              <a:t>So </a:t>
            </a:r>
            <a:r>
              <a:rPr lang="en-US" sz="2600" dirty="0"/>
              <a:t>all processes don’t see them in the same order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P3 and P4 read the values ‘a’ and ‘</a:t>
            </a:r>
            <a:r>
              <a:rPr lang="en-US" sz="2800" dirty="0" err="1"/>
              <a:t>b</a:t>
            </a:r>
            <a:r>
              <a:rPr lang="en-US" sz="2800" dirty="0"/>
              <a:t>’ in order </a:t>
            </a:r>
            <a:r>
              <a:rPr lang="en-US" sz="2800" dirty="0" smtClean="0"/>
              <a:t>as </a:t>
            </a:r>
            <a:r>
              <a:rPr lang="en-US" sz="2800" dirty="0"/>
              <a:t>potentially causally related. No ‘causality’ for</a:t>
            </a:r>
            <a:r>
              <a:rPr lang="en-US" sz="2800" dirty="0" smtClean="0"/>
              <a:t> ‘</a:t>
            </a:r>
            <a:r>
              <a:rPr lang="en-US" sz="2800" dirty="0" err="1"/>
              <a:t>c</a:t>
            </a:r>
            <a:r>
              <a:rPr lang="en-US" sz="2800" dirty="0" smtClean="0"/>
              <a:t>’.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/>
          <a:srcRect l="31000" t="50062" r="28648" b="44349"/>
          <a:stretch/>
        </p:blipFill>
        <p:spPr bwMode="auto">
          <a:xfrm>
            <a:off x="851432" y="1494581"/>
            <a:ext cx="6602935" cy="13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Causal </a:t>
            </a:r>
            <a:r>
              <a:rPr lang="en-US" dirty="0"/>
              <a:t>c</a:t>
            </a:r>
            <a:r>
              <a:rPr lang="en-US" smtClean="0"/>
              <a:t>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6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 c</a:t>
            </a:r>
            <a:r>
              <a:rPr lang="en-US" dirty="0" smtClean="0"/>
              <a:t>onsistency</a:t>
            </a:r>
            <a:endParaRPr lang="en-US" dirty="0"/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173157"/>
            <a:ext cx="8736957" cy="3361457"/>
          </a:xfrm>
        </p:spPr>
        <p:txBody>
          <a:bodyPr>
            <a:noAutofit/>
          </a:bodyPr>
          <a:lstStyle/>
          <a:p>
            <a:r>
              <a:rPr lang="en-US" sz="2800" dirty="0" smtClean="0"/>
              <a:t>Why not sequentially consistent?  </a:t>
            </a:r>
          </a:p>
          <a:p>
            <a:pPr lvl="1">
              <a:spcAft>
                <a:spcPts val="1800"/>
              </a:spcAft>
            </a:pPr>
            <a:r>
              <a:rPr lang="en-US" sz="2600" dirty="0" smtClean="0"/>
              <a:t>P3 and P4 see W(</a:t>
            </a:r>
            <a:r>
              <a:rPr lang="en-US" sz="2600" i="1" dirty="0" smtClean="0"/>
              <a:t>x</a:t>
            </a:r>
            <a:r>
              <a:rPr lang="en-US" sz="2600" dirty="0" smtClean="0"/>
              <a:t>)</a:t>
            </a:r>
            <a:r>
              <a:rPr lang="en-US" sz="2600" i="1" dirty="0" smtClean="0"/>
              <a:t>b</a:t>
            </a:r>
            <a:r>
              <a:rPr lang="en-US" sz="2600" dirty="0" smtClean="0"/>
              <a:t> and </a:t>
            </a:r>
            <a:r>
              <a:rPr lang="en-US" sz="2600" dirty="0"/>
              <a:t>W</a:t>
            </a:r>
            <a:r>
              <a:rPr lang="en-US" sz="2600" dirty="0" smtClean="0"/>
              <a:t>(</a:t>
            </a:r>
            <a:r>
              <a:rPr lang="en-US" sz="2600" i="1" dirty="0" smtClean="0"/>
              <a:t>x</a:t>
            </a:r>
            <a:r>
              <a:rPr lang="en-US" sz="2600" dirty="0" smtClean="0"/>
              <a:t>)</a:t>
            </a:r>
            <a:r>
              <a:rPr lang="en-US" sz="2600" i="1" dirty="0" smtClean="0"/>
              <a:t>c</a:t>
            </a:r>
            <a:r>
              <a:rPr lang="en-US" sz="2600" dirty="0" smtClean="0"/>
              <a:t> in different order.</a:t>
            </a:r>
          </a:p>
          <a:p>
            <a:r>
              <a:rPr lang="en-US" sz="2800" dirty="0" smtClean="0"/>
              <a:t>But fine for causal consistency</a:t>
            </a:r>
          </a:p>
          <a:p>
            <a:pPr lvl="1"/>
            <a:r>
              <a:rPr lang="en-US" sz="2600" dirty="0" smtClean="0"/>
              <a:t>Writes W(</a:t>
            </a:r>
            <a:r>
              <a:rPr lang="en-US" sz="2600" i="1" dirty="0" smtClean="0"/>
              <a:t>x</a:t>
            </a:r>
            <a:r>
              <a:rPr lang="en-US" sz="2600" dirty="0" smtClean="0"/>
              <a:t>)</a:t>
            </a:r>
            <a:r>
              <a:rPr lang="en-US" sz="2600" i="1" dirty="0" smtClean="0"/>
              <a:t>b</a:t>
            </a:r>
            <a:r>
              <a:rPr lang="en-US" sz="2600" dirty="0" smtClean="0"/>
              <a:t> and W(</a:t>
            </a:r>
            <a:r>
              <a:rPr lang="en-US" sz="2600" i="1" dirty="0" smtClean="0"/>
              <a:t>x</a:t>
            </a:r>
            <a:r>
              <a:rPr lang="en-US" sz="2600" dirty="0" smtClean="0"/>
              <a:t>)</a:t>
            </a:r>
            <a:r>
              <a:rPr lang="en-US" sz="2600" i="1" dirty="0" smtClean="0"/>
              <a:t>c</a:t>
            </a:r>
            <a:r>
              <a:rPr lang="en-US" sz="2600" dirty="0" smtClean="0"/>
              <a:t> are </a:t>
            </a:r>
            <a:r>
              <a:rPr lang="en-US" sz="2600" b="1" dirty="0" smtClean="0">
                <a:solidFill>
                  <a:schemeClr val="accent6">
                    <a:lumMod val="75000"/>
                  </a:schemeClr>
                </a:solidFill>
              </a:rPr>
              <a:t>not causally dependent</a:t>
            </a:r>
          </a:p>
          <a:p>
            <a:pPr lvl="2"/>
            <a:r>
              <a:rPr lang="en-US" dirty="0" smtClean="0"/>
              <a:t>Write after write has no dependencies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/>
          <a:srcRect l="31000" t="50062" r="28648" b="44349"/>
          <a:stretch/>
        </p:blipFill>
        <p:spPr bwMode="auto">
          <a:xfrm>
            <a:off x="851432" y="1494581"/>
            <a:ext cx="6602935" cy="135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01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AutoShape 2"/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</a:t>
            </a:r>
            <a:r>
              <a:rPr lang="en-US" dirty="0" smtClean="0"/>
              <a:t> consistency</a:t>
            </a:r>
            <a:endParaRPr lang="en-US" dirty="0"/>
          </a:p>
        </p:txBody>
      </p:sp>
      <p:pic>
        <p:nvPicPr>
          <p:cNvPr id="52231" name="Picture 4"/>
          <p:cNvPicPr>
            <a:picLocks noChangeAspect="1" noChangeArrowheads="1"/>
          </p:cNvPicPr>
          <p:nvPr/>
        </p:nvPicPr>
        <p:blipFill>
          <a:blip r:embed="rId3"/>
          <a:srcRect l="19455" t="48489" r="48531" b="43655"/>
          <a:stretch>
            <a:fillRect/>
          </a:stretch>
        </p:blipFill>
        <p:spPr bwMode="auto">
          <a:xfrm>
            <a:off x="838200" y="1447799"/>
            <a:ext cx="5705475" cy="1911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2" name="Picture 5"/>
          <p:cNvPicPr>
            <a:picLocks noChangeAspect="1" noChangeArrowheads="1"/>
          </p:cNvPicPr>
          <p:nvPr/>
        </p:nvPicPr>
        <p:blipFill>
          <a:blip r:embed="rId3"/>
          <a:srcRect l="51950" t="48489" r="11545" b="43655"/>
          <a:stretch>
            <a:fillRect/>
          </a:stretch>
        </p:blipFill>
        <p:spPr bwMode="auto">
          <a:xfrm>
            <a:off x="504825" y="3276600"/>
            <a:ext cx="650557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ounded Rectangle 146"/>
          <p:cNvSpPr>
            <a:spLocks noChangeArrowheads="1"/>
          </p:cNvSpPr>
          <p:nvPr/>
        </p:nvSpPr>
        <p:spPr bwMode="auto">
          <a:xfrm>
            <a:off x="6934200" y="3810000"/>
            <a:ext cx="2209800" cy="1066800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16600" dirty="0" smtClean="0">
                <a:solidFill>
                  <a:srgbClr val="008000"/>
                </a:solidFill>
                <a:latin typeface="Comic Sans MS" pitchFamily="66" charset="0"/>
                <a:sym typeface="Wingdings"/>
              </a:rPr>
              <a:t></a:t>
            </a:r>
            <a:endParaRPr lang="en-US" sz="8000" b="1" dirty="0" smtClean="0">
              <a:solidFill>
                <a:srgbClr val="008000"/>
              </a:solidFill>
              <a:latin typeface="Comic Sans MS" pitchFamily="66" charset="0"/>
            </a:endParaRPr>
          </a:p>
        </p:txBody>
      </p:sp>
      <p:sp>
        <p:nvSpPr>
          <p:cNvPr id="13" name="Rounded Rectangle 146"/>
          <p:cNvSpPr>
            <a:spLocks noChangeArrowheads="1"/>
          </p:cNvSpPr>
          <p:nvPr/>
        </p:nvSpPr>
        <p:spPr bwMode="auto">
          <a:xfrm>
            <a:off x="6934200" y="1676400"/>
            <a:ext cx="2209800" cy="1066800"/>
          </a:xfrm>
          <a:prstGeom prst="roundRect">
            <a:avLst>
              <a:gd name="adj" fmla="val 16667"/>
            </a:avLst>
          </a:prstGeom>
          <a:noFill/>
          <a:ln w="57150" algn="ctr">
            <a:noFill/>
            <a:round/>
            <a:headEnd/>
            <a:tailEnd/>
          </a:ln>
        </p:spPr>
        <p:txBody>
          <a:bodyPr lIns="0" rIns="0" anchor="ctr"/>
          <a:lstStyle/>
          <a:p>
            <a:pPr algn="ctr">
              <a:spcBef>
                <a:spcPct val="20000"/>
              </a:spcBef>
            </a:pPr>
            <a:r>
              <a:rPr lang="en-US" sz="11500" dirty="0" smtClean="0">
                <a:solidFill>
                  <a:srgbClr val="FF0000"/>
                </a:solidFill>
                <a:latin typeface="Comic Sans MS" pitchFamily="66" charset="0"/>
              </a:rPr>
              <a:t>x</a:t>
            </a:r>
            <a:endParaRPr lang="en-US" sz="8000" b="1" dirty="0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2400" y="5334000"/>
            <a:ext cx="8644359" cy="127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Wingdings" charset="2"/>
              <a:buChar char="§"/>
              <a:tabLst/>
              <a:defRPr/>
            </a:pPr>
            <a:r>
              <a:rPr lang="en-US" sz="2800" b="0" noProof="0" dirty="0">
                <a:latin typeface="+mn-lt"/>
              </a:rPr>
              <a:t>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Violation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lang="en-US" sz="2800" b="0" dirty="0" smtClean="0">
                <a:latin typeface="Arial"/>
                <a:cs typeface="Arial"/>
              </a:rPr>
              <a:t>W(x)b potentially dependent on W(x)a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bg2"/>
              </a:buClr>
              <a:buSzPct val="9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B: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Correct.  P2 doesn’t read value of a before W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9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Causal</a:t>
            </a:r>
            <a:r>
              <a:rPr lang="en-US" dirty="0" smtClean="0"/>
              <a:t> consistency</a:t>
            </a:r>
            <a:endParaRPr lang="en-US" dirty="0"/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8768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800"/>
              </a:spcAft>
            </a:pPr>
            <a:r>
              <a:rPr lang="en-US" sz="3200" dirty="0" smtClean="0"/>
              <a:t>Requires </a:t>
            </a:r>
            <a:r>
              <a:rPr lang="en-US" sz="3200" dirty="0"/>
              <a:t>keeping track of which processes have seen which </a:t>
            </a:r>
            <a:r>
              <a:rPr lang="en-US" sz="3200" dirty="0" smtClean="0"/>
              <a:t>writes</a:t>
            </a:r>
          </a:p>
          <a:p>
            <a:pPr lvl="1" eaLnBrk="1" hangingPunct="1">
              <a:spcAft>
                <a:spcPts val="1800"/>
              </a:spcAft>
            </a:pPr>
            <a:r>
              <a:rPr lang="en-US" sz="2800" dirty="0" smtClean="0"/>
              <a:t>Needs </a:t>
            </a:r>
            <a:r>
              <a:rPr lang="en-US" sz="2800" dirty="0"/>
              <a:t>a dependency graph of which</a:t>
            </a:r>
            <a:r>
              <a:rPr lang="en-US" sz="2800" dirty="0" smtClean="0"/>
              <a:t> op is </a:t>
            </a:r>
            <a:r>
              <a:rPr lang="en-US" sz="2800" dirty="0"/>
              <a:t>dependent on which other</a:t>
            </a:r>
            <a:r>
              <a:rPr lang="en-US" sz="2800" dirty="0" smtClean="0"/>
              <a:t> ops</a:t>
            </a:r>
          </a:p>
          <a:p>
            <a:pPr lvl="1" eaLnBrk="1" hangingPunct="1">
              <a:spcAft>
                <a:spcPts val="1800"/>
              </a:spcAft>
            </a:pPr>
            <a:r>
              <a:rPr lang="en-US" sz="2800" dirty="0" smtClean="0"/>
              <a:t>…or use </a:t>
            </a:r>
            <a:r>
              <a:rPr lang="en-US" sz="2800" dirty="0"/>
              <a:t>vector </a:t>
            </a:r>
            <a:r>
              <a:rPr lang="en-US" sz="2800" dirty="0" smtClean="0"/>
              <a:t>timestamps!</a:t>
            </a:r>
          </a:p>
          <a:p>
            <a:pPr marL="914400" lvl="2" indent="0" eaLnBrk="1" hangingPunct="1">
              <a:spcAft>
                <a:spcPts val="1800"/>
              </a:spcAft>
              <a:buNone/>
            </a:pPr>
            <a:r>
              <a:rPr lang="en-US" sz="2000" dirty="0" smtClean="0"/>
              <a:t>See COS 418: </a:t>
            </a:r>
            <a:r>
              <a:rPr lang="en-US" sz="1400" dirty="0" smtClean="0">
                <a:hlinkClick r:id="rId2"/>
              </a:rPr>
              <a:t>https</a:t>
            </a:r>
            <a:r>
              <a:rPr lang="en-US" sz="1400" dirty="0">
                <a:hlinkClick r:id="rId2"/>
              </a:rPr>
              <a:t>://</a:t>
            </a:r>
            <a:r>
              <a:rPr lang="en-US" sz="1400" dirty="0" smtClean="0">
                <a:hlinkClick r:id="rId2"/>
              </a:rPr>
              <a:t>www.cs.princeton.edu/courses/archive/fall17/cos418/docs/L4-time.pptx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01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strong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2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3001875"/>
            <a:ext cx="7772400" cy="1166478"/>
          </a:xfrm>
        </p:spPr>
        <p:txBody>
          <a:bodyPr/>
          <a:lstStyle/>
          <a:p>
            <a:pPr algn="l"/>
            <a:r>
              <a:rPr lang="en-US" sz="3600" dirty="0" smtClean="0"/>
              <a:t>Recall “eager replication”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2" y="3958444"/>
            <a:ext cx="8143027" cy="2788046"/>
          </a:xfrm>
        </p:spPr>
        <p:txBody>
          <a:bodyPr>
            <a:normAutofit/>
          </a:bodyPr>
          <a:lstStyle/>
          <a:p>
            <a:pPr marL="457200" indent="-457200" algn="l" eaLnBrk="1" hangingPunct="1">
              <a:lnSpc>
                <a:spcPct val="100000"/>
              </a:lnSpc>
              <a:spcBef>
                <a:spcPts val="14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3000" dirty="0" smtClean="0"/>
              <a:t>On a write, immediately replicate elsewhere</a:t>
            </a:r>
          </a:p>
          <a:p>
            <a:pPr marL="457200" indent="-457200" algn="l" eaLnBrk="1" hangingPunct="1">
              <a:lnSpc>
                <a:spcPct val="100000"/>
              </a:lnSpc>
              <a:spcBef>
                <a:spcPts val="14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3000" dirty="0" smtClean="0"/>
              <a:t>Wait </a:t>
            </a:r>
            <a:r>
              <a:rPr lang="en-US" sz="3000" dirty="0"/>
              <a:t>until write </a:t>
            </a:r>
            <a:r>
              <a:rPr lang="en-US" sz="3000" b="1" dirty="0">
                <a:solidFill>
                  <a:srgbClr val="FFFF00"/>
                </a:solidFill>
              </a:rPr>
              <a:t>committed</a:t>
            </a:r>
            <a:r>
              <a:rPr lang="en-US" sz="3000" dirty="0">
                <a:solidFill>
                  <a:srgbClr val="FFFF00"/>
                </a:solidFill>
              </a:rPr>
              <a:t> </a:t>
            </a:r>
            <a:r>
              <a:rPr lang="en-US" sz="3000" dirty="0"/>
              <a:t>to sufficient # of nodes before </a:t>
            </a:r>
            <a:r>
              <a:rPr lang="en-US" sz="3000" dirty="0" smtClean="0"/>
              <a:t>acknowledging</a:t>
            </a:r>
          </a:p>
          <a:p>
            <a:pPr marL="457200" indent="-457200" algn="l" eaLnBrk="1" hangingPunct="1">
              <a:lnSpc>
                <a:spcPct val="100000"/>
              </a:lnSpc>
              <a:spcBef>
                <a:spcPts val="14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3000" dirty="0" smtClean="0"/>
              <a:t>What does this mean?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05922" y="992996"/>
            <a:ext cx="1358029" cy="1192133"/>
          </a:xfrm>
          <a:prstGeom prst="roundRect">
            <a:avLst>
              <a:gd name="adj" fmla="val 1107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" name="Straight Connector 5"/>
          <p:cNvCxnSpPr/>
          <p:nvPr/>
        </p:nvCxnSpPr>
        <p:spPr>
          <a:xfrm>
            <a:off x="2467927" y="777702"/>
            <a:ext cx="0" cy="591177"/>
          </a:xfrm>
          <a:prstGeom prst="line">
            <a:avLst/>
          </a:prstGeom>
          <a:ln w="57150" cap="rnd">
            <a:solidFill>
              <a:srgbClr val="FF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flipH="1">
            <a:off x="2493469" y="1117698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19732" y="992996"/>
            <a:ext cx="1358029" cy="1192133"/>
          </a:xfrm>
          <a:prstGeom prst="roundRect">
            <a:avLst>
              <a:gd name="adj" fmla="val 1107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Rounded Rectangle 8"/>
          <p:cNvSpPr/>
          <p:nvPr/>
        </p:nvSpPr>
        <p:spPr>
          <a:xfrm>
            <a:off x="6033542" y="992996"/>
            <a:ext cx="1358029" cy="1192133"/>
          </a:xfrm>
          <a:prstGeom prst="roundRect">
            <a:avLst>
              <a:gd name="adj" fmla="val 11074"/>
            </a:avLst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" name="Straight Connector 9"/>
          <p:cNvCxnSpPr/>
          <p:nvPr/>
        </p:nvCxnSpPr>
        <p:spPr>
          <a:xfrm>
            <a:off x="2887453" y="736026"/>
            <a:ext cx="0" cy="591177"/>
          </a:xfrm>
          <a:prstGeom prst="line">
            <a:avLst/>
          </a:prstGeom>
          <a:ln w="57150" cap="rnd">
            <a:solidFill>
              <a:srgbClr val="FF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76481" y="513128"/>
            <a:ext cx="6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OK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2" name="Curved Connector 11"/>
          <p:cNvCxnSpPr>
            <a:endCxn id="16" idx="2"/>
          </p:cNvCxnSpPr>
          <p:nvPr/>
        </p:nvCxnSpPr>
        <p:spPr>
          <a:xfrm rot="16200000" flipH="1">
            <a:off x="3691842" y="1178224"/>
            <a:ext cx="12700" cy="2013810"/>
          </a:xfrm>
          <a:prstGeom prst="curvedConnector3">
            <a:avLst>
              <a:gd name="adj1" fmla="val 3654535"/>
            </a:avLst>
          </a:prstGeom>
          <a:ln>
            <a:solidFill>
              <a:srgbClr val="FF000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endCxn id="17" idx="2"/>
          </p:cNvCxnSpPr>
          <p:nvPr/>
        </p:nvCxnSpPr>
        <p:spPr>
          <a:xfrm rot="16200000" flipH="1">
            <a:off x="4698747" y="171319"/>
            <a:ext cx="12700" cy="4027620"/>
          </a:xfrm>
          <a:prstGeom prst="curvedConnector3">
            <a:avLst>
              <a:gd name="adj1" fmla="val 5945457"/>
            </a:avLst>
          </a:prstGeom>
          <a:ln>
            <a:solidFill>
              <a:srgbClr val="FF000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flipH="1">
            <a:off x="4336120" y="2475444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44822" y="2135413"/>
            <a:ext cx="6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47303" y="2144863"/>
            <a:ext cx="6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OK</a:t>
            </a:r>
            <a:endParaRPr lang="en-US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436" y="27500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6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commit protocol</a:t>
            </a:r>
            <a:endParaRPr lang="en-US" dirty="0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3"/>
          <p:cNvSpPr txBox="1">
            <a:spLocks/>
          </p:cNvSpPr>
          <p:nvPr/>
        </p:nvSpPr>
        <p:spPr>
          <a:xfrm>
            <a:off x="4159639" y="1828166"/>
            <a:ext cx="4819673" cy="32010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C </a:t>
            </a:r>
            <a:r>
              <a:rPr lang="en-US" b="1" dirty="0" smtClean="0">
                <a:sym typeface="Wingdings"/>
              </a:rPr>
              <a:t> P: </a:t>
            </a:r>
            <a:r>
              <a:rPr lang="en-US" b="0" i="1" dirty="0" smtClean="0"/>
              <a:t>“request write X”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/>
              </a:rPr>
              <a:t> A, B: </a:t>
            </a:r>
            <a:r>
              <a:rPr lang="en-US" b="0" i="1" dirty="0" smtClean="0"/>
              <a:t>“prepare to write X”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1" spc="-1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spc="-100" dirty="0" smtClean="0"/>
              <a:t>A, B </a:t>
            </a:r>
            <a:r>
              <a:rPr lang="en-US" b="1" spc="-100" dirty="0" smtClean="0">
                <a:sym typeface="Wingdings"/>
              </a:rPr>
              <a:t> P: </a:t>
            </a:r>
            <a:r>
              <a:rPr lang="en-US" b="0" i="1" spc="-100" dirty="0" smtClean="0">
                <a:sym typeface="Wingdings"/>
              </a:rPr>
              <a:t>“prepared” </a:t>
            </a:r>
            <a:r>
              <a:rPr lang="en-US" b="0" spc="-100" dirty="0" smtClean="0">
                <a:sym typeface="Wingdings"/>
              </a:rPr>
              <a:t>or </a:t>
            </a:r>
            <a:r>
              <a:rPr lang="en-US" b="0" i="1" spc="-100" dirty="0" smtClean="0">
                <a:sym typeface="Wingdings"/>
              </a:rPr>
              <a:t>“error”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pc="-100" dirty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pc="-100" dirty="0" smtClean="0"/>
              <a:t>P</a:t>
            </a:r>
            <a:r>
              <a:rPr lang="en-US" b="1" spc="-100" dirty="0" smtClean="0"/>
              <a:t> </a:t>
            </a:r>
            <a:r>
              <a:rPr lang="en-US" b="1" spc="-100" dirty="0" smtClean="0">
                <a:sym typeface="Wingdings"/>
              </a:rPr>
              <a:t> C:</a:t>
            </a:r>
            <a:r>
              <a:rPr lang="en-US" b="0" spc="-100" dirty="0" smtClean="0">
                <a:sym typeface="Wingdings"/>
              </a:rPr>
              <a:t> </a:t>
            </a:r>
            <a:r>
              <a:rPr lang="en-US" b="0" i="1" spc="-100" dirty="0" smtClean="0">
                <a:sym typeface="Wingdings"/>
              </a:rPr>
              <a:t>“result write X” or “failed”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b="0" i="1" spc="-100" dirty="0" smtClean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 </a:t>
            </a:r>
            <a:r>
              <a:rPr lang="en-US" dirty="0">
                <a:sym typeface="Wingdings"/>
              </a:rPr>
              <a:t> A, B: </a:t>
            </a:r>
            <a:r>
              <a:rPr lang="en-US" b="0" i="1" dirty="0" smtClean="0"/>
              <a:t>“</a:t>
            </a:r>
            <a:r>
              <a:rPr lang="en-US" i="1" dirty="0" smtClean="0"/>
              <a:t>commit</a:t>
            </a:r>
            <a:r>
              <a:rPr lang="en-US" b="0" i="1" dirty="0" smtClean="0"/>
              <a:t> write X”</a:t>
            </a:r>
            <a:endParaRPr lang="en-US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9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Any server </a:t>
            </a:r>
            <a:r>
              <a:rPr lang="en-US" sz="2800" dirty="0" smtClean="0"/>
              <a:t>is essentially a </a:t>
            </a:r>
            <a:r>
              <a:rPr lang="en-US" sz="2800" b="1" i="1" dirty="0" smtClean="0">
                <a:solidFill>
                  <a:srgbClr val="E46C0A"/>
                </a:solidFill>
              </a:rPr>
              <a:t>state machine</a:t>
            </a:r>
          </a:p>
          <a:p>
            <a:pPr lvl="1"/>
            <a:r>
              <a:rPr lang="en-US" sz="2800" dirty="0" smtClean="0"/>
              <a:t>Operations </a:t>
            </a:r>
            <a:r>
              <a:rPr lang="en-US" sz="2800" b="1" dirty="0" smtClean="0"/>
              <a:t>transition</a:t>
            </a:r>
            <a:r>
              <a:rPr lang="en-US" sz="2800" dirty="0" smtClean="0"/>
              <a:t> between states</a:t>
            </a:r>
          </a:p>
          <a:p>
            <a:pPr lvl="1"/>
            <a:endParaRPr lang="en-US" sz="2800" dirty="0" smtClean="0"/>
          </a:p>
          <a:p>
            <a:r>
              <a:rPr lang="en-US" sz="2800" spc="-150" dirty="0" smtClean="0"/>
              <a:t>Need an op to be executed on all replicas, or none at all</a:t>
            </a:r>
          </a:p>
          <a:p>
            <a:pPr lvl="1"/>
            <a:r>
              <a:rPr lang="en-US" sz="2800" i="1" dirty="0" smtClean="0"/>
              <a:t>i.e.,</a:t>
            </a:r>
            <a:r>
              <a:rPr lang="en-US" sz="2800" dirty="0" smtClean="0"/>
              <a:t> we need </a:t>
            </a:r>
            <a:r>
              <a:rPr lang="en-US" sz="2800" b="1" dirty="0" smtClean="0"/>
              <a:t>distributed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all-or-nothing atomicity</a:t>
            </a:r>
          </a:p>
          <a:p>
            <a:pPr lvl="1"/>
            <a:r>
              <a:rPr lang="en-US" sz="2800" dirty="0" smtClean="0"/>
              <a:t>If op is deterministic, replicas will end in same state</a:t>
            </a:r>
            <a:endParaRPr lang="en-US" sz="2800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machine </a:t>
            </a:r>
            <a:r>
              <a:rPr lang="en-US" dirty="0"/>
              <a:t>r</a:t>
            </a:r>
            <a:r>
              <a:rPr lang="en-US" dirty="0" smtClean="0"/>
              <a:t>eplication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1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 and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multiple events, what happens first?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209800"/>
            <a:ext cx="3454400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09800"/>
            <a:ext cx="3454400" cy="259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7600" y="5257801"/>
            <a:ext cx="3048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 smtClean="0">
                <a:latin typeface="Arial"/>
                <a:cs typeface="Arial"/>
              </a:rPr>
              <a:t>A shoots B</a:t>
            </a:r>
            <a:endParaRPr lang="en-US" sz="29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4400" y="6019800"/>
            <a:ext cx="152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 smtClean="0">
                <a:latin typeface="Arial"/>
                <a:cs typeface="Arial"/>
              </a:rPr>
              <a:t>B dies</a:t>
            </a:r>
            <a:endParaRPr lang="en-US" sz="2900" dirty="0">
              <a:latin typeface="Arial"/>
              <a:cs typeface="Aria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79600" y="6019800"/>
            <a:ext cx="1524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 smtClean="0">
                <a:latin typeface="Arial"/>
                <a:cs typeface="Arial"/>
              </a:rPr>
              <a:t>A dies</a:t>
            </a:r>
            <a:endParaRPr lang="en-US" sz="2900" dirty="0">
              <a:latin typeface="Arial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1000" y="5257801"/>
            <a:ext cx="2590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 smtClean="0">
                <a:latin typeface="Arial"/>
                <a:cs typeface="Arial"/>
              </a:rPr>
              <a:t>B shoots A</a:t>
            </a:r>
            <a:endParaRPr lang="en-US" sz="2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697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commit protocol</a:t>
            </a:r>
            <a:endParaRPr lang="en-US" dirty="0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3"/>
          <p:cNvSpPr txBox="1">
            <a:spLocks/>
          </p:cNvSpPr>
          <p:nvPr/>
        </p:nvSpPr>
        <p:spPr>
          <a:xfrm>
            <a:off x="4159639" y="1828166"/>
            <a:ext cx="4819673" cy="32010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C </a:t>
            </a:r>
            <a:r>
              <a:rPr lang="en-US" b="1" dirty="0" smtClean="0">
                <a:sym typeface="Wingdings"/>
              </a:rPr>
              <a:t> P: </a:t>
            </a:r>
            <a:r>
              <a:rPr lang="en-US" b="0" i="1" dirty="0" smtClean="0"/>
              <a:t>“request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/>
              </a:rPr>
              <a:t> A, B: </a:t>
            </a:r>
            <a:r>
              <a:rPr lang="en-US" b="0" i="1" dirty="0" smtClean="0"/>
              <a:t>“prepare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1" spc="-1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spc="-100" dirty="0" smtClean="0"/>
              <a:t>A, B </a:t>
            </a:r>
            <a:r>
              <a:rPr lang="en-US" b="1" spc="-100" dirty="0" smtClean="0">
                <a:sym typeface="Wingdings"/>
              </a:rPr>
              <a:t> P: </a:t>
            </a:r>
            <a:r>
              <a:rPr lang="en-US" b="0" i="1" spc="-100" dirty="0" smtClean="0">
                <a:sym typeface="Wingdings"/>
              </a:rPr>
              <a:t>“prepared” </a:t>
            </a:r>
            <a:r>
              <a:rPr lang="en-US" b="0" spc="-100" dirty="0" smtClean="0">
                <a:sym typeface="Wingdings"/>
              </a:rPr>
              <a:t>or </a:t>
            </a:r>
            <a:r>
              <a:rPr lang="en-US" b="0" i="1" spc="-100" dirty="0" smtClean="0">
                <a:sym typeface="Wingdings"/>
              </a:rPr>
              <a:t>“error”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pc="-100" dirty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pc="-100" dirty="0" smtClean="0"/>
              <a:t>P</a:t>
            </a:r>
            <a:r>
              <a:rPr lang="en-US" b="1" spc="-100" dirty="0" smtClean="0"/>
              <a:t> </a:t>
            </a:r>
            <a:r>
              <a:rPr lang="en-US" b="1" spc="-100" dirty="0" smtClean="0">
                <a:sym typeface="Wingdings"/>
              </a:rPr>
              <a:t> C:</a:t>
            </a:r>
            <a:r>
              <a:rPr lang="en-US" b="0" spc="-100" dirty="0" smtClean="0">
                <a:sym typeface="Wingdings"/>
              </a:rPr>
              <a:t> </a:t>
            </a:r>
            <a:r>
              <a:rPr lang="en-US" b="0" i="1" spc="-100" dirty="0" smtClean="0">
                <a:sym typeface="Wingdings"/>
              </a:rPr>
              <a:t>“result </a:t>
            </a:r>
            <a:r>
              <a:rPr lang="en-US" b="0" i="1" spc="-100" dirty="0">
                <a:sym typeface="Wingdings"/>
              </a:rPr>
              <a:t>exec&lt;op&gt;</a:t>
            </a:r>
            <a:r>
              <a:rPr lang="en-US" b="0" i="1" spc="-100" dirty="0" smtClean="0">
                <a:sym typeface="Wingdings"/>
              </a:rPr>
              <a:t>” or “failed”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b="0" i="1" spc="-100" dirty="0" smtClean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 </a:t>
            </a:r>
            <a:r>
              <a:rPr lang="en-US" dirty="0">
                <a:sym typeface="Wingdings"/>
              </a:rPr>
              <a:t> A, B: </a:t>
            </a:r>
            <a:r>
              <a:rPr lang="en-US" b="0" i="1" dirty="0" smtClean="0"/>
              <a:t>“</a:t>
            </a:r>
            <a:r>
              <a:rPr lang="en-US" i="1" dirty="0" smtClean="0"/>
              <a:t>commit</a:t>
            </a:r>
            <a:r>
              <a:rPr lang="en-US" b="0" i="1" dirty="0" smtClean="0"/>
              <a:t> &lt;op&gt;”</a:t>
            </a:r>
            <a:endParaRPr lang="en-US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159639" y="5272602"/>
            <a:ext cx="4396013" cy="97088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-5143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 smtClean="0">
                <a:sym typeface="Wingdings"/>
              </a:rPr>
              <a:t>What if primary fails? </a:t>
            </a:r>
          </a:p>
          <a:p>
            <a:pPr marL="0" marR="0" lvl="0" indent="-5143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 smtClean="0">
                <a:sym typeface="Wingdings"/>
              </a:rPr>
              <a:t>Backup fails?</a:t>
            </a:r>
            <a:endParaRPr lang="en-US" sz="2400" b="0" i="1" spc="-1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8489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4159639" y="5272602"/>
            <a:ext cx="4396013" cy="97088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>
                <a:sym typeface="Wingdings"/>
              </a:rPr>
              <a:t>“Okay” (i.e., op </a:t>
            </a:r>
            <a:r>
              <a:rPr lang="en-US" sz="2400" b="0" dirty="0" smtClean="0">
                <a:sym typeface="Wingdings"/>
              </a:rPr>
              <a:t>is stable) </a:t>
            </a:r>
            <a:r>
              <a:rPr lang="en-US" sz="2400" b="0" dirty="0">
                <a:sym typeface="Wingdings"/>
              </a:rPr>
              <a:t>if written to </a:t>
            </a:r>
            <a:r>
              <a:rPr lang="en-US" sz="2400" b="0" dirty="0" smtClean="0">
                <a:sym typeface="Wingdings"/>
              </a:rPr>
              <a:t>&gt; </a:t>
            </a:r>
            <a:r>
              <a:rPr lang="en-US" sz="2400" b="0" dirty="0">
                <a:sym typeface="Wingdings"/>
              </a:rPr>
              <a:t>½ </a:t>
            </a:r>
            <a:r>
              <a:rPr lang="en-US" sz="2400" b="0" dirty="0" smtClean="0">
                <a:sym typeface="Wingdings"/>
              </a:rPr>
              <a:t>backups</a:t>
            </a:r>
            <a:endParaRPr lang="en-US" sz="2400" b="0" i="1" spc="-100" dirty="0">
              <a:sym typeface="Wingding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commit protocol</a:t>
            </a:r>
            <a:endParaRPr lang="en-US" dirty="0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3"/>
          <p:cNvSpPr txBox="1">
            <a:spLocks/>
          </p:cNvSpPr>
          <p:nvPr/>
        </p:nvSpPr>
        <p:spPr>
          <a:xfrm>
            <a:off x="4159639" y="1828166"/>
            <a:ext cx="4819673" cy="32010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C </a:t>
            </a:r>
            <a:r>
              <a:rPr lang="en-US" b="1" dirty="0" smtClean="0">
                <a:sym typeface="Wingdings"/>
              </a:rPr>
              <a:t> P: </a:t>
            </a:r>
            <a:r>
              <a:rPr lang="en-US" b="0" i="1" dirty="0" smtClean="0"/>
              <a:t>“request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/>
              </a:rPr>
              <a:t> A, B: </a:t>
            </a:r>
            <a:r>
              <a:rPr lang="en-US" b="0" i="1" dirty="0" smtClean="0"/>
              <a:t>“prepare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1" spc="-1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spc="-100" dirty="0" smtClean="0"/>
              <a:t>A, B </a:t>
            </a:r>
            <a:r>
              <a:rPr lang="en-US" b="1" spc="-100" dirty="0" smtClean="0">
                <a:sym typeface="Wingdings"/>
              </a:rPr>
              <a:t> P: </a:t>
            </a:r>
            <a:r>
              <a:rPr lang="en-US" b="0" i="1" spc="-100" dirty="0" smtClean="0">
                <a:sym typeface="Wingdings"/>
              </a:rPr>
              <a:t>“prepared” </a:t>
            </a:r>
            <a:r>
              <a:rPr lang="en-US" b="0" spc="-100" dirty="0" smtClean="0">
                <a:sym typeface="Wingdings"/>
              </a:rPr>
              <a:t>or </a:t>
            </a:r>
            <a:r>
              <a:rPr lang="en-US" b="0" i="1" spc="-100" dirty="0" smtClean="0">
                <a:sym typeface="Wingdings"/>
              </a:rPr>
              <a:t>“error”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pc="-100" dirty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pc="-100" dirty="0" smtClean="0"/>
              <a:t>P</a:t>
            </a:r>
            <a:r>
              <a:rPr lang="en-US" b="1" spc="-100" dirty="0" smtClean="0"/>
              <a:t> </a:t>
            </a:r>
            <a:r>
              <a:rPr lang="en-US" b="1" spc="-100" dirty="0" smtClean="0">
                <a:sym typeface="Wingdings"/>
              </a:rPr>
              <a:t> C:</a:t>
            </a:r>
            <a:r>
              <a:rPr lang="en-US" b="0" spc="-100" dirty="0" smtClean="0">
                <a:sym typeface="Wingdings"/>
              </a:rPr>
              <a:t> </a:t>
            </a:r>
            <a:r>
              <a:rPr lang="en-US" b="0" i="1" spc="-100" dirty="0" smtClean="0">
                <a:sym typeface="Wingdings"/>
              </a:rPr>
              <a:t>“result </a:t>
            </a:r>
            <a:r>
              <a:rPr lang="en-US" b="0" i="1" spc="-100" dirty="0">
                <a:sym typeface="Wingdings"/>
              </a:rPr>
              <a:t>exec&lt;op&gt;</a:t>
            </a:r>
            <a:r>
              <a:rPr lang="en-US" b="0" i="1" spc="-100" dirty="0" smtClean="0">
                <a:sym typeface="Wingdings"/>
              </a:rPr>
              <a:t>” or “failed”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b="0" i="1" spc="-100" dirty="0" smtClean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 </a:t>
            </a:r>
            <a:r>
              <a:rPr lang="en-US" dirty="0">
                <a:sym typeface="Wingdings"/>
              </a:rPr>
              <a:t> A, B: </a:t>
            </a:r>
            <a:r>
              <a:rPr lang="en-US" b="0" i="1" dirty="0" smtClean="0"/>
              <a:t>“</a:t>
            </a:r>
            <a:r>
              <a:rPr lang="en-US" i="1" dirty="0" smtClean="0"/>
              <a:t>commit</a:t>
            </a:r>
            <a:r>
              <a:rPr lang="en-US" b="0" i="1" dirty="0" smtClean="0"/>
              <a:t> &lt;op&gt;”</a:t>
            </a:r>
            <a:endParaRPr lang="en-US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commit protocol</a:t>
            </a:r>
            <a:endParaRPr lang="en-US" dirty="0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4127401" y="2096737"/>
            <a:ext cx="2230244" cy="2253340"/>
          </a:xfrm>
          <a:prstGeom prst="donut">
            <a:avLst>
              <a:gd name="adj" fmla="val 8000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Donut 18"/>
          <p:cNvSpPr/>
          <p:nvPr/>
        </p:nvSpPr>
        <p:spPr>
          <a:xfrm>
            <a:off x="5822792" y="2096737"/>
            <a:ext cx="2230244" cy="2253340"/>
          </a:xfrm>
          <a:prstGeom prst="donut">
            <a:avLst>
              <a:gd name="adj" fmla="val 8000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719166" y="2931799"/>
            <a:ext cx="1046714" cy="58321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51435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>
                <a:sym typeface="Wingdings"/>
              </a:rPr>
              <a:t>&gt; ½ </a:t>
            </a:r>
          </a:p>
          <a:p>
            <a:pPr marL="0" marR="0" lvl="0" indent="-51435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>
                <a:sym typeface="Wingdings"/>
              </a:rPr>
              <a:t>nodes</a:t>
            </a:r>
            <a:endParaRPr lang="en-US" i="1" spc="-100" dirty="0">
              <a:sym typeface="Wingdings"/>
            </a:endParaRPr>
          </a:p>
        </p:txBody>
      </p:sp>
      <p:sp>
        <p:nvSpPr>
          <p:cNvPr id="33" name="Content Placeholder 3"/>
          <p:cNvSpPr txBox="1">
            <a:spLocks/>
          </p:cNvSpPr>
          <p:nvPr/>
        </p:nvSpPr>
        <p:spPr>
          <a:xfrm>
            <a:off x="6414557" y="2931799"/>
            <a:ext cx="1046714" cy="58321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51435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>
                <a:sym typeface="Wingdings"/>
              </a:rPr>
              <a:t>&gt; ½ </a:t>
            </a:r>
          </a:p>
          <a:p>
            <a:pPr marL="0" marR="0" lvl="0" indent="-51435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>
                <a:sym typeface="Wingdings"/>
              </a:rPr>
              <a:t>nodes</a:t>
            </a:r>
            <a:endParaRPr lang="en-US" i="1" spc="-100" dirty="0">
              <a:sym typeface="Wingding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3651" y="4683060"/>
            <a:ext cx="4735798" cy="176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marR="0" lvl="0" indent="-365760" algn="l" defTabSz="91440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600" b="0" dirty="0" smtClean="0">
                <a:latin typeface="Arial" charset="0"/>
                <a:ea typeface="Arial" charset="0"/>
                <a:cs typeface="Arial" charset="0"/>
                <a:sym typeface="Wingdings"/>
              </a:rPr>
              <a:t>Commit sets always overlap ≥ 1 node  </a:t>
            </a:r>
          </a:p>
          <a:p>
            <a:pPr marL="365760" marR="0" lvl="0" indent="-365760" algn="l" defTabSz="91440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600" b="0" dirty="0" smtClean="0">
                <a:latin typeface="Arial" charset="0"/>
                <a:ea typeface="Arial" charset="0"/>
                <a:cs typeface="Arial" charset="0"/>
                <a:sym typeface="Wingdings"/>
              </a:rPr>
              <a:t>Any &gt;½ nodes guaranteed to see committed op</a:t>
            </a:r>
            <a:endParaRPr lang="en-US" sz="2600" b="0" i="1" spc="-100" dirty="0">
              <a:latin typeface="Arial" charset="0"/>
              <a:ea typeface="Arial" charset="0"/>
              <a:cs typeface="Arial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0296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052025"/>
            <a:ext cx="7772400" cy="1166478"/>
          </a:xfrm>
        </p:spPr>
        <p:txBody>
          <a:bodyPr/>
          <a:lstStyle/>
          <a:p>
            <a:r>
              <a:rPr lang="en-US" dirty="0" smtClean="0"/>
              <a:t>Wednesday class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3040083"/>
            <a:ext cx="7772400" cy="22639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Papers:  Strong consistency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Lecture:  Consensus, view change protocols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7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Just use time stamps?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716" y="3450297"/>
            <a:ext cx="7918684" cy="337657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3400" dirty="0" smtClean="0">
                <a:latin typeface="Arial" charset="0"/>
                <a:ea typeface="Arial" charset="0"/>
                <a:cs typeface="Arial" charset="0"/>
              </a:rPr>
              <a:t>Clients </a:t>
            </a:r>
            <a:r>
              <a:rPr lang="en-US" sz="3400" dirty="0">
                <a:latin typeface="Arial" charset="0"/>
                <a:ea typeface="Arial" charset="0"/>
                <a:cs typeface="Arial" charset="0"/>
              </a:rPr>
              <a:t>ask </a:t>
            </a:r>
            <a:r>
              <a:rPr lang="en-US" sz="3400" i="1" dirty="0" smtClean="0">
                <a:latin typeface="Arial" charset="0"/>
                <a:ea typeface="Arial" charset="0"/>
                <a:cs typeface="Arial" charset="0"/>
              </a:rPr>
              <a:t>time server </a:t>
            </a:r>
            <a:r>
              <a:rPr lang="en-US" sz="3400" dirty="0">
                <a:latin typeface="Arial" charset="0"/>
                <a:ea typeface="Arial" charset="0"/>
                <a:cs typeface="Arial" charset="0"/>
              </a:rPr>
              <a:t>for time and adjust </a:t>
            </a:r>
            <a:r>
              <a:rPr lang="en-US" sz="3400" dirty="0" smtClean="0">
                <a:latin typeface="Arial" charset="0"/>
                <a:ea typeface="Arial" charset="0"/>
                <a:cs typeface="Arial" charset="0"/>
              </a:rPr>
              <a:t>local </a:t>
            </a:r>
            <a:r>
              <a:rPr lang="en-US" sz="3400" dirty="0">
                <a:latin typeface="Arial" charset="0"/>
                <a:ea typeface="Arial" charset="0"/>
                <a:cs typeface="Arial" charset="0"/>
              </a:rPr>
              <a:t>clock, based on </a:t>
            </a:r>
            <a:r>
              <a:rPr lang="en-US" sz="3400" dirty="0" smtClean="0">
                <a:latin typeface="Arial" charset="0"/>
                <a:ea typeface="Arial" charset="0"/>
                <a:cs typeface="Arial" charset="0"/>
              </a:rPr>
              <a:t>response</a:t>
            </a:r>
            <a:endParaRPr lang="en-US" sz="3400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400" dirty="0" smtClean="0">
                <a:latin typeface="Arial" charset="0"/>
                <a:ea typeface="Arial" charset="0"/>
                <a:cs typeface="Arial" charset="0"/>
              </a:rPr>
              <a:t>How to correct for the network latency?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3000" dirty="0" smtClean="0">
                <a:latin typeface="Arial" charset="0"/>
                <a:ea typeface="Arial" charset="0"/>
                <a:cs typeface="Arial" charset="0"/>
              </a:rPr>
              <a:t>		</a:t>
            </a:r>
            <a:r>
              <a:rPr lang="en-US" sz="3100" dirty="0" smtClean="0">
                <a:latin typeface="Arial" charset="0"/>
                <a:ea typeface="Arial" charset="0"/>
                <a:cs typeface="Arial" charset="0"/>
              </a:rPr>
              <a:t>        RTT =  </a:t>
            </a:r>
            <a:r>
              <a:rPr lang="en-US" sz="3100" dirty="0" err="1" smtClean="0">
                <a:latin typeface="Arial" charset="0"/>
                <a:ea typeface="Arial" charset="0"/>
                <a:cs typeface="Arial" charset="0"/>
              </a:rPr>
              <a:t>Time_received</a:t>
            </a:r>
            <a:r>
              <a:rPr lang="en-US" sz="3100" dirty="0" smtClean="0">
                <a:latin typeface="Arial" charset="0"/>
                <a:ea typeface="Arial" charset="0"/>
                <a:cs typeface="Arial" charset="0"/>
              </a:rPr>
              <a:t>  –  </a:t>
            </a:r>
            <a:r>
              <a:rPr lang="en-US" sz="3100" dirty="0" err="1" smtClean="0">
                <a:latin typeface="Arial" charset="0"/>
                <a:ea typeface="Arial" charset="0"/>
                <a:cs typeface="Arial" charset="0"/>
              </a:rPr>
              <a:t>Time_sent</a:t>
            </a:r>
            <a:endParaRPr lang="en-US" sz="3100" dirty="0">
              <a:latin typeface="Arial" charset="0"/>
              <a:ea typeface="Arial" charset="0"/>
              <a:cs typeface="Arial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3100" dirty="0" err="1" smtClean="0">
                <a:latin typeface="Arial" charset="0"/>
                <a:ea typeface="Arial" charset="0"/>
                <a:cs typeface="Arial" charset="0"/>
              </a:rPr>
              <a:t>Time_local_new</a:t>
            </a:r>
            <a:r>
              <a:rPr lang="en-US" sz="31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3100" dirty="0">
                <a:latin typeface="Arial" charset="0"/>
                <a:ea typeface="Arial" charset="0"/>
                <a:cs typeface="Arial" charset="0"/>
              </a:rPr>
              <a:t>= </a:t>
            </a:r>
            <a:r>
              <a:rPr lang="en-US" sz="3100" dirty="0" err="1" smtClean="0">
                <a:latin typeface="Arial" charset="0"/>
                <a:ea typeface="Arial" charset="0"/>
                <a:cs typeface="Arial" charset="0"/>
              </a:rPr>
              <a:t>Time_server</a:t>
            </a:r>
            <a:r>
              <a:rPr lang="en-US" sz="3100" dirty="0" smtClean="0"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3100" dirty="0">
                <a:latin typeface="Arial" charset="0"/>
                <a:ea typeface="Arial" charset="0"/>
                <a:cs typeface="Arial" charset="0"/>
              </a:rPr>
              <a:t>(RTT / 2</a:t>
            </a:r>
            <a:r>
              <a:rPr lang="en-US" sz="3100" dirty="0" smtClean="0">
                <a:latin typeface="Arial" charset="0"/>
                <a:ea typeface="Arial" charset="0"/>
                <a:cs typeface="Arial" charset="0"/>
              </a:rPr>
              <a:t>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131934" y="1522032"/>
            <a:ext cx="6874641" cy="1799757"/>
            <a:chOff x="439" y="1504"/>
            <a:chExt cx="5234" cy="126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39" y="1504"/>
              <a:ext cx="1294" cy="94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39" y="1504"/>
              <a:ext cx="1313" cy="965"/>
            </a:xfrm>
            <a:prstGeom prst="rect">
              <a:avLst/>
            </a:prstGeom>
            <a:noFill/>
            <a:ln w="44450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359" y="1504"/>
              <a:ext cx="1294" cy="946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59" y="1504"/>
              <a:ext cx="1314" cy="965"/>
            </a:xfrm>
            <a:prstGeom prst="rect">
              <a:avLst/>
            </a:prstGeom>
            <a:noFill/>
            <a:ln w="44450">
              <a:solidFill>
                <a:srgbClr val="FFDC99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767" y="1658"/>
              <a:ext cx="638" cy="637"/>
            </a:xfrm>
            <a:prstGeom prst="ellipse">
              <a:avLst/>
            </a:prstGeom>
            <a:solidFill>
              <a:srgbClr val="FFFFFF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224" y="1735"/>
              <a:ext cx="155" cy="135"/>
            </a:xfrm>
            <a:custGeom>
              <a:avLst/>
              <a:gdLst/>
              <a:ahLst/>
              <a:cxnLst>
                <a:cxn ang="0">
                  <a:pos x="155" y="58"/>
                </a:cxn>
                <a:cxn ang="0">
                  <a:pos x="0" y="135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155" y="58"/>
                </a:cxn>
              </a:cxnLst>
              <a:rect l="0" t="0" r="r" b="b"/>
              <a:pathLst>
                <a:path w="155" h="135">
                  <a:moveTo>
                    <a:pt x="155" y="58"/>
                  </a:moveTo>
                  <a:lnTo>
                    <a:pt x="0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155" y="58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224" y="1735"/>
              <a:ext cx="155" cy="135"/>
            </a:xfrm>
            <a:custGeom>
              <a:avLst/>
              <a:gdLst/>
              <a:ahLst/>
              <a:cxnLst>
                <a:cxn ang="0">
                  <a:pos x="155" y="58"/>
                </a:cxn>
                <a:cxn ang="0">
                  <a:pos x="0" y="135"/>
                </a:cxn>
                <a:cxn ang="0">
                  <a:pos x="0" y="58"/>
                </a:cxn>
                <a:cxn ang="0">
                  <a:pos x="0" y="0"/>
                </a:cxn>
                <a:cxn ang="0">
                  <a:pos x="155" y="58"/>
                </a:cxn>
              </a:cxnLst>
              <a:rect l="0" t="0" r="r" b="b"/>
              <a:pathLst>
                <a:path w="155" h="135">
                  <a:moveTo>
                    <a:pt x="155" y="58"/>
                  </a:moveTo>
                  <a:lnTo>
                    <a:pt x="0" y="13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155" y="58"/>
                  </a:lnTo>
                  <a:close/>
                </a:path>
              </a:pathLst>
            </a:custGeom>
            <a:noFill/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347" y="1793"/>
              <a:ext cx="2877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366" y="2102"/>
              <a:ext cx="155" cy="155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155" y="0"/>
                </a:cxn>
                <a:cxn ang="0">
                  <a:pos x="155" y="77"/>
                </a:cxn>
                <a:cxn ang="0">
                  <a:pos x="155" y="155"/>
                </a:cxn>
                <a:cxn ang="0">
                  <a:pos x="0" y="77"/>
                </a:cxn>
              </a:cxnLst>
              <a:rect l="0" t="0" r="r" b="b"/>
              <a:pathLst>
                <a:path w="155" h="155">
                  <a:moveTo>
                    <a:pt x="0" y="77"/>
                  </a:moveTo>
                  <a:lnTo>
                    <a:pt x="155" y="0"/>
                  </a:lnTo>
                  <a:lnTo>
                    <a:pt x="155" y="77"/>
                  </a:lnTo>
                  <a:lnTo>
                    <a:pt x="155" y="155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/>
            </a:solidFill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366" y="2102"/>
              <a:ext cx="155" cy="155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155" y="0"/>
                </a:cxn>
                <a:cxn ang="0">
                  <a:pos x="155" y="77"/>
                </a:cxn>
                <a:cxn ang="0">
                  <a:pos x="155" y="155"/>
                </a:cxn>
                <a:cxn ang="0">
                  <a:pos x="0" y="77"/>
                </a:cxn>
              </a:cxnLst>
              <a:rect l="0" t="0" r="r" b="b"/>
              <a:pathLst>
                <a:path w="155" h="155">
                  <a:moveTo>
                    <a:pt x="0" y="77"/>
                  </a:moveTo>
                  <a:lnTo>
                    <a:pt x="155" y="0"/>
                  </a:lnTo>
                  <a:lnTo>
                    <a:pt x="155" y="77"/>
                  </a:lnTo>
                  <a:lnTo>
                    <a:pt x="155" y="155"/>
                  </a:lnTo>
                  <a:lnTo>
                    <a:pt x="0" y="77"/>
                  </a:lnTo>
                  <a:close/>
                </a:path>
              </a:pathLst>
            </a:custGeom>
            <a:noFill/>
            <a:ln w="444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1521" y="2179"/>
              <a:ext cx="3302" cy="1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4437" y="1755"/>
              <a:ext cx="77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437" y="1755"/>
              <a:ext cx="96" cy="13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591" y="1755"/>
              <a:ext cx="77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591" y="1755"/>
              <a:ext cx="97" cy="13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969" y="1755"/>
              <a:ext cx="39" cy="1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969" y="1755"/>
              <a:ext cx="58" cy="135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969" y="2122"/>
              <a:ext cx="39" cy="13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969" y="2122"/>
              <a:ext cx="58" cy="154"/>
            </a:xfrm>
            <a:prstGeom prst="rect">
              <a:avLst/>
            </a:prstGeom>
            <a:noFill/>
            <a:ln w="44450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4688" y="1658"/>
              <a:ext cx="618" cy="637"/>
            </a:xfrm>
            <a:prstGeom prst="ellipse">
              <a:avLst/>
            </a:prstGeom>
            <a:solidFill>
              <a:srgbClr val="FFFFFF"/>
            </a:solidFill>
            <a:ln w="44450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2993" y="1584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933" y="2395"/>
              <a:ext cx="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endParaRPr lang="en-GB" sz="2400" dirty="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057" y="2536"/>
              <a:ext cx="97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p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4506" y="2575"/>
              <a:ext cx="107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GB" sz="2000">
                  <a:solidFill>
                    <a:srgbClr val="000000"/>
                  </a:solidFill>
                  <a:latin typeface="Arial" charset="0"/>
                </a:rPr>
                <a:t>Time server,S</a:t>
              </a:r>
              <a:endParaRPr lang="en-GB" sz="2400">
                <a:solidFill>
                  <a:schemeClr val="tx1"/>
                </a:solidFill>
                <a:latin typeface="Time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334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sufficient?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Server latency due to load?</a:t>
            </a:r>
          </a:p>
          <a:p>
            <a:pPr lvl="1"/>
            <a:r>
              <a:rPr lang="en-US" dirty="0" smtClean="0"/>
              <a:t>If can measure: 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Time_local_new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Time_server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(RTT / 2  + lag)</a:t>
            </a:r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/>
              <a:t>But what about asymmetric latency?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RTT / 2 not sufficient!</a:t>
            </a:r>
          </a:p>
          <a:p>
            <a:r>
              <a:rPr lang="en-US" dirty="0" smtClean="0"/>
              <a:t>What do we need to measure RTT?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Requires no clock drift!</a:t>
            </a:r>
          </a:p>
          <a:p>
            <a:r>
              <a:rPr lang="en-US" dirty="0" smtClean="0"/>
              <a:t>What about “almost” concurrent events?</a:t>
            </a:r>
          </a:p>
          <a:p>
            <a:pPr lvl="1"/>
            <a:r>
              <a:rPr lang="en-US" dirty="0" smtClean="0"/>
              <a:t>Clocks have micro/</a:t>
            </a:r>
            <a:r>
              <a:rPr lang="en-US" dirty="0" err="1" smtClean="0"/>
              <a:t>milli</a:t>
            </a:r>
            <a:r>
              <a:rPr lang="en-US" dirty="0" smtClean="0"/>
              <a:t>-second precision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1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logical events,</a:t>
            </a:r>
            <a:br>
              <a:rPr lang="en-US" dirty="0" smtClean="0"/>
            </a:br>
            <a:r>
              <a:rPr lang="en-US" dirty="0" smtClean="0"/>
              <a:t>not by wall clock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7589" y="4365380"/>
            <a:ext cx="5970434" cy="2264020"/>
          </a:xfrm>
        </p:spPr>
        <p:txBody>
          <a:bodyPr>
            <a:noAutofit/>
          </a:bodyPr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Let’s say A and B send an op.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All readers see A </a:t>
            </a:r>
            <a:r>
              <a:rPr lang="en-US" sz="2600" dirty="0">
                <a:sym typeface="Wingdings"/>
              </a:rPr>
              <a:t>→</a:t>
            </a:r>
            <a:r>
              <a:rPr lang="en-US" sz="2600" dirty="0" smtClean="0">
                <a:sym typeface="Wingdings"/>
              </a:rPr>
              <a:t> B ?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All </a:t>
            </a:r>
            <a:r>
              <a:rPr lang="en-US" sz="2600" dirty="0"/>
              <a:t>readers see </a:t>
            </a:r>
            <a:r>
              <a:rPr lang="en-US" sz="2600" dirty="0" smtClean="0">
                <a:sym typeface="Wingdings"/>
              </a:rPr>
              <a:t>B</a:t>
            </a:r>
            <a:r>
              <a:rPr lang="en-US" sz="2600" dirty="0" smtClean="0"/>
              <a:t> </a:t>
            </a:r>
            <a:r>
              <a:rPr lang="en-US" sz="2600" dirty="0">
                <a:sym typeface="Wingdings"/>
              </a:rPr>
              <a:t>→ A ? </a:t>
            </a:r>
            <a:endParaRPr lang="en-US" sz="2600" dirty="0" smtClean="0">
              <a:sym typeface="Wingdings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dirty="0" smtClean="0"/>
              <a:t>Some see </a:t>
            </a:r>
            <a:r>
              <a:rPr lang="en-US" sz="2600" dirty="0"/>
              <a:t>A </a:t>
            </a:r>
            <a:r>
              <a:rPr lang="en-US" sz="2600" dirty="0">
                <a:sym typeface="Wingdings"/>
              </a:rPr>
              <a:t>→ B </a:t>
            </a:r>
            <a:r>
              <a:rPr lang="en-US" sz="2600" dirty="0" smtClean="0">
                <a:sym typeface="Wingdings"/>
              </a:rPr>
              <a:t> and others  </a:t>
            </a:r>
            <a:r>
              <a:rPr lang="en-US" sz="2600" dirty="0">
                <a:sym typeface="Wingdings"/>
              </a:rPr>
              <a:t>B</a:t>
            </a:r>
            <a:r>
              <a:rPr lang="en-US" sz="2600" dirty="0"/>
              <a:t> </a:t>
            </a:r>
            <a:r>
              <a:rPr lang="en-US" sz="2600" dirty="0">
                <a:sym typeface="Wingdings"/>
              </a:rPr>
              <a:t>→ A ? </a:t>
            </a:r>
            <a:endParaRPr lang="en-US" sz="2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consistency model?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153757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1999576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flipH="1">
            <a:off x="2025118" y="2590755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5138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ounded Rectangle 13"/>
          <p:cNvSpPr/>
          <p:nvPr/>
        </p:nvSpPr>
        <p:spPr>
          <a:xfrm>
            <a:off x="556519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6336428" y="2533661"/>
            <a:ext cx="404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6291835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85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90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66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“Lazy replication”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153757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1999576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flipH="1">
            <a:off x="2025118" y="2590755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5138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ounded Rectangle 13"/>
          <p:cNvSpPr/>
          <p:nvPr/>
        </p:nvSpPr>
        <p:spPr>
          <a:xfrm>
            <a:off x="556519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9102" y="2209083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08130" y="1986185"/>
            <a:ext cx="6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424022" y="4777985"/>
            <a:ext cx="6970775" cy="1775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b="0" dirty="0" smtClean="0"/>
              <a:t>Acknowledge writes immediately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b="0" dirty="0" smtClean="0"/>
              <a:t>Lazily replicate elsewhere (push or pull)</a:t>
            </a: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b="0" dirty="0" smtClean="0"/>
              <a:t>Eventual consistency:  Bayou, Dynamo, …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endParaRPr lang="en-US" sz="2600" b="0" dirty="0" smtClean="0"/>
          </a:p>
        </p:txBody>
      </p:sp>
      <p:cxnSp>
        <p:nvCxnSpPr>
          <p:cNvPr id="7" name="Curved Connector 6"/>
          <p:cNvCxnSpPr>
            <a:stCxn id="96" idx="2"/>
            <a:endCxn id="13" idx="2"/>
          </p:cNvCxnSpPr>
          <p:nvPr/>
        </p:nvCxnSpPr>
        <p:spPr>
          <a:xfrm rot="16200000" flipH="1">
            <a:off x="3223491" y="2651281"/>
            <a:ext cx="12700" cy="2013810"/>
          </a:xfrm>
          <a:prstGeom prst="curvedConnector3">
            <a:avLst>
              <a:gd name="adj1" fmla="val 3654535"/>
            </a:avLst>
          </a:prstGeom>
          <a:ln>
            <a:solidFill>
              <a:srgbClr val="C0000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96" idx="2"/>
            <a:endCxn id="14" idx="2"/>
          </p:cNvCxnSpPr>
          <p:nvPr/>
        </p:nvCxnSpPr>
        <p:spPr>
          <a:xfrm rot="16200000" flipH="1">
            <a:off x="4230396" y="1644376"/>
            <a:ext cx="12700" cy="4027620"/>
          </a:xfrm>
          <a:prstGeom prst="curvedConnector3">
            <a:avLst>
              <a:gd name="adj1" fmla="val 5945457"/>
            </a:avLst>
          </a:prstGeom>
          <a:ln>
            <a:solidFill>
              <a:srgbClr val="C0000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3867769" y="3948501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7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85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739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“Eager replication”</a:t>
            </a:r>
            <a:endParaRPr lang="en-US" dirty="0"/>
          </a:p>
        </p:txBody>
      </p:sp>
      <p:sp>
        <p:nvSpPr>
          <p:cNvPr id="96" name="Rounded Rectangle 95"/>
          <p:cNvSpPr/>
          <p:nvPr/>
        </p:nvSpPr>
        <p:spPr>
          <a:xfrm>
            <a:off x="153757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1999576" y="2250759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 flipH="1">
            <a:off x="2025118" y="2590755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5138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Rounded Rectangle 13"/>
          <p:cNvSpPr/>
          <p:nvPr/>
        </p:nvSpPr>
        <p:spPr>
          <a:xfrm>
            <a:off x="5565191" y="2466053"/>
            <a:ext cx="1358029" cy="1192133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9102" y="2209083"/>
            <a:ext cx="0" cy="591177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08130" y="1986185"/>
            <a:ext cx="6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424022" y="4777985"/>
            <a:ext cx="6970775" cy="1259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b="0" dirty="0" smtClean="0"/>
              <a:t>On a write, immediately replicate elsewhere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600" b="0" dirty="0" smtClean="0"/>
              <a:t>Wait until write committed to sufficient # of nodes before acknowledging</a:t>
            </a:r>
          </a:p>
        </p:txBody>
      </p:sp>
      <p:cxnSp>
        <p:nvCxnSpPr>
          <p:cNvPr id="7" name="Curved Connector 6"/>
          <p:cNvCxnSpPr>
            <a:stCxn id="96" idx="2"/>
            <a:endCxn id="13" idx="2"/>
          </p:cNvCxnSpPr>
          <p:nvPr/>
        </p:nvCxnSpPr>
        <p:spPr>
          <a:xfrm rot="16200000" flipH="1">
            <a:off x="3223491" y="2651281"/>
            <a:ext cx="12700" cy="2013810"/>
          </a:xfrm>
          <a:prstGeom prst="curvedConnector3">
            <a:avLst>
              <a:gd name="adj1" fmla="val 3654535"/>
            </a:avLst>
          </a:prstGeom>
          <a:ln>
            <a:solidFill>
              <a:srgbClr val="C0000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96" idx="2"/>
            <a:endCxn id="14" idx="2"/>
          </p:cNvCxnSpPr>
          <p:nvPr/>
        </p:nvCxnSpPr>
        <p:spPr>
          <a:xfrm rot="16200000" flipH="1">
            <a:off x="4230396" y="1644376"/>
            <a:ext cx="12700" cy="4027620"/>
          </a:xfrm>
          <a:prstGeom prst="curvedConnector3">
            <a:avLst>
              <a:gd name="adj1" fmla="val 5945457"/>
            </a:avLst>
          </a:prstGeom>
          <a:ln>
            <a:solidFill>
              <a:srgbClr val="C00000"/>
            </a:solidFill>
            <a:prstDash val="solid"/>
            <a:headEnd type="none" w="med" len="lg"/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3867769" y="3948501"/>
            <a:ext cx="395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A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6471" y="3608470"/>
            <a:ext cx="6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78952" y="3617920"/>
            <a:ext cx="660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OK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085" y="1748065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6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7" grpId="0"/>
      <p:bldP spid="19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40814</TotalTime>
  <Words>1412</Words>
  <Application>Microsoft Macintosh PowerPoint</Application>
  <PresentationFormat>On-screen Show (4:3)</PresentationFormat>
  <Paragraphs>292</Paragraphs>
  <Slides>33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.HelveticaNeueDeskInterface-Regular</vt:lpstr>
      <vt:lpstr>Calibri</vt:lpstr>
      <vt:lpstr>Comic Sans MS</vt:lpstr>
      <vt:lpstr>Courier New</vt:lpstr>
      <vt:lpstr>Gill Sans</vt:lpstr>
      <vt:lpstr>ＭＳ Ｐゴシック</vt:lpstr>
      <vt:lpstr>Times</vt:lpstr>
      <vt:lpstr>Times New Roman</vt:lpstr>
      <vt:lpstr>Wingdings</vt:lpstr>
      <vt:lpstr>Arial</vt:lpstr>
      <vt:lpstr>1_Office Theme</vt:lpstr>
      <vt:lpstr>Replication and Consistency</vt:lpstr>
      <vt:lpstr>Correct consistency model?</vt:lpstr>
      <vt:lpstr>Time and distributed systems</vt:lpstr>
      <vt:lpstr>Just use time stamps? </vt:lpstr>
      <vt:lpstr>Is this sufficient?</vt:lpstr>
      <vt:lpstr>Order by logical events, not by wall clock time</vt:lpstr>
      <vt:lpstr>Correct consistency model?</vt:lpstr>
      <vt:lpstr>“Lazy replication”</vt:lpstr>
      <vt:lpstr>“Eager replication”</vt:lpstr>
      <vt:lpstr>PowerPoint Presentation</vt:lpstr>
      <vt:lpstr>Strong consistency</vt:lpstr>
      <vt:lpstr>Strong Consistency?</vt:lpstr>
      <vt:lpstr>Strong Consistency?</vt:lpstr>
      <vt:lpstr>Strong Consistency?  This is buggy! </vt:lpstr>
      <vt:lpstr>Strong Consistency!</vt:lpstr>
      <vt:lpstr>Strong consistency = linearizability</vt:lpstr>
      <vt:lpstr>Intuition:  Real-time ordering</vt:lpstr>
      <vt:lpstr>Weaker: Sequential consistency</vt:lpstr>
      <vt:lpstr>Sequential Consistency</vt:lpstr>
      <vt:lpstr>Valid Sequential Consistency?</vt:lpstr>
      <vt:lpstr>Even Weaker: Causal consistency</vt:lpstr>
      <vt:lpstr>Causal consistency</vt:lpstr>
      <vt:lpstr>Causal consistency</vt:lpstr>
      <vt:lpstr>Causal consistency</vt:lpstr>
      <vt:lpstr>Causal consistency</vt:lpstr>
      <vt:lpstr>Implementing strong consistency</vt:lpstr>
      <vt:lpstr>Recall “eager replication”</vt:lpstr>
      <vt:lpstr>Two phase commit protocol</vt:lpstr>
      <vt:lpstr>State machine replication</vt:lpstr>
      <vt:lpstr>Two phase commit protocol</vt:lpstr>
      <vt:lpstr>Two phase commit protocol</vt:lpstr>
      <vt:lpstr>Two phase commit protocol</vt:lpstr>
      <vt:lpstr>Wednesday class</vt:lpstr>
    </vt:vector>
  </TitlesOfParts>
  <Company>Princeton University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1642</cp:revision>
  <cp:lastPrinted>2016-11-07T05:42:15Z</cp:lastPrinted>
  <dcterms:created xsi:type="dcterms:W3CDTF">2013-10-08T01:49:25Z</dcterms:created>
  <dcterms:modified xsi:type="dcterms:W3CDTF">2018-02-12T01:45:35Z</dcterms:modified>
</cp:coreProperties>
</file>