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80" r:id="rId4"/>
    <p:sldId id="257" r:id="rId5"/>
    <p:sldId id="275" r:id="rId6"/>
    <p:sldId id="281" r:id="rId7"/>
    <p:sldId id="260" r:id="rId8"/>
    <p:sldId id="261" r:id="rId9"/>
    <p:sldId id="276" r:id="rId10"/>
    <p:sldId id="262" r:id="rId11"/>
    <p:sldId id="278" r:id="rId12"/>
    <p:sldId id="279" r:id="rId13"/>
    <p:sldId id="282" r:id="rId14"/>
    <p:sldId id="297" r:id="rId15"/>
    <p:sldId id="283" r:id="rId16"/>
    <p:sldId id="284" r:id="rId17"/>
    <p:sldId id="285" r:id="rId18"/>
    <p:sldId id="287" r:id="rId19"/>
    <p:sldId id="286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8" r:id="rId30"/>
    <p:sldId id="299" r:id="rId31"/>
    <p:sldId id="301" r:id="rId32"/>
    <p:sldId id="302" r:id="rId3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44474A"/>
    <a:srgbClr val="9933FF"/>
    <a:srgbClr val="092CFF"/>
    <a:srgbClr val="FF6801"/>
    <a:srgbClr val="5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8" autoAdjust="0"/>
    <p:restoredTop sz="96382" autoAdjust="0"/>
  </p:normalViewPr>
  <p:slideViewPr>
    <p:cSldViewPr snapToGrid="0" snapToObjects="1">
      <p:cViewPr>
        <p:scale>
          <a:sx n="55" d="100"/>
          <a:sy n="55" d="100"/>
        </p:scale>
        <p:origin x="-63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35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C4B6DF-F9C3-7745-90DE-7FA8C3E52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82C4ED8-89D9-8341-9F39-E4A674111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CA595C0-4464-C245-B6BE-1F74D769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4448-8FAB-0D44-8C99-CDA521AD1E75}" type="datetimeFigureOut">
              <a:rPr kumimoji="1" lang="x-none" altLang="en-US" smtClean="0"/>
              <a:t>2021-09-02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48FBC0B-631C-B64C-9494-9F4CB2FB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43CF849-B181-D144-B5D1-A2F553EA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3E67-A9B5-3049-A1BD-8F1657BA16A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9132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17A913-301A-E14A-944E-3E9B63DE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0748B50-97A3-CB4F-9101-BFD88C2C9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2D19B3E-C341-1C4D-BD15-F614D5C9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4448-8FAB-0D44-8C99-CDA521AD1E75}" type="datetimeFigureOut">
              <a:rPr kumimoji="1" lang="x-none" altLang="en-US" smtClean="0"/>
              <a:t>2021-09-02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7EF7DC3-A979-2046-BB53-B8DD589B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13947F-0296-3749-8857-9C0D8363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3E67-A9B5-3049-A1BD-8F1657BA16A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3881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5D33D6E-6C6A-4E47-8983-8AFCA3163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CC44E0B-A284-A44D-8B9F-458E18A06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97DDD6-A324-4D47-B8A0-9B3373A1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4448-8FAB-0D44-8C99-CDA521AD1E75}" type="datetimeFigureOut">
              <a:rPr kumimoji="1" lang="x-none" altLang="en-US" smtClean="0"/>
              <a:t>2021-09-02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45179F4-E2BF-0C42-9823-0FF2F4AC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4FF1F22-8FE4-8842-97E2-AEFE5019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3E67-A9B5-3049-A1BD-8F1657BA16A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6335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3426B93-8CE1-D541-AFA4-0DDB54E9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D02D0B8-0E14-9145-9F09-12FD1D276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6F87A53-E58C-C74D-B19E-88E65273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4448-8FAB-0D44-8C99-CDA521AD1E75}" type="datetimeFigureOut">
              <a:rPr kumimoji="1" lang="x-none" altLang="en-US" smtClean="0"/>
              <a:t>2021-09-02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4EDC197-9054-D740-BA61-FEB1811C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DEF0E6F-B35A-1B40-A329-0EB7C870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3E67-A9B5-3049-A1BD-8F1657BA16A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4289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FAD099-E74E-3749-9F06-5D58667B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6548FD4-0F22-F244-9FBA-17099998D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454AD7D-B50E-144C-854C-E1007258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4448-8FAB-0D44-8C99-CDA521AD1E75}" type="datetimeFigureOut">
              <a:rPr kumimoji="1" lang="x-none" altLang="en-US" smtClean="0"/>
              <a:t>2021-09-02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9968538-4E39-0143-92E9-9C59699A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D983BD-EAF1-104B-ADDD-3E131B4B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3E67-A9B5-3049-A1BD-8F1657BA16A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39822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DB6465-4096-DB4B-9D0C-CB7B27B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DE3D62C-26A6-A74D-830F-F338DB0E0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83D49E9-50F1-6541-9577-0390EC13E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8045284-66E0-1E4B-AFD5-D58F5EDD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4448-8FAB-0D44-8C99-CDA521AD1E75}" type="datetimeFigureOut">
              <a:rPr kumimoji="1" lang="x-none" altLang="en-US" smtClean="0"/>
              <a:t>2021-09-02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E9C22BE-3E1D-6041-8BD2-1471B812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5D639BA-75F0-894B-BC18-56BDE4C0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3E67-A9B5-3049-A1BD-8F1657BA16A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3560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496487-4DDD-4C47-BF9F-6107FDF5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DEB3D63-6863-604E-9B1A-849DCB56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1B14998-F69E-3047-B171-2F368DE58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845B562-D16C-C643-845D-50BDD1E6D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8B2914E-AEA9-984F-A4D5-B50E64CB8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BC81DA26-A4BA-4943-B4D9-C5272FA8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4448-8FAB-0D44-8C99-CDA521AD1E75}" type="datetimeFigureOut">
              <a:rPr kumimoji="1" lang="x-none" altLang="en-US" smtClean="0"/>
              <a:t>2021-09-02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DBCDF2DF-DBBA-1148-A272-B341C7E1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055D896-8311-924A-BE7C-2B37DDD0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3E67-A9B5-3049-A1BD-8F1657BA16A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81252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0B1174-D7C5-8948-80B6-B3F99ACA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72C953D-151F-6449-AF19-30D175CB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4448-8FAB-0D44-8C99-CDA521AD1E75}" type="datetimeFigureOut">
              <a:rPr kumimoji="1" lang="x-none" altLang="en-US" smtClean="0"/>
              <a:t>2021-09-02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F4DA045-B551-6243-8729-ED3E78F7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AE30841-5187-734A-B299-1729D43E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3E67-A9B5-3049-A1BD-8F1657BA16A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08608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5D3AABE-E275-8D4B-8D3E-E8D7BE3C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4448-8FAB-0D44-8C99-CDA521AD1E75}" type="datetimeFigureOut">
              <a:rPr kumimoji="1" lang="x-none" altLang="en-US" smtClean="0"/>
              <a:t>2021-09-02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7281B18-AB49-8A48-8BBD-03BA0E54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1EFC5D9-ED31-CA4A-9370-BE771BEF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3E67-A9B5-3049-A1BD-8F1657BA16A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51549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F60C0F-67CA-6842-AD95-A23FDF6E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6D7BFD2-7EDC-5B48-85C4-6C661F8A8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7846B83-44F9-C642-99DA-8B08E644B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6E90417-8F36-B643-9E99-B4821D27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4448-8FAB-0D44-8C99-CDA521AD1E75}" type="datetimeFigureOut">
              <a:rPr kumimoji="1" lang="x-none" altLang="en-US" smtClean="0"/>
              <a:t>2021-09-02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23CB3C9-918A-2D43-88B9-FDBC841E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BDEC319-CBA7-CD46-B76E-FB14A696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3E67-A9B5-3049-A1BD-8F1657BA16A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89510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7E4E9E-AA07-8744-A4F7-9E453062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34FA938-C33B-734A-B01E-E7F25CD52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CE163A3-4EE5-594C-9573-95851E7F5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204AB0B-3F54-1949-A268-1DD73532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4448-8FAB-0D44-8C99-CDA521AD1E75}" type="datetimeFigureOut">
              <a:rPr kumimoji="1" lang="x-none" altLang="en-US" smtClean="0"/>
              <a:t>2021-09-02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7F21423-3EE3-B442-B147-9EAC5A44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544164E-5F0E-A04A-8EB8-B79833E4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3E67-A9B5-3049-A1BD-8F1657BA16A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05291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366056FC-2F6F-B449-B800-78BCF9EE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ECFEC71-BF76-C44E-A25E-6776C2AD0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05D29C2-255E-1943-86C1-1717A3402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04448-8FAB-0D44-8C99-CDA521AD1E75}" type="datetimeFigureOut">
              <a:rPr kumimoji="1" lang="x-none" altLang="en-US" smtClean="0"/>
              <a:t>2021-09-02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AB1F5A0-0F98-A447-B385-1A115EC2A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3B5DDA0-B2AC-334B-A0E9-4B54FB7A2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3E67-A9B5-3049-A1BD-8F1657BA16A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86808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ctorsnews.co.kr/news/articleView.html?idxno=133009" TargetMode="External"/><Relationship Id="rId3" Type="http://schemas.openxmlformats.org/officeDocument/2006/relationships/hyperlink" Target="https://n.news.naver.com/article/011/0003955607" TargetMode="External"/><Relationship Id="rId7" Type="http://schemas.openxmlformats.org/officeDocument/2006/relationships/hyperlink" Target="https://www.bbc.com/korean/news-51165909" TargetMode="External"/><Relationship Id="rId2" Type="http://schemas.openxmlformats.org/officeDocument/2006/relationships/hyperlink" Target="https://www.hankyung.com/international/article/202004227325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.blog.naver.com/tjsrudrud2/222212740182" TargetMode="External"/><Relationship Id="rId5" Type="http://schemas.openxmlformats.org/officeDocument/2006/relationships/hyperlink" Target="https://www.techm.kr/news/articleView.html?idxno=87165" TargetMode="External"/><Relationship Id="rId4" Type="http://schemas.openxmlformats.org/officeDocument/2006/relationships/hyperlink" Target="https://www.asiae.co.kr/article/2021020213061913691" TargetMode="External"/><Relationship Id="rId9" Type="http://schemas.openxmlformats.org/officeDocument/2006/relationships/hyperlink" Target="https://www.donga.com/news/article/all/20200120/99322845/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JY\Desktop\covid-cul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751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7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822D94-C381-A944-8712-10A83C8A6B62}"/>
              </a:ext>
            </a:extLst>
          </p:cNvPr>
          <p:cNvSpPr txBox="1"/>
          <p:nvPr/>
        </p:nvSpPr>
        <p:spPr>
          <a:xfrm>
            <a:off x="914400" y="1546700"/>
            <a:ext cx="405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6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2. </a:t>
            </a:r>
            <a:r>
              <a:rPr kumimoji="1" lang="ko-KR" altLang="en-US" sz="16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코로나로 인한 영화산업의 변화</a:t>
            </a:r>
            <a:endParaRPr kumimoji="1" lang="x-none" altLang="en-US" sz="1600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914398" y="2088401"/>
            <a:ext cx="35560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2019, 2020, 2021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의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박스오피스 </a:t>
            </a:r>
            <a:r>
              <a:rPr kumimoji="1" lang="en-US" altLang="ko-KR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TOP10 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관객수 비교</a:t>
            </a:r>
            <a:endParaRPr kumimoji="1" lang="x-none" altLang="en-US" sz="2500" b="1" dirty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26581800" descr="EMB000034845f0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6" y="1290699"/>
            <a:ext cx="5943466" cy="402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6063342" y="1807029"/>
            <a:ext cx="0" cy="301534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531436" y="1817911"/>
            <a:ext cx="0" cy="301534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021306" y="1807025"/>
            <a:ext cx="0" cy="301534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89404" y="1796139"/>
            <a:ext cx="0" cy="301534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957502" y="1807025"/>
            <a:ext cx="0" cy="301534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436486" y="1807025"/>
            <a:ext cx="0" cy="301534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904580" y="1807021"/>
            <a:ext cx="0" cy="301534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394446" y="1807017"/>
            <a:ext cx="0" cy="301534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873426" y="1807013"/>
            <a:ext cx="0" cy="301534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341520" y="1796123"/>
            <a:ext cx="0" cy="301534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063342" y="1952686"/>
            <a:ext cx="0" cy="187908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531436" y="3058884"/>
            <a:ext cx="0" cy="852388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021306" y="3162297"/>
            <a:ext cx="0" cy="810988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483595" y="3687096"/>
            <a:ext cx="0" cy="556068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957502" y="3965130"/>
            <a:ext cx="0" cy="362661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436486" y="3981058"/>
            <a:ext cx="0" cy="362661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904580" y="4146460"/>
            <a:ext cx="0" cy="1972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9390017" y="4200230"/>
            <a:ext cx="0" cy="1972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9873426" y="4200230"/>
            <a:ext cx="0" cy="21096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0341520" y="4245089"/>
            <a:ext cx="0" cy="166104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835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2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7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2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9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9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9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9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822D94-C381-A944-8712-10A83C8A6B62}"/>
              </a:ext>
            </a:extLst>
          </p:cNvPr>
          <p:cNvSpPr txBox="1"/>
          <p:nvPr/>
        </p:nvSpPr>
        <p:spPr>
          <a:xfrm>
            <a:off x="914400" y="1632366"/>
            <a:ext cx="405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6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2. </a:t>
            </a:r>
            <a:r>
              <a:rPr kumimoji="1" lang="ko-KR" altLang="en-US" sz="16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코로나로 인한 영화산업의 변화</a:t>
            </a:r>
            <a:endParaRPr kumimoji="1" lang="x-none" altLang="en-US" sz="1600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914397" y="2174067"/>
            <a:ext cx="445225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월별 코로나 </a:t>
            </a:r>
            <a:r>
              <a:rPr kumimoji="1" lang="ko-KR" altLang="en-US" sz="2500" b="1" dirty="0" err="1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확진자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 수와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월별 박스오피스 관객 수의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상관관계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26583880" descr="EMB000034845f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663" y="1360714"/>
            <a:ext cx="6018064" cy="433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11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822D94-C381-A944-8712-10A83C8A6B62}"/>
              </a:ext>
            </a:extLst>
          </p:cNvPr>
          <p:cNvSpPr txBox="1"/>
          <p:nvPr/>
        </p:nvSpPr>
        <p:spPr>
          <a:xfrm>
            <a:off x="914400" y="1632366"/>
            <a:ext cx="405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6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2. </a:t>
            </a:r>
            <a:r>
              <a:rPr kumimoji="1" lang="ko-KR" altLang="en-US" sz="16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코로나로 인한 영화산업의 변화</a:t>
            </a:r>
            <a:endParaRPr kumimoji="1" lang="x-none" altLang="en-US" sz="1600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914398" y="2174067"/>
            <a:ext cx="382385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월별 코로나 </a:t>
            </a:r>
            <a:r>
              <a:rPr kumimoji="1" lang="ko-KR" altLang="en-US" sz="2500" b="1" dirty="0" err="1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확진자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 비율과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월별 영화 관객수 간의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상관계수 분석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226581720" descr="EMB000034845f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90" y="1133334"/>
            <a:ext cx="5172363" cy="479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08435" y="4110181"/>
            <a:ext cx="221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Spoqa Han Sans Neo" pitchFamily="34" charset="-127"/>
                <a:ea typeface="Spoqa Han Sans Neo" pitchFamily="34" charset="-127"/>
              </a:rPr>
              <a:t>-0.37</a:t>
            </a:r>
            <a:endParaRPr lang="ko-KR" altLang="en-US" sz="3200" dirty="0">
              <a:latin typeface="Spoqa Han Sans Neo" pitchFamily="34" charset="-127"/>
              <a:ea typeface="Spoqa Han Sans Neo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538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Picture 2" descr="C:\Users\PJY\Desktop\covid-cul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6" y="0"/>
            <a:ext cx="1219751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 rot="19266585">
            <a:off x="7730844" y="4110069"/>
            <a:ext cx="51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3</a:t>
            </a:r>
            <a:r>
              <a:rPr kumimoji="1" lang="en-US" altLang="ko-KR" sz="36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. </a:t>
            </a:r>
            <a:r>
              <a:rPr kumimoji="1" lang="ko-KR" altLang="en-US" sz="3600" b="1" dirty="0" err="1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컨텐츠</a:t>
            </a:r>
            <a:r>
              <a:rPr kumimoji="1" lang="ko-KR" altLang="en-US" sz="36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 산업의 변화</a:t>
            </a:r>
            <a:endParaRPr kumimoji="1" lang="en-US" altLang="ko-KR" sz="36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18836" y="3112655"/>
            <a:ext cx="4507346" cy="554181"/>
          </a:xfrm>
          <a:prstGeom prst="round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5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822D94-C381-A944-8712-10A83C8A6B62}"/>
              </a:ext>
            </a:extLst>
          </p:cNvPr>
          <p:cNvSpPr txBox="1"/>
          <p:nvPr/>
        </p:nvSpPr>
        <p:spPr>
          <a:xfrm>
            <a:off x="7255579" y="957566"/>
            <a:ext cx="4692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3. 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코로나로 인한 </a:t>
            </a:r>
            <a:r>
              <a:rPr kumimoji="1" lang="ko-KR" altLang="en-US" sz="1600" dirty="0" err="1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콘텐츠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 산업의 변화</a:t>
            </a:r>
            <a:endParaRPr kumimoji="1" lang="x-none" altLang="en-US" sz="1600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8631382" y="1499267"/>
            <a:ext cx="3316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28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미디어 이용률의 변화</a:t>
            </a:r>
            <a:endParaRPr kumimoji="1" lang="x-none" altLang="en-US" sz="2800" b="1" dirty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pic>
        <p:nvPicPr>
          <p:cNvPr id="12293" name="_x226581400" descr="EMB000034845f1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t="3889" r="-164" b="3459"/>
          <a:stretch/>
        </p:blipFill>
        <p:spPr bwMode="auto">
          <a:xfrm>
            <a:off x="6257899" y="2817261"/>
            <a:ext cx="5766284" cy="292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3600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한컴바탕" pitchFamily="18" charset="2"/>
                <a:cs typeface="한컴바탕" pitchFamily="18" charset="2"/>
              </a:rPr>
              <a:t> 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2294" name="_x226582840" descr="EMB000034845f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77" y="2793512"/>
            <a:ext cx="6116825" cy="29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 flipH="1">
            <a:off x="5688281" y="4714482"/>
            <a:ext cx="4730095" cy="0"/>
          </a:xfrm>
          <a:prstGeom prst="line">
            <a:avLst/>
          </a:prstGeom>
          <a:ln w="28575">
            <a:solidFill>
              <a:srgbClr val="FFC00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0418374" y="3930732"/>
            <a:ext cx="0" cy="783750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501137" y="5112338"/>
            <a:ext cx="5850349" cy="0"/>
          </a:xfrm>
          <a:prstGeom prst="line">
            <a:avLst/>
          </a:prstGeom>
          <a:ln w="28575">
            <a:solidFill>
              <a:srgbClr val="9933F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1950105" y="5025836"/>
            <a:ext cx="5727560" cy="0"/>
          </a:xfrm>
          <a:prstGeom prst="line">
            <a:avLst/>
          </a:prstGeom>
          <a:ln w="28575">
            <a:solidFill>
              <a:srgbClr val="9933F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2419672" y="5445974"/>
            <a:ext cx="5633656" cy="0"/>
          </a:xfrm>
          <a:prstGeom prst="line">
            <a:avLst/>
          </a:prstGeom>
          <a:ln w="28575">
            <a:solidFill>
              <a:srgbClr val="9933F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7353164" y="5112338"/>
            <a:ext cx="0" cy="225291"/>
          </a:xfrm>
          <a:prstGeom prst="straightConnector1">
            <a:avLst/>
          </a:prstGeom>
          <a:ln w="2540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7682971" y="4999692"/>
            <a:ext cx="1" cy="174651"/>
          </a:xfrm>
          <a:prstGeom prst="straightConnector1">
            <a:avLst/>
          </a:prstGeom>
          <a:ln w="2540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8053330" y="5416945"/>
            <a:ext cx="1" cy="116626"/>
          </a:xfrm>
          <a:prstGeom prst="straightConnector1">
            <a:avLst/>
          </a:prstGeom>
          <a:ln w="2540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551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822D94-C381-A944-8712-10A83C8A6B62}"/>
              </a:ext>
            </a:extLst>
          </p:cNvPr>
          <p:cNvSpPr txBox="1"/>
          <p:nvPr/>
        </p:nvSpPr>
        <p:spPr>
          <a:xfrm>
            <a:off x="914399" y="1634625"/>
            <a:ext cx="4692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3. 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코로나로 인한 </a:t>
            </a:r>
            <a:r>
              <a:rPr kumimoji="1" lang="ko-KR" altLang="en-US" sz="1600" dirty="0" err="1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콘텐츠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 산업의 변화</a:t>
            </a:r>
            <a:endParaRPr kumimoji="1" lang="x-none" altLang="en-US" sz="1600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914399" y="2176326"/>
            <a:ext cx="30110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뉴스 이용률의 변</a:t>
            </a:r>
            <a:r>
              <a:rPr kumimoji="1" lang="ko-KR" altLang="en-US" sz="2500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화</a:t>
            </a:r>
            <a:endParaRPr kumimoji="1" lang="x-none" altLang="en-US" sz="2500" b="1" dirty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4289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한컴바탕" pitchFamily="18" charset="2"/>
                <a:cs typeface="한컴바탕" pitchFamily="18" charset="2"/>
              </a:rPr>
              <a:t> 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6386" name="_x226583400" descr="EMB000034845f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475" y="389347"/>
            <a:ext cx="5661515" cy="298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5" name="_x226583880" descr="EMB000034845f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91" y="3645697"/>
            <a:ext cx="5677599" cy="299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 </a:t>
            </a:r>
            <a:endParaRPr kumimoji="1" lang="ko-KR" altLang="ko-K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33686" y="3985054"/>
            <a:ext cx="1081217" cy="2452816"/>
          </a:xfrm>
          <a:prstGeom prst="rect">
            <a:avLst/>
          </a:prstGeom>
          <a:noFill/>
          <a:ln w="19050">
            <a:solidFill>
              <a:srgbClr val="99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098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822D94-C381-A944-8712-10A83C8A6B62}"/>
              </a:ext>
            </a:extLst>
          </p:cNvPr>
          <p:cNvSpPr txBox="1"/>
          <p:nvPr/>
        </p:nvSpPr>
        <p:spPr>
          <a:xfrm>
            <a:off x="914399" y="1634625"/>
            <a:ext cx="4692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3. 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코로나로 인한 </a:t>
            </a:r>
            <a:r>
              <a:rPr kumimoji="1" lang="ko-KR" altLang="en-US" sz="1600" dirty="0" err="1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콘텐츠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 산업의 변화</a:t>
            </a:r>
            <a:endParaRPr kumimoji="1" lang="x-none" altLang="en-US" sz="1600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914397" y="2176326"/>
            <a:ext cx="433185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코로나 증가 추이와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r>
              <a:rPr kumimoji="1" lang="en-US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OTT 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산업</a:t>
            </a:r>
            <a:r>
              <a:rPr kumimoji="1" lang="en-US" altLang="en-US" sz="16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(</a:t>
            </a:r>
            <a:r>
              <a:rPr kumimoji="1" lang="ko-KR" altLang="en-US" sz="1600" b="1" dirty="0" err="1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넷플릭스</a:t>
            </a:r>
            <a:r>
              <a:rPr kumimoji="1" lang="en-US" altLang="en-US" sz="16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)</a:t>
            </a:r>
            <a:r>
              <a:rPr kumimoji="1" lang="en-US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 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증가 추이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비교 </a:t>
            </a:r>
            <a:endParaRPr kumimoji="1" lang="x-none" altLang="en-US" sz="2500" b="1" dirty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4289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한컴바탕" pitchFamily="18" charset="2"/>
                <a:cs typeface="한컴바탕" pitchFamily="18" charset="2"/>
              </a:rPr>
              <a:t> 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226583000" descr="EMB000034845f2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2"/>
          <a:stretch/>
        </p:blipFill>
        <p:spPr bwMode="auto">
          <a:xfrm>
            <a:off x="5338617" y="554182"/>
            <a:ext cx="5474103" cy="27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11" name="_x226582840" descr="EMB000034845f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980" y="3672192"/>
            <a:ext cx="5381739" cy="28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33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822D94-C381-A944-8712-10A83C8A6B62}"/>
              </a:ext>
            </a:extLst>
          </p:cNvPr>
          <p:cNvSpPr txBox="1"/>
          <p:nvPr/>
        </p:nvSpPr>
        <p:spPr>
          <a:xfrm>
            <a:off x="914399" y="1634625"/>
            <a:ext cx="4692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3. 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코로나로 인한 </a:t>
            </a:r>
            <a:r>
              <a:rPr kumimoji="1" lang="ko-KR" altLang="en-US" sz="1600" dirty="0" err="1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콘텐츠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 산업의 변화</a:t>
            </a:r>
            <a:endParaRPr kumimoji="1" lang="x-none" altLang="en-US" sz="1600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914397" y="2176326"/>
            <a:ext cx="433185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코로나 증가 추이와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r>
              <a:rPr kumimoji="1" lang="en-US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OTT 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산업</a:t>
            </a:r>
            <a:r>
              <a:rPr kumimoji="1" lang="en-US" altLang="en-US" sz="16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(</a:t>
            </a:r>
            <a:r>
              <a:rPr kumimoji="1" lang="ko-KR" altLang="en-US" sz="1600" b="1" dirty="0" err="1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넷플릭스</a:t>
            </a:r>
            <a:r>
              <a:rPr kumimoji="1" lang="en-US" altLang="en-US" sz="16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)</a:t>
            </a:r>
            <a:r>
              <a:rPr kumimoji="1" lang="en-US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 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증가 추이의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상관관계 분석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4289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한컴바탕" pitchFamily="18" charset="2"/>
                <a:cs typeface="한컴바탕" pitchFamily="18" charset="2"/>
              </a:rPr>
              <a:t> 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226581880" descr="EMB000034845f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63311"/>
            <a:ext cx="4719782" cy="454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914396" y="4289425"/>
            <a:ext cx="4331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약한 음의 상관관계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2973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Picture 2" descr="C:\Users\PJY\Desktop\covid-cul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6" y="0"/>
            <a:ext cx="1219751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 rot="19266585">
            <a:off x="7730844" y="4110069"/>
            <a:ext cx="51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4</a:t>
            </a:r>
            <a:r>
              <a:rPr kumimoji="1" lang="en-US" altLang="ko-KR" sz="36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. </a:t>
            </a:r>
            <a:r>
              <a:rPr kumimoji="1" lang="ko-KR" altLang="en-US" sz="3600" b="1" dirty="0" err="1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음원</a:t>
            </a:r>
            <a:r>
              <a:rPr kumimoji="1" lang="ko-KR" altLang="en-US" sz="36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 산업의 변화</a:t>
            </a:r>
            <a:endParaRPr kumimoji="1" lang="en-US" altLang="ko-KR" sz="36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18836" y="3112655"/>
            <a:ext cx="4507346" cy="554181"/>
          </a:xfrm>
          <a:prstGeom prst="round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182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822D94-C381-A944-8712-10A83C8A6B62}"/>
              </a:ext>
            </a:extLst>
          </p:cNvPr>
          <p:cNvSpPr txBox="1"/>
          <p:nvPr/>
        </p:nvSpPr>
        <p:spPr>
          <a:xfrm>
            <a:off x="914399" y="1634625"/>
            <a:ext cx="4692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4</a:t>
            </a:r>
            <a:r>
              <a:rPr kumimoji="1" lang="en-US" altLang="ko-KR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. 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코로나로 인한 </a:t>
            </a:r>
            <a:r>
              <a:rPr kumimoji="1" lang="ko-KR" altLang="en-US" sz="1600" dirty="0" err="1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음원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 산업의 변화</a:t>
            </a:r>
            <a:endParaRPr kumimoji="1" lang="x-none" altLang="en-US" sz="1600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914397" y="2176326"/>
            <a:ext cx="5334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음원</a:t>
            </a:r>
            <a:r>
              <a:rPr kumimoji="1" lang="ko-KR" altLang="en-US" sz="28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 이용자수의 변화를 중심으로</a:t>
            </a:r>
            <a:endParaRPr kumimoji="1" lang="en-US" altLang="ko-KR" sz="28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4289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한컴바탕" pitchFamily="18" charset="2"/>
                <a:cs typeface="한컴바탕" pitchFamily="18" charset="2"/>
              </a:rPr>
              <a:t> 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226583400" descr="EMB000034845f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828" y="1329529"/>
            <a:ext cx="5921769" cy="423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3" name="_x226582360" descr="EMB000034845f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63" y="3446605"/>
            <a:ext cx="4344144" cy="139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969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0A76E3E-84EB-5540-AFCD-56A881ABC3B5}"/>
              </a:ext>
            </a:extLst>
          </p:cNvPr>
          <p:cNvSpPr txBox="1"/>
          <p:nvPr/>
        </p:nvSpPr>
        <p:spPr>
          <a:xfrm>
            <a:off x="914400" y="923453"/>
            <a:ext cx="679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6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DE148C-050D-8E45-9D26-C23CD61665D0}"/>
              </a:ext>
            </a:extLst>
          </p:cNvPr>
          <p:cNvSpPr txBox="1"/>
          <p:nvPr/>
        </p:nvSpPr>
        <p:spPr>
          <a:xfrm>
            <a:off x="914399" y="1465154"/>
            <a:ext cx="26888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2500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오늘</a:t>
            </a:r>
            <a:r>
              <a:rPr kumimoji="1" lang="ko-KR" altLang="en-US" sz="2500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 이야기할 내용</a:t>
            </a:r>
            <a:endParaRPr kumimoji="1" lang="x-none" altLang="en-US" sz="2500" b="1" dirty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25B6A47-B871-754F-870A-102F670CF408}"/>
              </a:ext>
            </a:extLst>
          </p:cNvPr>
          <p:cNvSpPr txBox="1"/>
          <p:nvPr/>
        </p:nvSpPr>
        <p:spPr>
          <a:xfrm>
            <a:off x="914399" y="2750127"/>
            <a:ext cx="247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1</a:t>
            </a:r>
            <a:r>
              <a:rPr kumimoji="1" lang="en-US" altLang="ko-KR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.</a:t>
            </a:r>
            <a:r>
              <a:rPr kumimoji="1" lang="ko-KR" altLang="en-US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 </a:t>
            </a:r>
            <a:r>
              <a:rPr kumimoji="1" lang="ko-KR" altLang="en-US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분석계기</a:t>
            </a:r>
            <a:endParaRPr kumimoji="1" lang="x-none" altLang="en-US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0629FF3-8287-CC45-A955-DC17A32612B6}"/>
              </a:ext>
            </a:extLst>
          </p:cNvPr>
          <p:cNvSpPr txBox="1"/>
          <p:nvPr/>
        </p:nvSpPr>
        <p:spPr>
          <a:xfrm>
            <a:off x="914399" y="4075967"/>
            <a:ext cx="411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4</a:t>
            </a:r>
            <a:r>
              <a:rPr kumimoji="1" lang="en-US" altLang="ko-KR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.</a:t>
            </a:r>
            <a:r>
              <a:rPr kumimoji="1" lang="ko-KR" altLang="en-US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 </a:t>
            </a:r>
            <a:r>
              <a:rPr kumimoji="1" lang="ko-KR" altLang="en-US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코로나로 인한 </a:t>
            </a:r>
            <a:r>
              <a:rPr kumimoji="1" lang="ko-KR" altLang="en-US" dirty="0" err="1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음원</a:t>
            </a:r>
            <a:r>
              <a:rPr kumimoji="1" lang="ko-KR" altLang="en-US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 산업의 변화</a:t>
            </a:r>
            <a:endParaRPr kumimoji="1" lang="x-none" altLang="en-US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9E5D4DC-ECD2-7143-AD34-52741612DB3E}"/>
              </a:ext>
            </a:extLst>
          </p:cNvPr>
          <p:cNvSpPr txBox="1"/>
          <p:nvPr/>
        </p:nvSpPr>
        <p:spPr>
          <a:xfrm>
            <a:off x="914397" y="3195062"/>
            <a:ext cx="366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2</a:t>
            </a:r>
            <a:r>
              <a:rPr kumimoji="1" lang="en-US" altLang="ko-KR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.</a:t>
            </a:r>
            <a:r>
              <a:rPr kumimoji="1" lang="ko-KR" altLang="en-US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 </a:t>
            </a:r>
            <a:r>
              <a:rPr kumimoji="1" lang="ko-KR" altLang="en-US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코로나로 인한 영화 산업의 변화</a:t>
            </a:r>
            <a:endParaRPr kumimoji="1" lang="x-none" altLang="en-US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3FD2F72-8C53-1746-9AA7-29A2199E5B9A}"/>
              </a:ext>
            </a:extLst>
          </p:cNvPr>
          <p:cNvSpPr txBox="1"/>
          <p:nvPr/>
        </p:nvSpPr>
        <p:spPr>
          <a:xfrm>
            <a:off x="914398" y="3639997"/>
            <a:ext cx="4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3</a:t>
            </a:r>
            <a:r>
              <a:rPr kumimoji="1" lang="en-US" altLang="ko-KR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.</a:t>
            </a:r>
            <a:r>
              <a:rPr kumimoji="1" lang="ko-KR" altLang="en-US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 </a:t>
            </a:r>
            <a:r>
              <a:rPr kumimoji="1" lang="ko-KR" altLang="en-US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코로나로 인한 </a:t>
            </a:r>
            <a:r>
              <a:rPr kumimoji="1" lang="ko-KR" altLang="en-US" dirty="0" err="1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콘텐츠</a:t>
            </a:r>
            <a:r>
              <a:rPr kumimoji="1" lang="ko-KR" altLang="en-US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 산업의 변화</a:t>
            </a:r>
            <a:endParaRPr kumimoji="1" lang="x-none" altLang="en-US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611512-69D6-0B44-82C7-241FC241776E}"/>
              </a:ext>
            </a:extLst>
          </p:cNvPr>
          <p:cNvSpPr txBox="1"/>
          <p:nvPr/>
        </p:nvSpPr>
        <p:spPr>
          <a:xfrm>
            <a:off x="887237" y="5696884"/>
            <a:ext cx="25037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300" dirty="0" smtClean="0">
                <a:solidFill>
                  <a:schemeClr val="bg1">
                    <a:lumMod val="65000"/>
                  </a:schemeClr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김지수</a:t>
            </a:r>
            <a:r>
              <a:rPr kumimoji="1" lang="en-US" altLang="ko-KR" sz="1300" dirty="0" smtClean="0">
                <a:solidFill>
                  <a:schemeClr val="bg1">
                    <a:lumMod val="65000"/>
                  </a:schemeClr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, </a:t>
            </a:r>
            <a:r>
              <a:rPr kumimoji="1" lang="ko-KR" altLang="en-US" sz="1300" dirty="0" smtClean="0">
                <a:solidFill>
                  <a:schemeClr val="bg1">
                    <a:lumMod val="65000"/>
                  </a:schemeClr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박서현</a:t>
            </a:r>
            <a:r>
              <a:rPr kumimoji="1" lang="en-US" altLang="ko-KR" sz="1300" dirty="0" smtClean="0">
                <a:solidFill>
                  <a:schemeClr val="bg1">
                    <a:lumMod val="65000"/>
                  </a:schemeClr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, </a:t>
            </a:r>
            <a:r>
              <a:rPr kumimoji="1" lang="ko-KR" altLang="en-US" sz="1300" dirty="0" smtClean="0">
                <a:solidFill>
                  <a:schemeClr val="bg1">
                    <a:lumMod val="65000"/>
                  </a:schemeClr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유혜정</a:t>
            </a:r>
            <a:endParaRPr kumimoji="1" lang="x-none" altLang="en-US" sz="1300" dirty="0">
              <a:solidFill>
                <a:schemeClr val="bg1">
                  <a:lumMod val="65000"/>
                </a:schemeClr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01E6CA3-5238-794D-B586-56CE50E11B5C}"/>
              </a:ext>
            </a:extLst>
          </p:cNvPr>
          <p:cNvSpPr txBox="1"/>
          <p:nvPr/>
        </p:nvSpPr>
        <p:spPr>
          <a:xfrm>
            <a:off x="914398" y="4520902"/>
            <a:ext cx="356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5.</a:t>
            </a:r>
            <a:r>
              <a:rPr kumimoji="1" lang="ko-KR" altLang="en-US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 </a:t>
            </a:r>
            <a:r>
              <a:rPr kumimoji="1" lang="ko-KR" altLang="en-US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결</a:t>
            </a:r>
            <a:r>
              <a:rPr kumimoji="1" lang="ko-KR" altLang="en-US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론</a:t>
            </a:r>
            <a:endParaRPr kumimoji="1" lang="x-none" altLang="en-US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7CDEFE0-4C95-E949-91D2-BE0931F7B46D}"/>
              </a:ext>
            </a:extLst>
          </p:cNvPr>
          <p:cNvSpPr txBox="1"/>
          <p:nvPr/>
        </p:nvSpPr>
        <p:spPr>
          <a:xfrm>
            <a:off x="10625752" y="5696884"/>
            <a:ext cx="6790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x-none" sz="1300" dirty="0">
                <a:solidFill>
                  <a:schemeClr val="bg1">
                    <a:lumMod val="65000"/>
                  </a:schemeClr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0</a:t>
            </a:r>
            <a:r>
              <a:rPr kumimoji="1" lang="en-US" altLang="ko-KR" sz="1300" dirty="0">
                <a:solidFill>
                  <a:schemeClr val="bg1">
                    <a:lumMod val="65000"/>
                  </a:schemeClr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F Pro Display Semibold" pitchFamily="2" charset="0"/>
              </a:rPr>
              <a:t>1</a:t>
            </a:r>
            <a:endParaRPr kumimoji="1" lang="x-none" altLang="en-US" sz="1300" dirty="0">
              <a:solidFill>
                <a:schemeClr val="bg1">
                  <a:lumMod val="65000"/>
                </a:schemeClr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  <a:cs typeface="SF Pro Displa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008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822D94-C381-A944-8712-10A83C8A6B62}"/>
              </a:ext>
            </a:extLst>
          </p:cNvPr>
          <p:cNvSpPr txBox="1"/>
          <p:nvPr/>
        </p:nvSpPr>
        <p:spPr>
          <a:xfrm>
            <a:off x="914399" y="1634625"/>
            <a:ext cx="4692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4</a:t>
            </a:r>
            <a:r>
              <a:rPr kumimoji="1" lang="en-US" altLang="ko-KR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. 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코로나로 인한 </a:t>
            </a:r>
            <a:r>
              <a:rPr kumimoji="1" lang="ko-KR" altLang="en-US" sz="1600" dirty="0" err="1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음원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 산업의 변화</a:t>
            </a:r>
            <a:endParaRPr kumimoji="1" lang="x-none" altLang="en-US" sz="1600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914397" y="2176326"/>
            <a:ext cx="48675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2018, 2019, 2020 </a:t>
            </a:r>
            <a:endParaRPr kumimoji="1" lang="en-US" altLang="ko-KR" sz="20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연간 누적 </a:t>
            </a:r>
            <a:r>
              <a:rPr kumimoji="1" lang="ko-KR" altLang="en-US" sz="2500" b="1" dirty="0" err="1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가온지수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 </a:t>
            </a:r>
            <a:r>
              <a:rPr kumimoji="1" lang="en-US" altLang="ko-KR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Top 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합계 변화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4289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한컴바탕" pitchFamily="18" charset="2"/>
                <a:cs typeface="한컴바탕" pitchFamily="18" charset="2"/>
              </a:rPr>
              <a:t> 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9126971" y="3172469"/>
            <a:ext cx="24337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 smtClean="0">
                <a:solidFill>
                  <a:srgbClr val="44474A"/>
                </a:solidFill>
                <a:latin typeface="Spoqa Han Sans Neo Bold" pitchFamily="34" charset="-127"/>
                <a:ea typeface="Spoqa Han Sans Neo Bold" pitchFamily="34" charset="-127"/>
              </a:rPr>
              <a:t>가온지수란</a:t>
            </a:r>
            <a:r>
              <a:rPr kumimoji="1" lang="en-US" altLang="ko-KR" sz="2000" dirty="0" smtClean="0">
                <a:solidFill>
                  <a:srgbClr val="44474A"/>
                </a:solidFill>
                <a:latin typeface="Spoqa Han Sans Neo Bold" pitchFamily="34" charset="-127"/>
                <a:ea typeface="Spoqa Han Sans Neo Bold" pitchFamily="34" charset="-127"/>
              </a:rPr>
              <a:t>?</a:t>
            </a:r>
          </a:p>
          <a:p>
            <a:endParaRPr kumimoji="1" lang="en-US" altLang="ko-KR" sz="2000" dirty="0" smtClean="0">
              <a:solidFill>
                <a:srgbClr val="44474A"/>
              </a:solidFill>
              <a:latin typeface="Spoqa Han Sans Neo Bold" pitchFamily="34" charset="-127"/>
              <a:ea typeface="Spoqa Han Sans Neo Bold" pitchFamily="34" charset="-127"/>
            </a:endParaRPr>
          </a:p>
          <a:p>
            <a:r>
              <a:rPr kumimoji="1" lang="ko-KR" altLang="en-US" sz="2000" dirty="0" smtClean="0">
                <a:solidFill>
                  <a:srgbClr val="44474A"/>
                </a:solidFill>
                <a:latin typeface="Spoqa Han Sans Neo Bold" pitchFamily="34" charset="-127"/>
                <a:ea typeface="Spoqa Han Sans Neo Bold" pitchFamily="34" charset="-127"/>
              </a:rPr>
              <a:t>종합적이고 객관적인 </a:t>
            </a:r>
            <a:endParaRPr kumimoji="1" lang="en-US" altLang="ko-KR" sz="2000" dirty="0" smtClean="0">
              <a:solidFill>
                <a:srgbClr val="44474A"/>
              </a:solidFill>
              <a:latin typeface="Spoqa Han Sans Neo Bold" pitchFamily="34" charset="-127"/>
              <a:ea typeface="Spoqa Han Sans Neo Bold" pitchFamily="34" charset="-127"/>
            </a:endParaRPr>
          </a:p>
          <a:p>
            <a:r>
              <a:rPr kumimoji="1" lang="ko-KR" altLang="en-US" sz="2000" dirty="0" err="1" smtClean="0">
                <a:solidFill>
                  <a:srgbClr val="44474A"/>
                </a:solidFill>
                <a:latin typeface="Spoqa Han Sans Neo Bold" pitchFamily="34" charset="-127"/>
                <a:ea typeface="Spoqa Han Sans Neo Bold" pitchFamily="34" charset="-127"/>
              </a:rPr>
              <a:t>음원</a:t>
            </a:r>
            <a:r>
              <a:rPr kumimoji="1" lang="ko-KR" altLang="en-US" sz="2000" dirty="0" smtClean="0">
                <a:solidFill>
                  <a:srgbClr val="44474A"/>
                </a:solidFill>
                <a:latin typeface="Spoqa Han Sans Neo Bold" pitchFamily="34" charset="-127"/>
                <a:ea typeface="Spoqa Han Sans Neo Bold" pitchFamily="34" charset="-127"/>
              </a:rPr>
              <a:t> 산업의 지표</a:t>
            </a:r>
            <a:endParaRPr kumimoji="1" lang="en-US" altLang="ko-KR" sz="2000" dirty="0" smtClean="0">
              <a:solidFill>
                <a:srgbClr val="44474A"/>
              </a:solidFill>
              <a:latin typeface="Spoqa Han Sans Neo Bold" pitchFamily="34" charset="-127"/>
              <a:ea typeface="Spoqa Han Sans Neo Bold" pitchFamily="34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226582600" descr="EMB000034845f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7" y="3611418"/>
            <a:ext cx="7256476" cy="243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10" name="Picture 6" descr="https://cdn.dailyimpact.co.kr/news/photo/201807/48961_7780_33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365" y="922296"/>
            <a:ext cx="3134597" cy="176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연결선 15"/>
          <p:cNvCxnSpPr/>
          <p:nvPr/>
        </p:nvCxnSpPr>
        <p:spPr>
          <a:xfrm flipH="1">
            <a:off x="7784244" y="3837637"/>
            <a:ext cx="1" cy="1771490"/>
          </a:xfrm>
          <a:prstGeom prst="line">
            <a:avLst/>
          </a:prstGeom>
          <a:ln w="15875">
            <a:solidFill>
              <a:srgbClr val="FFC00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666589" y="4463819"/>
            <a:ext cx="0" cy="1145308"/>
          </a:xfrm>
          <a:prstGeom prst="line">
            <a:avLst/>
          </a:prstGeom>
          <a:ln w="15875">
            <a:solidFill>
              <a:srgbClr val="FFC00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767192" y="5112673"/>
            <a:ext cx="0" cy="496454"/>
          </a:xfrm>
          <a:prstGeom prst="line">
            <a:avLst/>
          </a:prstGeom>
          <a:ln w="15875">
            <a:solidFill>
              <a:srgbClr val="FFC00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7666589" y="4657281"/>
            <a:ext cx="117656" cy="0"/>
          </a:xfrm>
          <a:prstGeom prst="line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6767192" y="5302415"/>
            <a:ext cx="899397" cy="0"/>
          </a:xfrm>
          <a:prstGeom prst="line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8241482" y="4816239"/>
            <a:ext cx="3798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 err="1" smtClean="0">
                <a:solidFill>
                  <a:srgbClr val="44474A"/>
                </a:solidFill>
                <a:latin typeface="Spoqa Han Sans Neo Bold" pitchFamily="34" charset="-127"/>
                <a:ea typeface="Spoqa Han Sans Neo Bold" pitchFamily="34" charset="-127"/>
              </a:rPr>
              <a:t>가온지수가</a:t>
            </a:r>
            <a:r>
              <a:rPr kumimoji="1" lang="ko-KR" altLang="en-US" sz="2000" dirty="0" smtClean="0">
                <a:solidFill>
                  <a:srgbClr val="44474A"/>
                </a:solidFill>
                <a:latin typeface="Spoqa Han Sans Neo Bold" pitchFamily="34" charset="-127"/>
                <a:ea typeface="Spoqa Han Sans Neo Bold" pitchFamily="34" charset="-127"/>
              </a:rPr>
              <a:t> 높다</a:t>
            </a:r>
            <a:endParaRPr kumimoji="1" lang="en-US" altLang="ko-KR" sz="2000" dirty="0" smtClean="0">
              <a:solidFill>
                <a:srgbClr val="44474A"/>
              </a:solidFill>
              <a:latin typeface="Spoqa Han Sans Neo Bold" pitchFamily="34" charset="-127"/>
              <a:ea typeface="Spoqa Han Sans Neo Bold" pitchFamily="34" charset="-127"/>
            </a:endParaRPr>
          </a:p>
          <a:p>
            <a:pPr algn="ctr"/>
            <a:r>
              <a:rPr kumimoji="1" lang="ko-KR" altLang="en-US" sz="2000" dirty="0" smtClean="0">
                <a:solidFill>
                  <a:srgbClr val="44474A"/>
                </a:solidFill>
                <a:latin typeface="Spoqa Han Sans Neo Bold" pitchFamily="34" charset="-127"/>
                <a:ea typeface="Spoqa Han Sans Neo Bold" pitchFamily="34" charset="-127"/>
              </a:rPr>
              <a:t> </a:t>
            </a:r>
            <a:r>
              <a:rPr kumimoji="1" lang="en-US" altLang="ko-KR" sz="2000" dirty="0" smtClean="0">
                <a:solidFill>
                  <a:srgbClr val="44474A"/>
                </a:solidFill>
                <a:latin typeface="Spoqa Han Sans Neo Bold" pitchFamily="34" charset="-127"/>
                <a:ea typeface="Spoqa Han Sans Neo Bold" pitchFamily="34" charset="-127"/>
              </a:rPr>
              <a:t>= </a:t>
            </a:r>
          </a:p>
          <a:p>
            <a:pPr algn="ctr"/>
            <a:r>
              <a:rPr kumimoji="1" lang="ko-KR" altLang="en-US" sz="2000" dirty="0" err="1" smtClean="0">
                <a:solidFill>
                  <a:srgbClr val="44474A"/>
                </a:solidFill>
                <a:latin typeface="Spoqa Han Sans Neo Bold" pitchFamily="34" charset="-127"/>
                <a:ea typeface="Spoqa Han Sans Neo Bold" pitchFamily="34" charset="-127"/>
              </a:rPr>
              <a:t>음원</a:t>
            </a:r>
            <a:r>
              <a:rPr kumimoji="1" lang="ko-KR" altLang="en-US" sz="2000" dirty="0" smtClean="0">
                <a:solidFill>
                  <a:srgbClr val="44474A"/>
                </a:solidFill>
                <a:latin typeface="Spoqa Han Sans Neo Bold" pitchFamily="34" charset="-127"/>
                <a:ea typeface="Spoqa Han Sans Neo Bold" pitchFamily="34" charset="-127"/>
              </a:rPr>
              <a:t> </a:t>
            </a:r>
            <a:r>
              <a:rPr kumimoji="1" lang="ko-KR" altLang="en-US" sz="2000" dirty="0" err="1" smtClean="0">
                <a:solidFill>
                  <a:srgbClr val="44474A"/>
                </a:solidFill>
                <a:latin typeface="Spoqa Han Sans Neo Bold" pitchFamily="34" charset="-127"/>
                <a:ea typeface="Spoqa Han Sans Neo Bold" pitchFamily="34" charset="-127"/>
              </a:rPr>
              <a:t>스트리밍</a:t>
            </a:r>
            <a:r>
              <a:rPr kumimoji="1" lang="ko-KR" altLang="en-US" sz="2000" dirty="0" smtClean="0">
                <a:solidFill>
                  <a:srgbClr val="44474A"/>
                </a:solidFill>
                <a:latin typeface="Spoqa Han Sans Neo Bold" pitchFamily="34" charset="-127"/>
                <a:ea typeface="Spoqa Han Sans Neo Bold" pitchFamily="34" charset="-127"/>
              </a:rPr>
              <a:t> 수가 높다</a:t>
            </a:r>
            <a:endParaRPr kumimoji="1" lang="en-US" altLang="ko-KR" sz="2000" dirty="0" smtClean="0">
              <a:solidFill>
                <a:srgbClr val="44474A"/>
              </a:solidFill>
              <a:latin typeface="Spoqa Han Sans Neo Bold" pitchFamily="34" charset="-127"/>
              <a:ea typeface="Spoqa Han Sans Neo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672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822D94-C381-A944-8712-10A83C8A6B62}"/>
              </a:ext>
            </a:extLst>
          </p:cNvPr>
          <p:cNvSpPr txBox="1"/>
          <p:nvPr/>
        </p:nvSpPr>
        <p:spPr>
          <a:xfrm>
            <a:off x="104700" y="140414"/>
            <a:ext cx="4692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4</a:t>
            </a:r>
            <a:r>
              <a:rPr kumimoji="1" lang="en-US" altLang="ko-KR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. 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코로나로 인한 </a:t>
            </a:r>
            <a:r>
              <a:rPr kumimoji="1" lang="ko-KR" altLang="en-US" sz="1600" dirty="0" err="1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음원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 산업의 변화</a:t>
            </a:r>
            <a:endParaRPr kumimoji="1" lang="x-none" altLang="en-US" sz="1600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6887712" y="544290"/>
            <a:ext cx="486756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2000" b="1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2019, 2020  </a:t>
            </a:r>
            <a:endParaRPr kumimoji="1" lang="en-US" altLang="ko-KR" sz="20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pPr algn="r"/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월별 </a:t>
            </a:r>
            <a:r>
              <a:rPr kumimoji="1" lang="ko-KR" altLang="en-US" sz="2500" b="1" dirty="0" err="1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가온지수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 </a:t>
            </a:r>
            <a:r>
              <a:rPr kumimoji="1" lang="en-US" altLang="ko-KR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top30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의 합계 변화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pPr algn="r"/>
            <a:r>
              <a:rPr kumimoji="1" lang="en-US" altLang="ko-KR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(3</a:t>
            </a:r>
            <a:r>
              <a:rPr kumimoji="1" lang="ko-KR" altLang="en-US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월</a:t>
            </a:r>
            <a:r>
              <a:rPr kumimoji="1" lang="en-US" altLang="ko-KR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~12</a:t>
            </a:r>
            <a:r>
              <a:rPr kumimoji="1" lang="ko-KR" altLang="en-US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월</a:t>
            </a:r>
            <a:r>
              <a:rPr kumimoji="1" lang="en-US" altLang="ko-KR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)</a:t>
            </a:r>
            <a:endParaRPr kumimoji="1" lang="en-US" altLang="ko-KR" b="1" dirty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4289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한컴바탕" pitchFamily="18" charset="2"/>
                <a:cs typeface="한컴바탕" pitchFamily="18" charset="2"/>
              </a:rPr>
              <a:t> 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39" name="_x226582520" descr="EMB000034845f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90" y="1085137"/>
            <a:ext cx="3491346" cy="86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8" name="_x226582440" descr="EMB000034845f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05" y="2387791"/>
            <a:ext cx="3491346" cy="86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7" name="_x226583320" descr="EMB000034845f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90" y="3810191"/>
            <a:ext cx="3491346" cy="86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_x226582040" descr="EMB000034845f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90" y="5202348"/>
            <a:ext cx="3491346" cy="86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5" name="_x226584280" descr="EMB000034845f4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327" y="2357548"/>
            <a:ext cx="3491346" cy="86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 </a:t>
            </a:r>
            <a:endParaRPr kumimoji="1" lang="ko-KR" altLang="ko-K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2545" name="_x226581400" descr="EMB000034845f4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327" y="3779948"/>
            <a:ext cx="3491346" cy="86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4" name="_x226581640" descr="EMB000034845f4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327" y="5202348"/>
            <a:ext cx="3491346" cy="86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3" name="_x226581560" descr="EMB000034845f4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933" y="2357548"/>
            <a:ext cx="3491346" cy="86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2" name="_x226582200" descr="EMB000034845f5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933" y="3758630"/>
            <a:ext cx="3491346" cy="86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1" name="_x226582920" descr="EMB000034845f5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933" y="5202348"/>
            <a:ext cx="3491346" cy="86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0" y="7569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한컴바탕" pitchFamily="18" charset="2"/>
                <a:cs typeface="한컴바탕" pitchFamily="18" charset="2"/>
              </a:rPr>
              <a:t> 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0144" y="767427"/>
            <a:ext cx="453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월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70144" y="2080014"/>
            <a:ext cx="453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</a:t>
            </a:r>
            <a:r>
              <a:rPr lang="ko-KR" altLang="en-US" sz="1400" dirty="0" smtClean="0"/>
              <a:t>월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70144" y="3450853"/>
            <a:ext cx="453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5</a:t>
            </a:r>
            <a:r>
              <a:rPr lang="ko-KR" altLang="en-US" sz="1400" dirty="0" smtClean="0"/>
              <a:t>월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70144" y="4894571"/>
            <a:ext cx="453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6</a:t>
            </a:r>
            <a:r>
              <a:rPr lang="ko-KR" altLang="en-US" sz="1400" dirty="0" smtClean="0"/>
              <a:t>월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674058" y="2080014"/>
            <a:ext cx="453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</a:t>
            </a:r>
            <a:r>
              <a:rPr lang="ko-KR" altLang="en-US" sz="1400" dirty="0" smtClean="0"/>
              <a:t>월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674058" y="3431412"/>
            <a:ext cx="453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8</a:t>
            </a:r>
            <a:r>
              <a:rPr lang="ko-KR" altLang="en-US" sz="1400" dirty="0" smtClean="0"/>
              <a:t>월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674058" y="4894570"/>
            <a:ext cx="453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</a:t>
            </a:r>
            <a:r>
              <a:rPr lang="ko-KR" altLang="en-US" sz="1400" dirty="0" smtClean="0"/>
              <a:t>월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8560257" y="2049771"/>
            <a:ext cx="866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10</a:t>
            </a:r>
            <a:r>
              <a:rPr lang="ko-KR" altLang="en-US" sz="1400" dirty="0" smtClean="0"/>
              <a:t>월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560257" y="3450853"/>
            <a:ext cx="761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11</a:t>
            </a:r>
            <a:r>
              <a:rPr lang="ko-KR" altLang="en-US" sz="1400" dirty="0" smtClean="0"/>
              <a:t>월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8560258" y="4894569"/>
            <a:ext cx="659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12</a:t>
            </a:r>
            <a:r>
              <a:rPr lang="ko-KR" altLang="en-US" sz="1400" dirty="0" smtClean="0"/>
              <a:t>월</a:t>
            </a:r>
            <a:endParaRPr lang="ko-KR" altLang="en-US" sz="14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3617692" y="1119061"/>
            <a:ext cx="0" cy="631479"/>
          </a:xfrm>
          <a:prstGeom prst="line">
            <a:avLst/>
          </a:prstGeom>
          <a:ln w="15875">
            <a:solidFill>
              <a:srgbClr val="FFC00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1820562" y="1594465"/>
            <a:ext cx="1797132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588857" y="2428042"/>
            <a:ext cx="0" cy="631479"/>
          </a:xfrm>
          <a:prstGeom prst="line">
            <a:avLst/>
          </a:prstGeom>
          <a:ln w="15875">
            <a:solidFill>
              <a:srgbClr val="FFC00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89438" y="2903446"/>
            <a:ext cx="1599421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613571" y="3837945"/>
            <a:ext cx="0" cy="631479"/>
          </a:xfrm>
          <a:prstGeom prst="line">
            <a:avLst/>
          </a:prstGeom>
          <a:ln w="15875">
            <a:solidFill>
              <a:srgbClr val="FFC00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3534032" y="4313349"/>
            <a:ext cx="79541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617692" y="5237145"/>
            <a:ext cx="0" cy="631479"/>
          </a:xfrm>
          <a:prstGeom prst="line">
            <a:avLst/>
          </a:prstGeom>
          <a:ln w="15875">
            <a:solidFill>
              <a:srgbClr val="FFC00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3105665" y="5712549"/>
            <a:ext cx="51203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654981" y="2387295"/>
            <a:ext cx="0" cy="631479"/>
          </a:xfrm>
          <a:prstGeom prst="line">
            <a:avLst/>
          </a:prstGeom>
          <a:ln w="15875">
            <a:solidFill>
              <a:srgbClr val="FFC00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7002162" y="2862699"/>
            <a:ext cx="652821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654981" y="3822309"/>
            <a:ext cx="0" cy="631479"/>
          </a:xfrm>
          <a:prstGeom prst="line">
            <a:avLst/>
          </a:prstGeom>
          <a:ln w="15875">
            <a:solidFill>
              <a:srgbClr val="FFC00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6380205" y="4297713"/>
            <a:ext cx="1274779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656024" y="5241264"/>
            <a:ext cx="0" cy="631479"/>
          </a:xfrm>
          <a:prstGeom prst="line">
            <a:avLst/>
          </a:prstGeom>
          <a:ln w="15875">
            <a:solidFill>
              <a:srgbClr val="FFC00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 flipV="1">
            <a:off x="5317524" y="5708430"/>
            <a:ext cx="2338504" cy="8238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1566938" y="5242206"/>
            <a:ext cx="0" cy="631479"/>
          </a:xfrm>
          <a:prstGeom prst="line">
            <a:avLst/>
          </a:prstGeom>
          <a:ln w="15875">
            <a:solidFill>
              <a:srgbClr val="FFC00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10474411" y="5728761"/>
            <a:ext cx="1092531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1566938" y="3794027"/>
            <a:ext cx="0" cy="631479"/>
          </a:xfrm>
          <a:prstGeom prst="line">
            <a:avLst/>
          </a:prstGeom>
          <a:ln w="15875">
            <a:solidFill>
              <a:srgbClr val="FFC00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10070757" y="4269431"/>
            <a:ext cx="1496186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1571053" y="2395533"/>
            <a:ext cx="0" cy="631479"/>
          </a:xfrm>
          <a:prstGeom prst="line">
            <a:avLst/>
          </a:prstGeom>
          <a:ln w="15875">
            <a:solidFill>
              <a:srgbClr val="FFC00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 flipV="1">
            <a:off x="11024791" y="2862699"/>
            <a:ext cx="546267" cy="8238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77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822D94-C381-A944-8712-10A83C8A6B62}"/>
              </a:ext>
            </a:extLst>
          </p:cNvPr>
          <p:cNvSpPr txBox="1"/>
          <p:nvPr/>
        </p:nvSpPr>
        <p:spPr>
          <a:xfrm>
            <a:off x="914399" y="1634625"/>
            <a:ext cx="4692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4</a:t>
            </a:r>
            <a:r>
              <a:rPr kumimoji="1" lang="en-US" altLang="ko-KR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. 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코로나로 인한 </a:t>
            </a:r>
            <a:r>
              <a:rPr kumimoji="1" lang="ko-KR" altLang="en-US" sz="1600" dirty="0" err="1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음원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 산업의 변화</a:t>
            </a:r>
            <a:endParaRPr kumimoji="1" lang="x-none" altLang="en-US" sz="1600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914397" y="2176326"/>
            <a:ext cx="48675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2019vs2020 </a:t>
            </a:r>
            <a:r>
              <a:rPr kumimoji="1" lang="en-US" altLang="ko-KR" sz="2500" b="1" dirty="0" err="1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Heatmap</a:t>
            </a:r>
            <a:r>
              <a:rPr kumimoji="1" lang="en-US" altLang="ko-KR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 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시각화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4289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한컴바탕" pitchFamily="18" charset="2"/>
                <a:cs typeface="한컴바탕" pitchFamily="18" charset="2"/>
              </a:rPr>
              <a:t> 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53" name="_x226582680" descr="EMB000034845f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24983"/>
            <a:ext cx="5060207" cy="519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718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822D94-C381-A944-8712-10A83C8A6B62}"/>
              </a:ext>
            </a:extLst>
          </p:cNvPr>
          <p:cNvSpPr txBox="1"/>
          <p:nvPr/>
        </p:nvSpPr>
        <p:spPr>
          <a:xfrm>
            <a:off x="914399" y="1634625"/>
            <a:ext cx="4692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4</a:t>
            </a:r>
            <a:r>
              <a:rPr kumimoji="1" lang="en-US" altLang="ko-KR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. 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코로나로 인한 </a:t>
            </a:r>
            <a:r>
              <a:rPr kumimoji="1" lang="ko-KR" altLang="en-US" sz="1600" dirty="0" err="1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음원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 산업의 변화</a:t>
            </a:r>
            <a:endParaRPr kumimoji="1" lang="x-none" altLang="en-US" sz="1600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914397" y="2176326"/>
            <a:ext cx="486756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월별 코로나 </a:t>
            </a:r>
            <a:r>
              <a:rPr kumimoji="1" lang="ko-KR" altLang="en-US" sz="2500" b="1" dirty="0" err="1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확진자</a:t>
            </a:r>
            <a:r>
              <a:rPr kumimoji="1" lang="ko-KR" altLang="en-US" sz="2500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 수 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변화와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월별 </a:t>
            </a:r>
            <a:r>
              <a:rPr kumimoji="1" lang="ko-KR" altLang="en-US" sz="2500" b="1" dirty="0" err="1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가온지수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 </a:t>
            </a:r>
            <a:r>
              <a:rPr kumimoji="1" lang="en-US" altLang="ko-KR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top30 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합계 변화의 상관관계 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4289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한컴바탕" pitchFamily="18" charset="2"/>
                <a:cs typeface="한컴바탕" pitchFamily="18" charset="2"/>
              </a:rPr>
              <a:t> 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226582920" descr="EMB000034845f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43" y="1306383"/>
            <a:ext cx="5596457" cy="403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0435328" y="2938644"/>
            <a:ext cx="317597" cy="386204"/>
          </a:xfrm>
          <a:prstGeom prst="line">
            <a:avLst/>
          </a:prstGeom>
          <a:ln w="34925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752925" y="3317868"/>
            <a:ext cx="324577" cy="186169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10438818" y="3793713"/>
            <a:ext cx="314107" cy="533983"/>
          </a:xfrm>
          <a:prstGeom prst="line">
            <a:avLst/>
          </a:prstGeom>
          <a:ln w="38100">
            <a:solidFill>
              <a:srgbClr val="092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10759905" y="1678727"/>
            <a:ext cx="324577" cy="2118478"/>
          </a:xfrm>
          <a:prstGeom prst="line">
            <a:avLst/>
          </a:prstGeom>
          <a:ln w="38100">
            <a:solidFill>
              <a:srgbClr val="092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138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822D94-C381-A944-8712-10A83C8A6B62}"/>
              </a:ext>
            </a:extLst>
          </p:cNvPr>
          <p:cNvSpPr txBox="1"/>
          <p:nvPr/>
        </p:nvSpPr>
        <p:spPr>
          <a:xfrm>
            <a:off x="914399" y="1634625"/>
            <a:ext cx="4692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4</a:t>
            </a:r>
            <a:r>
              <a:rPr kumimoji="1" lang="en-US" altLang="ko-KR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. 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코로나로 인한 </a:t>
            </a:r>
            <a:r>
              <a:rPr kumimoji="1" lang="ko-KR" altLang="en-US" sz="1600" dirty="0" err="1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음원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 산업의 변화</a:t>
            </a:r>
            <a:endParaRPr kumimoji="1" lang="x-none" altLang="en-US" sz="1600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914397" y="2176326"/>
            <a:ext cx="486756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월별 코로나 </a:t>
            </a:r>
            <a:r>
              <a:rPr kumimoji="1" lang="ko-KR" altLang="en-US" sz="2500" b="1" dirty="0" err="1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확진자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 비율과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월별 </a:t>
            </a:r>
            <a:r>
              <a:rPr kumimoji="1" lang="ko-KR" altLang="en-US" sz="2500" b="1" dirty="0" err="1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가온지수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 </a:t>
            </a:r>
            <a:r>
              <a:rPr kumimoji="1" lang="ko-KR" altLang="en-US" sz="2500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간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의 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상관계수 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4289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한컴바탕" pitchFamily="18" charset="2"/>
                <a:cs typeface="한컴바탕" pitchFamily="18" charset="2"/>
              </a:rPr>
              <a:t> 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1" name="_x226583160" descr="EMB000034845f5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964" y="905094"/>
            <a:ext cx="5072743" cy="507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308435" y="4110181"/>
            <a:ext cx="221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Spoqa Han Sans Neo" pitchFamily="34" charset="-127"/>
                <a:ea typeface="Spoqa Han Sans Neo" pitchFamily="34" charset="-127"/>
              </a:rPr>
              <a:t>-0.4</a:t>
            </a:r>
            <a:endParaRPr lang="ko-KR" altLang="en-US" sz="3200" dirty="0">
              <a:latin typeface="Spoqa Han Sans Neo" pitchFamily="34" charset="-127"/>
              <a:ea typeface="Spoqa Han Sans Neo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306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822D94-C381-A944-8712-10A83C8A6B62}"/>
              </a:ext>
            </a:extLst>
          </p:cNvPr>
          <p:cNvSpPr txBox="1"/>
          <p:nvPr/>
        </p:nvSpPr>
        <p:spPr>
          <a:xfrm>
            <a:off x="250371" y="228600"/>
            <a:ext cx="4692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4</a:t>
            </a:r>
            <a:r>
              <a:rPr kumimoji="1" lang="en-US" altLang="ko-KR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. 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코로나로 인한 </a:t>
            </a:r>
            <a:r>
              <a:rPr kumimoji="1" lang="ko-KR" altLang="en-US" sz="1600" dirty="0" err="1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음원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 산업의 변화</a:t>
            </a:r>
            <a:endParaRPr kumimoji="1" lang="x-none" altLang="en-US" sz="1600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914397" y="2176326"/>
            <a:ext cx="48675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b="1" dirty="0" err="1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음원소비율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 하락의 원인은</a:t>
            </a:r>
            <a:r>
              <a:rPr kumimoji="1" lang="en-US" altLang="ko-KR" sz="2500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 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무엇일까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4289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한컴바탕" pitchFamily="18" charset="2"/>
                <a:cs typeface="한컴바탕" pitchFamily="18" charset="2"/>
              </a:rPr>
              <a:t> 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5" name="_x226583320" descr="EMB000034845f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610" y="1382486"/>
            <a:ext cx="5377707" cy="393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348111" y="5318391"/>
            <a:ext cx="1023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출처</a:t>
            </a:r>
            <a:r>
              <a:rPr lang="en-US" altLang="ko-KR" sz="900" dirty="0" smtClean="0"/>
              <a:t>:</a:t>
            </a:r>
            <a:r>
              <a:rPr lang="ko-KR" altLang="en-US" sz="900" dirty="0" err="1" smtClean="0"/>
              <a:t>과기정통부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91145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822D94-C381-A944-8712-10A83C8A6B62}"/>
              </a:ext>
            </a:extLst>
          </p:cNvPr>
          <p:cNvSpPr txBox="1"/>
          <p:nvPr/>
        </p:nvSpPr>
        <p:spPr>
          <a:xfrm>
            <a:off x="250371" y="228600"/>
            <a:ext cx="4692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4</a:t>
            </a:r>
            <a:r>
              <a:rPr kumimoji="1" lang="en-US" altLang="ko-KR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. 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코로나로 인한 </a:t>
            </a:r>
            <a:r>
              <a:rPr kumimoji="1" lang="ko-KR" altLang="en-US" sz="1600" dirty="0" err="1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음원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 산업의 변화</a:t>
            </a:r>
            <a:endParaRPr kumimoji="1" lang="x-none" altLang="en-US" sz="1600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914397" y="2176326"/>
            <a:ext cx="48675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b="1" dirty="0" err="1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음원소비율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 하락의 원인은</a:t>
            </a:r>
            <a:r>
              <a:rPr kumimoji="1" lang="en-US" altLang="ko-KR" sz="2500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 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무엇일까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4289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한컴바탕" pitchFamily="18" charset="2"/>
                <a:cs typeface="한컴바탕" pitchFamily="18" charset="2"/>
              </a:rPr>
              <a:t> 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49" name="_x226581960" descr="EMB000034845f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9" y="827314"/>
            <a:ext cx="4349644" cy="513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914397" y="3056546"/>
            <a:ext cx="486756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Spoqa Han Sans Neo Light" pitchFamily="34" charset="-127"/>
                <a:ea typeface="Spoqa Han Sans Neo Light" pitchFamily="34" charset="-127"/>
              </a:rPr>
              <a:t>▸ 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Light" pitchFamily="34" charset="-127"/>
                <a:ea typeface="Spoqa Han Sans Neo Light" pitchFamily="34" charset="-127"/>
              </a:rPr>
              <a:t>시각매체의 사용량 증가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Light" pitchFamily="34" charset="-127"/>
              <a:ea typeface="Spoqa Han Sans Neo Light" pitchFamily="34" charset="-127"/>
            </a:endParaRPr>
          </a:p>
          <a:p>
            <a:endParaRPr kumimoji="1" lang="en-US" altLang="ko-KR" sz="2500" b="1" dirty="0" smtClean="0">
              <a:solidFill>
                <a:srgbClr val="44474A"/>
              </a:solidFill>
              <a:latin typeface="Spoqa Han Sans Neo Light" pitchFamily="34" charset="-127"/>
              <a:ea typeface="Spoqa Han Sans Neo Light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13823" y="6003622"/>
            <a:ext cx="14414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ko-KR" altLang="ko-KR" sz="800" dirty="0">
                <a:latin typeface="Spoqa Han Sans Neo" pitchFamily="34" charset="-127"/>
                <a:ea typeface="Spoqa Han Sans Neo" pitchFamily="34" charset="-127"/>
              </a:rPr>
              <a:t>출처</a:t>
            </a:r>
            <a:r>
              <a:rPr lang="en-US" altLang="ko-KR" sz="800" dirty="0">
                <a:latin typeface="Spoqa Han Sans Neo" pitchFamily="34" charset="-127"/>
                <a:ea typeface="Spoqa Han Sans Neo" pitchFamily="34" charset="-127"/>
              </a:rPr>
              <a:t>: </a:t>
            </a:r>
            <a:r>
              <a:rPr lang="ko-KR" altLang="ko-KR" sz="800" dirty="0" err="1">
                <a:latin typeface="Spoqa Han Sans Neo" pitchFamily="34" charset="-127"/>
                <a:ea typeface="Spoqa Han Sans Neo" pitchFamily="34" charset="-127"/>
              </a:rPr>
              <a:t>와이즈앱</a:t>
            </a:r>
            <a:r>
              <a:rPr lang="ko-KR" altLang="ko-KR" sz="800" dirty="0">
                <a:latin typeface="Spoqa Han Sans Neo" pitchFamily="34" charset="-127"/>
                <a:ea typeface="Spoqa Han Sans Neo" pitchFamily="34" charset="-127"/>
              </a:rPr>
              <a:t>·</a:t>
            </a:r>
            <a:r>
              <a:rPr lang="ko-KR" altLang="ko-KR" sz="800" dirty="0" err="1">
                <a:latin typeface="Spoqa Han Sans Neo" pitchFamily="34" charset="-127"/>
                <a:ea typeface="Spoqa Han Sans Neo" pitchFamily="34" charset="-127"/>
              </a:rPr>
              <a:t>와이즈리테일</a:t>
            </a:r>
            <a:r>
              <a:rPr lang="ko-KR" altLang="ko-KR" sz="800" dirty="0">
                <a:latin typeface="Spoqa Han Sans Neo" pitchFamily="34" charset="-127"/>
                <a:ea typeface="Spoqa Han Sans Neo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0356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Picture 2" descr="C:\Users\PJY\Desktop\covid-cul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6" y="0"/>
            <a:ext cx="1219751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 rot="19266585">
            <a:off x="8235340" y="4300094"/>
            <a:ext cx="3620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5. </a:t>
            </a:r>
            <a:r>
              <a:rPr kumimoji="1" lang="ko-KR" altLang="en-US" sz="36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결</a:t>
            </a:r>
            <a:r>
              <a:rPr kumimoji="1" lang="ko-KR" altLang="en-US" sz="3600" b="1" dirty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론</a:t>
            </a:r>
            <a:endParaRPr kumimoji="1" lang="en-US" altLang="ko-KR" sz="36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18836" y="3112655"/>
            <a:ext cx="4507346" cy="554181"/>
          </a:xfrm>
          <a:prstGeom prst="round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139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822D94-C381-A944-8712-10A83C8A6B62}"/>
              </a:ext>
            </a:extLst>
          </p:cNvPr>
          <p:cNvSpPr txBox="1"/>
          <p:nvPr/>
        </p:nvSpPr>
        <p:spPr>
          <a:xfrm>
            <a:off x="250371" y="228600"/>
            <a:ext cx="4692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5</a:t>
            </a:r>
            <a:r>
              <a:rPr kumimoji="1" lang="en-US" altLang="ko-KR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. 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결론</a:t>
            </a:r>
            <a:endParaRPr kumimoji="1" lang="x-none" altLang="en-US" sz="1600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914396" y="1261926"/>
            <a:ext cx="48675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코로나</a:t>
            </a:r>
            <a:r>
              <a:rPr kumimoji="1" lang="en-US" altLang="ko-KR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19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로 인한 문화 산업의 변화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1258409" y="1952023"/>
            <a:ext cx="512428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영화 산업</a:t>
            </a:r>
            <a:endParaRPr kumimoji="1" lang="en-US" altLang="ko-KR" sz="20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Spoqa Han Sans Neo" pitchFamily="34" charset="-127"/>
                <a:ea typeface="Spoqa Han Sans Neo" pitchFamily="34" charset="-127"/>
              </a:rPr>
              <a:t>▸ 박스오피스 관객 수 </a:t>
            </a:r>
            <a:r>
              <a:rPr lang="en-US" altLang="ko-KR" dirty="0" smtClean="0">
                <a:latin typeface="Spoqa Han Sans Neo" pitchFamily="34" charset="-127"/>
                <a:ea typeface="Spoqa Han Sans Neo" pitchFamily="34" charset="-127"/>
              </a:rPr>
              <a:t>0.65</a:t>
            </a:r>
            <a:r>
              <a:rPr lang="ko-KR" altLang="en-US" dirty="0" smtClean="0">
                <a:latin typeface="Spoqa Han Sans Neo" pitchFamily="34" charset="-127"/>
                <a:ea typeface="Spoqa Han Sans Neo" pitchFamily="34" charset="-127"/>
              </a:rPr>
              <a:t>배 감소</a:t>
            </a:r>
            <a:endParaRPr kumimoji="1" lang="en-US" altLang="ko-KR" sz="2000" b="1" dirty="0">
              <a:solidFill>
                <a:srgbClr val="44474A"/>
              </a:solidFill>
              <a:latin typeface="Spoqa Han Sans Neo" pitchFamily="34" charset="-127"/>
              <a:ea typeface="Spoqa Han Sans Neo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0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미디어 </a:t>
            </a:r>
            <a:r>
              <a:rPr kumimoji="1" lang="ko-KR" altLang="en-US" sz="2000" b="1" dirty="0" err="1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컨텐츠</a:t>
            </a:r>
            <a:r>
              <a:rPr kumimoji="1" lang="ko-KR" altLang="en-US" sz="20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 산업</a:t>
            </a:r>
            <a:endParaRPr kumimoji="1" lang="en-US" altLang="ko-KR" sz="20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Spoqa Han Sans Neo" pitchFamily="34" charset="-127"/>
                <a:ea typeface="Spoqa Han Sans Neo" pitchFamily="34" charset="-127"/>
              </a:rPr>
              <a:t>▸ 온라인 </a:t>
            </a:r>
            <a:r>
              <a:rPr lang="ko-KR" altLang="en-US" dirty="0">
                <a:latin typeface="Spoqa Han Sans Neo" pitchFamily="34" charset="-127"/>
                <a:ea typeface="Spoqa Han Sans Neo" pitchFamily="34" charset="-127"/>
              </a:rPr>
              <a:t>동영상 플랫폼 이용자 </a:t>
            </a:r>
            <a:r>
              <a:rPr lang="en-US" altLang="ko-KR" dirty="0">
                <a:latin typeface="Spoqa Han Sans Neo" pitchFamily="34" charset="-127"/>
                <a:ea typeface="Spoqa Han Sans Neo" pitchFamily="34" charset="-127"/>
              </a:rPr>
              <a:t>2</a:t>
            </a:r>
            <a:r>
              <a:rPr lang="ko-KR" altLang="en-US" dirty="0">
                <a:latin typeface="Spoqa Han Sans Neo" pitchFamily="34" charset="-127"/>
                <a:ea typeface="Spoqa Han Sans Neo" pitchFamily="34" charset="-127"/>
              </a:rPr>
              <a:t>배 증가</a:t>
            </a:r>
            <a:endParaRPr kumimoji="1" lang="en-US" altLang="ko-KR" b="1" dirty="0">
              <a:solidFill>
                <a:srgbClr val="44474A"/>
              </a:solidFill>
              <a:latin typeface="Spoqa Han Sans Neo" pitchFamily="34" charset="-127"/>
              <a:ea typeface="Spoqa Han Sans Neo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0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b="1" dirty="0" err="1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음원</a:t>
            </a:r>
            <a:r>
              <a:rPr kumimoji="1" lang="ko-KR" altLang="en-US" sz="20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 산업 </a:t>
            </a:r>
            <a:endParaRPr kumimoji="1" lang="en-US" altLang="ko-KR" sz="20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Spoqa Han Sans Neo" pitchFamily="34" charset="-127"/>
                <a:ea typeface="Spoqa Han Sans Neo" pitchFamily="34" charset="-127"/>
              </a:rPr>
              <a:t> </a:t>
            </a:r>
            <a:r>
              <a:rPr lang="ko-KR" altLang="en-US" dirty="0">
                <a:latin typeface="Spoqa Han Sans Neo" pitchFamily="34" charset="-127"/>
                <a:ea typeface="Spoqa Han Sans Neo" pitchFamily="34" charset="-127"/>
              </a:rPr>
              <a:t>▸ </a:t>
            </a:r>
            <a:r>
              <a:rPr lang="ko-KR" altLang="en-US" dirty="0" err="1" smtClean="0">
                <a:latin typeface="Spoqa Han Sans Neo" pitchFamily="34" charset="-127"/>
                <a:ea typeface="Spoqa Han Sans Neo" pitchFamily="34" charset="-127"/>
              </a:rPr>
              <a:t>가온지수</a:t>
            </a:r>
            <a:r>
              <a:rPr lang="ko-KR" altLang="en-US" dirty="0" smtClean="0">
                <a:latin typeface="Spoqa Han Sans Neo" pitchFamily="34" charset="-127"/>
                <a:ea typeface="Spoqa Han Sans Neo" pitchFamily="34" charset="-127"/>
              </a:rPr>
              <a:t> </a:t>
            </a:r>
            <a:r>
              <a:rPr lang="en-US" altLang="ko-KR" dirty="0">
                <a:latin typeface="Spoqa Han Sans Neo" pitchFamily="34" charset="-127"/>
                <a:ea typeface="Spoqa Han Sans Neo" pitchFamily="34" charset="-127"/>
              </a:rPr>
              <a:t>0.15</a:t>
            </a:r>
            <a:r>
              <a:rPr lang="ko-KR" altLang="en-US" dirty="0">
                <a:latin typeface="Spoqa Han Sans Neo" pitchFamily="34" charset="-127"/>
                <a:ea typeface="Spoqa Han Sans Neo" pitchFamily="34" charset="-127"/>
              </a:rPr>
              <a:t>배 감소 </a:t>
            </a:r>
            <a:endParaRPr kumimoji="1" lang="en-US" altLang="ko-KR" b="1" dirty="0" smtClean="0">
              <a:solidFill>
                <a:srgbClr val="44474A"/>
              </a:solidFill>
              <a:latin typeface="Spoqa Han Sans Neo" pitchFamily="34" charset="-127"/>
              <a:ea typeface="Spoqa Han Sans Neo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27173" y="2016740"/>
            <a:ext cx="3926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Spoqa Han Sans Neo Medium" pitchFamily="50" charset="-127"/>
                <a:ea typeface="Spoqa Han Sans Neo Medium" pitchFamily="50" charset="-127"/>
              </a:rPr>
              <a:t>“</a:t>
            </a:r>
            <a:r>
              <a:rPr lang="ko-KR" altLang="en-US" dirty="0" smtClean="0">
                <a:latin typeface="Spoqa Han Sans Neo Medium" pitchFamily="50" charset="-127"/>
                <a:ea typeface="Spoqa Han Sans Neo Medium" pitchFamily="50" charset="-127"/>
              </a:rPr>
              <a:t>일시적인 현상이 아니라</a:t>
            </a:r>
            <a:endParaRPr lang="en-US" altLang="ko-KR" dirty="0" smtClean="0">
              <a:latin typeface="Spoqa Han Sans Neo Medium" pitchFamily="50" charset="-127"/>
              <a:ea typeface="Spoqa Han Sans Neo Medium" pitchFamily="50" charset="-127"/>
            </a:endParaRPr>
          </a:p>
          <a:p>
            <a:r>
              <a:rPr lang="ko-KR" altLang="en-US" dirty="0" smtClean="0">
                <a:latin typeface="Spoqa Han Sans Neo Medium" pitchFamily="50" charset="-127"/>
                <a:ea typeface="Spoqa Han Sans Neo Medium" pitchFamily="50" charset="-127"/>
              </a:rPr>
              <a:t>문화 산업 자체의 판도가 변화</a:t>
            </a:r>
            <a:r>
              <a:rPr lang="en-US" altLang="ko-KR" dirty="0" smtClean="0">
                <a:latin typeface="Spoqa Han Sans Neo Medium" pitchFamily="50" charset="-127"/>
                <a:ea typeface="Spoqa Han Sans Neo Medium" pitchFamily="50" charset="-127"/>
              </a:rPr>
              <a:t>”</a:t>
            </a:r>
            <a:endParaRPr lang="ko-KR" altLang="en-US" dirty="0">
              <a:latin typeface="Spoqa Han Sans Neo Medium" pitchFamily="50" charset="-127"/>
              <a:ea typeface="Spoqa Han Sans Neo Medium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51568" y="3614016"/>
            <a:ext cx="3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Spoqa Han Sans Neo Medium" pitchFamily="50" charset="-127"/>
                <a:ea typeface="Spoqa Han Sans Neo Medium" pitchFamily="50" charset="-127"/>
              </a:rPr>
              <a:t>“</a:t>
            </a:r>
            <a:r>
              <a:rPr lang="ko-KR" altLang="en-US" dirty="0" smtClean="0">
                <a:latin typeface="Spoqa Han Sans Neo Medium" pitchFamily="50" charset="-127"/>
                <a:ea typeface="Spoqa Han Sans Neo Medium" pitchFamily="50" charset="-127"/>
              </a:rPr>
              <a:t>대체 플랫폼의 등장</a:t>
            </a:r>
            <a:r>
              <a:rPr lang="en-US" altLang="ko-KR" dirty="0" smtClean="0">
                <a:latin typeface="Spoqa Han Sans Neo Medium" pitchFamily="50" charset="-127"/>
                <a:ea typeface="Spoqa Han Sans Neo Medium" pitchFamily="50" charset="-127"/>
              </a:rPr>
              <a:t>”</a:t>
            </a:r>
            <a:endParaRPr lang="ko-KR" altLang="en-US" dirty="0">
              <a:latin typeface="Spoqa Han Sans Neo Medium" pitchFamily="50" charset="-127"/>
              <a:ea typeface="Spoqa Han Sans Neo Medium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27173" y="4933328"/>
            <a:ext cx="3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Spoqa Han Sans Neo Medium" pitchFamily="50" charset="-127"/>
                <a:ea typeface="Spoqa Han Sans Neo Medium" pitchFamily="50" charset="-127"/>
              </a:rPr>
              <a:t>“</a:t>
            </a:r>
            <a:r>
              <a:rPr lang="ko-KR" altLang="en-US" dirty="0" smtClean="0">
                <a:latin typeface="Spoqa Han Sans Neo Medium" pitchFamily="50" charset="-127"/>
                <a:ea typeface="Spoqa Han Sans Neo Medium" pitchFamily="50" charset="-127"/>
              </a:rPr>
              <a:t>물 들어올 때 노 젓는 마케팅</a:t>
            </a:r>
            <a:r>
              <a:rPr lang="en-US" altLang="ko-KR" dirty="0" smtClean="0">
                <a:latin typeface="Spoqa Han Sans Neo Medium" pitchFamily="50" charset="-127"/>
                <a:ea typeface="Spoqa Han Sans Neo Medium" pitchFamily="50" charset="-127"/>
              </a:rPr>
              <a:t>”</a:t>
            </a:r>
            <a:endParaRPr lang="ko-KR" altLang="en-US" dirty="0">
              <a:latin typeface="Spoqa Han Sans Neo Medium" pitchFamily="50" charset="-127"/>
              <a:ea typeface="Spoqa Han Sans Neo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848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822D94-C381-A944-8712-10A83C8A6B62}"/>
              </a:ext>
            </a:extLst>
          </p:cNvPr>
          <p:cNvSpPr txBox="1"/>
          <p:nvPr/>
        </p:nvSpPr>
        <p:spPr>
          <a:xfrm>
            <a:off x="250371" y="228600"/>
            <a:ext cx="4692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5</a:t>
            </a:r>
            <a:r>
              <a:rPr kumimoji="1" lang="en-US" altLang="ko-KR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. 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결론</a:t>
            </a:r>
            <a:endParaRPr kumimoji="1" lang="x-none" altLang="en-US" sz="1600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914396" y="1261926"/>
            <a:ext cx="48675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시사점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1258409" y="1952023"/>
            <a:ext cx="5771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변화하는 소비자의 삶의 </a:t>
            </a:r>
            <a:r>
              <a:rPr kumimoji="1" lang="ko-KR" altLang="en-US" sz="2000" b="1" dirty="0" err="1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니즈를</a:t>
            </a:r>
            <a:r>
              <a:rPr kumimoji="1" lang="ko-KR" altLang="en-US" sz="20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 충족시키는 마케팅</a:t>
            </a:r>
            <a:endParaRPr kumimoji="1" lang="en-US" altLang="ko-KR" sz="20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912421" y="3159951"/>
            <a:ext cx="48675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b="1" dirty="0" err="1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아쉬운점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  및  </a:t>
            </a:r>
            <a:r>
              <a:rPr kumimoji="1" lang="ko-KR" altLang="en-US" sz="2500" b="1" dirty="0" err="1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느낀점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1256434" y="3850048"/>
            <a:ext cx="5771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- </a:t>
            </a:r>
            <a:r>
              <a:rPr kumimoji="1" lang="ko-KR" altLang="en-US" sz="20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상관계수의 범위 설정의 중요성</a:t>
            </a:r>
            <a:endParaRPr kumimoji="1" lang="en-US" altLang="ko-KR" sz="20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- </a:t>
            </a:r>
            <a:r>
              <a:rPr kumimoji="1" lang="ko-KR" altLang="en-US" sz="20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한정적인 시간</a:t>
            </a:r>
            <a:endParaRPr kumimoji="1" lang="en-US" altLang="ko-KR" sz="20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- </a:t>
            </a:r>
            <a:r>
              <a:rPr kumimoji="1" lang="ko-KR" altLang="en-US" sz="20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최신 데이터의 미비</a:t>
            </a:r>
            <a:endParaRPr kumimoji="1" lang="en-US" altLang="ko-KR" sz="20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7493331" y="1417326"/>
            <a:ext cx="41963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32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“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3200" b="1" dirty="0" err="1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팬데믹은</a:t>
            </a:r>
            <a:r>
              <a:rPr kumimoji="1" lang="ko-KR" altLang="en-US" sz="32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 </a:t>
            </a:r>
            <a:endParaRPr kumimoji="1" lang="en-US" altLang="ko-KR" sz="32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32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미래를 </a:t>
            </a:r>
            <a:endParaRPr kumimoji="1" lang="en-US" altLang="ko-KR" sz="32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32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앞당겼다</a:t>
            </a:r>
            <a:r>
              <a:rPr kumimoji="1" lang="en-US" altLang="ko-KR" sz="32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32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057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Picture 2" descr="C:\Users\PJY\Desktop\covid-cul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6" y="0"/>
            <a:ext cx="1219751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 rot="19266585">
            <a:off x="8474862" y="4327043"/>
            <a:ext cx="3214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1. </a:t>
            </a:r>
            <a:r>
              <a:rPr kumimoji="1" lang="ko-KR" altLang="en-US" sz="36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분석 계기 </a:t>
            </a:r>
            <a:endParaRPr kumimoji="1" lang="en-US" altLang="ko-KR" sz="36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18836" y="3112655"/>
            <a:ext cx="4507346" cy="554181"/>
          </a:xfrm>
          <a:prstGeom prst="round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38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1524000" y="141331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400" dirty="0" smtClean="0">
                <a:latin typeface="Spoqa Han Sans Neo Bold" pitchFamily="34" charset="-127"/>
                <a:ea typeface="Spoqa Han Sans Neo Bold" pitchFamily="34" charset="-127"/>
              </a:rPr>
              <a:t>감사합니다</a:t>
            </a:r>
            <a:endParaRPr lang="ko-KR" altLang="en-US" sz="4400" dirty="0">
              <a:latin typeface="Spoqa Han Sans Neo Bold" pitchFamily="34" charset="-127"/>
              <a:ea typeface="Spoqa Han Sans Neo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545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58078" y="5675237"/>
            <a:ext cx="2958548" cy="27829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  <a:latin typeface="Spoqa Han Sans Neo" pitchFamily="34" charset="-127"/>
                <a:ea typeface="Spoqa Han Sans Neo" pitchFamily="34" charset="-127"/>
              </a:rPr>
              <a:t>김지수</a:t>
            </a:r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Spoqa Han Sans Neo" pitchFamily="34" charset="-127"/>
                <a:ea typeface="Spoqa Han Sans Neo" pitchFamily="34" charset="-127"/>
              </a:rPr>
              <a:t>, </a:t>
            </a: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  <a:latin typeface="Spoqa Han Sans Neo" pitchFamily="34" charset="-127"/>
                <a:ea typeface="Spoqa Han Sans Neo" pitchFamily="34" charset="-127"/>
              </a:rPr>
              <a:t>박서현</a:t>
            </a:r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Spoqa Han Sans Neo" pitchFamily="34" charset="-127"/>
                <a:ea typeface="Spoqa Han Sans Neo" pitchFamily="34" charset="-127"/>
              </a:rPr>
              <a:t>, </a:t>
            </a: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  <a:latin typeface="Spoqa Han Sans Neo" pitchFamily="34" charset="-127"/>
                <a:ea typeface="Spoqa Han Sans Neo" pitchFamily="34" charset="-127"/>
              </a:rPr>
              <a:t>유혜정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Spoqa Han Sans Neo" pitchFamily="34" charset="-127"/>
              <a:ea typeface="Spoqa Han Sans Neo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158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838200" y="186224"/>
            <a:ext cx="10515600" cy="82757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latin typeface="Spoqa Han Sans Neo Bold" pitchFamily="34" charset="-127"/>
                <a:ea typeface="Spoqa Han Sans Neo Bold" pitchFamily="34" charset="-127"/>
              </a:rPr>
              <a:t>참고자료 출처</a:t>
            </a:r>
            <a:endParaRPr lang="ko-KR" altLang="en-US" sz="2800" dirty="0">
              <a:latin typeface="Spoqa Han Sans Neo Bold" pitchFamily="34" charset="-127"/>
              <a:ea typeface="Spoqa Han Sans Neo Bold" pitchFamily="34" charset="-127"/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649382" y="1093308"/>
            <a:ext cx="5257800" cy="5635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'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</a:rPr>
              <a:t>코로나 </a:t>
            </a:r>
            <a:r>
              <a:rPr lang="ko-KR" altLang="en-US" sz="1400" dirty="0" err="1">
                <a:latin typeface="Spoqa Han Sans Neo" pitchFamily="34" charset="-127"/>
                <a:ea typeface="Spoqa Han Sans Neo" pitchFamily="34" charset="-127"/>
              </a:rPr>
              <a:t>집콕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</a:rPr>
              <a:t>'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</a:rPr>
              <a:t>에 웃었다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</a:rPr>
              <a:t>…</a:t>
            </a:r>
            <a:r>
              <a:rPr lang="ko-KR" altLang="en-US" sz="1400" dirty="0" err="1">
                <a:latin typeface="Spoqa Han Sans Neo" pitchFamily="34" charset="-127"/>
                <a:ea typeface="Spoqa Han Sans Neo" pitchFamily="34" charset="-127"/>
              </a:rPr>
              <a:t>넷플릭스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</a:rPr>
              <a:t>, </a:t>
            </a:r>
            <a:r>
              <a:rPr lang="ko-KR" altLang="en-US" sz="1400" dirty="0" err="1">
                <a:latin typeface="Spoqa Han Sans Neo" pitchFamily="34" charset="-127"/>
                <a:ea typeface="Spoqa Han Sans Neo" pitchFamily="34" charset="-127"/>
              </a:rPr>
              <a:t>석달새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</a:rPr>
              <a:t> 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</a:rPr>
              <a:t>1577</a:t>
            </a:r>
            <a:r>
              <a:rPr lang="ko-KR" altLang="en-US" sz="1400" dirty="0" err="1">
                <a:latin typeface="Spoqa Han Sans Neo" pitchFamily="34" charset="-127"/>
                <a:ea typeface="Spoqa Han Sans Neo" pitchFamily="34" charset="-127"/>
              </a:rPr>
              <a:t>만명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</a:rPr>
              <a:t> 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가입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, </a:t>
            </a:r>
            <a:b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</a:b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한경 국제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, 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안정락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, 2020.04.23, </a:t>
            </a:r>
          </a:p>
          <a:p>
            <a:pPr marL="0" indent="0">
              <a:buNone/>
            </a:pP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  <a:hlinkClick r:id="rId2"/>
              </a:rPr>
              <a:t>코로나 </a:t>
            </a:r>
            <a:r>
              <a:rPr lang="ko-KR" altLang="en-US" sz="1400" dirty="0" err="1">
                <a:latin typeface="Spoqa Han Sans Neo" pitchFamily="34" charset="-127"/>
                <a:ea typeface="Spoqa Han Sans Neo" pitchFamily="34" charset="-127"/>
                <a:hlinkClick r:id="rId2"/>
              </a:rPr>
              <a:t>집콕에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  <a:hlinkClick r:id="rId2"/>
              </a:rPr>
              <a:t> 웃었다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  <a:hlinkClick r:id="rId2"/>
              </a:rPr>
              <a:t>…</a:t>
            </a:r>
            <a:r>
              <a:rPr lang="ko-KR" altLang="en-US" sz="1400" dirty="0" err="1">
                <a:latin typeface="Spoqa Han Sans Neo" pitchFamily="34" charset="-127"/>
                <a:ea typeface="Spoqa Han Sans Neo" pitchFamily="34" charset="-127"/>
                <a:hlinkClick r:id="rId2"/>
              </a:rPr>
              <a:t>넷플릭스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  <a:hlinkClick r:id="rId2"/>
              </a:rPr>
              <a:t> </a:t>
            </a:r>
            <a:r>
              <a:rPr lang="ko-KR" altLang="en-US" sz="1400" dirty="0" err="1">
                <a:latin typeface="Spoqa Han Sans Neo" pitchFamily="34" charset="-127"/>
                <a:ea typeface="Spoqa Han Sans Neo" pitchFamily="34" charset="-127"/>
                <a:hlinkClick r:id="rId2"/>
              </a:rPr>
              <a:t>석달새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  <a:hlinkClick r:id="rId2"/>
              </a:rPr>
              <a:t> 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  <a:hlinkClick r:id="rId2"/>
              </a:rPr>
              <a:t>1577</a:t>
            </a:r>
            <a:r>
              <a:rPr lang="ko-KR" altLang="en-US" sz="1400" dirty="0" err="1">
                <a:latin typeface="Spoqa Han Sans Neo" pitchFamily="34" charset="-127"/>
                <a:ea typeface="Spoqa Han Sans Neo" pitchFamily="34" charset="-127"/>
                <a:hlinkClick r:id="rId2"/>
              </a:rPr>
              <a:t>만명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  <a:hlinkClick r:id="rId2"/>
              </a:rPr>
              <a:t> 가입 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  <a:hlinkClick r:id="rId2"/>
              </a:rPr>
              <a:t>| </a:t>
            </a:r>
            <a:r>
              <a:rPr lang="ko-KR" altLang="en-US" sz="1400" dirty="0" err="1">
                <a:latin typeface="Spoqa Han Sans Neo" pitchFamily="34" charset="-127"/>
                <a:ea typeface="Spoqa Han Sans Neo" pitchFamily="34" charset="-127"/>
                <a:hlinkClick r:id="rId2"/>
              </a:rPr>
              <a:t>한경닷컴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  <a:hlinkClick r:id="rId2"/>
              </a:rPr>
              <a:t> 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  <a:hlinkClick r:id="rId2"/>
              </a:rPr>
              <a:t>(hankyung.com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  <a:hlinkClick r:id="rId2"/>
              </a:rPr>
              <a:t>)</a:t>
            </a:r>
            <a:endParaRPr lang="en-US" altLang="ko-KR" sz="1400" dirty="0" smtClean="0">
              <a:latin typeface="Spoqa Han Sans Neo" pitchFamily="34" charset="-127"/>
              <a:ea typeface="Spoqa Han Sans Neo" pitchFamily="34" charset="-127"/>
            </a:endParaRPr>
          </a:p>
          <a:p>
            <a:pPr marL="0" indent="0">
              <a:buNone/>
            </a:pPr>
            <a:endParaRPr lang="en-US" altLang="ko-KR" sz="1400" dirty="0">
              <a:latin typeface="Spoqa Han Sans Neo" pitchFamily="34" charset="-127"/>
              <a:ea typeface="Spoqa Han Sans Neo" pitchFamily="34" charset="-127"/>
            </a:endParaRPr>
          </a:p>
          <a:p>
            <a:pPr marL="0" indent="0">
              <a:buNone/>
            </a:pPr>
            <a:r>
              <a:rPr lang="ko-KR" altLang="en-US" sz="1400" dirty="0" err="1">
                <a:latin typeface="Spoqa Han Sans Neo" pitchFamily="34" charset="-127"/>
                <a:ea typeface="Spoqa Han Sans Neo" pitchFamily="34" charset="-127"/>
              </a:rPr>
              <a:t>모가디슈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</a:rPr>
              <a:t> 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</a:rPr>
              <a:t>300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</a:rPr>
              <a:t>만 넘었지만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</a:rPr>
              <a:t>···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</a:rPr>
              <a:t>영화계는 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</a:rPr>
              <a:t>'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</a:rPr>
              <a:t>기쁨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</a:rPr>
              <a:t>'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</a:rPr>
              <a:t>보다 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</a:rPr>
              <a:t>'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한숨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‘, </a:t>
            </a:r>
            <a:b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</a:b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서울 경제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, </a:t>
            </a:r>
            <a:r>
              <a:rPr lang="ko-KR" altLang="en-US" sz="1400" dirty="0" err="1" smtClean="0">
                <a:latin typeface="Spoqa Han Sans Neo" pitchFamily="34" charset="-127"/>
                <a:ea typeface="Spoqa Han Sans Neo" pitchFamily="34" charset="-127"/>
              </a:rPr>
              <a:t>정연형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, 2021.08.29,</a:t>
            </a:r>
          </a:p>
          <a:p>
            <a:pPr marL="0" indent="0">
              <a:buNone/>
            </a:pPr>
            <a:r>
              <a:rPr lang="ko-KR" altLang="en-US" sz="1400" dirty="0" err="1">
                <a:latin typeface="Spoqa Han Sans Neo" pitchFamily="34" charset="-127"/>
                <a:ea typeface="Spoqa Han Sans Neo" pitchFamily="34" charset="-127"/>
                <a:hlinkClick r:id="rId3"/>
              </a:rPr>
              <a:t>모가디슈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  <a:hlinkClick r:id="rId3"/>
              </a:rPr>
              <a:t> 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  <a:hlinkClick r:id="rId3"/>
              </a:rPr>
              <a:t>300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  <a:hlinkClick r:id="rId3"/>
              </a:rPr>
              <a:t>만 넘었지만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  <a:hlinkClick r:id="rId3"/>
              </a:rPr>
              <a:t>···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  <a:hlinkClick r:id="rId3"/>
              </a:rPr>
              <a:t>영화계는 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  <a:hlinkClick r:id="rId3"/>
              </a:rPr>
              <a:t>'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  <a:hlinkClick r:id="rId3"/>
              </a:rPr>
              <a:t>기쁨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  <a:hlinkClick r:id="rId3"/>
              </a:rPr>
              <a:t>'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  <a:hlinkClick r:id="rId3"/>
              </a:rPr>
              <a:t>보다 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  <a:hlinkClick r:id="rId3"/>
              </a:rPr>
              <a:t>'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  <a:hlinkClick r:id="rId3"/>
              </a:rPr>
              <a:t>한숨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  <a:hlinkClick r:id="rId3"/>
              </a:rPr>
              <a:t>' (naver.com)</a:t>
            </a:r>
            <a:endParaRPr lang="ko-KR" altLang="en-US" sz="1400" dirty="0">
              <a:latin typeface="Spoqa Han Sans Neo" pitchFamily="34" charset="-127"/>
              <a:ea typeface="Spoqa Han Sans Neo" pitchFamily="34" charset="-127"/>
            </a:endParaRPr>
          </a:p>
          <a:p>
            <a:pPr marL="0" indent="0">
              <a:buNone/>
            </a:pPr>
            <a:endParaRPr lang="en-US" altLang="ko-KR" sz="1400" dirty="0" smtClean="0">
              <a:latin typeface="Spoqa Han Sans Neo" pitchFamily="34" charset="-127"/>
              <a:ea typeface="Spoqa Han Sans Neo" pitchFamily="34" charset="-127"/>
            </a:endParaRPr>
          </a:p>
          <a:p>
            <a:pPr marL="0" indent="0">
              <a:buNone/>
            </a:pP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</a:rPr>
              <a:t>코로나 </a:t>
            </a:r>
            <a:r>
              <a:rPr lang="ko-KR" altLang="en-US" sz="1400" dirty="0" err="1">
                <a:latin typeface="Spoqa Han Sans Neo" pitchFamily="34" charset="-127"/>
                <a:ea typeface="Spoqa Han Sans Neo" pitchFamily="34" charset="-127"/>
              </a:rPr>
              <a:t>집콕이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</a:rPr>
              <a:t> 키운 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</a:rPr>
              <a:t>OTT…</a:t>
            </a:r>
            <a:r>
              <a:rPr lang="ko-KR" altLang="en-US" sz="1400" dirty="0" err="1">
                <a:latin typeface="Spoqa Han Sans Neo" pitchFamily="34" charset="-127"/>
                <a:ea typeface="Spoqa Han Sans Neo" pitchFamily="34" charset="-127"/>
              </a:rPr>
              <a:t>유튜브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</a:rPr>
              <a:t>·</a:t>
            </a:r>
            <a:r>
              <a:rPr lang="ko-KR" altLang="en-US" sz="1400" dirty="0" err="1" smtClean="0">
                <a:latin typeface="Spoqa Han Sans Neo" pitchFamily="34" charset="-127"/>
                <a:ea typeface="Spoqa Han Sans Neo" pitchFamily="34" charset="-127"/>
              </a:rPr>
              <a:t>넷플릭스가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 장악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, </a:t>
            </a:r>
            <a:b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</a:b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아시아경제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, 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차민영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, 2021.02.02,</a:t>
            </a:r>
          </a:p>
          <a:p>
            <a:pPr marL="0" indent="0">
              <a:buNone/>
            </a:pP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  <a:hlinkClick r:id="rId4"/>
              </a:rPr>
              <a:t>코로나 </a:t>
            </a:r>
            <a:r>
              <a:rPr lang="ko-KR" altLang="en-US" sz="1400" dirty="0" err="1">
                <a:latin typeface="Spoqa Han Sans Neo" pitchFamily="34" charset="-127"/>
                <a:ea typeface="Spoqa Han Sans Neo" pitchFamily="34" charset="-127"/>
                <a:hlinkClick r:id="rId4"/>
              </a:rPr>
              <a:t>집콕이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  <a:hlinkClick r:id="rId4"/>
              </a:rPr>
              <a:t> 키운 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  <a:hlinkClick r:id="rId4"/>
              </a:rPr>
              <a:t>OTT…</a:t>
            </a:r>
            <a:r>
              <a:rPr lang="ko-KR" altLang="en-US" sz="1400" dirty="0" err="1">
                <a:latin typeface="Spoqa Han Sans Neo" pitchFamily="34" charset="-127"/>
                <a:ea typeface="Spoqa Han Sans Neo" pitchFamily="34" charset="-127"/>
                <a:hlinkClick r:id="rId4"/>
              </a:rPr>
              <a:t>유튜브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  <a:hlinkClick r:id="rId4"/>
              </a:rPr>
              <a:t>·</a:t>
            </a:r>
            <a:r>
              <a:rPr lang="ko-KR" altLang="en-US" sz="1400" dirty="0" err="1">
                <a:latin typeface="Spoqa Han Sans Neo" pitchFamily="34" charset="-127"/>
                <a:ea typeface="Spoqa Han Sans Neo" pitchFamily="34" charset="-127"/>
                <a:hlinkClick r:id="rId4"/>
              </a:rPr>
              <a:t>넷플릭스가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  <a:hlinkClick r:id="rId4"/>
              </a:rPr>
              <a:t> 장악 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  <a:hlinkClick r:id="rId4"/>
              </a:rPr>
              <a:t>- 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  <a:hlinkClick r:id="rId4"/>
              </a:rPr>
              <a:t>아시아경제 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  <a:hlinkClick r:id="rId4"/>
              </a:rPr>
              <a:t>(asiae.co.kr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  <a:hlinkClick r:id="rId4"/>
              </a:rPr>
              <a:t>)</a:t>
            </a:r>
            <a:endParaRPr lang="en-US" altLang="ko-KR" sz="1400" dirty="0" smtClean="0">
              <a:latin typeface="Spoqa Han Sans Neo" pitchFamily="34" charset="-127"/>
              <a:ea typeface="Spoqa Han Sans Neo" pitchFamily="34" charset="-127"/>
            </a:endParaRPr>
          </a:p>
          <a:p>
            <a:pPr marL="0" indent="0">
              <a:buNone/>
            </a:pPr>
            <a:endParaRPr lang="en-US" altLang="ko-KR" sz="1400" dirty="0">
              <a:latin typeface="Spoqa Han Sans Neo" pitchFamily="34" charset="-127"/>
              <a:ea typeface="Spoqa Han Sans Neo" pitchFamily="34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</a:rPr>
              <a:t>"1</a:t>
            </a:r>
            <a:r>
              <a:rPr lang="ko-KR" altLang="en-US" sz="1400" dirty="0" err="1">
                <a:latin typeface="Spoqa Han Sans Neo" pitchFamily="34" charset="-127"/>
                <a:ea typeface="Spoqa Han Sans Neo" pitchFamily="34" charset="-127"/>
              </a:rPr>
              <a:t>년만에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</a:rPr>
              <a:t> 이용자 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</a:rPr>
              <a:t>2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</a:rPr>
              <a:t>배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</a:rPr>
              <a:t>" 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</a:rPr>
              <a:t>급성장한 </a:t>
            </a:r>
            <a:r>
              <a:rPr lang="ko-KR" altLang="en-US" sz="1400" dirty="0" err="1">
                <a:latin typeface="Spoqa Han Sans Neo" pitchFamily="34" charset="-127"/>
                <a:ea typeface="Spoqa Han Sans Neo" pitchFamily="34" charset="-127"/>
              </a:rPr>
              <a:t>유튜브뮤직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</a:rPr>
              <a:t>...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</a:rPr>
              <a:t>멜론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</a:rPr>
              <a:t>-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</a:rPr>
              <a:t>지니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</a:rPr>
              <a:t>-</a:t>
            </a:r>
            <a:r>
              <a:rPr lang="ko-KR" altLang="en-US" sz="1400" dirty="0" err="1">
                <a:latin typeface="Spoqa Han Sans Neo" pitchFamily="34" charset="-127"/>
                <a:ea typeface="Spoqa Han Sans Neo" pitchFamily="34" charset="-127"/>
              </a:rPr>
              <a:t>플로</a:t>
            </a:r>
            <a:r>
              <a:rPr lang="ko-KR" altLang="en-US" sz="1400" dirty="0">
                <a:latin typeface="Spoqa Han Sans Neo" pitchFamily="34" charset="-127"/>
                <a:ea typeface="Spoqa Han Sans Neo" pitchFamily="34" charset="-127"/>
              </a:rPr>
              <a:t> </a:t>
            </a: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</a:rPr>
              <a:t>'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화들짝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‘, </a:t>
            </a:r>
            <a:b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</a:br>
            <a:r>
              <a:rPr lang="ko-KR" altLang="en-US" sz="1400" dirty="0" err="1" smtClean="0">
                <a:latin typeface="Spoqa Han Sans Neo" pitchFamily="34" charset="-127"/>
                <a:ea typeface="Spoqa Han Sans Neo" pitchFamily="34" charset="-127"/>
              </a:rPr>
              <a:t>테크엠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, 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이영아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, 2021.08.11</a:t>
            </a:r>
          </a:p>
          <a:p>
            <a:pPr marL="0" indent="0">
              <a:buNone/>
            </a:pPr>
            <a:r>
              <a:rPr lang="en-US" altLang="ko-KR" sz="1400" dirty="0">
                <a:latin typeface="Spoqa Han Sans Neo" pitchFamily="34" charset="-127"/>
                <a:ea typeface="Spoqa Han Sans Neo" pitchFamily="34" charset="-127"/>
                <a:hlinkClick r:id="rId5"/>
              </a:rPr>
              <a:t>https://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  <a:hlinkClick r:id="rId5"/>
              </a:rPr>
              <a:t>www.techm.kr/news/articleView.html?idxno=87165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 </a:t>
            </a:r>
          </a:p>
          <a:p>
            <a:pPr marL="0" indent="0">
              <a:buNone/>
            </a:pPr>
            <a:endParaRPr lang="en-US" altLang="ko-KR" sz="1400" dirty="0">
              <a:latin typeface="Spoqa Han Sans Neo" pitchFamily="34" charset="-127"/>
              <a:ea typeface="Spoqa Han Sans Neo" pitchFamily="34" charset="-127"/>
            </a:endParaRPr>
          </a:p>
          <a:p>
            <a:pPr marL="0" indent="0">
              <a:buNone/>
            </a:pPr>
            <a:endParaRPr lang="ko-KR" altLang="en-US" sz="1800" dirty="0">
              <a:latin typeface="Spoqa Han Sans Neo" pitchFamily="34" charset="-127"/>
              <a:ea typeface="Spoqa Han Sans Neo" pitchFamily="34" charset="-127"/>
            </a:endParaRPr>
          </a:p>
        </p:txBody>
      </p:sp>
      <p:sp>
        <p:nvSpPr>
          <p:cNvPr id="18" name="내용 개체 틀 12"/>
          <p:cNvSpPr txBox="1">
            <a:spLocks/>
          </p:cNvSpPr>
          <p:nvPr/>
        </p:nvSpPr>
        <p:spPr>
          <a:xfrm>
            <a:off x="6367647" y="1083367"/>
            <a:ext cx="5257800" cy="5635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 err="1" smtClean="0">
                <a:latin typeface="Spoqa Han Sans Neo" pitchFamily="34" charset="-127"/>
                <a:ea typeface="Spoqa Han Sans Neo" pitchFamily="34" charset="-127"/>
              </a:rPr>
              <a:t>한수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 배워가자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! </a:t>
            </a:r>
            <a:r>
              <a:rPr lang="ko-KR" altLang="en-US" sz="1400" dirty="0" err="1" smtClean="0">
                <a:latin typeface="Spoqa Han Sans Neo" pitchFamily="34" charset="-127"/>
                <a:ea typeface="Spoqa Han Sans Neo" pitchFamily="34" charset="-127"/>
              </a:rPr>
              <a:t>넷플릭스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 마케팅 전략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,</a:t>
            </a:r>
            <a:b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</a:b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 </a:t>
            </a:r>
            <a:r>
              <a:rPr lang="ko-KR" altLang="en-US" sz="1400" dirty="0" err="1" smtClean="0">
                <a:latin typeface="Spoqa Han Sans Neo" pitchFamily="34" charset="-127"/>
                <a:ea typeface="Spoqa Han Sans Neo" pitchFamily="34" charset="-127"/>
              </a:rPr>
              <a:t>미플라이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_official, 2021.01.19,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 err="1" smtClean="0">
                <a:latin typeface="Spoqa Han Sans Neo" pitchFamily="34" charset="-127"/>
                <a:ea typeface="Spoqa Han Sans Neo" pitchFamily="34" charset="-127"/>
                <a:hlinkClick r:id="rId6"/>
              </a:rPr>
              <a:t>한수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  <a:hlinkClick r:id="rId6"/>
              </a:rPr>
              <a:t> 배워가자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  <a:hlinkClick r:id="rId6"/>
              </a:rPr>
              <a:t>! </a:t>
            </a:r>
            <a:r>
              <a:rPr lang="ko-KR" altLang="en-US" sz="1400" dirty="0" err="1" smtClean="0">
                <a:latin typeface="Spoqa Han Sans Neo" pitchFamily="34" charset="-127"/>
                <a:ea typeface="Spoqa Han Sans Neo" pitchFamily="34" charset="-127"/>
                <a:hlinkClick r:id="rId6"/>
              </a:rPr>
              <a:t>넷플릭스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  <a:hlinkClick r:id="rId6"/>
              </a:rPr>
              <a:t> 마케팅 전략 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  <a:hlinkClick r:id="rId6"/>
              </a:rPr>
              <a:t>: </a:t>
            </a:r>
            <a:r>
              <a:rPr lang="ko-KR" altLang="en-US" sz="1400" dirty="0" err="1" smtClean="0">
                <a:latin typeface="Spoqa Han Sans Neo" pitchFamily="34" charset="-127"/>
                <a:ea typeface="Spoqa Han Sans Neo" pitchFamily="34" charset="-127"/>
                <a:hlinkClick r:id="rId6"/>
              </a:rPr>
              <a:t>네이버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  <a:hlinkClick r:id="rId6"/>
              </a:rPr>
              <a:t> </a:t>
            </a:r>
            <a:r>
              <a:rPr lang="ko-KR" altLang="en-US" sz="1400" dirty="0" err="1" smtClean="0">
                <a:latin typeface="Spoqa Han Sans Neo" pitchFamily="34" charset="-127"/>
                <a:ea typeface="Spoqa Han Sans Neo" pitchFamily="34" charset="-127"/>
                <a:hlinkClick r:id="rId6"/>
              </a:rPr>
              <a:t>블로그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  <a:hlinkClick r:id="rId6"/>
              </a:rPr>
              <a:t> 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  <a:hlinkClick r:id="rId6"/>
              </a:rPr>
              <a:t>(naver.com)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 smtClean="0">
              <a:latin typeface="Spoqa Han Sans Neo" pitchFamily="34" charset="-127"/>
              <a:ea typeface="Spoqa Han Sans Neo" pitchFamily="34" charset="-127"/>
            </a:endParaRPr>
          </a:p>
          <a:p>
            <a:pPr marL="0" indent="0" fontAlgn="base" latinLnBrk="1">
              <a:buFont typeface="Arial" panose="020B0604020202020204" pitchFamily="34" charset="0"/>
              <a:buNone/>
            </a:pPr>
            <a:r>
              <a:rPr lang="ko-KR" altLang="en-US" sz="1400" dirty="0" err="1" smtClean="0">
                <a:latin typeface="Spoqa Han Sans Neo" pitchFamily="34" charset="-127"/>
                <a:ea typeface="Spoqa Han Sans Neo" pitchFamily="34" charset="-127"/>
              </a:rPr>
              <a:t>우한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 폐렴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: 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코로나바이러스 국내 첫 </a:t>
            </a:r>
            <a:r>
              <a:rPr lang="ko-KR" altLang="en-US" sz="1400" dirty="0" err="1" smtClean="0">
                <a:latin typeface="Spoqa Han Sans Neo" pitchFamily="34" charset="-127"/>
                <a:ea typeface="Spoqa Han Sans Neo" pitchFamily="34" charset="-127"/>
              </a:rPr>
              <a:t>확진자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 발생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...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현재까지 확인된 감염자 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200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명 넘어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, BBC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코리아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, 2020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년 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01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년 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20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일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,</a:t>
            </a:r>
            <a:endParaRPr lang="ko-KR" altLang="en-US" sz="1400" dirty="0" smtClean="0">
              <a:latin typeface="Spoqa Han Sans Neo" pitchFamily="34" charset="-127"/>
              <a:ea typeface="Spoqa Han Sans Neo" pitchFamily="34" charset="-127"/>
            </a:endParaRPr>
          </a:p>
          <a:p>
            <a:pPr marL="0" indent="0" fontAlgn="base" latinLnBrk="1">
              <a:buFont typeface="Arial" panose="020B0604020202020204" pitchFamily="34" charset="0"/>
              <a:buNone/>
            </a:pPr>
            <a:r>
              <a:rPr lang="en-US" altLang="ko-KR" sz="1400" u="sng" dirty="0" smtClean="0">
                <a:latin typeface="Spoqa Han Sans Neo" pitchFamily="34" charset="-127"/>
                <a:ea typeface="Spoqa Han Sans Neo" pitchFamily="34" charset="-127"/>
                <a:hlinkClick r:id="rId7"/>
              </a:rPr>
              <a:t>https://www.bbc.com/korean/news-51165909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 </a:t>
            </a:r>
            <a:endParaRPr lang="en-US" altLang="ko-KR" sz="1400" dirty="0" smtClean="0">
              <a:latin typeface="Spoqa Han Sans Neo" pitchFamily="34" charset="-127"/>
              <a:ea typeface="Spoqa Han Sans Neo" pitchFamily="34" charset="-127"/>
            </a:endParaRPr>
          </a:p>
          <a:p>
            <a:pPr marL="0" indent="0" fontAlgn="base" latinLnBrk="1">
              <a:buFont typeface="Arial" panose="020B0604020202020204" pitchFamily="34" charset="0"/>
              <a:buNone/>
            </a:pPr>
            <a:endParaRPr lang="ko-KR" altLang="en-US" sz="1400" dirty="0" smtClean="0">
              <a:latin typeface="Spoqa Han Sans Neo" pitchFamily="34" charset="-127"/>
              <a:ea typeface="Spoqa Han Sans Neo" pitchFamily="34" charset="-127"/>
            </a:endParaRPr>
          </a:p>
          <a:p>
            <a:pPr marL="0" indent="0" fontAlgn="base" latinLnBrk="1">
              <a:buFont typeface="Arial" panose="020B0604020202020204" pitchFamily="34" charset="0"/>
              <a:buNone/>
            </a:pP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신종 코로나바이러스 국내 첫 </a:t>
            </a:r>
            <a:r>
              <a:rPr lang="ko-KR" altLang="en-US" sz="1400" dirty="0" err="1" smtClean="0">
                <a:latin typeface="Spoqa Han Sans Neo" pitchFamily="34" charset="-127"/>
                <a:ea typeface="Spoqa Han Sans Neo" pitchFamily="34" charset="-127"/>
              </a:rPr>
              <a:t>확진자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 발생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, </a:t>
            </a:r>
            <a:b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</a:b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의협신문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, 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고신정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, 2020.01.20.,</a:t>
            </a:r>
            <a:endParaRPr lang="ko-KR" altLang="en-US" sz="1400" dirty="0" smtClean="0">
              <a:latin typeface="Spoqa Han Sans Neo" pitchFamily="34" charset="-127"/>
              <a:ea typeface="Spoqa Han Sans Neo" pitchFamily="34" charset="-127"/>
            </a:endParaRPr>
          </a:p>
          <a:p>
            <a:pPr marL="0" indent="0" fontAlgn="base" latinLnBrk="1">
              <a:buFont typeface="Arial" panose="020B0604020202020204" pitchFamily="34" charset="0"/>
              <a:buNone/>
            </a:pPr>
            <a:r>
              <a:rPr lang="en-US" altLang="ko-KR" sz="1400" u="sng" dirty="0" smtClean="0">
                <a:latin typeface="Spoqa Han Sans Neo" pitchFamily="34" charset="-127"/>
                <a:ea typeface="Spoqa Han Sans Neo" pitchFamily="34" charset="-127"/>
                <a:hlinkClick r:id="rId8"/>
              </a:rPr>
              <a:t>http://www.doctorsnews.co.kr/news/articleView.html?idxno=133009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 </a:t>
            </a:r>
            <a:endParaRPr lang="en-US" altLang="ko-KR" sz="1400" dirty="0" smtClean="0">
              <a:latin typeface="Spoqa Han Sans Neo" pitchFamily="34" charset="-127"/>
              <a:ea typeface="Spoqa Han Sans Neo" pitchFamily="34" charset="-127"/>
            </a:endParaRPr>
          </a:p>
          <a:p>
            <a:pPr marL="0" indent="0" fontAlgn="base" latinLnBrk="1">
              <a:buFont typeface="Arial" panose="020B0604020202020204" pitchFamily="34" charset="0"/>
              <a:buNone/>
            </a:pPr>
            <a:endParaRPr lang="ko-KR" altLang="en-US" sz="1400" dirty="0" smtClean="0">
              <a:latin typeface="Spoqa Han Sans Neo" pitchFamily="34" charset="-127"/>
              <a:ea typeface="Spoqa Han Sans Neo" pitchFamily="34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국내 ‘</a:t>
            </a:r>
            <a:r>
              <a:rPr lang="ko-KR" altLang="en-US" sz="1400" dirty="0" err="1" smtClean="0">
                <a:latin typeface="Spoqa Han Sans Neo" pitchFamily="34" charset="-127"/>
                <a:ea typeface="Spoqa Han Sans Neo" pitchFamily="34" charset="-127"/>
              </a:rPr>
              <a:t>우한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 폐렴’ </a:t>
            </a:r>
            <a:r>
              <a:rPr lang="ko-KR" altLang="en-US" sz="1400" dirty="0" err="1" smtClean="0">
                <a:latin typeface="Spoqa Han Sans Neo" pitchFamily="34" charset="-127"/>
                <a:ea typeface="Spoqa Han Sans Neo" pitchFamily="34" charset="-127"/>
              </a:rPr>
              <a:t>확진자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 첫 발생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…</a:t>
            </a:r>
            <a:r>
              <a:rPr lang="ko-KR" altLang="en-US" sz="1400" dirty="0" err="1" smtClean="0">
                <a:latin typeface="Spoqa Han Sans Neo" pitchFamily="34" charset="-127"/>
                <a:ea typeface="Spoqa Han Sans Neo" pitchFamily="34" charset="-127"/>
              </a:rPr>
              <a:t>우한서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 입국한 중국인 여성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, </a:t>
            </a:r>
            <a:b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</a:br>
            <a:r>
              <a:rPr lang="ko-KR" altLang="en-US" sz="1400" dirty="0" err="1" smtClean="0">
                <a:latin typeface="Spoqa Han Sans Neo" pitchFamily="34" charset="-127"/>
                <a:ea typeface="Spoqa Han Sans Neo" pitchFamily="34" charset="-127"/>
              </a:rPr>
              <a:t>동아닷컴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, 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윤우열</a:t>
            </a:r>
            <a:r>
              <a:rPr lang="en-US" altLang="ko-KR" sz="1400" dirty="0" smtClean="0">
                <a:latin typeface="Spoqa Han Sans Neo" pitchFamily="34" charset="-127"/>
                <a:ea typeface="Spoqa Han Sans Neo" pitchFamily="34" charset="-127"/>
              </a:rPr>
              <a:t>, 2020.01.20.,</a:t>
            </a:r>
            <a:endParaRPr lang="ko-KR" altLang="en-US" sz="1400" dirty="0" smtClean="0">
              <a:latin typeface="Spoqa Han Sans Neo" pitchFamily="34" charset="-127"/>
              <a:ea typeface="Spoqa Han Sans Neo" pitchFamily="34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1400" u="sng" dirty="0" smtClean="0">
                <a:latin typeface="Spoqa Han Sans Neo" pitchFamily="34" charset="-127"/>
                <a:ea typeface="Spoqa Han Sans Neo" pitchFamily="34" charset="-127"/>
                <a:hlinkClick r:id="rId9"/>
              </a:rPr>
              <a:t>https://www.donga.com/news/article/all/20200120/99322845/2</a:t>
            </a:r>
            <a:r>
              <a:rPr lang="ko-KR" altLang="en-US" sz="1400" dirty="0" smtClean="0">
                <a:latin typeface="Spoqa Han Sans Neo" pitchFamily="34" charset="-127"/>
                <a:ea typeface="Spoqa Han Sans Neo" pitchFamily="34" charset="-127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400" dirty="0" smtClean="0">
              <a:latin typeface="Spoqa Han Sans Neo" pitchFamily="34" charset="-127"/>
              <a:ea typeface="Spoqa Han Sans Neo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 err="1" smtClean="0">
                <a:latin typeface="Spoqa Han Sans Neo" pitchFamily="34" charset="-127"/>
                <a:ea typeface="Spoqa Han Sans Neo" pitchFamily="34" charset="-127"/>
              </a:rPr>
              <a:t>과기정통부</a:t>
            </a:r>
            <a:endParaRPr lang="en-US" altLang="ko-KR" sz="1400" dirty="0" smtClean="0">
              <a:latin typeface="Spoqa Han Sans Neo" pitchFamily="34" charset="-127"/>
              <a:ea typeface="Spoqa Han Sans Neo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ko-KR" sz="1400" dirty="0" err="1" smtClean="0">
                <a:latin typeface="Spoqa Han Sans Neo" pitchFamily="34" charset="-127"/>
                <a:ea typeface="Spoqa Han Sans Neo" pitchFamily="34" charset="-127"/>
              </a:rPr>
              <a:t>와이즈앱</a:t>
            </a:r>
            <a:r>
              <a:rPr lang="ko-KR" altLang="ko-KR" sz="1400" dirty="0" smtClean="0">
                <a:latin typeface="Spoqa Han Sans Neo" pitchFamily="34" charset="-127"/>
                <a:ea typeface="Spoqa Han Sans Neo" pitchFamily="34" charset="-127"/>
              </a:rPr>
              <a:t>·</a:t>
            </a:r>
            <a:r>
              <a:rPr lang="ko-KR" altLang="ko-KR" sz="1400" dirty="0" err="1" smtClean="0">
                <a:latin typeface="Spoqa Han Sans Neo" pitchFamily="34" charset="-127"/>
                <a:ea typeface="Spoqa Han Sans Neo" pitchFamily="34" charset="-127"/>
              </a:rPr>
              <a:t>와이즈리테일</a:t>
            </a:r>
            <a:r>
              <a:rPr lang="ko-KR" altLang="ko-KR" sz="1400" dirty="0" smtClean="0">
                <a:latin typeface="Spoqa Han Sans Neo" pitchFamily="34" charset="-127"/>
                <a:ea typeface="Spoqa Han Sans Neo" pitchFamily="34" charset="-127"/>
              </a:rPr>
              <a:t> </a:t>
            </a:r>
            <a:endParaRPr lang="ko-KR" altLang="en-US" sz="1400" dirty="0" smtClean="0">
              <a:latin typeface="Spoqa Han Sans Neo" pitchFamily="34" charset="-127"/>
              <a:ea typeface="Spoqa Han Sans Neo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400" dirty="0">
              <a:latin typeface="Spoqa Han Sans Neo" pitchFamily="34" charset="-127"/>
              <a:ea typeface="Spoqa Han Sans Neo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123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822D94-C381-A944-8712-10A83C8A6B62}"/>
              </a:ext>
            </a:extLst>
          </p:cNvPr>
          <p:cNvSpPr txBox="1"/>
          <p:nvPr/>
        </p:nvSpPr>
        <p:spPr>
          <a:xfrm>
            <a:off x="449568" y="385826"/>
            <a:ext cx="126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1. 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분석 계기</a:t>
            </a:r>
            <a:endParaRPr kumimoji="1" lang="x-none" altLang="en-US" sz="1600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449566" y="927527"/>
            <a:ext cx="41350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코로나</a:t>
            </a:r>
            <a:r>
              <a:rPr kumimoji="1" lang="en-US" altLang="ko-KR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19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의 발생과</a:t>
            </a:r>
            <a:r>
              <a:rPr kumimoji="1" lang="en-US" altLang="ko-KR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 </a:t>
            </a:r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현재</a:t>
            </a:r>
            <a:endParaRPr kumimoji="1" lang="x-none" altLang="en-US" sz="2500" b="1" dirty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57" name="TextBox 20"/>
          <p:cNvSpPr txBox="1"/>
          <p:nvPr/>
        </p:nvSpPr>
        <p:spPr>
          <a:xfrm>
            <a:off x="5869834" y="1022906"/>
            <a:ext cx="5744973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079"/>
              </a:lnSpc>
              <a:spcBef>
                <a:spcPct val="0"/>
              </a:spcBef>
            </a:pPr>
            <a:r>
              <a:rPr lang="en-US" sz="2000" u="none" dirty="0" smtClean="0">
                <a:solidFill>
                  <a:srgbClr val="44474A"/>
                </a:solidFill>
                <a:latin typeface="Spoqa Han Sans Neo Medium" pitchFamily="50" charset="-127"/>
                <a:ea typeface="Spoqa Han Sans Neo Medium" pitchFamily="50" charset="-127"/>
              </a:rPr>
              <a:t>2019</a:t>
            </a:r>
            <a:r>
              <a:rPr lang="ko-KR" altLang="en-US" sz="2000" u="none" dirty="0" smtClean="0">
                <a:solidFill>
                  <a:srgbClr val="44474A"/>
                </a:solidFill>
                <a:latin typeface="Spoqa Han Sans Neo Medium" pitchFamily="50" charset="-127"/>
                <a:ea typeface="Spoqa Han Sans Neo Medium" pitchFamily="50" charset="-127"/>
              </a:rPr>
              <a:t>년 </a:t>
            </a:r>
            <a:r>
              <a:rPr lang="en-US" altLang="ko-KR" sz="2000" u="none" dirty="0" smtClean="0">
                <a:solidFill>
                  <a:srgbClr val="44474A"/>
                </a:solidFill>
                <a:latin typeface="Spoqa Han Sans Neo Medium" pitchFamily="50" charset="-127"/>
                <a:ea typeface="Spoqa Han Sans Neo Medium" pitchFamily="50" charset="-127"/>
              </a:rPr>
              <a:t>12</a:t>
            </a:r>
            <a:r>
              <a:rPr lang="ko-KR" altLang="en-US" sz="2000" u="none" dirty="0" smtClean="0">
                <a:solidFill>
                  <a:srgbClr val="44474A"/>
                </a:solidFill>
                <a:latin typeface="Spoqa Han Sans Neo Medium" pitchFamily="50" charset="-127"/>
                <a:ea typeface="Spoqa Han Sans Neo Medium" pitchFamily="50" charset="-127"/>
              </a:rPr>
              <a:t>월 </a:t>
            </a:r>
            <a:r>
              <a:rPr lang="en-US" altLang="ko-KR" sz="2000" u="none" dirty="0" smtClean="0">
                <a:solidFill>
                  <a:srgbClr val="44474A"/>
                </a:solidFill>
                <a:latin typeface="Spoqa Han Sans Neo Medium" pitchFamily="50" charset="-127"/>
                <a:ea typeface="Spoqa Han Sans Neo Medium" pitchFamily="50" charset="-127"/>
              </a:rPr>
              <a:t>8</a:t>
            </a:r>
            <a:r>
              <a:rPr lang="ko-KR" altLang="en-US" sz="2000" u="none" dirty="0" smtClean="0">
                <a:solidFill>
                  <a:srgbClr val="44474A"/>
                </a:solidFill>
                <a:latin typeface="Spoqa Han Sans Neo Medium" pitchFamily="50" charset="-127"/>
                <a:ea typeface="Spoqa Han Sans Neo Medium" pitchFamily="50" charset="-127"/>
              </a:rPr>
              <a:t>일</a:t>
            </a:r>
            <a:endParaRPr lang="en-US" altLang="ko-KR" sz="2000" u="none" dirty="0" smtClean="0">
              <a:solidFill>
                <a:srgbClr val="44474A"/>
              </a:solidFill>
              <a:latin typeface="Spoqa Han Sans Neo Medium" pitchFamily="50" charset="-127"/>
              <a:ea typeface="Spoqa Han Sans Neo Medium" pitchFamily="50" charset="-127"/>
            </a:endParaRPr>
          </a:p>
          <a:p>
            <a:pPr marL="0" lvl="0" indent="0">
              <a:lnSpc>
                <a:spcPts val="3079"/>
              </a:lnSpc>
              <a:spcBef>
                <a:spcPct val="0"/>
              </a:spcBef>
            </a:pPr>
            <a:r>
              <a:rPr lang="ko-KR" altLang="en-US" sz="2000" dirty="0" smtClean="0">
                <a:solidFill>
                  <a:srgbClr val="44474A"/>
                </a:solidFill>
                <a:latin typeface="Spoqa Han Sans Neo" pitchFamily="34" charset="-127"/>
                <a:ea typeface="Spoqa Han Sans Neo" pitchFamily="34" charset="-127"/>
              </a:rPr>
              <a:t>중국 </a:t>
            </a:r>
            <a:r>
              <a:rPr lang="ko-KR" altLang="en-US" sz="2000" dirty="0" err="1" smtClean="0">
                <a:solidFill>
                  <a:srgbClr val="44474A"/>
                </a:solidFill>
                <a:latin typeface="Spoqa Han Sans Neo" pitchFamily="34" charset="-127"/>
                <a:ea typeface="Spoqa Han Sans Neo" pitchFamily="34" charset="-127"/>
              </a:rPr>
              <a:t>우한에서</a:t>
            </a:r>
            <a:r>
              <a:rPr lang="en-US" altLang="ko-KR" sz="2000" dirty="0" smtClean="0">
                <a:solidFill>
                  <a:srgbClr val="44474A"/>
                </a:solidFill>
                <a:latin typeface="Spoqa Han Sans Neo" pitchFamily="34" charset="-127"/>
                <a:ea typeface="Spoqa Han Sans Neo" pitchFamily="34" charset="-127"/>
              </a:rPr>
              <a:t> </a:t>
            </a:r>
            <a:r>
              <a:rPr lang="ko-KR" altLang="en-US" sz="2000" dirty="0" smtClean="0">
                <a:solidFill>
                  <a:srgbClr val="44474A"/>
                </a:solidFill>
                <a:latin typeface="Spoqa Han Sans Neo" pitchFamily="34" charset="-127"/>
                <a:ea typeface="Spoqa Han Sans Neo" pitchFamily="34" charset="-127"/>
              </a:rPr>
              <a:t>원인을 알 수 없는 폐렴 환자 발생</a:t>
            </a:r>
            <a:endParaRPr lang="en-US" sz="2000" u="none" dirty="0">
              <a:solidFill>
                <a:srgbClr val="44474A"/>
              </a:solidFill>
              <a:latin typeface="Spoqa Han Sans Neo" pitchFamily="34" charset="-127"/>
              <a:ea typeface="Spoqa Han Sans Neo" pitchFamily="34" charset="-127"/>
            </a:endParaRPr>
          </a:p>
        </p:txBody>
      </p:sp>
      <p:sp>
        <p:nvSpPr>
          <p:cNvPr id="58" name="TextBox 21"/>
          <p:cNvSpPr txBox="1"/>
          <p:nvPr/>
        </p:nvSpPr>
        <p:spPr>
          <a:xfrm>
            <a:off x="5869835" y="2371025"/>
            <a:ext cx="5554482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079"/>
              </a:lnSpc>
              <a:spcBef>
                <a:spcPct val="0"/>
              </a:spcBef>
            </a:pPr>
            <a:r>
              <a:rPr lang="en-US" sz="2000" dirty="0" smtClean="0">
                <a:solidFill>
                  <a:srgbClr val="44474A"/>
                </a:solidFill>
                <a:latin typeface="Spoqa Han Sans Neo Medium" pitchFamily="50" charset="-127"/>
                <a:ea typeface="Spoqa Han Sans Neo Medium" pitchFamily="50" charset="-127"/>
              </a:rPr>
              <a:t>2020</a:t>
            </a:r>
            <a:r>
              <a:rPr lang="ko-KR" altLang="en-US" sz="2000" dirty="0" smtClean="0">
                <a:solidFill>
                  <a:srgbClr val="44474A"/>
                </a:solidFill>
                <a:latin typeface="Spoqa Han Sans Neo Medium" pitchFamily="50" charset="-127"/>
                <a:ea typeface="Spoqa Han Sans Neo Medium" pitchFamily="50" charset="-127"/>
              </a:rPr>
              <a:t>년 </a:t>
            </a:r>
            <a:r>
              <a:rPr lang="en-US" altLang="ko-KR" sz="2000" dirty="0" smtClean="0">
                <a:solidFill>
                  <a:srgbClr val="44474A"/>
                </a:solidFill>
                <a:latin typeface="Spoqa Han Sans Neo Medium" pitchFamily="50" charset="-127"/>
                <a:ea typeface="Spoqa Han Sans Neo Medium" pitchFamily="50" charset="-127"/>
              </a:rPr>
              <a:t>1</a:t>
            </a:r>
            <a:r>
              <a:rPr lang="ko-KR" altLang="en-US" sz="2000" dirty="0" smtClean="0">
                <a:solidFill>
                  <a:srgbClr val="44474A"/>
                </a:solidFill>
                <a:latin typeface="Spoqa Han Sans Neo Medium" pitchFamily="50" charset="-127"/>
                <a:ea typeface="Spoqa Han Sans Neo Medium" pitchFamily="50" charset="-127"/>
              </a:rPr>
              <a:t>월 </a:t>
            </a:r>
            <a:r>
              <a:rPr lang="en-US" altLang="ko-KR" sz="2000" dirty="0" smtClean="0">
                <a:solidFill>
                  <a:srgbClr val="44474A"/>
                </a:solidFill>
                <a:latin typeface="Spoqa Han Sans Neo Medium" pitchFamily="50" charset="-127"/>
                <a:ea typeface="Spoqa Han Sans Neo Medium" pitchFamily="50" charset="-127"/>
              </a:rPr>
              <a:t>20</a:t>
            </a:r>
            <a:r>
              <a:rPr lang="ko-KR" altLang="en-US" sz="2000" dirty="0" smtClean="0">
                <a:solidFill>
                  <a:srgbClr val="44474A"/>
                </a:solidFill>
                <a:latin typeface="Spoqa Han Sans Neo Medium" pitchFamily="50" charset="-127"/>
                <a:ea typeface="Spoqa Han Sans Neo Medium" pitchFamily="50" charset="-127"/>
              </a:rPr>
              <a:t>일</a:t>
            </a:r>
            <a:endParaRPr lang="en-US" altLang="ko-KR" sz="2000" dirty="0" smtClean="0">
              <a:solidFill>
                <a:srgbClr val="44474A"/>
              </a:solidFill>
              <a:latin typeface="Spoqa Han Sans Neo Medium" pitchFamily="50" charset="-127"/>
              <a:ea typeface="Spoqa Han Sans Neo Medium" pitchFamily="50" charset="-127"/>
            </a:endParaRPr>
          </a:p>
          <a:p>
            <a:pPr marL="0" lvl="0" indent="0">
              <a:lnSpc>
                <a:spcPts val="3079"/>
              </a:lnSpc>
              <a:spcBef>
                <a:spcPct val="0"/>
              </a:spcBef>
            </a:pPr>
            <a:r>
              <a:rPr lang="ko-KR" altLang="en-US" sz="2000" dirty="0" smtClean="0">
                <a:solidFill>
                  <a:srgbClr val="44474A"/>
                </a:solidFill>
                <a:latin typeface="Spoqa Han Sans Neo" pitchFamily="34" charset="-127"/>
                <a:ea typeface="Spoqa Han Sans Neo" pitchFamily="34" charset="-127"/>
              </a:rPr>
              <a:t>국내 첫 </a:t>
            </a:r>
            <a:r>
              <a:rPr lang="ko-KR" altLang="en-US" sz="2000" dirty="0" err="1" smtClean="0">
                <a:solidFill>
                  <a:srgbClr val="44474A"/>
                </a:solidFill>
                <a:latin typeface="Spoqa Han Sans Neo" pitchFamily="34" charset="-127"/>
                <a:ea typeface="Spoqa Han Sans Neo" pitchFamily="34" charset="-127"/>
              </a:rPr>
              <a:t>확진자</a:t>
            </a:r>
            <a:r>
              <a:rPr lang="ko-KR" altLang="en-US" sz="2000" dirty="0" smtClean="0">
                <a:solidFill>
                  <a:srgbClr val="44474A"/>
                </a:solidFill>
                <a:latin typeface="Spoqa Han Sans Neo" pitchFamily="34" charset="-127"/>
                <a:ea typeface="Spoqa Han Sans Neo" pitchFamily="34" charset="-127"/>
              </a:rPr>
              <a:t> 발생</a:t>
            </a:r>
            <a:endParaRPr lang="en-US" sz="2000" dirty="0">
              <a:solidFill>
                <a:srgbClr val="44474A"/>
              </a:solidFill>
              <a:latin typeface="Spoqa Han Sans Neo" pitchFamily="34" charset="-127"/>
              <a:ea typeface="Spoqa Han Sans Neo" pitchFamily="34" charset="-127"/>
            </a:endParaRPr>
          </a:p>
        </p:txBody>
      </p:sp>
      <p:sp>
        <p:nvSpPr>
          <p:cNvPr id="59" name="TextBox 22"/>
          <p:cNvSpPr txBox="1"/>
          <p:nvPr/>
        </p:nvSpPr>
        <p:spPr>
          <a:xfrm>
            <a:off x="5869834" y="5033314"/>
            <a:ext cx="5981685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079"/>
              </a:lnSpc>
              <a:spcBef>
                <a:spcPct val="0"/>
              </a:spcBef>
            </a:pPr>
            <a:r>
              <a:rPr lang="ko-KR" altLang="en-US" sz="2000" dirty="0" smtClean="0">
                <a:solidFill>
                  <a:srgbClr val="44474A"/>
                </a:solidFill>
                <a:latin typeface="Spoqa Han Sans Neo Bold" pitchFamily="34" charset="-127"/>
                <a:ea typeface="Spoqa Han Sans Neo Bold" pitchFamily="34" charset="-127"/>
              </a:rPr>
              <a:t>현재</a:t>
            </a:r>
            <a:endParaRPr lang="en-US" altLang="ko-KR" sz="2000" dirty="0" smtClean="0">
              <a:solidFill>
                <a:srgbClr val="44474A"/>
              </a:solidFill>
              <a:latin typeface="Spoqa Han Sans Neo Bold" pitchFamily="34" charset="-127"/>
              <a:ea typeface="Spoqa Han Sans Neo Bold" pitchFamily="34" charset="-127"/>
            </a:endParaRPr>
          </a:p>
          <a:p>
            <a:pPr marL="0" lvl="0" indent="0">
              <a:lnSpc>
                <a:spcPts val="3079"/>
              </a:lnSpc>
              <a:spcBef>
                <a:spcPct val="0"/>
              </a:spcBef>
            </a:pPr>
            <a:r>
              <a:rPr lang="en-US" altLang="ko-KR" sz="2000" dirty="0" smtClean="0">
                <a:solidFill>
                  <a:srgbClr val="44474A"/>
                </a:solidFill>
                <a:latin typeface="Spoqa Han Sans Neo" pitchFamily="34" charset="-127"/>
                <a:ea typeface="Spoqa Han Sans Neo" pitchFamily="34" charset="-127"/>
              </a:rPr>
              <a:t>2</a:t>
            </a:r>
            <a:r>
              <a:rPr lang="ko-KR" altLang="en-US" sz="2000" dirty="0" smtClean="0">
                <a:solidFill>
                  <a:srgbClr val="44474A"/>
                </a:solidFill>
                <a:latin typeface="Spoqa Han Sans Neo" pitchFamily="34" charset="-127"/>
                <a:ea typeface="Spoqa Han Sans Neo" pitchFamily="34" charset="-127"/>
              </a:rPr>
              <a:t>억 명 이상의 </a:t>
            </a:r>
            <a:r>
              <a:rPr lang="ko-KR" altLang="en-US" sz="2000" dirty="0" err="1" smtClean="0">
                <a:solidFill>
                  <a:srgbClr val="44474A"/>
                </a:solidFill>
                <a:latin typeface="Spoqa Han Sans Neo" pitchFamily="34" charset="-127"/>
                <a:ea typeface="Spoqa Han Sans Neo" pitchFamily="34" charset="-127"/>
              </a:rPr>
              <a:t>확진자</a:t>
            </a:r>
            <a:r>
              <a:rPr lang="en-US" altLang="ko-KR" sz="2000" dirty="0" smtClean="0">
                <a:solidFill>
                  <a:srgbClr val="44474A"/>
                </a:solidFill>
                <a:latin typeface="Spoqa Han Sans Neo" pitchFamily="34" charset="-127"/>
                <a:ea typeface="Spoqa Han Sans Neo" pitchFamily="34" charset="-127"/>
              </a:rPr>
              <a:t>,</a:t>
            </a:r>
            <a:r>
              <a:rPr lang="ko-KR" altLang="en-US" sz="2000" dirty="0" smtClean="0">
                <a:solidFill>
                  <a:srgbClr val="44474A"/>
                </a:solidFill>
                <a:latin typeface="Spoqa Han Sans Neo" pitchFamily="34" charset="-127"/>
                <a:ea typeface="Spoqa Han Sans Neo" pitchFamily="34" charset="-127"/>
              </a:rPr>
              <a:t> </a:t>
            </a:r>
            <a:r>
              <a:rPr lang="en-US" altLang="ko-KR" sz="2000" dirty="0" smtClean="0">
                <a:solidFill>
                  <a:srgbClr val="44474A"/>
                </a:solidFill>
                <a:latin typeface="Spoqa Han Sans Neo" pitchFamily="34" charset="-127"/>
                <a:ea typeface="Spoqa Han Sans Neo" pitchFamily="34" charset="-127"/>
              </a:rPr>
              <a:t>440</a:t>
            </a:r>
            <a:r>
              <a:rPr lang="ko-KR" altLang="en-US" sz="2000" dirty="0" smtClean="0">
                <a:solidFill>
                  <a:srgbClr val="44474A"/>
                </a:solidFill>
                <a:latin typeface="Spoqa Han Sans Neo" pitchFamily="34" charset="-127"/>
                <a:ea typeface="Spoqa Han Sans Neo" pitchFamily="34" charset="-127"/>
              </a:rPr>
              <a:t>만 명 이상의 사망자 발생</a:t>
            </a:r>
            <a:endParaRPr lang="en-US" sz="2000" dirty="0">
              <a:solidFill>
                <a:srgbClr val="44474A"/>
              </a:solidFill>
              <a:latin typeface="Spoqa Han Sans Neo" pitchFamily="34" charset="-127"/>
              <a:ea typeface="Spoqa Han Sans Neo" pitchFamily="34" charset="-127"/>
            </a:endParaRPr>
          </a:p>
        </p:txBody>
      </p:sp>
      <p:sp>
        <p:nvSpPr>
          <p:cNvPr id="60" name="TextBox 23"/>
          <p:cNvSpPr txBox="1"/>
          <p:nvPr/>
        </p:nvSpPr>
        <p:spPr>
          <a:xfrm>
            <a:off x="5869834" y="3672834"/>
            <a:ext cx="5554482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079"/>
              </a:lnSpc>
              <a:spcBef>
                <a:spcPct val="0"/>
              </a:spcBef>
            </a:pPr>
            <a:r>
              <a:rPr lang="en-US" sz="2000" dirty="0" smtClean="0">
                <a:solidFill>
                  <a:srgbClr val="44474A"/>
                </a:solidFill>
                <a:latin typeface="Spoqa Han Sans Neo Medium" pitchFamily="50" charset="-127"/>
                <a:ea typeface="Spoqa Han Sans Neo Medium" pitchFamily="50" charset="-127"/>
              </a:rPr>
              <a:t>2020</a:t>
            </a:r>
            <a:r>
              <a:rPr lang="ko-KR" altLang="en-US" sz="2000" dirty="0" smtClean="0">
                <a:solidFill>
                  <a:srgbClr val="44474A"/>
                </a:solidFill>
                <a:latin typeface="Spoqa Han Sans Neo Medium" pitchFamily="50" charset="-127"/>
                <a:ea typeface="Spoqa Han Sans Neo Medium" pitchFamily="50" charset="-127"/>
              </a:rPr>
              <a:t>년 </a:t>
            </a:r>
            <a:r>
              <a:rPr lang="en-US" altLang="ko-KR" sz="2000" dirty="0" smtClean="0">
                <a:solidFill>
                  <a:srgbClr val="44474A"/>
                </a:solidFill>
                <a:latin typeface="Spoqa Han Sans Neo Medium" pitchFamily="50" charset="-127"/>
                <a:ea typeface="Spoqa Han Sans Neo Medium" pitchFamily="50" charset="-127"/>
              </a:rPr>
              <a:t>3</a:t>
            </a:r>
            <a:r>
              <a:rPr lang="ko-KR" altLang="en-US" sz="2000" dirty="0" smtClean="0">
                <a:solidFill>
                  <a:srgbClr val="44474A"/>
                </a:solidFill>
                <a:latin typeface="Spoqa Han Sans Neo Medium" pitchFamily="50" charset="-127"/>
                <a:ea typeface="Spoqa Han Sans Neo Medium" pitchFamily="50" charset="-127"/>
              </a:rPr>
              <a:t>월 </a:t>
            </a:r>
            <a:r>
              <a:rPr lang="en-US" altLang="ko-KR" sz="2000" dirty="0" smtClean="0">
                <a:solidFill>
                  <a:srgbClr val="44474A"/>
                </a:solidFill>
                <a:latin typeface="Spoqa Han Sans Neo Medium" pitchFamily="50" charset="-127"/>
                <a:ea typeface="Spoqa Han Sans Neo Medium" pitchFamily="50" charset="-127"/>
              </a:rPr>
              <a:t>12</a:t>
            </a:r>
            <a:r>
              <a:rPr lang="ko-KR" altLang="en-US" sz="2000" dirty="0" smtClean="0">
                <a:solidFill>
                  <a:srgbClr val="44474A"/>
                </a:solidFill>
                <a:latin typeface="Spoqa Han Sans Neo Medium" pitchFamily="50" charset="-127"/>
                <a:ea typeface="Spoqa Han Sans Neo Medium" pitchFamily="50" charset="-127"/>
              </a:rPr>
              <a:t>일</a:t>
            </a:r>
            <a:endParaRPr lang="en-US" altLang="ko-KR" sz="2000" dirty="0" smtClean="0">
              <a:solidFill>
                <a:srgbClr val="44474A"/>
              </a:solidFill>
              <a:latin typeface="Spoqa Han Sans Neo Medium" pitchFamily="50" charset="-127"/>
              <a:ea typeface="Spoqa Han Sans Neo Medium" pitchFamily="50" charset="-127"/>
            </a:endParaRPr>
          </a:p>
          <a:p>
            <a:pPr marL="0" lvl="0" indent="0">
              <a:lnSpc>
                <a:spcPts val="3079"/>
              </a:lnSpc>
              <a:spcBef>
                <a:spcPct val="0"/>
              </a:spcBef>
            </a:pPr>
            <a:r>
              <a:rPr lang="ko-KR" altLang="en-US" sz="2000" dirty="0" smtClean="0">
                <a:solidFill>
                  <a:srgbClr val="44474A"/>
                </a:solidFill>
                <a:latin typeface="Spoqa Han Sans Neo" pitchFamily="34" charset="-127"/>
                <a:ea typeface="Spoqa Han Sans Neo" pitchFamily="34" charset="-127"/>
              </a:rPr>
              <a:t>세계보건기구</a:t>
            </a:r>
            <a:r>
              <a:rPr lang="en-US" altLang="ko-KR" sz="2000" dirty="0" smtClean="0">
                <a:solidFill>
                  <a:srgbClr val="44474A"/>
                </a:solidFill>
                <a:latin typeface="Spoqa Han Sans Neo" pitchFamily="34" charset="-127"/>
                <a:ea typeface="Spoqa Han Sans Neo" pitchFamily="34" charset="-127"/>
              </a:rPr>
              <a:t>(WHO)</a:t>
            </a:r>
            <a:r>
              <a:rPr lang="ko-KR" altLang="en-US" sz="2000" dirty="0">
                <a:solidFill>
                  <a:srgbClr val="44474A"/>
                </a:solidFill>
                <a:latin typeface="Spoqa Han Sans Neo" pitchFamily="34" charset="-127"/>
                <a:ea typeface="Spoqa Han Sans Neo" pitchFamily="34" charset="-127"/>
              </a:rPr>
              <a:t>이</a:t>
            </a:r>
            <a:r>
              <a:rPr lang="ko-KR" altLang="en-US" sz="2000" dirty="0" smtClean="0">
                <a:solidFill>
                  <a:srgbClr val="44474A"/>
                </a:solidFill>
                <a:latin typeface="Spoqa Han Sans Neo" pitchFamily="34" charset="-127"/>
                <a:ea typeface="Spoqa Han Sans Neo" pitchFamily="34" charset="-127"/>
              </a:rPr>
              <a:t> </a:t>
            </a:r>
            <a:r>
              <a:rPr lang="ko-KR" altLang="en-US" sz="2000" dirty="0" err="1" smtClean="0">
                <a:solidFill>
                  <a:srgbClr val="44474A"/>
                </a:solidFill>
                <a:latin typeface="Spoqa Han Sans Neo" pitchFamily="34" charset="-127"/>
                <a:ea typeface="Spoqa Han Sans Neo" pitchFamily="34" charset="-127"/>
              </a:rPr>
              <a:t>팬데믹을</a:t>
            </a:r>
            <a:r>
              <a:rPr lang="ko-KR" altLang="en-US" sz="2000" dirty="0" smtClean="0">
                <a:solidFill>
                  <a:srgbClr val="44474A"/>
                </a:solidFill>
                <a:latin typeface="Spoqa Han Sans Neo" pitchFamily="34" charset="-127"/>
                <a:ea typeface="Spoqa Han Sans Neo" pitchFamily="34" charset="-127"/>
              </a:rPr>
              <a:t> 선언</a:t>
            </a:r>
            <a:endParaRPr lang="en-US" sz="2000" dirty="0">
              <a:solidFill>
                <a:srgbClr val="44474A"/>
              </a:solidFill>
              <a:latin typeface="Spoqa Han Sans Neo" pitchFamily="34" charset="-127"/>
              <a:ea typeface="Spoqa Han Sans Neo" pitchFamily="34" charset="-127"/>
            </a:endParaRPr>
          </a:p>
        </p:txBody>
      </p:sp>
      <p:sp>
        <p:nvSpPr>
          <p:cNvPr id="63" name="AutoShape 26"/>
          <p:cNvSpPr/>
          <p:nvPr/>
        </p:nvSpPr>
        <p:spPr>
          <a:xfrm>
            <a:off x="5049429" y="7151674"/>
            <a:ext cx="9624790" cy="8659"/>
          </a:xfrm>
          <a:prstGeom prst="rect">
            <a:avLst/>
          </a:prstGeom>
          <a:solidFill>
            <a:srgbClr val="A19C95"/>
          </a:solidFill>
        </p:spPr>
      </p:sp>
      <p:sp>
        <p:nvSpPr>
          <p:cNvPr id="64" name="TextBox 19"/>
          <p:cNvSpPr txBox="1"/>
          <p:nvPr/>
        </p:nvSpPr>
        <p:spPr>
          <a:xfrm>
            <a:off x="520431" y="1465456"/>
            <a:ext cx="2461098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2400" u="none" dirty="0" err="1">
                <a:solidFill>
                  <a:srgbClr val="44474A"/>
                </a:solidFill>
                <a:latin typeface="Spoqa Han Sans Neo Medium" pitchFamily="50" charset="-127"/>
                <a:ea typeface="Spoqa Han Sans Neo Medium" pitchFamily="50" charset="-127"/>
              </a:rPr>
              <a:t>타임라인</a:t>
            </a:r>
            <a:endParaRPr lang="en-US" sz="2400" u="none" dirty="0">
              <a:solidFill>
                <a:srgbClr val="44474A"/>
              </a:solidFill>
              <a:latin typeface="Spoqa Han Sans Neo Medium" pitchFamily="50" charset="-127"/>
              <a:ea typeface="Spoqa Han Sans Neo Medium" pitchFamily="50" charset="-127"/>
            </a:endParaRPr>
          </a:p>
        </p:txBody>
      </p:sp>
      <p:pic>
        <p:nvPicPr>
          <p:cNvPr id="2049" name="_x226583240" descr="EMB000034845e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24" y="2294026"/>
            <a:ext cx="3294063" cy="113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26582200" descr="EMB000034845e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8"/>
          <a:stretch>
            <a:fillRect/>
          </a:stretch>
        </p:blipFill>
        <p:spPr bwMode="auto">
          <a:xfrm>
            <a:off x="1500766" y="3588026"/>
            <a:ext cx="3505365" cy="125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226583560" descr="EMB000034845e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61" y="5070556"/>
            <a:ext cx="3294063" cy="98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AutoShape 4"/>
          <p:cNvSpPr/>
          <p:nvPr/>
        </p:nvSpPr>
        <p:spPr>
          <a:xfrm flipH="1">
            <a:off x="5470601" y="1022906"/>
            <a:ext cx="45719" cy="795089"/>
          </a:xfrm>
          <a:prstGeom prst="rect">
            <a:avLst/>
          </a:prstGeom>
          <a:solidFill>
            <a:srgbClr val="252629"/>
          </a:solidFill>
        </p:spPr>
      </p:sp>
      <p:sp>
        <p:nvSpPr>
          <p:cNvPr id="69" name="AutoShape 4"/>
          <p:cNvSpPr/>
          <p:nvPr/>
        </p:nvSpPr>
        <p:spPr>
          <a:xfrm flipH="1">
            <a:off x="5465033" y="2382534"/>
            <a:ext cx="45719" cy="795089"/>
          </a:xfrm>
          <a:prstGeom prst="rect">
            <a:avLst/>
          </a:prstGeom>
          <a:solidFill>
            <a:srgbClr val="252629"/>
          </a:solidFill>
        </p:spPr>
      </p:sp>
      <p:sp>
        <p:nvSpPr>
          <p:cNvPr id="70" name="AutoShape 4"/>
          <p:cNvSpPr/>
          <p:nvPr/>
        </p:nvSpPr>
        <p:spPr>
          <a:xfrm flipH="1">
            <a:off x="5481241" y="3663382"/>
            <a:ext cx="45719" cy="795089"/>
          </a:xfrm>
          <a:prstGeom prst="rect">
            <a:avLst/>
          </a:prstGeom>
          <a:solidFill>
            <a:srgbClr val="252629"/>
          </a:solidFill>
        </p:spPr>
      </p:sp>
      <p:sp>
        <p:nvSpPr>
          <p:cNvPr id="71" name="AutoShape 4"/>
          <p:cNvSpPr/>
          <p:nvPr/>
        </p:nvSpPr>
        <p:spPr>
          <a:xfrm flipH="1">
            <a:off x="5481241" y="5064214"/>
            <a:ext cx="45719" cy="795089"/>
          </a:xfrm>
          <a:prstGeom prst="rect">
            <a:avLst/>
          </a:prstGeom>
          <a:solidFill>
            <a:srgbClr val="252629"/>
          </a:solidFill>
        </p:spPr>
      </p:sp>
    </p:spTree>
    <p:extLst>
      <p:ext uri="{BB962C8B-B14F-4D97-AF65-F5344CB8AC3E}">
        <p14:creationId xmlns:p14="http://schemas.microsoft.com/office/powerpoint/2010/main" val="3547254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822D94-C381-A944-8712-10A83C8A6B62}"/>
              </a:ext>
            </a:extLst>
          </p:cNvPr>
          <p:cNvSpPr txBox="1"/>
          <p:nvPr/>
        </p:nvSpPr>
        <p:spPr>
          <a:xfrm>
            <a:off x="380002" y="409415"/>
            <a:ext cx="1344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1. 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분석 계기</a:t>
            </a:r>
            <a:endParaRPr kumimoji="1" lang="x-none" altLang="en-US" sz="1600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380002" y="951116"/>
            <a:ext cx="45535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코로나로 인하여 울고 웃다</a:t>
            </a:r>
            <a:r>
              <a:rPr kumimoji="1" lang="en-US" altLang="ko-KR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.</a:t>
            </a:r>
            <a:endParaRPr kumimoji="1" lang="x-none" altLang="en-US" sz="2500" b="1" dirty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26582040" descr="EMB000034845e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995" y="4172689"/>
            <a:ext cx="4423070" cy="15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226582120" descr="EMB000034845ef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213" y="3978829"/>
            <a:ext cx="4202030" cy="194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3" b="2385"/>
          <a:stretch/>
        </p:blipFill>
        <p:spPr bwMode="auto">
          <a:xfrm>
            <a:off x="7749074" y="1854427"/>
            <a:ext cx="1838308" cy="18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 descr="Netflix Korea｜넷플릭스 코리아 (@NetflixKR) | Twit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930" y="1854427"/>
            <a:ext cx="1843200" cy="18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4873" y="2360529"/>
            <a:ext cx="118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>
                <a:solidFill>
                  <a:srgbClr val="44474A"/>
                </a:solidFill>
                <a:latin typeface="Spoqa Han Sans Neo" pitchFamily="34" charset="-127"/>
                <a:ea typeface="Spoqa Han Sans Neo" pitchFamily="34" charset="-127"/>
              </a:rPr>
              <a:t>vs</a:t>
            </a:r>
            <a:endParaRPr lang="ko-KR" altLang="en-US" sz="4800" dirty="0">
              <a:solidFill>
                <a:srgbClr val="44474A"/>
              </a:solidFill>
              <a:latin typeface="Spoqa Han Sans Neo" pitchFamily="34" charset="-127"/>
              <a:ea typeface="Spoqa Han Sans Neo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096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Picture 2" descr="C:\Users\PJY\Desktop\covid-cul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6" y="0"/>
            <a:ext cx="1219751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 rot="19266585">
            <a:off x="7583077" y="4246175"/>
            <a:ext cx="51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2. </a:t>
            </a:r>
            <a:r>
              <a:rPr kumimoji="1" lang="ko-KR" altLang="en-US" sz="36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영화산업의 변화</a:t>
            </a:r>
            <a:endParaRPr kumimoji="1" lang="en-US" altLang="ko-KR" sz="36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18836" y="3112655"/>
            <a:ext cx="4507346" cy="554181"/>
          </a:xfrm>
          <a:prstGeom prst="round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441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822D94-C381-A944-8712-10A83C8A6B62}"/>
              </a:ext>
            </a:extLst>
          </p:cNvPr>
          <p:cNvSpPr txBox="1"/>
          <p:nvPr/>
        </p:nvSpPr>
        <p:spPr>
          <a:xfrm>
            <a:off x="105039" y="118646"/>
            <a:ext cx="307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2. </a:t>
            </a:r>
            <a:r>
              <a:rPr kumimoji="1" lang="ko-KR" altLang="en-US" sz="1600" dirty="0" smtClean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코로나로 인한 영화산업의 변화</a:t>
            </a:r>
            <a:endParaRPr kumimoji="1" lang="x-none" altLang="en-US" sz="1600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215872" y="2779719"/>
            <a:ext cx="260358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월별 </a:t>
            </a:r>
            <a:endParaRPr kumimoji="1" lang="en-US" altLang="ko-KR" sz="2500" b="1" dirty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박스오피스 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관객수 및 매출액</a:t>
            </a:r>
            <a:endParaRPr kumimoji="1" lang="x-none" altLang="en-US" sz="2500" b="1" dirty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pic>
        <p:nvPicPr>
          <p:cNvPr id="4098" name="_x226583800" descr="EMB000034845ef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090" y="3973135"/>
            <a:ext cx="2837810" cy="265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_x226581800" descr="EMB000034845ef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62" y="870672"/>
            <a:ext cx="2932438" cy="272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1" name="_x226581640" descr="EMB000034845ef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114" y="4210872"/>
            <a:ext cx="5982762" cy="231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_x226582920" descr="EMB000034845f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112" y="1105071"/>
            <a:ext cx="5982762" cy="227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4851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한컴바탕" pitchFamily="18" charset="2"/>
                <a:cs typeface="한컴바탕" pitchFamily="18" charset="2"/>
              </a:rPr>
              <a:t> 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72431" y="2886312"/>
            <a:ext cx="4075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3</a:t>
            </a:r>
            <a:r>
              <a:rPr lang="ko-KR" altLang="en-US" sz="700" dirty="0" smtClean="0"/>
              <a:t>월</a:t>
            </a:r>
            <a:endParaRPr lang="ko-KR" altLang="en-US" sz="7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8362894" y="1986087"/>
            <a:ext cx="157288" cy="618487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520182" y="2604574"/>
            <a:ext cx="173283" cy="485192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08756" y="2431598"/>
            <a:ext cx="4075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2</a:t>
            </a:r>
            <a:r>
              <a:rPr lang="ko-KR" altLang="en-US" sz="700" dirty="0" smtClean="0"/>
              <a:t>월</a:t>
            </a:r>
            <a:endParaRPr lang="ko-KR" altLang="en-US" sz="700" dirty="0"/>
          </a:p>
        </p:txBody>
      </p:sp>
      <p:sp>
        <p:nvSpPr>
          <p:cNvPr id="24" name="TextBox 23"/>
          <p:cNvSpPr txBox="1"/>
          <p:nvPr/>
        </p:nvSpPr>
        <p:spPr>
          <a:xfrm>
            <a:off x="8292449" y="1823508"/>
            <a:ext cx="4075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1</a:t>
            </a:r>
            <a:r>
              <a:rPr lang="ko-KR" altLang="en-US" sz="700" dirty="0" smtClean="0"/>
              <a:t>월</a:t>
            </a:r>
            <a:endParaRPr lang="ko-KR" altLang="en-US" sz="7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8310664" y="5080000"/>
            <a:ext cx="180622" cy="67970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496202" y="5759706"/>
            <a:ext cx="173283" cy="48519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362894" y="1984960"/>
            <a:ext cx="3217774" cy="1127"/>
          </a:xfrm>
          <a:prstGeom prst="line">
            <a:avLst/>
          </a:prstGeom>
          <a:ln w="15875">
            <a:solidFill>
              <a:schemeClr val="accent2"/>
            </a:solidFill>
            <a:prstDash val="sys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 flipV="1">
            <a:off x="4723156" y="1032462"/>
            <a:ext cx="5598" cy="1427087"/>
          </a:xfrm>
          <a:prstGeom prst="line">
            <a:avLst/>
          </a:prstGeom>
          <a:ln w="12700">
            <a:solidFill>
              <a:schemeClr val="accent2"/>
            </a:solidFill>
            <a:prstDash val="sysDash"/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835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568041" y="2302073"/>
            <a:ext cx="26888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연도별 </a:t>
            </a:r>
            <a:endParaRPr kumimoji="1" lang="en-US" altLang="ko-KR" sz="25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r>
              <a:rPr kumimoji="1" lang="ko-KR" altLang="en-US" sz="25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박스오피스 관객수</a:t>
            </a:r>
            <a:endParaRPr kumimoji="1" lang="x-none" altLang="en-US" sz="2500" b="1" dirty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68041" y="1731104"/>
            <a:ext cx="300595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en-US" sz="16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2. </a:t>
            </a:r>
            <a:r>
              <a:rPr kumimoji="1" lang="ko-KR" altLang="en-US" sz="16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코로나로 인한 영화산업의 변화</a:t>
            </a:r>
            <a:endParaRPr kumimoji="1" lang="x-none" altLang="en-US" sz="1600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pic>
        <p:nvPicPr>
          <p:cNvPr id="6145" name="_x226581800" descr="EMB000034845f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726" y="1519938"/>
            <a:ext cx="7582730" cy="39341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5122190" y="2203704"/>
            <a:ext cx="5315918" cy="1991532"/>
          </a:xfrm>
          <a:prstGeom prst="line">
            <a:avLst/>
          </a:prstGeom>
          <a:ln w="15875">
            <a:solidFill>
              <a:srgbClr val="092CFF"/>
            </a:solidFill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원호 11"/>
          <p:cNvSpPr/>
          <p:nvPr/>
        </p:nvSpPr>
        <p:spPr>
          <a:xfrm>
            <a:off x="10127917" y="2219744"/>
            <a:ext cx="652378" cy="3790697"/>
          </a:xfrm>
          <a:prstGeom prst="arc">
            <a:avLst/>
          </a:prstGeom>
          <a:ln w="15875">
            <a:solidFill>
              <a:srgbClr val="FF0000"/>
            </a:solidFill>
            <a:prstDash val="dash"/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90946" y="2601949"/>
            <a:ext cx="6906322" cy="0"/>
          </a:xfrm>
          <a:prstGeom prst="line">
            <a:avLst/>
          </a:prstGeom>
          <a:ln w="19050"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7530789" y="1839438"/>
            <a:ext cx="3301544" cy="703047"/>
          </a:xfrm>
          <a:prstGeom prst="ellipse">
            <a:avLst/>
          </a:prstGeom>
          <a:noFill/>
          <a:ln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35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822D94-C381-A944-8712-10A83C8A6B62}"/>
              </a:ext>
            </a:extLst>
          </p:cNvPr>
          <p:cNvSpPr txBox="1"/>
          <p:nvPr/>
        </p:nvSpPr>
        <p:spPr>
          <a:xfrm>
            <a:off x="120083" y="118646"/>
            <a:ext cx="307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6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2. </a:t>
            </a:r>
            <a:r>
              <a:rPr kumimoji="1" lang="ko-KR" altLang="en-US" sz="1600" dirty="0">
                <a:solidFill>
                  <a:srgbClr val="44474A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코로나로 인한 영화산업의 변화</a:t>
            </a:r>
            <a:endParaRPr kumimoji="1" lang="x-none" altLang="en-US" sz="1600" dirty="0">
              <a:solidFill>
                <a:srgbClr val="44474A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9790F8-09FA-3848-98B3-88699610776E}"/>
              </a:ext>
            </a:extLst>
          </p:cNvPr>
          <p:cNvSpPr txBox="1"/>
          <p:nvPr/>
        </p:nvSpPr>
        <p:spPr>
          <a:xfrm>
            <a:off x="8188826" y="2003128"/>
            <a:ext cx="3698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연도별 </a:t>
            </a:r>
            <a:endParaRPr kumimoji="1" lang="en-US" altLang="ko-KR" sz="2800" b="1" dirty="0" smtClean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r>
              <a:rPr kumimoji="1" lang="ko-KR" altLang="en-US" sz="2800" b="1" dirty="0" smtClean="0">
                <a:solidFill>
                  <a:srgbClr val="44474A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박스오피스 관객수 추이</a:t>
            </a:r>
            <a:endParaRPr kumimoji="1" lang="x-none" altLang="en-US" sz="2800" b="1" dirty="0">
              <a:solidFill>
                <a:srgbClr val="44474A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9" name="_x226583560" descr="EMB000034845f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68" y="1748252"/>
            <a:ext cx="7268605" cy="357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26583720" descr="EMB000034845f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709" y="3837707"/>
            <a:ext cx="4380718" cy="242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6283158" y="2395621"/>
            <a:ext cx="352926" cy="1759284"/>
          </a:xfrm>
          <a:prstGeom prst="line">
            <a:avLst/>
          </a:prstGeom>
          <a:ln w="34925">
            <a:solidFill>
              <a:srgbClr val="092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43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561</Words>
  <Application>Microsoft Office PowerPoint</Application>
  <PresentationFormat>사용자 지정</PresentationFormat>
  <Paragraphs>179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  <vt:lpstr>PowerPoint 프레젠테이션</vt:lpstr>
      <vt:lpstr>참고자료 출처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조용주</dc:creator>
  <cp:lastModifiedBy>Windows 사용자</cp:lastModifiedBy>
  <cp:revision>45</cp:revision>
  <dcterms:created xsi:type="dcterms:W3CDTF">2021-08-28T09:53:51Z</dcterms:created>
  <dcterms:modified xsi:type="dcterms:W3CDTF">2021-09-02T03:26:26Z</dcterms:modified>
</cp:coreProperties>
</file>