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64" r:id="rId2"/>
    <p:sldId id="351" r:id="rId3"/>
    <p:sldId id="352" r:id="rId4"/>
    <p:sldId id="353" r:id="rId5"/>
    <p:sldId id="357" r:id="rId6"/>
    <p:sldId id="300" r:id="rId7"/>
    <p:sldId id="306" r:id="rId8"/>
    <p:sldId id="307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264" r:id="rId18"/>
    <p:sldId id="267" r:id="rId19"/>
    <p:sldId id="257" r:id="rId20"/>
    <p:sldId id="265" r:id="rId21"/>
    <p:sldId id="259" r:id="rId22"/>
    <p:sldId id="354" r:id="rId23"/>
    <p:sldId id="355" r:id="rId24"/>
    <p:sldId id="356" r:id="rId25"/>
    <p:sldId id="365" r:id="rId26"/>
    <p:sldId id="358" r:id="rId27"/>
  </p:sldIdLst>
  <p:sldSz cx="12192000" cy="6858000"/>
  <p:notesSz cx="6858000" cy="9144000"/>
  <p:embeddedFontLst>
    <p:embeddedFont>
      <p:font typeface="Spoqa Han Sans Neo Bold" panose="020B0800000000000000" pitchFamily="50" charset="-127"/>
      <p:bold r:id="rId29"/>
    </p:embeddedFont>
    <p:embeddedFont>
      <p:font typeface="Spoqa Han Sans Neo Light" panose="020B0300000000000000" pitchFamily="50" charset="-127"/>
      <p:regular r:id="rId30"/>
    </p:embeddedFont>
    <p:embeddedFont>
      <p:font typeface="Spoqa Han Sans Neo Medium" pitchFamily="2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라운드 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999999"/>
    <a:srgbClr val="45474A"/>
    <a:srgbClr val="E0E0DF"/>
    <a:srgbClr val="2F495E"/>
    <a:srgbClr val="0F8775"/>
    <a:srgbClr val="6799D1"/>
    <a:srgbClr val="6EC3AB"/>
    <a:srgbClr val="00C58E"/>
    <a:srgbClr val="FFD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5244" autoAdjust="0"/>
  </p:normalViewPr>
  <p:slideViewPr>
    <p:cSldViewPr snapToGrid="0">
      <p:cViewPr varScale="1">
        <p:scale>
          <a:sx n="75" d="100"/>
          <a:sy n="75" d="100"/>
        </p:scale>
        <p:origin x="5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B4707-5674-4A1F-B0B3-B1F0D5BC6D8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2CFAD-D999-4C3E-A760-8F7A233E6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6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A4E6A-870D-451B-9D92-2BDADD12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55AA3-C8D6-4D34-A652-C289B446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DDE28-7F9E-43F3-BB4A-E164E82C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B6B51-2A6E-4EF5-B36E-1A900AA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44B7D-14E9-4237-BE77-01E45C51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B074A-E473-499E-9AA8-2C2EABAB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C71-3845-4ABF-9375-EAD956B3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9E253-0F92-4A17-8E1A-0873C62A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876FC-FEB4-4288-A100-864451E1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B2173-B098-48AF-83AD-D3D968A3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713EEE-506E-4F93-B045-52C4604CA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0671D-D503-4CBE-89DA-17060B0E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9D65C-6C96-45CB-8C1A-05D66E30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33E6D-5290-4CED-AB7C-EFF14F19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51143-284F-49FC-8D15-44E12C9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F4E78-EFC6-484C-B64B-7FD11F03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2BF47-0B77-4629-9385-79145600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FA4C7-AF07-4596-98A0-E388C6C8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C35C8-F703-4109-9DAA-939215F7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1751B-FED4-4D14-A57C-9C2B98E2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79C3-099C-4CCC-B26F-A888DFC4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9018A-7B59-4E82-B24D-C3C84BB7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B7D5B-CFC6-436E-83AE-B3ED23E4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1ECE3-B014-4070-8097-37358132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F0ED7-8B4B-4420-9ED9-76E8519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59F52-3B76-4CE5-BFEA-66F710A1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AC15D-5EE3-4335-85B9-E7174C4F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C3CC7-CED0-4EE4-9049-040564C0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9ECF8-9002-4A51-A562-343A5D03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F90C2-B82D-43C6-9F3F-0CC86F17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DAF2A7-7F34-483E-B763-7D670F90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0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FE2D2-3901-4442-BC5E-5B79804E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99C3A-B2E9-4906-B36C-35FD4CF4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803FC-DD42-4500-B7C3-57A1AA3F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553B5-F535-434B-8A5E-D1AAD95B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418CE-152E-486B-8087-F816299B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BF1E5D-61FC-4480-8DEE-7E8A8BB1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7A771-AAC4-4ECE-85D9-82AC103B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2C925-D446-4F95-B454-DEE62E85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9AF3-1391-4F27-82A5-37B53BEC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DA107-AC7D-4EB7-BB09-73A6504A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E4405-242B-4F8E-938E-6861D355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FCFD6-8EAF-442A-8525-2154396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D3733-D62E-44B8-9A5C-8EC99E77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CC8D11-C655-4638-9CF6-36064EEE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2AFA9-1AFD-4E75-8BBB-A92CABBE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D105-807E-44A3-8BD6-86DA404D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3DFDF-AFC7-41EB-85C9-D43EBC3B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58024-FCBA-4498-8DDB-745B4673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4AD65-F9FA-437C-8979-1681E248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20491-0B08-45FF-8D57-DFC21297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24392-746C-468E-B24C-63C39F92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9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45EFD-D4B0-473B-8933-334D94FF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7E3030-6FBF-4C3E-8298-652BC788F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D7CBA-7E64-441F-952B-8088FD76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B13DB-7D4D-4DEB-BD09-F8CA4F5B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2D51-09BC-4E5C-B6B4-EF69FF55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82F04-5C5D-43F8-A76D-1C79E72B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68E14F-C7C3-42C0-89A0-B2818CCB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09A16-F294-46FF-9BF3-2242B42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4321-9E58-4BED-AF5F-326C7CAC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435C-C67C-4AFD-BFC3-36BE28AEB7B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BD088-EB44-4EF5-B8B0-E7D604AF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A8B0E-1D00-4BAA-BA81-896D732CC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C439-76E7-4B84-A488-63411E982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0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65854FF-DBE1-4A2E-8085-40A23805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2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78;p11">
            <a:extLst>
              <a:ext uri="{FF2B5EF4-FFF2-40B4-BE49-F238E27FC236}">
                <a16:creationId xmlns:a16="http://schemas.microsoft.com/office/drawing/2014/main" id="{272577CB-C6F3-438F-9280-599DFB061D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791"/>
          <a:stretch/>
        </p:blipFill>
        <p:spPr>
          <a:xfrm>
            <a:off x="781050" y="1416289"/>
            <a:ext cx="10629899" cy="3831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서울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 전체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코로나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전대비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코로나 이후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일 평균 배달 증감 건수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&amp;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증가율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47C065-AE79-4BD1-A62C-3EE3BEE13151}"/>
              </a:ext>
            </a:extLst>
          </p:cNvPr>
          <p:cNvSpPr txBox="1"/>
          <p:nvPr/>
        </p:nvSpPr>
        <p:spPr>
          <a:xfrm>
            <a:off x="1202745" y="5280562"/>
            <a:ext cx="12053314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금천구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영등포구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관악구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노원구가 일 평균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50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건 이상 증가했으며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배달 건수가 가장 많았던 구로구의 경우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6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번째로 많이 증가했습니다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증가율로 보면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증가 건수 자체가 많지는 않았던 서대문구가 제일 높고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그 다음으로 노원구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관악구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동작구가 뒤를 이었습니다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강남구의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일 평균 배달 건수는 매우 적었으나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증가율은 비교적 높게 나타났습니다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Helvetica Neu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강북구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성북구는 다른 지역에 비해 매우 큰 감소세를 보입니다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일 평균 배달건수가 많았던 구로구의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양의 증가율이긴 하나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순위가 낮습니다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rgbClr val="45474A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1D43-88A7-46EE-B1E6-3FCA99ECF874}"/>
              </a:ext>
            </a:extLst>
          </p:cNvPr>
          <p:cNvSpPr/>
          <p:nvPr/>
        </p:nvSpPr>
        <p:spPr>
          <a:xfrm>
            <a:off x="1887293" y="1217796"/>
            <a:ext cx="3640932" cy="13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서울시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 증가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감소 건수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5ACF49-7971-486E-A8ED-86F7EC3CA8BD}"/>
              </a:ext>
            </a:extLst>
          </p:cNvPr>
          <p:cNvSpPr/>
          <p:nvPr/>
        </p:nvSpPr>
        <p:spPr>
          <a:xfrm>
            <a:off x="7423443" y="1162568"/>
            <a:ext cx="3383207" cy="201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서울시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 건수 증가율</a:t>
            </a:r>
          </a:p>
        </p:txBody>
      </p:sp>
    </p:spTree>
    <p:extLst>
      <p:ext uri="{BB962C8B-B14F-4D97-AF65-F5344CB8AC3E}">
        <p14:creationId xmlns:p14="http://schemas.microsoft.com/office/powerpoint/2010/main" val="144341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86;p12">
            <a:extLst>
              <a:ext uri="{FF2B5EF4-FFF2-40B4-BE49-F238E27FC236}">
                <a16:creationId xmlns:a16="http://schemas.microsoft.com/office/drawing/2014/main" id="{FE9C1888-85FF-4452-9FC1-9EF2758F92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121"/>
          <a:stretch/>
        </p:blipFill>
        <p:spPr>
          <a:xfrm>
            <a:off x="1068293" y="1402537"/>
            <a:ext cx="10447431" cy="3282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경기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 전체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코로나 전후 일 평균 배달 증감 건수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&amp;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증가율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E439D-FD88-4E78-B36F-9724A9676F9B}"/>
              </a:ext>
            </a:extLst>
          </p:cNvPr>
          <p:cNvSpPr/>
          <p:nvPr/>
        </p:nvSpPr>
        <p:spPr>
          <a:xfrm>
            <a:off x="2066043" y="1182350"/>
            <a:ext cx="3640932" cy="13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경기도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 증가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감소 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C6A05-1765-4983-A10C-C9E8D938CC2E}"/>
              </a:ext>
            </a:extLst>
          </p:cNvPr>
          <p:cNvSpPr/>
          <p:nvPr/>
        </p:nvSpPr>
        <p:spPr>
          <a:xfrm>
            <a:off x="7554068" y="1142506"/>
            <a:ext cx="3383207" cy="201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경기도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 건수 증가율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1802606" y="4801545"/>
            <a:ext cx="12434887" cy="188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의정부시는 타 지역과의 배달건수 증가 건수 격차가 매우 크게 나타나는 것에 반해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증가율 자체는 크지 않았습니다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평택시의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다른 지역과의 증가율의 격차가 매우 크게 나타났습니다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Helvetica Neu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평택시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동두천시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양주시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화성시의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증가율이 타 지역에 비해 매우 높게 나타나는데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400" dirty="0">
                <a:solidFill>
                  <a:srgbClr val="45474A"/>
                </a:solidFill>
                <a:latin typeface="Helvetica Neue"/>
              </a:rPr>
              <a:t>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이는 코로나 이전 데이터 양 자체가 매우 적었기 때문이라고 추측됩니다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Helvetica Neu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배달 건수 감소량이 매우 컸던 고양시의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감소율은 여주시에 비해 작았습니다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여주시의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배달 증가 건수는 그래프 상에서 확인할 수 없으나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감소율은 매우 크게 나타나는데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이는 여주시의 데이터가 매우 적었기 때문에 나타나는 현상이라고 볼 수 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9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수도권지역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업종별 배달건수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E439D-FD88-4E78-B36F-9724A9676F9B}"/>
              </a:ext>
            </a:extLst>
          </p:cNvPr>
          <p:cNvSpPr/>
          <p:nvPr/>
        </p:nvSpPr>
        <p:spPr>
          <a:xfrm>
            <a:off x="2446241" y="1217093"/>
            <a:ext cx="3640932" cy="13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업종별 배달건수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BC6A05-1765-4983-A10C-C9E8D938CC2E}"/>
              </a:ext>
            </a:extLst>
          </p:cNvPr>
          <p:cNvSpPr/>
          <p:nvPr/>
        </p:nvSpPr>
        <p:spPr>
          <a:xfrm>
            <a:off x="7009424" y="1166294"/>
            <a:ext cx="3383207" cy="2017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업종별 배달 증가율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486265" y="5217918"/>
            <a:ext cx="12434887" cy="11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서울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경기의 업종별 배달 건수를 봤을 때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치킨의 배달 건수가 압도적으로 많았습니다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치킨은 배달 건수는 많으나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 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증가율을 따졌을 때는 그다지 높지 않았으며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배달 건수가 그다지 많지 않았던 배달전문업체의 증가율이 두드러집니다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중식 역시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배달 건수 자체는 많지 않으나 증가율이 높았습니다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심부름과 아시안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양식은 코로나 이후 배달 건수가 감소했으며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특히 아시안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양식의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배달건수가 비슷했던 회보다 증가율이 더 낮게 나타났습니다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5E610C-0996-4F7E-B3B9-604ECEA9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4"/>
          <a:stretch/>
        </p:blipFill>
        <p:spPr>
          <a:xfrm>
            <a:off x="1475048" y="1445103"/>
            <a:ext cx="9121919" cy="38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-1-2.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와 요식업계 창업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/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폐업 추이 살펴보기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업종별 수도권지역 창업건수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E8837F-0ABE-4ADB-910E-893EA3392B31}"/>
              </a:ext>
            </a:extLst>
          </p:cNvPr>
          <p:cNvGrpSpPr/>
          <p:nvPr/>
        </p:nvGrpSpPr>
        <p:grpSpPr>
          <a:xfrm>
            <a:off x="2530874" y="1186099"/>
            <a:ext cx="7130251" cy="3971505"/>
            <a:chOff x="2530873" y="1060863"/>
            <a:chExt cx="7130251" cy="3971505"/>
          </a:xfrm>
        </p:grpSpPr>
        <p:pic>
          <p:nvPicPr>
            <p:cNvPr id="11" name="Google Shape;202;p14">
              <a:extLst>
                <a:ext uri="{FF2B5EF4-FFF2-40B4-BE49-F238E27FC236}">
                  <a16:creationId xmlns:a16="http://schemas.microsoft.com/office/drawing/2014/main" id="{965C81CA-D6FA-450C-8834-9632F767687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8948"/>
            <a:stretch/>
          </p:blipFill>
          <p:spPr>
            <a:xfrm>
              <a:off x="2530873" y="1547286"/>
              <a:ext cx="7130251" cy="3485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8E439D-FD88-4E78-B36F-9724A9676F9B}"/>
                </a:ext>
              </a:extLst>
            </p:cNvPr>
            <p:cNvSpPr/>
            <p:nvPr/>
          </p:nvSpPr>
          <p:spPr>
            <a:xfrm>
              <a:off x="3221218" y="1060863"/>
              <a:ext cx="5749559" cy="486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45474A"/>
                  </a:solidFill>
                  <a:latin typeface="+mj-ea"/>
                  <a:ea typeface="+mj-ea"/>
                </a:rPr>
                <a:t>2020 </a:t>
              </a:r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상반기 업종별 수도권지역 창업건수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943465" y="5248261"/>
            <a:ext cx="12434887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수도권지역 업종별 배달 증가율보다는 업종별 배달건수와 더욱 큰 상관관계가 있는 걸로 보입니다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배달데이터의 업종명을 기준으로 창업데이터의 업종명을 수정하는 과정에서 대부분의 업종이 한식에 분류되었기에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 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수도권지역 업종별 배달 건수에서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2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순위인 한식이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1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순위인 치킨을 제치고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창업건수에서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1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순위를 차지한 것 으로 추측됩니다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</a:t>
            </a:r>
            <a:r>
              <a:rPr lang="ko-KR" altLang="en-US" sz="1600" b="0" i="0" dirty="0" err="1">
                <a:solidFill>
                  <a:srgbClr val="45474A"/>
                </a:solidFill>
                <a:effectLst/>
                <a:latin typeface="+mn-ea"/>
              </a:rPr>
              <a:t>족발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/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보쌈의 경우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업종별 배달건수에서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4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순위를 차지한 반면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창업건수는 현저히 적은 수치를 기록했습니다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94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-1-2.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와 요식업계 창업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/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폐업 추이 살펴보기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수도권지역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요식업 창업건수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143371-74FD-4CB2-9CEE-D5B9EAF08ABC}"/>
              </a:ext>
            </a:extLst>
          </p:cNvPr>
          <p:cNvGrpSpPr/>
          <p:nvPr/>
        </p:nvGrpSpPr>
        <p:grpSpPr>
          <a:xfrm>
            <a:off x="1905000" y="1180836"/>
            <a:ext cx="8543925" cy="4305716"/>
            <a:chOff x="1724025" y="1257036"/>
            <a:chExt cx="8543925" cy="4305716"/>
          </a:xfrm>
        </p:grpSpPr>
        <p:pic>
          <p:nvPicPr>
            <p:cNvPr id="10" name="Google Shape;210;p15">
              <a:extLst>
                <a:ext uri="{FF2B5EF4-FFF2-40B4-BE49-F238E27FC236}">
                  <a16:creationId xmlns:a16="http://schemas.microsoft.com/office/drawing/2014/main" id="{F1F981E5-5102-4865-B5F9-0747B255D4B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7608"/>
            <a:stretch/>
          </p:blipFill>
          <p:spPr>
            <a:xfrm>
              <a:off x="1724025" y="1743459"/>
              <a:ext cx="8543925" cy="3819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8E439D-FD88-4E78-B36F-9724A9676F9B}"/>
                </a:ext>
              </a:extLst>
            </p:cNvPr>
            <p:cNvSpPr/>
            <p:nvPr/>
          </p:nvSpPr>
          <p:spPr>
            <a:xfrm>
              <a:off x="2386896" y="1257036"/>
              <a:ext cx="7084831" cy="486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수도권지역</a:t>
              </a:r>
              <a:r>
                <a:rPr lang="en-US" altLang="ko-KR" sz="2400" dirty="0">
                  <a:solidFill>
                    <a:srgbClr val="45474A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400" dirty="0" err="1">
                  <a:solidFill>
                    <a:srgbClr val="45474A"/>
                  </a:solidFill>
                  <a:latin typeface="+mj-ea"/>
                  <a:ea typeface="+mj-ea"/>
                </a:rPr>
                <a:t>시군구별</a:t>
              </a:r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400" dirty="0">
                  <a:solidFill>
                    <a:srgbClr val="45474A"/>
                  </a:solidFill>
                  <a:latin typeface="+mj-ea"/>
                  <a:ea typeface="+mj-ea"/>
                </a:rPr>
                <a:t>2020 </a:t>
              </a:r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상반기 요식업 창업건수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2391265" y="5429402"/>
            <a:ext cx="12434887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단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9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건의 창업건수를 지닌 지역이 가장 많은 창업건수를 지닌 지역이라는 점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 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총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56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개의 지역 중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34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개의 지역에서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창업건수가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1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건에서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3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건에 불과했다는 점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 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창업건수가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0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건에 해당하는 지역이 총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16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개의 지역인 점에서 </a:t>
            </a:r>
            <a:endParaRPr lang="en-US" altLang="ko-KR" sz="16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 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데이터의 수가 전체적으로 너무 적어서 창업 추이를 </a:t>
            </a:r>
            <a:r>
              <a:rPr lang="ko-KR" altLang="en-US" sz="1600" b="0" i="0" dirty="0" err="1">
                <a:solidFill>
                  <a:srgbClr val="45474A"/>
                </a:solidFill>
                <a:effectLst/>
                <a:latin typeface="+mn-ea"/>
              </a:rPr>
              <a:t>살펴보는데서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어려움이 있었습니다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461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18;p16">
            <a:extLst>
              <a:ext uri="{FF2B5EF4-FFF2-40B4-BE49-F238E27FC236}">
                <a16:creationId xmlns:a16="http://schemas.microsoft.com/office/drawing/2014/main" id="{15B5AC84-95D6-4D78-9703-86EEF25ED3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167"/>
          <a:stretch/>
        </p:blipFill>
        <p:spPr>
          <a:xfrm>
            <a:off x="2485668" y="1548696"/>
            <a:ext cx="7715607" cy="3259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-1-2.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와 요식업계 창업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/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폐업 추이 살펴보기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업종별 수도권지역 폐업건수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E439D-FD88-4E78-B36F-9724A9676F9B}"/>
              </a:ext>
            </a:extLst>
          </p:cNvPr>
          <p:cNvSpPr/>
          <p:nvPr/>
        </p:nvSpPr>
        <p:spPr>
          <a:xfrm>
            <a:off x="3468691" y="1062273"/>
            <a:ext cx="5749559" cy="486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45474A"/>
                </a:solidFill>
                <a:latin typeface="+mj-ea"/>
                <a:ea typeface="+mj-ea"/>
              </a:rPr>
              <a:t>2020 </a:t>
            </a:r>
            <a:r>
              <a:rPr lang="ko-KR" altLang="en-US" sz="2400" dirty="0">
                <a:solidFill>
                  <a:srgbClr val="45474A"/>
                </a:solidFill>
                <a:latin typeface="+mj-ea"/>
                <a:ea typeface="+mj-ea"/>
              </a:rPr>
              <a:t>상반기 업종별 수도권지역 폐업건수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759619" y="4836868"/>
            <a:ext cx="12434887" cy="188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업종별 배달건수와 비슷한 수치로 폐업이 이루어지는 걸로 보입니다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업종별 배달건수에서 낮은 순위를 차지했던 배달전문업체와 심부름의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폐업건수를 살펴보면</a:t>
            </a:r>
            <a:r>
              <a:rPr lang="en-US" altLang="ko-KR" sz="1400" dirty="0">
                <a:solidFill>
                  <a:srgbClr val="45474A"/>
                </a:solidFill>
                <a:latin typeface="+mn-ea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다른 업종에 비해 현저히 낮은 수치를 기록하고 있다는 점에서 해당 업종에는 배달건수가 큰 영향을 미치지 않은 걸로 보입니다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반면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업종별 배달건수에서 낮은 순위를 차지했던 아시안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양식의 경우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</a:p>
          <a:p>
            <a:pPr algn="l">
              <a:lnSpc>
                <a:spcPct val="120000"/>
              </a:lnSpc>
            </a:pPr>
            <a:r>
              <a:rPr lang="en-US" altLang="ko-KR" sz="1400" dirty="0">
                <a:solidFill>
                  <a:srgbClr val="45474A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폐업건수에서 꽤 높은 순위를 차지했다는 점에서 해당 업종에는 배달건수가 큰 영향을 끼친 걸로 파악됩니다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폐업데이터도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배달데이터의 업종명을 기준으로 업종명을 수정하는 과정에서 대부분의 업종이 한식에 분류되었기에</a:t>
            </a:r>
            <a:endParaRPr lang="en-US" altLang="ko-KR" sz="14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한식이 폐업건수에서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순위를 차지한 것으로 보입니다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23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-1-2.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와 요식업계 창업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/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폐업 추이 살펴보기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수도권지역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요식업 폐업건수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C43AD4-C79D-4806-8F07-F9588ADE38AE}"/>
              </a:ext>
            </a:extLst>
          </p:cNvPr>
          <p:cNvGrpSpPr/>
          <p:nvPr/>
        </p:nvGrpSpPr>
        <p:grpSpPr>
          <a:xfrm>
            <a:off x="1648315" y="1232052"/>
            <a:ext cx="9464775" cy="4512509"/>
            <a:chOff x="943465" y="1146327"/>
            <a:chExt cx="9464775" cy="4512509"/>
          </a:xfrm>
        </p:grpSpPr>
        <p:pic>
          <p:nvPicPr>
            <p:cNvPr id="10" name="Google Shape;226;p17">
              <a:extLst>
                <a:ext uri="{FF2B5EF4-FFF2-40B4-BE49-F238E27FC236}">
                  <a16:creationId xmlns:a16="http://schemas.microsoft.com/office/drawing/2014/main" id="{11143229-987A-4088-86A5-68B7BED47F1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9722"/>
            <a:stretch/>
          </p:blipFill>
          <p:spPr>
            <a:xfrm>
              <a:off x="943465" y="1632750"/>
              <a:ext cx="9464775" cy="4026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8E439D-FD88-4E78-B36F-9724A9676F9B}"/>
                </a:ext>
              </a:extLst>
            </p:cNvPr>
            <p:cNvSpPr/>
            <p:nvPr/>
          </p:nvSpPr>
          <p:spPr>
            <a:xfrm>
              <a:off x="2240144" y="1146327"/>
              <a:ext cx="6961006" cy="486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수도권지역</a:t>
              </a:r>
              <a:r>
                <a:rPr lang="en-US" altLang="ko-KR" sz="2400" dirty="0">
                  <a:solidFill>
                    <a:srgbClr val="45474A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2400" dirty="0" err="1">
                  <a:solidFill>
                    <a:srgbClr val="45474A"/>
                  </a:solidFill>
                  <a:latin typeface="+mj-ea"/>
                  <a:ea typeface="+mj-ea"/>
                </a:rPr>
                <a:t>시군구별</a:t>
              </a:r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 </a:t>
              </a:r>
              <a:r>
                <a:rPr lang="en-US" altLang="ko-KR" sz="2400" dirty="0">
                  <a:solidFill>
                    <a:srgbClr val="45474A"/>
                  </a:solidFill>
                  <a:latin typeface="+mj-ea"/>
                  <a:ea typeface="+mj-ea"/>
                </a:rPr>
                <a:t>2020 </a:t>
              </a:r>
              <a:r>
                <a:rPr lang="ko-KR" altLang="en-US" sz="2400" dirty="0">
                  <a:solidFill>
                    <a:srgbClr val="45474A"/>
                  </a:solidFill>
                  <a:latin typeface="+mj-ea"/>
                  <a:ea typeface="+mj-ea"/>
                </a:rPr>
                <a:t>상반기 요식업 폐업건수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3F2ACF9-EB6B-45F1-8321-EA197208E9FE}"/>
              </a:ext>
            </a:extLst>
          </p:cNvPr>
          <p:cNvSpPr txBox="1"/>
          <p:nvPr/>
        </p:nvSpPr>
        <p:spPr>
          <a:xfrm>
            <a:off x="600565" y="5772061"/>
            <a:ext cx="12434887" cy="66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총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56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개의 지역 모두 폐업이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1</a:t>
            </a:r>
            <a:r>
              <a:rPr lang="ko-KR" altLang="en-US" sz="1600" b="0" i="0" dirty="0" err="1">
                <a:solidFill>
                  <a:srgbClr val="45474A"/>
                </a:solidFill>
                <a:effectLst/>
                <a:latin typeface="+mn-ea"/>
              </a:rPr>
              <a:t>건씩은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발생하였다는 점에서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창업보다는 폐업이 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2020</a:t>
            </a: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년 상반기 많이 일어났음을 파악할 수 있습니다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5474A"/>
                </a:solidFill>
                <a:effectLst/>
                <a:latin typeface="+mn-ea"/>
              </a:rPr>
              <a:t> 창업데이터에 비해 폐업데이터는 폐업의 추이를 살펴보기에 더욱 적절한 데이터로 판단됩니다</a:t>
            </a:r>
            <a:r>
              <a:rPr lang="en-US" altLang="ko-KR" sz="16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6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615C-5F66-4EA0-94F2-1CAFB9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1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코로나</a:t>
            </a:r>
            <a:r>
              <a:rPr lang="en-US" altLang="ko-KR" sz="6000" dirty="0">
                <a:solidFill>
                  <a:srgbClr val="45474A"/>
                </a:solidFill>
                <a:latin typeface="+mj-ea"/>
              </a:rPr>
              <a:t>19</a:t>
            </a:r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와 요식업계 심화분석</a:t>
            </a:r>
            <a:br>
              <a:rPr lang="en-US" altLang="ko-KR" dirty="0">
                <a:solidFill>
                  <a:srgbClr val="45474A"/>
                </a:solidFill>
                <a:latin typeface="+mj-ea"/>
              </a:rPr>
            </a:br>
            <a:r>
              <a:rPr lang="en-US" altLang="ko-KR" dirty="0">
                <a:solidFill>
                  <a:srgbClr val="45474A"/>
                </a:solidFill>
                <a:latin typeface="+mj-ea"/>
              </a:rPr>
              <a:t>-</a:t>
            </a:r>
            <a:r>
              <a:rPr lang="ko-KR" altLang="en-US" dirty="0">
                <a:solidFill>
                  <a:srgbClr val="45474A"/>
                </a:solidFill>
                <a:latin typeface="+mj-ea"/>
              </a:rPr>
              <a:t>업종별로</a:t>
            </a:r>
            <a:r>
              <a:rPr lang="en-US" altLang="ko-KR" dirty="0">
                <a:solidFill>
                  <a:srgbClr val="45474A"/>
                </a:solidFill>
                <a:latin typeface="+mj-ea"/>
              </a:rPr>
              <a:t>-</a:t>
            </a:r>
            <a:endParaRPr lang="ko-KR" altLang="en-US" dirty="0">
              <a:solidFill>
                <a:srgbClr val="45474A"/>
              </a:solidFill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5CE2EE-C765-4A10-9F5C-43BAC074B859}"/>
              </a:ext>
            </a:extLst>
          </p:cNvPr>
          <p:cNvGrpSpPr/>
          <p:nvPr/>
        </p:nvGrpSpPr>
        <p:grpSpPr>
          <a:xfrm>
            <a:off x="5220202" y="983152"/>
            <a:ext cx="3244301" cy="3307110"/>
            <a:chOff x="5172075" y="756271"/>
            <a:chExt cx="3244301" cy="3307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5BA8E-0CE2-42C2-9AFC-EE486F97BADC}"/>
                </a:ext>
              </a:extLst>
            </p:cNvPr>
            <p:cNvSpPr txBox="1"/>
            <p:nvPr/>
          </p:nvSpPr>
          <p:spPr>
            <a:xfrm>
              <a:off x="5172075" y="7562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tx2"/>
                  </a:solidFill>
                  <a:latin typeface="+mj-ea"/>
                  <a:ea typeface="+mj-ea"/>
                </a:rPr>
                <a:t>2</a:t>
              </a:r>
              <a:endParaRPr lang="ko-KR" altLang="en-US" sz="199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D6FB-5F49-49BE-A19E-E1F6CD93911E}"/>
                </a:ext>
              </a:extLst>
            </p:cNvPr>
            <p:cNvSpPr txBox="1"/>
            <p:nvPr/>
          </p:nvSpPr>
          <p:spPr>
            <a:xfrm>
              <a:off x="5358851" y="9086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bg2"/>
                  </a:solidFill>
                  <a:latin typeface="+mj-ea"/>
                  <a:ea typeface="+mj-ea"/>
                </a:rPr>
                <a:t>2</a:t>
              </a:r>
              <a:endParaRPr lang="ko-KR" altLang="en-US" sz="199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1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34EFD7-6E61-4B98-A352-1FCFAF9F3487}"/>
              </a:ext>
            </a:extLst>
          </p:cNvPr>
          <p:cNvSpPr/>
          <p:nvPr/>
        </p:nvSpPr>
        <p:spPr>
          <a:xfrm>
            <a:off x="1342489" y="5935082"/>
            <a:ext cx="9389682" cy="798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BA5976-3762-4DFE-ACE0-B9305D7BE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7" r="49065"/>
          <a:stretch/>
        </p:blipFill>
        <p:spPr bwMode="auto">
          <a:xfrm>
            <a:off x="3466168" y="1380009"/>
            <a:ext cx="5581077" cy="459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71FBD5-BF8F-4E97-93E4-08EBBB73D7AA}"/>
              </a:ext>
            </a:extLst>
          </p:cNvPr>
          <p:cNvGrpSpPr/>
          <p:nvPr/>
        </p:nvGrpSpPr>
        <p:grpSpPr>
          <a:xfrm>
            <a:off x="903157" y="634290"/>
            <a:ext cx="8338171" cy="1511763"/>
            <a:chOff x="262690" y="308808"/>
            <a:chExt cx="8338171" cy="15117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E9F2A4-1B90-4C25-81BD-42451F66C8A4}"/>
                </a:ext>
              </a:extLst>
            </p:cNvPr>
            <p:cNvSpPr txBox="1"/>
            <p:nvPr/>
          </p:nvSpPr>
          <p:spPr>
            <a:xfrm>
              <a:off x="262690" y="1037207"/>
              <a:ext cx="7848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srgbClr val="45474A"/>
                  </a:solidFill>
                </a:rPr>
                <a:t>배달건수가 가장 많은 </a:t>
              </a:r>
              <a:r>
                <a:rPr lang="ko-KR" altLang="en-US" sz="1600" dirty="0">
                  <a:solidFill>
                    <a:srgbClr val="45474A"/>
                  </a:solidFill>
                  <a:latin typeface="Spoqa Han Sans Neo Light" panose="020B0300000000000000" pitchFamily="50" charset="-127"/>
                  <a:ea typeface="Spoqa Han Sans Neo Light" panose="020B0300000000000000" pitchFamily="50" charset="-127"/>
                </a:rPr>
                <a:t>업종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643D48-6FF3-49E0-B966-1C337EF15B8E}"/>
                </a:ext>
              </a:extLst>
            </p:cNvPr>
            <p:cNvGrpSpPr/>
            <p:nvPr/>
          </p:nvGrpSpPr>
          <p:grpSpPr>
            <a:xfrm>
              <a:off x="2786813" y="308808"/>
              <a:ext cx="5814048" cy="1511763"/>
              <a:chOff x="2786813" y="308808"/>
              <a:chExt cx="5814048" cy="151176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E7465191-AD74-4E10-8AAE-0D41EBEF2D12}"/>
                  </a:ext>
                </a:extLst>
              </p:cNvPr>
              <p:cNvGrpSpPr/>
              <p:nvPr/>
            </p:nvGrpSpPr>
            <p:grpSpPr>
              <a:xfrm>
                <a:off x="3052584" y="308808"/>
                <a:ext cx="5548277" cy="1050664"/>
                <a:chOff x="3341341" y="370156"/>
                <a:chExt cx="5548277" cy="1050664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D5A65BAE-AAEF-4AD0-B7A3-890FCCA1243B}"/>
                    </a:ext>
                  </a:extLst>
                </p:cNvPr>
                <p:cNvSpPr/>
                <p:nvPr/>
              </p:nvSpPr>
              <p:spPr>
                <a:xfrm>
                  <a:off x="3341341" y="1102124"/>
                  <a:ext cx="804398" cy="318696"/>
                </a:xfrm>
                <a:prstGeom prst="rect">
                  <a:avLst/>
                </a:prstGeom>
                <a:noFill/>
                <a:ln w="38100">
                  <a:solidFill>
                    <a:srgbClr val="E0E0D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ADBF01-D671-43FE-852D-999062EEF14A}"/>
                    </a:ext>
                  </a:extLst>
                </p:cNvPr>
                <p:cNvSpPr txBox="1"/>
                <p:nvPr/>
              </p:nvSpPr>
              <p:spPr>
                <a:xfrm>
                  <a:off x="3341341" y="370156"/>
                  <a:ext cx="55482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b="1" dirty="0">
                      <a:solidFill>
                        <a:srgbClr val="45474A"/>
                      </a:solidFill>
                      <a:latin typeface="+mj-ea"/>
                      <a:ea typeface="+mj-ea"/>
                    </a:rPr>
                    <a:t>수도권지역</a:t>
                  </a:r>
                  <a:r>
                    <a:rPr lang="en-US" altLang="ko-KR" sz="3200" b="1" dirty="0">
                      <a:solidFill>
                        <a:srgbClr val="45474A"/>
                      </a:solidFill>
                      <a:latin typeface="+mj-ea"/>
                      <a:ea typeface="+mj-ea"/>
                    </a:rPr>
                    <a:t>, </a:t>
                  </a:r>
                  <a:r>
                    <a:rPr lang="ko-KR" altLang="en-US" sz="3200" b="1" dirty="0">
                      <a:solidFill>
                        <a:srgbClr val="45474A"/>
                      </a:solidFill>
                      <a:latin typeface="+mj-ea"/>
                      <a:ea typeface="+mj-ea"/>
                    </a:rPr>
                    <a:t>업종별 총 배달건수</a:t>
                  </a:r>
                </a:p>
              </p:txBody>
            </p:sp>
          </p:grp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D8B026C2-6B62-490F-AB00-DB84ACEEBF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6813" y="1820571"/>
                <a:ext cx="259614" cy="0"/>
              </a:xfrm>
              <a:prstGeom prst="line">
                <a:avLst/>
              </a:prstGeom>
              <a:ln w="38100">
                <a:solidFill>
                  <a:srgbClr val="E0E0D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A6E2F7-3BD5-405E-AA82-9BFAFC60C3B1}"/>
              </a:ext>
            </a:extLst>
          </p:cNvPr>
          <p:cNvSpPr txBox="1"/>
          <p:nvPr/>
        </p:nvSpPr>
        <p:spPr>
          <a:xfrm>
            <a:off x="338138" y="95912"/>
            <a:ext cx="62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코로나</a:t>
            </a:r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19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와 요식업계 심화분석</a:t>
            </a:r>
            <a:endParaRPr lang="en-US" altLang="ko-KR" sz="1800" dirty="0">
              <a:solidFill>
                <a:srgbClr val="45474A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999999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분석에 앞서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D38915-B253-46E8-97F9-6FEEF7557A02}"/>
              </a:ext>
            </a:extLst>
          </p:cNvPr>
          <p:cNvSpPr/>
          <p:nvPr/>
        </p:nvSpPr>
        <p:spPr>
          <a:xfrm>
            <a:off x="0" y="134224"/>
            <a:ext cx="338138" cy="566074"/>
          </a:xfrm>
          <a:prstGeom prst="rect">
            <a:avLst/>
          </a:prstGeom>
          <a:solidFill>
            <a:srgbClr val="2F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120508-BF15-4D4F-93FC-DCF02630D0E2}"/>
              </a:ext>
            </a:extLst>
          </p:cNvPr>
          <p:cNvSpPr/>
          <p:nvPr/>
        </p:nvSpPr>
        <p:spPr>
          <a:xfrm>
            <a:off x="3693051" y="1912069"/>
            <a:ext cx="804398" cy="590499"/>
          </a:xfrm>
          <a:prstGeom prst="rect">
            <a:avLst/>
          </a:prstGeom>
          <a:noFill/>
          <a:ln w="38100">
            <a:solidFill>
              <a:srgbClr val="E0E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1FB4E4-9087-4A8A-8D31-94E060DADA7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38669" y="1525606"/>
            <a:ext cx="254382" cy="0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36A20D6-DC26-495A-872A-61A2E11D8F7E}"/>
              </a:ext>
            </a:extLst>
          </p:cNvPr>
          <p:cNvSpPr/>
          <p:nvPr/>
        </p:nvSpPr>
        <p:spPr>
          <a:xfrm>
            <a:off x="3273663" y="1437856"/>
            <a:ext cx="192505" cy="200498"/>
          </a:xfrm>
          <a:prstGeom prst="ellipse">
            <a:avLst/>
          </a:prstGeom>
          <a:solidFill>
            <a:srgbClr val="E0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0CF4C-04A9-4DD0-A2A3-C76DFB362065}"/>
              </a:ext>
            </a:extLst>
          </p:cNvPr>
          <p:cNvSpPr txBox="1"/>
          <p:nvPr/>
        </p:nvSpPr>
        <p:spPr>
          <a:xfrm>
            <a:off x="-667502" y="3095654"/>
            <a:ext cx="39289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dirty="0">
                <a:solidFill>
                  <a:srgbClr val="45474A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코로나 전 대비 </a:t>
            </a:r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배달 증가율이</a:t>
            </a:r>
            <a:endParaRPr lang="en-US" altLang="ko-KR" sz="1600" dirty="0">
              <a:solidFill>
                <a:srgbClr val="45474A"/>
              </a:solidFill>
              <a:latin typeface="+mn-ea"/>
            </a:endParaRPr>
          </a:p>
          <a:p>
            <a:pPr algn="r"/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‘</a:t>
            </a:r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연령대별 인구 비율</a:t>
            </a: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’</a:t>
            </a:r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 혹은 </a:t>
            </a:r>
            <a:endParaRPr lang="en-US" altLang="ko-KR" sz="1600" dirty="0">
              <a:solidFill>
                <a:srgbClr val="45474A"/>
              </a:solidFill>
              <a:latin typeface="+mn-ea"/>
            </a:endParaRPr>
          </a:p>
          <a:p>
            <a:pPr algn="r"/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‘</a:t>
            </a:r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가구당 가구원수 비율</a:t>
            </a:r>
            <a:r>
              <a:rPr lang="en-US" altLang="ko-KR" sz="1600" dirty="0">
                <a:solidFill>
                  <a:srgbClr val="45474A"/>
                </a:solidFill>
                <a:latin typeface="+mn-ea"/>
              </a:rPr>
              <a:t>’</a:t>
            </a:r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과 </a:t>
            </a:r>
            <a:endParaRPr lang="en-US" altLang="ko-KR" sz="1600" dirty="0">
              <a:solidFill>
                <a:srgbClr val="45474A"/>
              </a:solidFill>
              <a:latin typeface="+mn-ea"/>
            </a:endParaRPr>
          </a:p>
          <a:p>
            <a:pPr algn="r"/>
            <a:r>
              <a:rPr lang="ko-KR" altLang="en-US" sz="1600" dirty="0">
                <a:solidFill>
                  <a:srgbClr val="45474A"/>
                </a:solidFill>
                <a:latin typeface="+mn-ea"/>
              </a:rPr>
              <a:t>유의미한 상관관계를 보인 </a:t>
            </a:r>
            <a:r>
              <a:rPr lang="ko-KR" altLang="en-US" sz="1600" dirty="0">
                <a:solidFill>
                  <a:srgbClr val="45474A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업종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5FFD09-0775-48CF-B260-06E00DFB86E0}"/>
              </a:ext>
            </a:extLst>
          </p:cNvPr>
          <p:cNvSpPr txBox="1"/>
          <p:nvPr/>
        </p:nvSpPr>
        <p:spPr>
          <a:xfrm>
            <a:off x="1459829" y="5935082"/>
            <a:ext cx="12030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45474A"/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분석은</a:t>
            </a:r>
            <a:r>
              <a:rPr lang="ko-KR" altLang="en-US" sz="1600" dirty="0">
                <a:solidFill>
                  <a:srgbClr val="45474A"/>
                </a:solidFill>
              </a:rPr>
              <a:t> </a:t>
            </a:r>
            <a:r>
              <a:rPr lang="en-US" altLang="ko-KR" sz="1600" dirty="0">
                <a:solidFill>
                  <a:srgbClr val="45474A"/>
                </a:solidFill>
              </a:rPr>
              <a:t>‘</a:t>
            </a:r>
            <a:r>
              <a:rPr lang="ko-KR" altLang="en-US" sz="1600" dirty="0" err="1">
                <a:solidFill>
                  <a:srgbClr val="45474A"/>
                </a:solidFill>
              </a:rPr>
              <a:t>시군구별</a:t>
            </a:r>
            <a:r>
              <a:rPr lang="ko-KR" altLang="en-US" sz="1600" dirty="0">
                <a:solidFill>
                  <a:srgbClr val="45474A"/>
                </a:solidFill>
              </a:rPr>
              <a:t> 배달건수와 배달증가율</a:t>
            </a:r>
            <a:r>
              <a:rPr lang="en-US" altLang="ko-KR" sz="1600" dirty="0">
                <a:solidFill>
                  <a:srgbClr val="45474A"/>
                </a:solidFill>
              </a:rPr>
              <a:t>’, </a:t>
            </a:r>
          </a:p>
          <a:p>
            <a:r>
              <a:rPr lang="en-US" altLang="ko-KR" sz="1600" dirty="0">
                <a:solidFill>
                  <a:srgbClr val="45474A"/>
                </a:solidFill>
              </a:rPr>
              <a:t>             ‘</a:t>
            </a:r>
            <a:r>
              <a:rPr lang="ko-KR" altLang="en-US" sz="1600" dirty="0">
                <a:solidFill>
                  <a:srgbClr val="45474A"/>
                </a:solidFill>
              </a:rPr>
              <a:t>배달 증가율과 연령대별 인구비율과의 상관관계 </a:t>
            </a:r>
            <a:r>
              <a:rPr lang="en-US" altLang="ko-KR" sz="1600" dirty="0">
                <a:solidFill>
                  <a:srgbClr val="45474A"/>
                </a:solidFill>
              </a:rPr>
              <a:t>&amp; </a:t>
            </a:r>
            <a:r>
              <a:rPr lang="ko-KR" altLang="en-US" sz="1600" dirty="0">
                <a:solidFill>
                  <a:srgbClr val="45474A"/>
                </a:solidFill>
              </a:rPr>
              <a:t>배달 증가율과 가구당 가구원수 비율과의 상관관계 </a:t>
            </a:r>
            <a:r>
              <a:rPr lang="en-US" altLang="ko-KR" sz="1600" dirty="0">
                <a:solidFill>
                  <a:srgbClr val="45474A"/>
                </a:solidFill>
              </a:rPr>
              <a:t>’, </a:t>
            </a:r>
          </a:p>
          <a:p>
            <a:r>
              <a:rPr lang="en-US" altLang="ko-KR" sz="1600" dirty="0">
                <a:solidFill>
                  <a:srgbClr val="45474A"/>
                </a:solidFill>
              </a:rPr>
              <a:t>             ‘</a:t>
            </a:r>
            <a:r>
              <a:rPr lang="ko-KR" altLang="en-US" sz="1600" dirty="0" err="1">
                <a:solidFill>
                  <a:srgbClr val="45474A"/>
                </a:solidFill>
              </a:rPr>
              <a:t>시군구별</a:t>
            </a:r>
            <a:r>
              <a:rPr lang="ko-KR" altLang="en-US" sz="1600" dirty="0">
                <a:solidFill>
                  <a:srgbClr val="45474A"/>
                </a:solidFill>
              </a:rPr>
              <a:t> 폐업건수</a:t>
            </a:r>
            <a:r>
              <a:rPr lang="en-US" altLang="ko-KR" sz="1600" dirty="0">
                <a:solidFill>
                  <a:srgbClr val="45474A"/>
                </a:solidFill>
              </a:rPr>
              <a:t>’ </a:t>
            </a:r>
            <a:r>
              <a:rPr lang="ko-KR" altLang="en-US" sz="1600" dirty="0">
                <a:solidFill>
                  <a:srgbClr val="45474A"/>
                </a:solidFill>
              </a:rPr>
              <a:t>순으로 진행되었습니다</a:t>
            </a:r>
            <a:r>
              <a:rPr lang="en-US" altLang="ko-KR" sz="1600" dirty="0">
                <a:solidFill>
                  <a:srgbClr val="45474A"/>
                </a:solidFill>
              </a:rPr>
              <a:t>.</a:t>
            </a:r>
            <a:endParaRPr lang="ko-KR" altLang="en-US" sz="1600" dirty="0">
              <a:solidFill>
                <a:srgbClr val="45474A"/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835E10-A9F1-4CEE-8E23-C0BB3148CD22}"/>
              </a:ext>
            </a:extLst>
          </p:cNvPr>
          <p:cNvSpPr/>
          <p:nvPr/>
        </p:nvSpPr>
        <p:spPr>
          <a:xfrm>
            <a:off x="3709667" y="2932414"/>
            <a:ext cx="804398" cy="1598857"/>
          </a:xfrm>
          <a:prstGeom prst="rect">
            <a:avLst/>
          </a:prstGeom>
          <a:noFill/>
          <a:ln w="38100">
            <a:solidFill>
              <a:srgbClr val="E0E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E3A470-F14C-426E-B40F-E331E2D269DC}"/>
              </a:ext>
            </a:extLst>
          </p:cNvPr>
          <p:cNvSpPr/>
          <p:nvPr/>
        </p:nvSpPr>
        <p:spPr>
          <a:xfrm>
            <a:off x="3703868" y="4975421"/>
            <a:ext cx="804398" cy="318696"/>
          </a:xfrm>
          <a:prstGeom prst="rect">
            <a:avLst/>
          </a:prstGeom>
          <a:noFill/>
          <a:ln w="38100">
            <a:solidFill>
              <a:srgbClr val="E0E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2609B5A-7C28-4516-8D5A-459A9D4A27B7}"/>
              </a:ext>
            </a:extLst>
          </p:cNvPr>
          <p:cNvCxnSpPr>
            <a:cxnSpLocks/>
          </p:cNvCxnSpPr>
          <p:nvPr/>
        </p:nvCxnSpPr>
        <p:spPr>
          <a:xfrm flipH="1">
            <a:off x="3434155" y="3677883"/>
            <a:ext cx="259614" cy="0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82C7A0-10B7-43CB-9BA8-54A928FA58DA}"/>
              </a:ext>
            </a:extLst>
          </p:cNvPr>
          <p:cNvCxnSpPr>
            <a:cxnSpLocks/>
          </p:cNvCxnSpPr>
          <p:nvPr/>
        </p:nvCxnSpPr>
        <p:spPr>
          <a:xfrm flipH="1">
            <a:off x="3437379" y="5134769"/>
            <a:ext cx="259614" cy="0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39969F-71EB-4D72-A691-B6094B230679}"/>
              </a:ext>
            </a:extLst>
          </p:cNvPr>
          <p:cNvCxnSpPr>
            <a:cxnSpLocks/>
          </p:cNvCxnSpPr>
          <p:nvPr/>
        </p:nvCxnSpPr>
        <p:spPr>
          <a:xfrm flipH="1" flipV="1">
            <a:off x="3427282" y="2125431"/>
            <a:ext cx="14930" cy="3009338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8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65A2-259F-4F17-82D2-9BEB70FC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824270"/>
            <a:ext cx="5048250" cy="1092200"/>
          </a:xfrm>
        </p:spPr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45474A"/>
                </a:solidFill>
                <a:effectLst/>
                <a:latin typeface="Helvetica Neue"/>
              </a:rPr>
              <a:t>🍗치킨</a:t>
            </a:r>
            <a:r>
              <a:rPr lang="en-US" altLang="ko-KR" sz="2700" b="1" dirty="0">
                <a:solidFill>
                  <a:srgbClr val="45474A"/>
                </a:solidFill>
                <a:latin typeface="Helvetica Neue"/>
              </a:rPr>
              <a:t>_</a:t>
            </a:r>
            <a:r>
              <a:rPr lang="ko-KR" altLang="en-US" sz="2700" b="1" i="0" dirty="0">
                <a:solidFill>
                  <a:srgbClr val="45474A"/>
                </a:solidFill>
                <a:effectLst/>
                <a:latin typeface="Helvetica Neue"/>
              </a:rPr>
              <a:t>서울</a:t>
            </a:r>
            <a:br>
              <a:rPr lang="ko-KR" altLang="en-US" b="1" i="0" dirty="0">
                <a:solidFill>
                  <a:srgbClr val="45474A"/>
                </a:solidFill>
                <a:effectLst/>
                <a:latin typeface="Helvetica Neue"/>
              </a:rPr>
            </a:br>
            <a:endParaRPr lang="ko-KR" altLang="en-US" dirty="0">
              <a:solidFill>
                <a:srgbClr val="45474A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DBBDD-71D4-481A-9295-FBDC1A89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03" y="5541018"/>
            <a:ext cx="1201207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인구대비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en-US" altLang="ko-KR" sz="140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i="0" dirty="0">
                <a:solidFill>
                  <a:srgbClr val="45474A"/>
                </a:solidFill>
                <a:effectLst/>
                <a:latin typeface="+mn-ea"/>
              </a:rPr>
              <a:t>구로구</a:t>
            </a:r>
            <a:r>
              <a:rPr lang="en-US" altLang="ko-KR" sz="1400" i="0" dirty="0">
                <a:solidFill>
                  <a:srgbClr val="45474A"/>
                </a:solidFill>
                <a:effectLst/>
                <a:latin typeface="+mn-ea"/>
              </a:rPr>
              <a:t>' </a:t>
            </a:r>
            <a:r>
              <a:rPr lang="ko-KR" altLang="en-US" sz="1400" i="0" dirty="0">
                <a:solidFill>
                  <a:srgbClr val="45474A"/>
                </a:solidFill>
                <a:effectLst/>
                <a:latin typeface="+mn-ea"/>
              </a:rPr>
              <a:t>가 압도적으로 높은 배달건수를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기록하였으며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그 다음으로 높았던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4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개의 지역은 순서대로 ‘금천구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영등포구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은평구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 err="1">
                <a:solidFill>
                  <a:srgbClr val="45474A"/>
                </a:solidFill>
                <a:effectLst/>
                <a:latin typeface="+mn-ea"/>
              </a:rPr>
              <a:t>도봉구’였습니다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위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5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개의 지역 중 오직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도봉구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를 제외한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4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지역 모두 증가세를 보였습니다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45474A"/>
                </a:solidFill>
                <a:latin typeface="+mn-ea"/>
              </a:rPr>
              <a:t>   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증가율 상위 지역에서 인구대비 증가 건수 상위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5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위에 들지 않는 지역은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관악구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양천구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0DCE0-6B62-4BD4-9546-B6CFF7D89066}"/>
              </a:ext>
            </a:extLst>
          </p:cNvPr>
          <p:cNvSpPr txBox="1"/>
          <p:nvPr/>
        </p:nvSpPr>
        <p:spPr>
          <a:xfrm>
            <a:off x="338138" y="95912"/>
            <a:ext cx="62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코로나</a:t>
            </a:r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19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와 요식업계 심화분석</a:t>
            </a:r>
            <a:endParaRPr lang="en-US" altLang="ko-KR" sz="1800" dirty="0">
              <a:solidFill>
                <a:srgbClr val="45474A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999999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배달 건수 </a:t>
            </a:r>
            <a:r>
              <a:rPr lang="en-US" altLang="ko-KR" dirty="0">
                <a:solidFill>
                  <a:srgbClr val="999999"/>
                </a:solidFill>
                <a:latin typeface="+mn-ea"/>
              </a:rPr>
              <a:t>&amp;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 배달 증가율 순위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BE3D8-A234-449F-8E78-0ABAE2E6D975}"/>
              </a:ext>
            </a:extLst>
          </p:cNvPr>
          <p:cNvSpPr/>
          <p:nvPr/>
        </p:nvSpPr>
        <p:spPr>
          <a:xfrm>
            <a:off x="0" y="134224"/>
            <a:ext cx="338138" cy="566074"/>
          </a:xfrm>
          <a:prstGeom prst="rect">
            <a:avLst/>
          </a:prstGeom>
          <a:solidFill>
            <a:srgbClr val="2F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E4126-8B39-4F34-BB1E-B814385E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8" y="1337094"/>
            <a:ext cx="11653542" cy="416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208D93-F448-4750-AC3B-9E9BD3CDB988}"/>
              </a:ext>
            </a:extLst>
          </p:cNvPr>
          <p:cNvGrpSpPr/>
          <p:nvPr/>
        </p:nvGrpSpPr>
        <p:grpSpPr>
          <a:xfrm>
            <a:off x="0" y="95912"/>
            <a:ext cx="10096500" cy="604386"/>
            <a:chOff x="0" y="95912"/>
            <a:chExt cx="10096500" cy="6043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ED6F00D-21B8-4FBA-B07D-6B3306F66B7E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rgbClr val="45474A"/>
                  </a:solidFill>
                </a:rPr>
                <a:t>📢</a:t>
              </a:r>
              <a:r>
                <a:rPr lang="ko-KR" altLang="en-US" sz="3200" dirty="0">
                  <a:solidFill>
                    <a:srgbClr val="45474A"/>
                  </a:solidFill>
                  <a:latin typeface="+mj-ea"/>
                  <a:ea typeface="+mj-ea"/>
                </a:rPr>
                <a:t>서론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1F904E-9DE2-4590-B18F-2F8B898BC5A0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95E0F4D2-4972-485D-A5CC-E5EF570B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7" y="1791759"/>
            <a:ext cx="5831213" cy="32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84278E8-9EA2-4BD0-99EE-EEAAE9F4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93" y="1790868"/>
            <a:ext cx="5832803" cy="32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DD95314-765B-4A03-8B78-B580E0F2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5539658"/>
            <a:ext cx="1201207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인구대비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의정부시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가 압도적으로 높은 배달건수를 기록하였으며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그 다음으로 높았던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4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개의 지역은 순서대로 ‘광명시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동두천시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부천시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 err="1">
                <a:solidFill>
                  <a:srgbClr val="45474A"/>
                </a:solidFill>
                <a:effectLst/>
                <a:latin typeface="+mn-ea"/>
              </a:rPr>
              <a:t>포천시’였습니다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위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5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개의 지역 중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광명시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부천시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를 제외한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3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지역은 코로나 이후 증가세를 보였습니다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    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증가율 상위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5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지역 중 에서 인구대비 증가 건수 상위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3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위에 들지 않는 지역은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평택시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파주시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화성시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'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입니다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BFFD-6E90-49C2-8EF8-8223E8D5B496}"/>
              </a:ext>
            </a:extLst>
          </p:cNvPr>
          <p:cNvSpPr txBox="1"/>
          <p:nvPr/>
        </p:nvSpPr>
        <p:spPr>
          <a:xfrm>
            <a:off x="338138" y="95912"/>
            <a:ext cx="62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코로나</a:t>
            </a:r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19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와 요식업계 심화분석</a:t>
            </a:r>
            <a:endParaRPr lang="en-US" altLang="ko-KR" sz="1800" dirty="0">
              <a:solidFill>
                <a:srgbClr val="45474A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999999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배달 건수 </a:t>
            </a:r>
            <a:r>
              <a:rPr lang="en-US" altLang="ko-KR" dirty="0">
                <a:solidFill>
                  <a:srgbClr val="999999"/>
                </a:solidFill>
                <a:latin typeface="+mn-ea"/>
              </a:rPr>
              <a:t>&amp;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 배달 증가율 순위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05F6A1-E40D-4711-A416-741E975E0B53}"/>
              </a:ext>
            </a:extLst>
          </p:cNvPr>
          <p:cNvSpPr/>
          <p:nvPr/>
        </p:nvSpPr>
        <p:spPr>
          <a:xfrm>
            <a:off x="0" y="134224"/>
            <a:ext cx="338138" cy="566074"/>
          </a:xfrm>
          <a:prstGeom prst="rect">
            <a:avLst/>
          </a:prstGeom>
          <a:solidFill>
            <a:srgbClr val="2F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CB0585-2BBF-482E-B6D3-A8D59094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0" y="1343766"/>
            <a:ext cx="11701516" cy="417911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DFF5727-BDCD-4CD9-B9D2-D422C4AB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824270"/>
            <a:ext cx="5048250" cy="1092200"/>
          </a:xfrm>
        </p:spPr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45474A"/>
                </a:solidFill>
                <a:effectLst/>
                <a:latin typeface="Helvetica Neue"/>
              </a:rPr>
              <a:t>🍗치킨</a:t>
            </a:r>
            <a:r>
              <a:rPr lang="en-US" altLang="ko-KR" sz="2700" b="1" dirty="0">
                <a:solidFill>
                  <a:srgbClr val="45474A"/>
                </a:solidFill>
                <a:latin typeface="Helvetica Neue"/>
              </a:rPr>
              <a:t>_</a:t>
            </a:r>
            <a:r>
              <a:rPr lang="ko-KR" altLang="en-US" sz="2700" b="1" i="0" dirty="0">
                <a:solidFill>
                  <a:srgbClr val="45474A"/>
                </a:solidFill>
                <a:effectLst/>
                <a:latin typeface="Helvetica Neue"/>
              </a:rPr>
              <a:t>경기</a:t>
            </a:r>
            <a:br>
              <a:rPr lang="ko-KR" altLang="en-US" b="1" i="0" dirty="0">
                <a:solidFill>
                  <a:srgbClr val="45474A"/>
                </a:solidFill>
                <a:effectLst/>
                <a:latin typeface="Helvetica Neue"/>
              </a:rPr>
            </a:br>
            <a:endParaRPr lang="ko-KR" altLang="en-US" dirty="0">
              <a:solidFill>
                <a:srgbClr val="4547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4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49B167-3250-4595-AB68-710BC811C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t="14042" r="1"/>
          <a:stretch/>
        </p:blipFill>
        <p:spPr>
          <a:xfrm>
            <a:off x="378980" y="1134406"/>
            <a:ext cx="10875702" cy="5054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4CF41-C907-4378-A550-962CBB934339}"/>
              </a:ext>
            </a:extLst>
          </p:cNvPr>
          <p:cNvSpPr txBox="1"/>
          <p:nvPr/>
        </p:nvSpPr>
        <p:spPr>
          <a:xfrm>
            <a:off x="76811" y="6237000"/>
            <a:ext cx="120533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서울시는 송파구가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12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건으로 가장 많았고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강동구가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8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양천구와 강남구가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7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건으로 뒤를 이었습니다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이외의 지역에서는 폐업 수가 모두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5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 이하로 나타났습니다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경기도는 수원시가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18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성남시가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16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고양시가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13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건으로 가장 많았으며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이외의 지역에서는 폐업 수가 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10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건 이하로 나타났습니다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773F9C-8CCF-4C29-947B-B31FBFA27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8775" y="5572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rgbClr val="45474A"/>
                </a:solidFill>
                <a:latin typeface="+mj-ea"/>
              </a:rPr>
              <a:t>2020 </a:t>
            </a:r>
            <a:r>
              <a:rPr lang="ko-KR" altLang="en-US" sz="3600" b="1" dirty="0">
                <a:solidFill>
                  <a:srgbClr val="45474A"/>
                </a:solidFill>
                <a:latin typeface="Helvetica Neue"/>
              </a:rPr>
              <a:t>상반기 수도권지역</a:t>
            </a:r>
            <a:r>
              <a:rPr lang="en-US" altLang="ko-KR" sz="3600" b="1" dirty="0">
                <a:solidFill>
                  <a:srgbClr val="45474A"/>
                </a:solidFill>
                <a:latin typeface="+mj-ea"/>
              </a:rPr>
              <a:t>,</a:t>
            </a:r>
            <a:r>
              <a:rPr lang="ko-KR" altLang="en-US" sz="3600" b="1" dirty="0">
                <a:solidFill>
                  <a:srgbClr val="45474A"/>
                </a:solidFill>
                <a:latin typeface="Helvetica Neue"/>
              </a:rPr>
              <a:t>🍗치킨 폐업건수</a:t>
            </a:r>
            <a:br>
              <a:rPr lang="ko-KR" altLang="en-US" b="1" dirty="0">
                <a:solidFill>
                  <a:srgbClr val="45474A"/>
                </a:solidFill>
                <a:latin typeface="Helvetica Neue"/>
              </a:rPr>
            </a:br>
            <a:endParaRPr lang="ko-KR" altLang="en-US" dirty="0">
              <a:solidFill>
                <a:srgbClr val="45474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F31AB-4463-4D0A-8FE4-AE91DA33CBAE}"/>
              </a:ext>
            </a:extLst>
          </p:cNvPr>
          <p:cNvSpPr txBox="1"/>
          <p:nvPr/>
        </p:nvSpPr>
        <p:spPr>
          <a:xfrm>
            <a:off x="338138" y="95912"/>
            <a:ext cx="621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2. 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코로나</a:t>
            </a:r>
            <a:r>
              <a:rPr lang="en-US" altLang="ko-KR" sz="1800" dirty="0">
                <a:solidFill>
                  <a:srgbClr val="45474A"/>
                </a:solidFill>
                <a:latin typeface="+mj-ea"/>
                <a:ea typeface="+mj-ea"/>
              </a:rPr>
              <a:t>19</a:t>
            </a:r>
            <a:r>
              <a:rPr lang="ko-KR" altLang="en-US" sz="1800" dirty="0">
                <a:solidFill>
                  <a:srgbClr val="45474A"/>
                </a:solidFill>
                <a:latin typeface="+mj-ea"/>
                <a:ea typeface="+mj-ea"/>
              </a:rPr>
              <a:t>와 요식업계 심화분석</a:t>
            </a:r>
            <a:endParaRPr lang="en-US" altLang="ko-KR" sz="1800" dirty="0">
              <a:solidFill>
                <a:srgbClr val="45474A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999999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999999"/>
                </a:solidFill>
                <a:latin typeface="+mn-ea"/>
              </a:rPr>
              <a:t>폐업 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B49AA-D8EE-4094-8B6A-C03A4D957C30}"/>
              </a:ext>
            </a:extLst>
          </p:cNvPr>
          <p:cNvSpPr/>
          <p:nvPr/>
        </p:nvSpPr>
        <p:spPr>
          <a:xfrm>
            <a:off x="0" y="134224"/>
            <a:ext cx="338138" cy="566074"/>
          </a:xfrm>
          <a:prstGeom prst="rect">
            <a:avLst/>
          </a:prstGeom>
          <a:solidFill>
            <a:srgbClr val="2F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93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615C-5F66-4EA0-94F2-1CAFB9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16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결론 및 한계점</a:t>
            </a:r>
            <a:endParaRPr lang="ko-KR" altLang="en-US" dirty="0">
              <a:solidFill>
                <a:srgbClr val="45474A"/>
              </a:solidFill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5CE2EE-C765-4A10-9F5C-43BAC074B859}"/>
              </a:ext>
            </a:extLst>
          </p:cNvPr>
          <p:cNvGrpSpPr/>
          <p:nvPr/>
        </p:nvGrpSpPr>
        <p:grpSpPr>
          <a:xfrm>
            <a:off x="5220202" y="983152"/>
            <a:ext cx="3244301" cy="3307110"/>
            <a:chOff x="5172075" y="756271"/>
            <a:chExt cx="3244301" cy="3307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5BA8E-0CE2-42C2-9AFC-EE486F97BADC}"/>
                </a:ext>
              </a:extLst>
            </p:cNvPr>
            <p:cNvSpPr txBox="1"/>
            <p:nvPr/>
          </p:nvSpPr>
          <p:spPr>
            <a:xfrm>
              <a:off x="5172075" y="7562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tx2"/>
                  </a:solidFill>
                  <a:latin typeface="+mj-ea"/>
                  <a:ea typeface="+mj-ea"/>
                </a:rPr>
                <a:t>3</a:t>
              </a:r>
              <a:endParaRPr lang="ko-KR" altLang="en-US" sz="199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D6FB-5F49-49BE-A19E-E1F6CD93911E}"/>
                </a:ext>
              </a:extLst>
            </p:cNvPr>
            <p:cNvSpPr txBox="1"/>
            <p:nvPr/>
          </p:nvSpPr>
          <p:spPr>
            <a:xfrm>
              <a:off x="5358851" y="9086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bg2"/>
                  </a:solidFill>
                  <a:latin typeface="+mj-ea"/>
                  <a:ea typeface="+mj-ea"/>
                </a:rPr>
                <a:t>3</a:t>
              </a:r>
              <a:endParaRPr lang="ko-KR" altLang="en-US" sz="199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254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C190272-E9BE-4CDC-A296-C1ECA1BCCF35}"/>
              </a:ext>
            </a:extLst>
          </p:cNvPr>
          <p:cNvSpPr/>
          <p:nvPr/>
        </p:nvSpPr>
        <p:spPr>
          <a:xfrm>
            <a:off x="504206" y="4738073"/>
            <a:ext cx="1517099" cy="3547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518612-1D98-49D2-A673-006BEB5FE79C}"/>
              </a:ext>
            </a:extLst>
          </p:cNvPr>
          <p:cNvSpPr/>
          <p:nvPr/>
        </p:nvSpPr>
        <p:spPr>
          <a:xfrm>
            <a:off x="504205" y="1111000"/>
            <a:ext cx="2685882" cy="3607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CC9CE-62C2-42A5-BBEA-C55C4B9CB426}"/>
              </a:ext>
            </a:extLst>
          </p:cNvPr>
          <p:cNvSpPr txBox="1"/>
          <p:nvPr/>
        </p:nvSpPr>
        <p:spPr>
          <a:xfrm>
            <a:off x="538578" y="1048445"/>
            <a:ext cx="1243488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dirty="0">
                <a:solidFill>
                  <a:srgbClr val="45474A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rgbClr val="45474A"/>
                </a:solidFill>
                <a:latin typeface="+mn-ea"/>
              </a:rPr>
              <a:t>인구적 특성과 배달 건수</a:t>
            </a:r>
            <a:endParaRPr lang="en-US" altLang="ko-KR" dirty="0">
              <a:solidFill>
                <a:srgbClr val="45474A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723B81-AA37-403C-A0FF-D7DC26739305}"/>
              </a:ext>
            </a:extLst>
          </p:cNvPr>
          <p:cNvSpPr txBox="1"/>
          <p:nvPr/>
        </p:nvSpPr>
        <p:spPr>
          <a:xfrm>
            <a:off x="508762" y="4692767"/>
            <a:ext cx="336196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dirty="0">
                <a:solidFill>
                  <a:srgbClr val="45474A"/>
                </a:solidFill>
                <a:latin typeface="+mn-ea"/>
              </a:rPr>
              <a:t>3. </a:t>
            </a:r>
            <a:r>
              <a:rPr lang="ko-KR" altLang="en-US" dirty="0">
                <a:solidFill>
                  <a:srgbClr val="45474A"/>
                </a:solidFill>
                <a:latin typeface="+mn-ea"/>
              </a:rPr>
              <a:t>배달과 폐업</a:t>
            </a:r>
            <a:endParaRPr lang="en-US" altLang="ko-KR" dirty="0">
              <a:solidFill>
                <a:srgbClr val="45474A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80EFE6-79F8-4439-9DA0-DB48253F5D8D}"/>
              </a:ext>
            </a:extLst>
          </p:cNvPr>
          <p:cNvGrpSpPr/>
          <p:nvPr/>
        </p:nvGrpSpPr>
        <p:grpSpPr>
          <a:xfrm>
            <a:off x="0" y="95912"/>
            <a:ext cx="6554380" cy="646331"/>
            <a:chOff x="0" y="95912"/>
            <a:chExt cx="6554380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13F238-34E6-4ADD-A9AD-CB062262B633}"/>
                </a:ext>
              </a:extLst>
            </p:cNvPr>
            <p:cNvSpPr txBox="1"/>
            <p:nvPr/>
          </p:nvSpPr>
          <p:spPr>
            <a:xfrm>
              <a:off x="338138" y="95912"/>
              <a:ext cx="6216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3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결론 및 한계점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-3-1.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결론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_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인사이트 도출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C20040-310D-48A7-8D85-12CD8E22CA18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22409C-120A-469B-BC9B-C4C20B47B9C2}"/>
              </a:ext>
            </a:extLst>
          </p:cNvPr>
          <p:cNvCxnSpPr>
            <a:cxnSpLocks/>
          </p:cNvCxnSpPr>
          <p:nvPr/>
        </p:nvCxnSpPr>
        <p:spPr>
          <a:xfrm>
            <a:off x="616971" y="1560954"/>
            <a:ext cx="9189" cy="1563488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4D30A0-06DC-45B7-B608-FDEBF6F670E0}"/>
              </a:ext>
            </a:extLst>
          </p:cNvPr>
          <p:cNvSpPr txBox="1"/>
          <p:nvPr/>
        </p:nvSpPr>
        <p:spPr>
          <a:xfrm>
            <a:off x="725531" y="1441397"/>
            <a:ext cx="10972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서울시에서 배달 건수 증가율이 높았던 지역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/>
              <a:t>높은 </a:t>
            </a:r>
            <a:r>
              <a:rPr lang="en-US" altLang="ko-KR" b="1" dirty="0"/>
              <a:t>20</a:t>
            </a:r>
            <a:r>
              <a:rPr lang="ko-KR" altLang="en-US" b="1" dirty="0"/>
              <a:t>대 인구 비율 </a:t>
            </a:r>
            <a:r>
              <a:rPr lang="en-US" altLang="ko-KR" b="1" dirty="0"/>
              <a:t>+ </a:t>
            </a:r>
            <a:r>
              <a:rPr lang="ko-KR" altLang="en-US" b="1" dirty="0"/>
              <a:t>높은 </a:t>
            </a:r>
            <a:r>
              <a:rPr lang="en-US" altLang="ko-KR" b="1" dirty="0"/>
              <a:t>1</a:t>
            </a:r>
            <a:r>
              <a:rPr lang="ko-KR" altLang="en-US" b="1" dirty="0"/>
              <a:t>인 가구 비율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경기도에서 배달 건수 증가율이 높았던 지역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</a:t>
            </a:r>
            <a:r>
              <a:rPr lang="ko-KR" altLang="en-US" b="1" dirty="0"/>
              <a:t>높은 </a:t>
            </a:r>
            <a:r>
              <a:rPr lang="en-US" altLang="ko-KR" b="1" dirty="0"/>
              <a:t>40~60</a:t>
            </a:r>
            <a:r>
              <a:rPr lang="ko-KR" altLang="en-US" b="1" dirty="0"/>
              <a:t>대 인구 비율 </a:t>
            </a:r>
            <a:r>
              <a:rPr lang="en-US" altLang="ko-KR" b="1" dirty="0"/>
              <a:t>+ </a:t>
            </a:r>
            <a:r>
              <a:rPr lang="ko-KR" altLang="en-US" b="1" dirty="0"/>
              <a:t>높은 </a:t>
            </a:r>
            <a:r>
              <a:rPr lang="en-US" altLang="ko-KR" b="1" dirty="0"/>
              <a:t>2</a:t>
            </a:r>
            <a:r>
              <a:rPr lang="ko-KR" altLang="en-US" b="1" dirty="0"/>
              <a:t>인 가구 비율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대부분의 업종이 연령대별 인구 비율</a:t>
            </a:r>
            <a:r>
              <a:rPr lang="en-US" altLang="ko-KR" dirty="0"/>
              <a:t>, </a:t>
            </a:r>
            <a:r>
              <a:rPr lang="ko-KR" altLang="en-US" dirty="0"/>
              <a:t>가구당 가구원수 비율과 배달건수 증가율과 의미 있는 상관관계를 보이지 </a:t>
            </a:r>
            <a:r>
              <a:rPr lang="en-US" altLang="ko-KR" dirty="0"/>
              <a:t>X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b="1" dirty="0"/>
              <a:t>But </a:t>
            </a:r>
            <a:r>
              <a:rPr lang="ko-KR" altLang="en-US" b="1" dirty="0" err="1"/>
              <a:t>족발</a:t>
            </a:r>
            <a:r>
              <a:rPr lang="en-US" altLang="ko-KR" b="1" dirty="0"/>
              <a:t>/</a:t>
            </a:r>
            <a:r>
              <a:rPr lang="ko-KR" altLang="en-US" b="1" dirty="0"/>
              <a:t>보쌈과 같은 일부 업종에서 예외적인 경우 존재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822B06B-1E77-4D8F-A393-92894493F025}"/>
              </a:ext>
            </a:extLst>
          </p:cNvPr>
          <p:cNvSpPr/>
          <p:nvPr/>
        </p:nvSpPr>
        <p:spPr>
          <a:xfrm>
            <a:off x="504204" y="3512903"/>
            <a:ext cx="765392" cy="3547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149727-B0EF-4A7A-B353-682FE1589467}"/>
              </a:ext>
            </a:extLst>
          </p:cNvPr>
          <p:cNvSpPr txBox="1"/>
          <p:nvPr/>
        </p:nvSpPr>
        <p:spPr>
          <a:xfrm>
            <a:off x="476707" y="3464614"/>
            <a:ext cx="12434887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dirty="0">
                <a:solidFill>
                  <a:srgbClr val="45474A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rgbClr val="45474A"/>
                </a:solidFill>
                <a:latin typeface="+mn-ea"/>
              </a:rPr>
              <a:t>창업</a:t>
            </a:r>
            <a:endParaRPr lang="en-US" altLang="ko-KR" dirty="0">
              <a:solidFill>
                <a:srgbClr val="45474A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164AB7-5899-4C99-89CE-903CE47D64D8}"/>
              </a:ext>
            </a:extLst>
          </p:cNvPr>
          <p:cNvSpPr txBox="1"/>
          <p:nvPr/>
        </p:nvSpPr>
        <p:spPr>
          <a:xfrm>
            <a:off x="741152" y="4016168"/>
            <a:ext cx="89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창업 건수가 존재하는 지역의 수가 너무 적음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b="1" dirty="0"/>
              <a:t>의미 있는 창업 추이 분석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DD51030-6C84-4E90-817E-9CD632C14C24}"/>
              </a:ext>
            </a:extLst>
          </p:cNvPr>
          <p:cNvCxnSpPr>
            <a:cxnSpLocks/>
          </p:cNvCxnSpPr>
          <p:nvPr/>
        </p:nvCxnSpPr>
        <p:spPr>
          <a:xfrm>
            <a:off x="630228" y="5223702"/>
            <a:ext cx="13254" cy="850525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F3B0946-9470-42B3-81FC-F60BB99486DA}"/>
              </a:ext>
            </a:extLst>
          </p:cNvPr>
          <p:cNvSpPr txBox="1"/>
          <p:nvPr/>
        </p:nvSpPr>
        <p:spPr>
          <a:xfrm>
            <a:off x="747743" y="5128905"/>
            <a:ext cx="1130335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사회적 거리두기로 인한 반사 이익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/>
              <a:t>실제로는 그렇지 않은 지역도 존재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Spoqa Han Sans Neo Medium"/>
                <a:ea typeface="Spoqa Han Sans Neo Medium"/>
                <a:cs typeface="+mn-cs"/>
                <a:sym typeface="Wingdings" panose="05000000000000000000" pitchFamily="2" charset="2"/>
              </a:rPr>
              <a:t>배달 건수가 많으면 폐업 수도 적은가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Spoqa Han Sans Neo Medium"/>
                <a:ea typeface="Spoqa Han Sans Neo Medium"/>
                <a:cs typeface="+mn-cs"/>
                <a:sym typeface="Wingdings" panose="05000000000000000000" pitchFamily="2" charset="2"/>
              </a:rPr>
              <a:t>? 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Spoqa Han Sans Neo Medium"/>
                <a:ea typeface="Spoqa Han Sans Neo Medium"/>
                <a:cs typeface="+mn-cs"/>
                <a:sym typeface="Wingdings" panose="05000000000000000000" pitchFamily="2" charset="2"/>
              </a:rPr>
              <a:t>배달 건수가 많거나 배달 건수 증가율이 높은 지역 중에서 폐업 수가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Spoqa Han Sans Neo Medium"/>
              <a:ea typeface="Spoqa Han Sans Neo Medium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Spoqa Han Sans Neo Medium"/>
                <a:ea typeface="Spoqa Han Sans Neo Medium"/>
                <a:cs typeface="+mn-cs"/>
                <a:sym typeface="Wingdings" panose="05000000000000000000" pitchFamily="2" charset="2"/>
              </a:rPr>
              <a:t>                                                                              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Spoqa Han Sans Neo Medium"/>
                <a:ea typeface="Spoqa Han Sans Neo Medium"/>
                <a:cs typeface="+mn-cs"/>
                <a:sym typeface="Wingdings" panose="05000000000000000000" pitchFamily="2" charset="2"/>
              </a:rPr>
              <a:t>높게 나타나는 경우도 존재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C0C0C"/>
              </a:solidFill>
              <a:effectLst/>
              <a:uLnTx/>
              <a:uFillTx/>
              <a:latin typeface="Spoqa Han Sans Neo Medium"/>
              <a:ea typeface="Spoqa Han Sans Neo Medium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8B2BBB67-370E-4B5C-B788-256C36B45AD9}"/>
              </a:ext>
            </a:extLst>
          </p:cNvPr>
          <p:cNvCxnSpPr>
            <a:cxnSpLocks/>
          </p:cNvCxnSpPr>
          <p:nvPr/>
        </p:nvCxnSpPr>
        <p:spPr>
          <a:xfrm>
            <a:off x="620287" y="3950390"/>
            <a:ext cx="5873" cy="464927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7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CFFBB6-9249-4DDC-B96B-2ABAB188AC41}"/>
              </a:ext>
            </a:extLst>
          </p:cNvPr>
          <p:cNvSpPr/>
          <p:nvPr/>
        </p:nvSpPr>
        <p:spPr>
          <a:xfrm>
            <a:off x="492983" y="3916937"/>
            <a:ext cx="4366881" cy="3735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7AED30-5F98-4715-93C6-688440E56E1E}"/>
              </a:ext>
            </a:extLst>
          </p:cNvPr>
          <p:cNvSpPr/>
          <p:nvPr/>
        </p:nvSpPr>
        <p:spPr>
          <a:xfrm>
            <a:off x="492983" y="1276246"/>
            <a:ext cx="2546549" cy="3735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D2119B-6C84-4C43-BBA3-EE816E57A2E7}"/>
              </a:ext>
            </a:extLst>
          </p:cNvPr>
          <p:cNvSpPr/>
          <p:nvPr/>
        </p:nvSpPr>
        <p:spPr>
          <a:xfrm>
            <a:off x="2828191" y="2140198"/>
            <a:ext cx="7814408" cy="730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80EFE6-79F8-4439-9DA0-DB48253F5D8D}"/>
              </a:ext>
            </a:extLst>
          </p:cNvPr>
          <p:cNvGrpSpPr/>
          <p:nvPr/>
        </p:nvGrpSpPr>
        <p:grpSpPr>
          <a:xfrm>
            <a:off x="0" y="95912"/>
            <a:ext cx="6554380" cy="646331"/>
            <a:chOff x="0" y="95912"/>
            <a:chExt cx="6554380" cy="6463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13F238-34E6-4ADD-A9AD-CB062262B633}"/>
                </a:ext>
              </a:extLst>
            </p:cNvPr>
            <p:cNvSpPr txBox="1"/>
            <p:nvPr/>
          </p:nvSpPr>
          <p:spPr>
            <a:xfrm>
              <a:off x="338138" y="95912"/>
              <a:ext cx="6216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3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결론 및 한계점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-3-2.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한계점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C20040-310D-48A7-8D85-12CD8E22CA18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3B9B88-B4E6-4CCB-85D9-243C4B4E4776}"/>
              </a:ext>
            </a:extLst>
          </p:cNvPr>
          <p:cNvSpPr txBox="1"/>
          <p:nvPr/>
        </p:nvSpPr>
        <p:spPr>
          <a:xfrm>
            <a:off x="501450" y="1230631"/>
            <a:ext cx="3139213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rgbClr val="45474A"/>
                </a:solidFill>
                <a:latin typeface="+mn-ea"/>
              </a:rPr>
              <a:t>첫째</a:t>
            </a:r>
            <a:r>
              <a:rPr lang="en-US" altLang="ko-KR" dirty="0">
                <a:solidFill>
                  <a:srgbClr val="45474A"/>
                </a:solidFill>
                <a:latin typeface="+mn-ea"/>
              </a:rPr>
              <a:t>,  </a:t>
            </a:r>
            <a:r>
              <a:rPr lang="ko-KR" altLang="en-US" dirty="0">
                <a:solidFill>
                  <a:srgbClr val="45474A"/>
                </a:solidFill>
                <a:latin typeface="+mn-ea"/>
              </a:rPr>
              <a:t>데이터 자체의 문제</a:t>
            </a:r>
            <a:endParaRPr lang="en-US" altLang="ko-KR" dirty="0">
              <a:solidFill>
                <a:srgbClr val="45474A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CFE44-E635-4411-92A0-9817B4170719}"/>
              </a:ext>
            </a:extLst>
          </p:cNvPr>
          <p:cNvSpPr txBox="1"/>
          <p:nvPr/>
        </p:nvSpPr>
        <p:spPr>
          <a:xfrm>
            <a:off x="521327" y="3874267"/>
            <a:ext cx="542345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solidFill>
                  <a:srgbClr val="45474A"/>
                </a:solidFill>
                <a:latin typeface="+mn-ea"/>
              </a:rPr>
              <a:t>둘째</a:t>
            </a:r>
            <a:r>
              <a:rPr lang="en-US" altLang="ko-KR" dirty="0">
                <a:solidFill>
                  <a:srgbClr val="45474A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n-ea"/>
              </a:rPr>
              <a:t>데이터 자체의 문제로 인한 분석의 한계</a:t>
            </a:r>
            <a:endParaRPr lang="en-US" altLang="ko-KR" dirty="0">
              <a:solidFill>
                <a:srgbClr val="45474A"/>
              </a:solidFill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210A70-069E-45EC-8CBC-A588682941ED}"/>
              </a:ext>
            </a:extLst>
          </p:cNvPr>
          <p:cNvCxnSpPr>
            <a:cxnSpLocks/>
          </p:cNvCxnSpPr>
          <p:nvPr/>
        </p:nvCxnSpPr>
        <p:spPr>
          <a:xfrm>
            <a:off x="605754" y="4368959"/>
            <a:ext cx="3754" cy="1146523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4FCA0A-BD1B-4A98-A666-970D1AA19FD8}"/>
              </a:ext>
            </a:extLst>
          </p:cNvPr>
          <p:cNvCxnSpPr>
            <a:cxnSpLocks/>
          </p:cNvCxnSpPr>
          <p:nvPr/>
        </p:nvCxnSpPr>
        <p:spPr>
          <a:xfrm flipH="1">
            <a:off x="605754" y="1752120"/>
            <a:ext cx="3315" cy="1475028"/>
          </a:xfrm>
          <a:prstGeom prst="line">
            <a:avLst/>
          </a:prstGeom>
          <a:ln w="38100">
            <a:solidFill>
              <a:srgbClr val="E0E0DF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158826-AE43-494E-B0CD-1928258F779A}"/>
              </a:ext>
            </a:extLst>
          </p:cNvPr>
          <p:cNvSpPr txBox="1"/>
          <p:nvPr/>
        </p:nvSpPr>
        <p:spPr>
          <a:xfrm>
            <a:off x="733926" y="1631127"/>
            <a:ext cx="10535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배달 데이터 </a:t>
            </a:r>
            <a:r>
              <a:rPr lang="en-US" altLang="ko-KR" dirty="0"/>
              <a:t>: </a:t>
            </a:r>
            <a:r>
              <a:rPr lang="ko-KR" altLang="en-US" dirty="0"/>
              <a:t>지역별로 너무 크게 나타나는 수집 격차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창업</a:t>
            </a:r>
            <a:r>
              <a:rPr lang="en-US" altLang="ko-KR" dirty="0"/>
              <a:t>/</a:t>
            </a:r>
            <a:r>
              <a:rPr lang="ko-KR" altLang="en-US" dirty="0"/>
              <a:t>폐업 데이터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데이터 모두 수집 기간이 코로나 발생 이전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6</a:t>
            </a:r>
            <a:r>
              <a:rPr lang="ko-KR" altLang="en-US" dirty="0"/>
              <a:t>개월에  불과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전체적인 추이를 살필 수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3E842-33F8-43C2-BF6A-F99049506B17}"/>
              </a:ext>
            </a:extLst>
          </p:cNvPr>
          <p:cNvSpPr txBox="1"/>
          <p:nvPr/>
        </p:nvSpPr>
        <p:spPr>
          <a:xfrm>
            <a:off x="2828191" y="2113557"/>
            <a:ext cx="8871662" cy="75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dirty="0"/>
              <a:t>요식업 업종명이 배달 데이터와 일치 </a:t>
            </a:r>
            <a:r>
              <a:rPr lang="en-US" altLang="ko-KR" dirty="0"/>
              <a:t>X,  </a:t>
            </a:r>
            <a:r>
              <a:rPr lang="ko-KR" altLang="en-US" dirty="0">
                <a:sym typeface="Wingdings" panose="05000000000000000000" pitchFamily="2" charset="2"/>
              </a:rPr>
              <a:t>통일된 기준으로 분류 </a:t>
            </a:r>
            <a:r>
              <a:rPr lang="en-US" altLang="ko-KR" dirty="0">
                <a:sym typeface="Wingdings" panose="05000000000000000000" pitchFamily="2" charset="2"/>
              </a:rPr>
              <a:t>X   </a:t>
            </a:r>
            <a:r>
              <a:rPr lang="ko-KR" altLang="en-US" dirty="0">
                <a:sym typeface="Wingdings" panose="05000000000000000000" pitchFamily="2" charset="2"/>
              </a:rPr>
              <a:t>직접 </a:t>
            </a:r>
            <a:r>
              <a:rPr lang="ko-KR" altLang="en-US" dirty="0" err="1">
                <a:sym typeface="Wingdings" panose="05000000000000000000" pitchFamily="2" charset="2"/>
              </a:rPr>
              <a:t>재분류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데이터가 특정 시점에 한번에 기록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월별 추이를 살필 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90E08-46A7-405B-93AB-2ACEA876D50E}"/>
              </a:ext>
            </a:extLst>
          </p:cNvPr>
          <p:cNvSpPr txBox="1"/>
          <p:nvPr/>
        </p:nvSpPr>
        <p:spPr>
          <a:xfrm>
            <a:off x="733926" y="4392894"/>
            <a:ext cx="98033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배달 데이터 </a:t>
            </a:r>
            <a:r>
              <a:rPr lang="en-US" altLang="ko-KR" dirty="0"/>
              <a:t>: </a:t>
            </a:r>
            <a:r>
              <a:rPr lang="ko-KR" altLang="en-US" dirty="0"/>
              <a:t>일부 지역의 경우 데이터 수가 너무 적어 그래프 상에 제대로 표현되지 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창업</a:t>
            </a:r>
            <a:r>
              <a:rPr lang="en-US" altLang="ko-KR" dirty="0"/>
              <a:t>/</a:t>
            </a:r>
            <a:r>
              <a:rPr lang="ko-KR" altLang="en-US" dirty="0"/>
              <a:t>폐업 데이터</a:t>
            </a:r>
            <a:r>
              <a:rPr lang="en-US" altLang="ko-KR" dirty="0"/>
              <a:t>: </a:t>
            </a:r>
            <a:r>
              <a:rPr lang="ko-KR" altLang="en-US" dirty="0"/>
              <a:t>업종명을 </a:t>
            </a:r>
            <a:r>
              <a:rPr lang="ko-KR" altLang="en-US" dirty="0" err="1"/>
              <a:t>재분류하는</a:t>
            </a:r>
            <a:r>
              <a:rPr lang="ko-KR" altLang="en-US" dirty="0"/>
              <a:t> 과정에서 모호한 단어들은 모두 상위 업종</a:t>
            </a:r>
            <a:r>
              <a:rPr lang="en-US" altLang="ko-KR" dirty="0"/>
              <a:t>(ex </a:t>
            </a:r>
            <a:r>
              <a:rPr lang="ko-KR" altLang="en-US" dirty="0"/>
              <a:t>한식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포함 </a:t>
            </a:r>
            <a:r>
              <a:rPr lang="en-US" altLang="ko-KR" dirty="0"/>
              <a:t>		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상위</a:t>
            </a:r>
            <a:r>
              <a:rPr lang="ko-KR" altLang="en-US" dirty="0"/>
              <a:t> 업종의 창업</a:t>
            </a:r>
            <a:r>
              <a:rPr lang="en-US" altLang="ko-KR" dirty="0"/>
              <a:t>/</a:t>
            </a:r>
            <a:r>
              <a:rPr lang="ko-KR" altLang="en-US" dirty="0"/>
              <a:t>폐업 건수가 매우 크게 나타남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08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D5003A6-481B-49AC-A797-48164CCE2B0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A01248-6736-45CA-9ABC-B58095D36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996A115-F4BC-435D-AB82-DA12D4BD48D3}"/>
                </a:ext>
              </a:extLst>
            </p:cNvPr>
            <p:cNvSpPr/>
            <p:nvPr/>
          </p:nvSpPr>
          <p:spPr>
            <a:xfrm>
              <a:off x="736849" y="5690587"/>
              <a:ext cx="1118587" cy="31959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rgbClr val="999999"/>
                  </a:solidFill>
                </a:rPr>
                <a:t>배달문화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391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C838D-DCB5-4D2A-8EBC-8F959D4F0361}"/>
              </a:ext>
            </a:extLst>
          </p:cNvPr>
          <p:cNvSpPr txBox="1">
            <a:spLocks/>
          </p:cNvSpPr>
          <p:nvPr/>
        </p:nvSpPr>
        <p:spPr>
          <a:xfrm>
            <a:off x="857250" y="868362"/>
            <a:ext cx="10744724" cy="345598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rgbClr val="2F495E"/>
                </a:solidFill>
                <a:latin typeface="+mn-ea"/>
                <a:ea typeface="+mn-ea"/>
              </a:rPr>
              <a:t>분석한 내용이 </a:t>
            </a:r>
            <a:endParaRPr lang="en-US" altLang="ko-KR" sz="4800" dirty="0">
              <a:solidFill>
                <a:srgbClr val="2F495E"/>
              </a:solidFill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4800" dirty="0">
                <a:solidFill>
                  <a:srgbClr val="2F495E"/>
                </a:solidFill>
                <a:latin typeface="+mn-ea"/>
                <a:ea typeface="+mn-ea"/>
              </a:rPr>
              <a:t>많은 분들에게 유용하길 바라며</a:t>
            </a:r>
            <a:r>
              <a:rPr lang="en-US" altLang="ko-KR" sz="4800" dirty="0">
                <a:solidFill>
                  <a:srgbClr val="2F495E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4900" dirty="0">
                <a:solidFill>
                  <a:srgbClr val="2F495E"/>
                </a:solidFill>
                <a:latin typeface="+mn-ea"/>
                <a:ea typeface="+mn-ea"/>
              </a:rPr>
              <a:t>이상 </a:t>
            </a:r>
            <a:r>
              <a:rPr lang="en-US" altLang="ko-KR" sz="4900" dirty="0">
                <a:solidFill>
                  <a:srgbClr val="2F495E"/>
                </a:solidFill>
                <a:latin typeface="+mj-ea"/>
              </a:rPr>
              <a:t>‘</a:t>
            </a:r>
            <a:r>
              <a:rPr lang="ko-KR" altLang="en-US" sz="4900" dirty="0">
                <a:solidFill>
                  <a:srgbClr val="2F495E"/>
                </a:solidFill>
                <a:latin typeface="+mj-ea"/>
              </a:rPr>
              <a:t>배달문화</a:t>
            </a:r>
            <a:r>
              <a:rPr lang="en-US" altLang="ko-KR" sz="4900" dirty="0">
                <a:solidFill>
                  <a:srgbClr val="2F495E"/>
                </a:solidFill>
                <a:latin typeface="+mj-ea"/>
              </a:rPr>
              <a:t>’</a:t>
            </a:r>
            <a:r>
              <a:rPr lang="ko-KR" altLang="en-US" sz="4900" dirty="0">
                <a:solidFill>
                  <a:srgbClr val="2F495E"/>
                </a:solidFill>
                <a:latin typeface="+mj-ea"/>
              </a:rPr>
              <a:t>팀이었습니다</a:t>
            </a:r>
            <a:r>
              <a:rPr lang="en-US" altLang="ko-KR" sz="4900" dirty="0">
                <a:solidFill>
                  <a:srgbClr val="2F495E"/>
                </a:solidFill>
                <a:latin typeface="+mj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4900" dirty="0">
                <a:solidFill>
                  <a:srgbClr val="2F495E"/>
                </a:solidFill>
                <a:latin typeface="+mj-ea"/>
              </a:rPr>
              <a:t>발표를 </a:t>
            </a:r>
            <a:r>
              <a:rPr lang="ko-KR" altLang="en-US" sz="4900" dirty="0" err="1">
                <a:solidFill>
                  <a:srgbClr val="2F495E"/>
                </a:solidFill>
                <a:latin typeface="+mj-ea"/>
              </a:rPr>
              <a:t>들어주셔서</a:t>
            </a:r>
            <a:r>
              <a:rPr lang="ko-KR" altLang="en-US" sz="4900" dirty="0">
                <a:solidFill>
                  <a:srgbClr val="2F495E"/>
                </a:solidFill>
                <a:latin typeface="+mj-ea"/>
              </a:rPr>
              <a:t> 감사합니다 </a:t>
            </a:r>
            <a:r>
              <a:rPr lang="en-US" altLang="ko-KR" sz="4900" dirty="0">
                <a:solidFill>
                  <a:srgbClr val="2F495E"/>
                </a:solidFill>
                <a:latin typeface="+mj-ea"/>
                <a:sym typeface="Wingdings" panose="05000000000000000000" pitchFamily="2" charset="2"/>
              </a:rPr>
              <a:t>:)</a:t>
            </a:r>
            <a:endParaRPr lang="en-US" altLang="ko-KR" sz="4900" dirty="0">
              <a:solidFill>
                <a:srgbClr val="2F495E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36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EA6CA4-DDCB-4FAD-9E35-EF5C55BCD287}"/>
              </a:ext>
            </a:extLst>
          </p:cNvPr>
          <p:cNvGrpSpPr/>
          <p:nvPr/>
        </p:nvGrpSpPr>
        <p:grpSpPr>
          <a:xfrm>
            <a:off x="0" y="95912"/>
            <a:ext cx="10096500" cy="604386"/>
            <a:chOff x="0" y="95912"/>
            <a:chExt cx="10096500" cy="6043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14F824-817F-48C7-B598-E3C0CA8F76CF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rgbClr val="45474A"/>
                  </a:solidFill>
                </a:rPr>
                <a:t>📄</a:t>
              </a:r>
              <a:r>
                <a:rPr lang="ko-KR" altLang="en-US" sz="3200" dirty="0">
                  <a:solidFill>
                    <a:srgbClr val="45474A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9AC864-E136-47F9-839A-DF67233CE466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6572D2-02EA-4F52-B630-993747887933}"/>
              </a:ext>
            </a:extLst>
          </p:cNvPr>
          <p:cNvGrpSpPr/>
          <p:nvPr/>
        </p:nvGrpSpPr>
        <p:grpSpPr>
          <a:xfrm>
            <a:off x="370309" y="704260"/>
            <a:ext cx="12111037" cy="1228446"/>
            <a:chOff x="303635" y="867674"/>
            <a:chExt cx="12111037" cy="122844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22E3EE2-2425-4483-8E38-94AEBEDF6795}"/>
                </a:ext>
              </a:extLst>
            </p:cNvPr>
            <p:cNvSpPr/>
            <p:nvPr/>
          </p:nvSpPr>
          <p:spPr>
            <a:xfrm>
              <a:off x="303635" y="867674"/>
              <a:ext cx="10697382" cy="1005269"/>
            </a:xfrm>
            <a:prstGeom prst="roundRect">
              <a:avLst/>
            </a:prstGeom>
            <a:noFill/>
            <a:ln w="38100">
              <a:solidFill>
                <a:srgbClr val="E0E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31294B-DFAF-44DE-895A-873B687903CA}"/>
                </a:ext>
              </a:extLst>
            </p:cNvPr>
            <p:cNvSpPr txBox="1"/>
            <p:nvPr/>
          </p:nvSpPr>
          <p:spPr>
            <a:xfrm>
              <a:off x="336972" y="911180"/>
              <a:ext cx="12077700" cy="118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rgbClr val="45474A"/>
                  </a:solidFill>
                </a:rPr>
                <a:t>본 분석은 배달데이터에서 가장 많은 비율을 차지한 서울</a:t>
              </a:r>
              <a:r>
                <a:rPr lang="en-US" altLang="ko-KR" sz="1400" dirty="0">
                  <a:solidFill>
                    <a:srgbClr val="45474A"/>
                  </a:solidFill>
                </a:rPr>
                <a:t>, </a:t>
              </a:r>
              <a:r>
                <a:rPr lang="ko-KR" altLang="en-US" sz="1400" dirty="0">
                  <a:solidFill>
                    <a:srgbClr val="45474A"/>
                  </a:solidFill>
                </a:rPr>
                <a:t>경기지역으로 분석 범위를 한정하여 배달문화 및 요식업계의 창업</a:t>
              </a:r>
              <a:r>
                <a:rPr lang="en-US" altLang="ko-KR" sz="1400" dirty="0">
                  <a:solidFill>
                    <a:srgbClr val="45474A"/>
                  </a:solidFill>
                </a:rPr>
                <a:t>/</a:t>
              </a:r>
              <a:r>
                <a:rPr lang="ko-KR" altLang="en-US" sz="1400" dirty="0">
                  <a:solidFill>
                    <a:srgbClr val="45474A"/>
                  </a:solidFill>
                </a:rPr>
                <a:t>폐업을 살펴본 것으로</a:t>
              </a:r>
              <a:r>
                <a:rPr lang="en-US" altLang="ko-KR" sz="1400" dirty="0">
                  <a:solidFill>
                    <a:srgbClr val="45474A"/>
                  </a:solidFill>
                </a:rPr>
                <a:t>,</a:t>
              </a:r>
              <a:r>
                <a:rPr lang="ko-KR" altLang="en-US" sz="1400" dirty="0">
                  <a:solidFill>
                    <a:srgbClr val="45474A"/>
                  </a:solidFill>
                </a:rPr>
                <a:t> </a:t>
              </a:r>
              <a:endParaRPr lang="en-US" altLang="ko-KR" sz="1400" dirty="0">
                <a:solidFill>
                  <a:srgbClr val="45474A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rgbClr val="45474A"/>
                  </a:solidFill>
                </a:rPr>
                <a:t>지역을 </a:t>
              </a:r>
              <a:r>
                <a:rPr lang="ko-KR" altLang="en-US" sz="1400" dirty="0" err="1">
                  <a:solidFill>
                    <a:srgbClr val="45474A"/>
                  </a:solidFill>
                </a:rPr>
                <a:t>시군구로</a:t>
              </a:r>
              <a:r>
                <a:rPr lang="ko-KR" altLang="en-US" sz="1400" dirty="0">
                  <a:solidFill>
                    <a:srgbClr val="45474A"/>
                  </a:solidFill>
                </a:rPr>
                <a:t> 세분화 하고</a:t>
              </a:r>
              <a:r>
                <a:rPr lang="en-US" altLang="ko-KR" sz="1400" dirty="0">
                  <a:solidFill>
                    <a:srgbClr val="45474A"/>
                  </a:solidFill>
                </a:rPr>
                <a:t>, </a:t>
              </a:r>
              <a:r>
                <a:rPr lang="ko-KR" altLang="en-US" sz="1400" dirty="0">
                  <a:solidFill>
                    <a:srgbClr val="45474A"/>
                  </a:solidFill>
                </a:rPr>
                <a:t>요식업 업종별로 세분화하여 진행한 분석결과가 담겨있습니다</a:t>
              </a:r>
              <a:r>
                <a:rPr lang="en-US" altLang="ko-KR" sz="1400" dirty="0">
                  <a:solidFill>
                    <a:srgbClr val="45474A"/>
                  </a:solidFill>
                </a:rPr>
                <a:t>. </a:t>
              </a:r>
            </a:p>
            <a:p>
              <a:pPr>
                <a:lnSpc>
                  <a:spcPct val="125000"/>
                </a:lnSpc>
              </a:pPr>
              <a:r>
                <a:rPr lang="ko-KR" altLang="en-US" sz="1400" dirty="0">
                  <a:solidFill>
                    <a:srgbClr val="45474A"/>
                  </a:solidFill>
                </a:rPr>
                <a:t>더불어 지역별 인구 특성</a:t>
              </a:r>
              <a:r>
                <a:rPr lang="en-US" altLang="ko-KR" sz="1100" dirty="0">
                  <a:solidFill>
                    <a:srgbClr val="45474A"/>
                  </a:solidFill>
                </a:rPr>
                <a:t>(</a:t>
              </a:r>
              <a:r>
                <a:rPr lang="ko-KR" altLang="en-US" sz="1100" dirty="0">
                  <a:solidFill>
                    <a:srgbClr val="45474A"/>
                  </a:solidFill>
                </a:rPr>
                <a:t>예</a:t>
              </a:r>
              <a:r>
                <a:rPr lang="en-US" altLang="ko-KR" sz="1100" dirty="0">
                  <a:solidFill>
                    <a:srgbClr val="45474A"/>
                  </a:solidFill>
                </a:rPr>
                <a:t>_</a:t>
              </a:r>
              <a:r>
                <a:rPr lang="ko-KR" altLang="en-US" sz="1100" dirty="0">
                  <a:solidFill>
                    <a:srgbClr val="45474A"/>
                  </a:solidFill>
                </a:rPr>
                <a:t>가구수</a:t>
              </a:r>
              <a:r>
                <a:rPr lang="en-US" altLang="ko-KR" sz="1100" dirty="0">
                  <a:solidFill>
                    <a:srgbClr val="45474A"/>
                  </a:solidFill>
                </a:rPr>
                <a:t>, </a:t>
              </a:r>
              <a:r>
                <a:rPr lang="ko-KR" altLang="en-US" sz="1100" dirty="0">
                  <a:solidFill>
                    <a:srgbClr val="45474A"/>
                  </a:solidFill>
                </a:rPr>
                <a:t>연령대분포비율</a:t>
              </a:r>
              <a:r>
                <a:rPr lang="en-US" altLang="ko-KR" sz="1100" dirty="0">
                  <a:solidFill>
                    <a:srgbClr val="45474A"/>
                  </a:solidFill>
                </a:rPr>
                <a:t>, ...) </a:t>
              </a:r>
              <a:r>
                <a:rPr lang="ko-KR" altLang="en-US" sz="1400" dirty="0">
                  <a:solidFill>
                    <a:srgbClr val="45474A"/>
                  </a:solidFill>
                </a:rPr>
                <a:t>에 따른 배달 문화의 변화 및 창업</a:t>
              </a:r>
              <a:r>
                <a:rPr lang="en-US" altLang="ko-KR" sz="1400" dirty="0">
                  <a:solidFill>
                    <a:srgbClr val="45474A"/>
                  </a:solidFill>
                </a:rPr>
                <a:t>/</a:t>
              </a:r>
              <a:r>
                <a:rPr lang="ko-KR" altLang="en-US" sz="1400" dirty="0">
                  <a:solidFill>
                    <a:srgbClr val="45474A"/>
                  </a:solidFill>
                </a:rPr>
                <a:t>폐업의 관계를 살펴본 내용이 담겨있습니다</a:t>
              </a:r>
              <a:r>
                <a:rPr lang="en-US" altLang="ko-KR" sz="1400" dirty="0">
                  <a:solidFill>
                    <a:srgbClr val="45474A"/>
                  </a:solidFill>
                </a:rPr>
                <a:t>.</a:t>
              </a:r>
            </a:p>
            <a:p>
              <a:endParaRPr lang="en-US" altLang="ko-KR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E56F50-D00A-4D3D-B7A8-3C5DC7819955}"/>
              </a:ext>
            </a:extLst>
          </p:cNvPr>
          <p:cNvGrpSpPr/>
          <p:nvPr/>
        </p:nvGrpSpPr>
        <p:grpSpPr>
          <a:xfrm>
            <a:off x="250708" y="1728523"/>
            <a:ext cx="5757862" cy="1207711"/>
            <a:chOff x="338138" y="2189587"/>
            <a:chExt cx="5757862" cy="120771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7493A28-B274-4667-B74B-699EFA57132B}"/>
                </a:ext>
              </a:extLst>
            </p:cNvPr>
            <p:cNvGrpSpPr/>
            <p:nvPr/>
          </p:nvGrpSpPr>
          <p:grpSpPr>
            <a:xfrm>
              <a:off x="338138" y="2189587"/>
              <a:ext cx="3124200" cy="1207711"/>
              <a:chOff x="5172075" y="756271"/>
              <a:chExt cx="3124200" cy="120771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CE8142-CC5D-4339-BB13-6120B785162F}"/>
                  </a:ext>
                </a:extLst>
              </p:cNvPr>
              <p:cNvSpPr txBox="1"/>
              <p:nvPr/>
            </p:nvSpPr>
            <p:spPr>
              <a:xfrm>
                <a:off x="5172075" y="756271"/>
                <a:ext cx="3057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solidFill>
                      <a:schemeClr val="tx2"/>
                    </a:solidFill>
                    <a:latin typeface="+mj-ea"/>
                    <a:ea typeface="+mj-ea"/>
                  </a:rPr>
                  <a:t>0</a:t>
                </a:r>
                <a:endParaRPr lang="ko-KR" altLang="en-US" sz="66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6D04BB-1BA7-4EF9-9D6F-6159854E43F4}"/>
                  </a:ext>
                </a:extLst>
              </p:cNvPr>
              <p:cNvSpPr txBox="1"/>
              <p:nvPr/>
            </p:nvSpPr>
            <p:spPr>
              <a:xfrm>
                <a:off x="5238750" y="763653"/>
                <a:ext cx="30575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>
                    <a:solidFill>
                      <a:schemeClr val="bg2"/>
                    </a:solidFill>
                    <a:latin typeface="+mj-ea"/>
                    <a:ea typeface="+mj-ea"/>
                  </a:rPr>
                  <a:t>0</a:t>
                </a:r>
                <a:endParaRPr lang="ko-KR" altLang="en-US" sz="72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8E3C34-6AC0-45C3-91DC-E77B683CCFFD}"/>
                </a:ext>
              </a:extLst>
            </p:cNvPr>
            <p:cNvSpPr txBox="1"/>
            <p:nvPr/>
          </p:nvSpPr>
          <p:spPr>
            <a:xfrm>
              <a:off x="1143000" y="2374185"/>
              <a:ext cx="495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5474A"/>
                  </a:solidFill>
                  <a:latin typeface="+mj-lt"/>
                  <a:ea typeface="나눔스퀘어라운드 Bold" panose="020B0600000101010101" pitchFamily="50" charset="-127"/>
                </a:rPr>
                <a:t>활용</a:t>
              </a:r>
              <a:r>
                <a:rPr lang="en-US" altLang="ko-KR" sz="2400" dirty="0">
                  <a:solidFill>
                    <a:srgbClr val="45474A"/>
                  </a:solidFill>
                  <a:latin typeface="+mj-lt"/>
                  <a:ea typeface="나눔스퀘어라운드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rgbClr val="45474A"/>
                  </a:solidFill>
                  <a:latin typeface="+mj-lt"/>
                  <a:ea typeface="나눔스퀘어라운드 Bold" panose="020B0600000101010101" pitchFamily="50" charset="-127"/>
                </a:rPr>
                <a:t>데이터 소개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ACD565-20AF-4917-A438-57040B37AAFF}"/>
              </a:ext>
            </a:extLst>
          </p:cNvPr>
          <p:cNvGrpSpPr/>
          <p:nvPr/>
        </p:nvGrpSpPr>
        <p:grpSpPr>
          <a:xfrm>
            <a:off x="824589" y="2380600"/>
            <a:ext cx="8391526" cy="1492949"/>
            <a:chOff x="304800" y="3280632"/>
            <a:chExt cx="8391526" cy="14929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973340C-A64F-4A6E-B386-F93DF73D350F}"/>
                </a:ext>
              </a:extLst>
            </p:cNvPr>
            <p:cNvGrpSpPr/>
            <p:nvPr/>
          </p:nvGrpSpPr>
          <p:grpSpPr>
            <a:xfrm>
              <a:off x="304800" y="3565870"/>
              <a:ext cx="3124200" cy="1207711"/>
              <a:chOff x="5172075" y="1073828"/>
              <a:chExt cx="3124200" cy="120771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0262C-E881-41E1-A050-8A49D67843EF}"/>
                  </a:ext>
                </a:extLst>
              </p:cNvPr>
              <p:cNvSpPr txBox="1"/>
              <p:nvPr/>
            </p:nvSpPr>
            <p:spPr>
              <a:xfrm>
                <a:off x="5172075" y="1073828"/>
                <a:ext cx="3057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solidFill>
                      <a:schemeClr val="tx2"/>
                    </a:solidFill>
                    <a:latin typeface="+mj-ea"/>
                    <a:ea typeface="+mj-ea"/>
                  </a:rPr>
                  <a:t>1</a:t>
                </a:r>
                <a:endParaRPr lang="ko-KR" altLang="en-US" sz="66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167F49-BE34-4670-8616-6B39296DFE10}"/>
                  </a:ext>
                </a:extLst>
              </p:cNvPr>
              <p:cNvSpPr txBox="1"/>
              <p:nvPr/>
            </p:nvSpPr>
            <p:spPr>
              <a:xfrm>
                <a:off x="5238750" y="1081210"/>
                <a:ext cx="30575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>
                    <a:solidFill>
                      <a:schemeClr val="bg2"/>
                    </a:solidFill>
                    <a:latin typeface="+mj-ea"/>
                    <a:ea typeface="+mj-ea"/>
                  </a:rPr>
                  <a:t>1</a:t>
                </a:r>
                <a:endParaRPr lang="ko-KR" altLang="en-US" sz="72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6DF2CF-53CD-4080-9053-545FADE5BDCF}"/>
                </a:ext>
              </a:extLst>
            </p:cNvPr>
            <p:cNvSpPr txBox="1"/>
            <p:nvPr/>
          </p:nvSpPr>
          <p:spPr>
            <a:xfrm>
              <a:off x="1142999" y="3280632"/>
              <a:ext cx="75533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코로나</a:t>
              </a:r>
              <a:r>
                <a:rPr lang="en-US" altLang="ko-KR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19</a:t>
              </a:r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 배달문화</a:t>
              </a:r>
              <a:r>
                <a:rPr lang="en-US" altLang="ko-KR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/</a:t>
              </a:r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요식업계 가볍게 훑어보기</a:t>
              </a:r>
              <a:endParaRPr lang="en-US" altLang="ko-KR" sz="2400" dirty="0">
                <a:solidFill>
                  <a:srgbClr val="45474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-1-1.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코로나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19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전후 배달 추이 살펴보기</a:t>
              </a:r>
              <a:endParaRPr lang="en-US" altLang="ko-KR" sz="2000" dirty="0">
                <a:solidFill>
                  <a:schemeClr val="accent6"/>
                </a:solidFill>
                <a:latin typeface="+mn-ea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-1-2.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코로나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19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와 요식업계 창업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/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폐업 추이 살펴보기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43A9A63-3834-4926-8B41-DCCE6FF763BB}"/>
              </a:ext>
            </a:extLst>
          </p:cNvPr>
          <p:cNvGrpSpPr/>
          <p:nvPr/>
        </p:nvGrpSpPr>
        <p:grpSpPr>
          <a:xfrm>
            <a:off x="1403233" y="3636253"/>
            <a:ext cx="11496674" cy="1840504"/>
            <a:chOff x="2524125" y="4295968"/>
            <a:chExt cx="11496674" cy="184050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D230A23-0C10-48C5-B8BB-863741558657}"/>
                </a:ext>
              </a:extLst>
            </p:cNvPr>
            <p:cNvGrpSpPr/>
            <p:nvPr/>
          </p:nvGrpSpPr>
          <p:grpSpPr>
            <a:xfrm>
              <a:off x="2524125" y="4377199"/>
              <a:ext cx="3124200" cy="1200329"/>
              <a:chOff x="5172075" y="1013101"/>
              <a:chExt cx="3124200" cy="120032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3B14C7-CC92-4DBC-8E39-CDB1A01563B4}"/>
                  </a:ext>
                </a:extLst>
              </p:cNvPr>
              <p:cNvSpPr txBox="1"/>
              <p:nvPr/>
            </p:nvSpPr>
            <p:spPr>
              <a:xfrm>
                <a:off x="5172075" y="1022971"/>
                <a:ext cx="3057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solidFill>
                      <a:schemeClr val="tx2"/>
                    </a:solidFill>
                    <a:latin typeface="+mj-ea"/>
                    <a:ea typeface="+mj-ea"/>
                  </a:rPr>
                  <a:t>2</a:t>
                </a:r>
                <a:endParaRPr lang="ko-KR" altLang="en-US" sz="66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4E85F-BD04-4AC6-A76D-8430EA8B3792}"/>
                  </a:ext>
                </a:extLst>
              </p:cNvPr>
              <p:cNvSpPr txBox="1"/>
              <p:nvPr/>
            </p:nvSpPr>
            <p:spPr>
              <a:xfrm>
                <a:off x="5238750" y="1013101"/>
                <a:ext cx="30575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>
                    <a:solidFill>
                      <a:schemeClr val="bg2"/>
                    </a:solidFill>
                    <a:latin typeface="+mj-ea"/>
                    <a:ea typeface="+mj-ea"/>
                  </a:rPr>
                  <a:t>2</a:t>
                </a:r>
                <a:endParaRPr lang="ko-KR" altLang="en-US" sz="72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BD4DF-D832-4FA7-AE4B-CAFEDECAEA91}"/>
                </a:ext>
              </a:extLst>
            </p:cNvPr>
            <p:cNvSpPr txBox="1"/>
            <p:nvPr/>
          </p:nvSpPr>
          <p:spPr>
            <a:xfrm>
              <a:off x="3386137" y="4295968"/>
              <a:ext cx="10634662" cy="184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65000"/>
                </a:lnSpc>
              </a:pPr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코로나</a:t>
              </a:r>
              <a:r>
                <a:rPr lang="en-US" altLang="ko-KR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19</a:t>
              </a:r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와 요식업계 심화분석</a:t>
              </a:r>
              <a:endParaRPr lang="en-US" altLang="ko-KR" sz="2400" dirty="0">
                <a:solidFill>
                  <a:srgbClr val="45474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pPr>
                <a:lnSpc>
                  <a:spcPct val="65000"/>
                </a:lnSpc>
              </a:pPr>
              <a:r>
                <a:rPr lang="en-US" altLang="ko-KR" sz="16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-</a:t>
              </a:r>
              <a:r>
                <a:rPr lang="ko-KR" altLang="en-US" sz="16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업종별로 살펴보기</a:t>
              </a:r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</a:t>
              </a:r>
              <a:endParaRPr lang="en-US" altLang="ko-KR" sz="2400" dirty="0">
                <a:solidFill>
                  <a:srgbClr val="45474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-2-1.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지역별 배달 건수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 &amp;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배달 증가율 순위</a:t>
              </a:r>
              <a:endParaRPr lang="en-US" altLang="ko-KR" sz="2000" dirty="0">
                <a:solidFill>
                  <a:schemeClr val="accent6"/>
                </a:solidFill>
                <a:latin typeface="+mn-ea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-2-2.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상관관계 분석 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연령대별 인구 비율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&amp;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배달 증가율 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,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가구당 가구원수 비율</a:t>
              </a:r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&amp;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배달 증가율</a:t>
              </a:r>
              <a:endParaRPr lang="en-US" altLang="ko-KR" sz="2000" dirty="0">
                <a:solidFill>
                  <a:schemeClr val="accent6"/>
                </a:solidFill>
                <a:latin typeface="+mn-ea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-2-3.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해당 업종 창업 분석</a:t>
              </a:r>
              <a:endParaRPr lang="en-US" altLang="ko-KR" sz="2000" dirty="0">
                <a:solidFill>
                  <a:schemeClr val="accent6"/>
                </a:solidFill>
                <a:latin typeface="+mn-ea"/>
              </a:endParaRPr>
            </a:p>
            <a:p>
              <a:r>
                <a:rPr lang="en-US" altLang="ko-KR" sz="2000" dirty="0">
                  <a:solidFill>
                    <a:schemeClr val="accent6"/>
                  </a:solidFill>
                  <a:latin typeface="+mn-ea"/>
                </a:rPr>
                <a:t>-2-4. </a:t>
              </a:r>
              <a:r>
                <a:rPr lang="ko-KR" altLang="en-US" sz="2000" dirty="0">
                  <a:solidFill>
                    <a:schemeClr val="accent6"/>
                  </a:solidFill>
                  <a:latin typeface="+mn-ea"/>
                </a:rPr>
                <a:t>해당 업종 폐업 분석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3C5687-1A51-4C62-8875-CD1BC0FE6EDE}"/>
              </a:ext>
            </a:extLst>
          </p:cNvPr>
          <p:cNvGrpSpPr/>
          <p:nvPr/>
        </p:nvGrpSpPr>
        <p:grpSpPr>
          <a:xfrm>
            <a:off x="2161952" y="5297035"/>
            <a:ext cx="5719761" cy="1574374"/>
            <a:chOff x="404813" y="5509680"/>
            <a:chExt cx="5719761" cy="157437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E5985AE-25AF-423A-8E93-483C457F2208}"/>
                </a:ext>
              </a:extLst>
            </p:cNvPr>
            <p:cNvGrpSpPr/>
            <p:nvPr/>
          </p:nvGrpSpPr>
          <p:grpSpPr>
            <a:xfrm>
              <a:off x="404813" y="5509680"/>
              <a:ext cx="3124200" cy="1207711"/>
              <a:chOff x="5172075" y="756271"/>
              <a:chExt cx="3124200" cy="120771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62832-916C-4553-AC8D-87DFFFF96AB4}"/>
                  </a:ext>
                </a:extLst>
              </p:cNvPr>
              <p:cNvSpPr txBox="1"/>
              <p:nvPr/>
            </p:nvSpPr>
            <p:spPr>
              <a:xfrm>
                <a:off x="5172075" y="756271"/>
                <a:ext cx="305752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dirty="0">
                    <a:solidFill>
                      <a:schemeClr val="tx2"/>
                    </a:solidFill>
                    <a:latin typeface="+mj-ea"/>
                    <a:ea typeface="+mj-ea"/>
                  </a:rPr>
                  <a:t>3</a:t>
                </a:r>
                <a:endParaRPr lang="ko-KR" altLang="en-US" sz="6600" dirty="0">
                  <a:solidFill>
                    <a:schemeClr val="tx2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870D41-EED9-4A66-AF83-29BA1D6676C5}"/>
                  </a:ext>
                </a:extLst>
              </p:cNvPr>
              <p:cNvSpPr txBox="1"/>
              <p:nvPr/>
            </p:nvSpPr>
            <p:spPr>
              <a:xfrm>
                <a:off x="5238750" y="763653"/>
                <a:ext cx="30575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dirty="0">
                    <a:solidFill>
                      <a:schemeClr val="bg2"/>
                    </a:solidFill>
                    <a:latin typeface="+mj-ea"/>
                    <a:ea typeface="+mj-ea"/>
                  </a:rPr>
                  <a:t>3</a:t>
                </a:r>
                <a:endParaRPr lang="ko-KR" altLang="en-US" sz="7200" dirty="0">
                  <a:solidFill>
                    <a:schemeClr val="bg2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9CA0AB-2AF8-432B-B675-9883718EB6D2}"/>
                </a:ext>
              </a:extLst>
            </p:cNvPr>
            <p:cNvSpPr txBox="1"/>
            <p:nvPr/>
          </p:nvSpPr>
          <p:spPr>
            <a:xfrm>
              <a:off x="1171574" y="5699059"/>
              <a:ext cx="4953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5474A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결론 및 한계점</a:t>
              </a:r>
              <a:endParaRPr lang="en-US" altLang="ko-KR" sz="2400" dirty="0">
                <a:solidFill>
                  <a:srgbClr val="45474A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  <a:p>
              <a:r>
                <a:rPr lang="en-US" altLang="ko-KR" dirty="0">
                  <a:solidFill>
                    <a:schemeClr val="accent6"/>
                  </a:solidFill>
                  <a:latin typeface="+mn-ea"/>
                </a:rPr>
                <a:t>-3-1. </a:t>
              </a:r>
              <a:r>
                <a:rPr lang="ko-KR" altLang="en-US" dirty="0">
                  <a:solidFill>
                    <a:schemeClr val="accent6"/>
                  </a:solidFill>
                  <a:latin typeface="+mn-ea"/>
                </a:rPr>
                <a:t>결론 </a:t>
              </a:r>
              <a:r>
                <a:rPr lang="en-US" altLang="ko-KR" dirty="0">
                  <a:solidFill>
                    <a:schemeClr val="accent6"/>
                  </a:solidFill>
                  <a:latin typeface="+mn-ea"/>
                </a:rPr>
                <a:t>- </a:t>
              </a:r>
              <a:r>
                <a:rPr lang="ko-KR" altLang="en-US" dirty="0">
                  <a:solidFill>
                    <a:schemeClr val="accent6"/>
                  </a:solidFill>
                  <a:latin typeface="+mn-ea"/>
                </a:rPr>
                <a:t>인사이트 도출</a:t>
              </a:r>
            </a:p>
            <a:p>
              <a:r>
                <a:rPr lang="en-US" altLang="ko-KR" dirty="0">
                  <a:solidFill>
                    <a:schemeClr val="accent6"/>
                  </a:solidFill>
                  <a:latin typeface="+mn-ea"/>
                </a:rPr>
                <a:t>-3-2. </a:t>
              </a:r>
              <a:r>
                <a:rPr lang="ko-KR" altLang="en-US" dirty="0">
                  <a:solidFill>
                    <a:schemeClr val="accent6"/>
                  </a:solidFill>
                  <a:latin typeface="+mn-ea"/>
                </a:rPr>
                <a:t>한계점</a:t>
              </a:r>
            </a:p>
            <a:p>
              <a:endParaRPr lang="ko-KR" altLang="en-US" sz="2400" dirty="0"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562E7D4-2FF0-4958-B3FB-CB83CEAFE656}"/>
              </a:ext>
            </a:extLst>
          </p:cNvPr>
          <p:cNvGrpSpPr/>
          <p:nvPr/>
        </p:nvGrpSpPr>
        <p:grpSpPr>
          <a:xfrm>
            <a:off x="7740690" y="1987938"/>
            <a:ext cx="4330543" cy="983808"/>
            <a:chOff x="7861457" y="2103837"/>
            <a:chExt cx="4330543" cy="98380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C9631D4-CDB8-4392-A929-922DF3BD7299}"/>
                </a:ext>
              </a:extLst>
            </p:cNvPr>
            <p:cNvGrpSpPr/>
            <p:nvPr/>
          </p:nvGrpSpPr>
          <p:grpSpPr>
            <a:xfrm>
              <a:off x="8791574" y="2231295"/>
              <a:ext cx="3400426" cy="856350"/>
              <a:chOff x="8953499" y="2207654"/>
              <a:chExt cx="3400426" cy="856350"/>
            </a:xfrm>
          </p:grpSpPr>
          <p:sp>
            <p:nvSpPr>
              <p:cNvPr id="29" name="사각형: 모서리가 접힌 도형 28">
                <a:extLst>
                  <a:ext uri="{FF2B5EF4-FFF2-40B4-BE49-F238E27FC236}">
                    <a16:creationId xmlns:a16="http://schemas.microsoft.com/office/drawing/2014/main" id="{B8FAED0E-BA32-4B2F-AF3E-60F3E274EC8B}"/>
                  </a:ext>
                </a:extLst>
              </p:cNvPr>
              <p:cNvSpPr/>
              <p:nvPr/>
            </p:nvSpPr>
            <p:spPr>
              <a:xfrm>
                <a:off x="8953499" y="2207654"/>
                <a:ext cx="3286127" cy="856350"/>
              </a:xfrm>
              <a:prstGeom prst="foldedCorne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C3BDE4-15A8-40D6-A635-F8F1CDC00AA0}"/>
                  </a:ext>
                </a:extLst>
              </p:cNvPr>
              <p:cNvSpPr txBox="1"/>
              <p:nvPr/>
            </p:nvSpPr>
            <p:spPr>
              <a:xfrm>
                <a:off x="8955881" y="2227204"/>
                <a:ext cx="33980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코로나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19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로 배달 추이가 어떻게 변화하였는지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, </a:t>
                </a:r>
              </a:p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요식업계 중 어느 업종의 배달건수가 가장 많았는지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, 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업종별 창업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/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폐업은 어떻게 이루어졌는지 등을 </a:t>
                </a:r>
                <a:endParaRPr lang="en-US" altLang="ko-KR" sz="1200" dirty="0">
                  <a:solidFill>
                    <a:srgbClr val="45474A"/>
                  </a:solidFill>
                </a:endParaRPr>
              </a:p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살펴볼 수 있습니다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.</a:t>
                </a:r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359520D-C75E-4E66-9A68-098DB5379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3421">
              <a:off x="7861457" y="2103837"/>
              <a:ext cx="946461" cy="969322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BA6C202-C196-43F6-A2FA-70CB66E2E5C3}"/>
              </a:ext>
            </a:extLst>
          </p:cNvPr>
          <p:cNvGrpSpPr/>
          <p:nvPr/>
        </p:nvGrpSpPr>
        <p:grpSpPr>
          <a:xfrm>
            <a:off x="6211925" y="3283773"/>
            <a:ext cx="5520733" cy="1167744"/>
            <a:chOff x="6556968" y="3688557"/>
            <a:chExt cx="5520733" cy="116774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AE2C0D6-4640-4EE7-BECA-4FB9B402379C}"/>
                </a:ext>
              </a:extLst>
            </p:cNvPr>
            <p:cNvGrpSpPr/>
            <p:nvPr/>
          </p:nvGrpSpPr>
          <p:grpSpPr>
            <a:xfrm>
              <a:off x="7670007" y="3928016"/>
              <a:ext cx="4407694" cy="741298"/>
              <a:chOff x="8953499" y="2172142"/>
              <a:chExt cx="4407694" cy="741298"/>
            </a:xfrm>
          </p:grpSpPr>
          <p:sp>
            <p:nvSpPr>
              <p:cNvPr id="39" name="사각형: 모서리가 접힌 도형 38">
                <a:extLst>
                  <a:ext uri="{FF2B5EF4-FFF2-40B4-BE49-F238E27FC236}">
                    <a16:creationId xmlns:a16="http://schemas.microsoft.com/office/drawing/2014/main" id="{1A99BE62-1490-4668-B62A-FB4D8FA3FA3F}"/>
                  </a:ext>
                </a:extLst>
              </p:cNvPr>
              <p:cNvSpPr/>
              <p:nvPr/>
            </p:nvSpPr>
            <p:spPr>
              <a:xfrm>
                <a:off x="8953499" y="2172142"/>
                <a:ext cx="3788570" cy="741298"/>
              </a:xfrm>
              <a:prstGeom prst="foldedCorne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6F062D4-F759-4509-8407-776D83D37D76}"/>
                  </a:ext>
                </a:extLst>
              </p:cNvPr>
              <p:cNvSpPr txBox="1"/>
              <p:nvPr/>
            </p:nvSpPr>
            <p:spPr>
              <a:xfrm>
                <a:off x="8955880" y="2227204"/>
                <a:ext cx="44053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서울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, 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경기지역의 </a:t>
                </a:r>
                <a:r>
                  <a:rPr lang="ko-KR" altLang="en-US" sz="1200" dirty="0" err="1">
                    <a:solidFill>
                      <a:srgbClr val="45474A"/>
                    </a:solidFill>
                  </a:rPr>
                  <a:t>시군구를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 기준으로 </a:t>
                </a:r>
                <a:endParaRPr lang="en-US" altLang="ko-KR" sz="1200" dirty="0">
                  <a:solidFill>
                    <a:srgbClr val="45474A"/>
                  </a:solidFill>
                </a:endParaRPr>
              </a:p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업종별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, 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지역별 배달 및 창업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/</a:t>
                </a:r>
                <a:r>
                  <a:rPr lang="ko-KR" altLang="en-US" sz="1200" dirty="0">
                    <a:solidFill>
                      <a:srgbClr val="45474A"/>
                    </a:solidFill>
                  </a:rPr>
                  <a:t>폐업 추이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, </a:t>
                </a:r>
              </a:p>
              <a:p>
                <a:r>
                  <a:rPr lang="ko-KR" altLang="en-US" sz="1200" dirty="0">
                    <a:solidFill>
                      <a:srgbClr val="45474A"/>
                    </a:solidFill>
                  </a:rPr>
                  <a:t>인구 데이터와 배달의 상관관계 등을 파악해볼 수 있습니다</a:t>
                </a:r>
                <a:r>
                  <a:rPr lang="en-US" altLang="ko-KR" sz="1200" dirty="0">
                    <a:solidFill>
                      <a:srgbClr val="45474A"/>
                    </a:solidFill>
                  </a:rPr>
                  <a:t>.</a:t>
                </a:r>
              </a:p>
            </p:txBody>
          </p:sp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D0CB9A9-7476-45E1-B2E8-07EAB1EEF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8893">
              <a:off x="6556968" y="3688557"/>
              <a:ext cx="1140203" cy="1167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60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615C-5F66-4EA0-94F2-1CAFB9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16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활용 데이터 소개</a:t>
            </a:r>
            <a:endParaRPr lang="ko-KR" altLang="en-US" dirty="0">
              <a:solidFill>
                <a:srgbClr val="45474A"/>
              </a:solidFill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5CE2EE-C765-4A10-9F5C-43BAC074B859}"/>
              </a:ext>
            </a:extLst>
          </p:cNvPr>
          <p:cNvGrpSpPr/>
          <p:nvPr/>
        </p:nvGrpSpPr>
        <p:grpSpPr>
          <a:xfrm>
            <a:off x="5220202" y="983152"/>
            <a:ext cx="3244301" cy="3307110"/>
            <a:chOff x="5172075" y="756271"/>
            <a:chExt cx="3244301" cy="3307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5BA8E-0CE2-42C2-9AFC-EE486F97BADC}"/>
                </a:ext>
              </a:extLst>
            </p:cNvPr>
            <p:cNvSpPr txBox="1"/>
            <p:nvPr/>
          </p:nvSpPr>
          <p:spPr>
            <a:xfrm>
              <a:off x="5172075" y="7562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tx2"/>
                  </a:solidFill>
                  <a:latin typeface="+mj-ea"/>
                  <a:ea typeface="+mj-ea"/>
                </a:rPr>
                <a:t>0</a:t>
              </a:r>
              <a:endParaRPr lang="ko-KR" altLang="en-US" sz="199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D6FB-5F49-49BE-A19E-E1F6CD93911E}"/>
                </a:ext>
              </a:extLst>
            </p:cNvPr>
            <p:cNvSpPr txBox="1"/>
            <p:nvPr/>
          </p:nvSpPr>
          <p:spPr>
            <a:xfrm>
              <a:off x="5358851" y="9086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bg2"/>
                  </a:solidFill>
                  <a:latin typeface="+mj-ea"/>
                  <a:ea typeface="+mj-ea"/>
                </a:rPr>
                <a:t>0</a:t>
              </a:r>
              <a:endParaRPr lang="ko-KR" altLang="en-US" sz="199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5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EBBFBDA-4DC6-4768-9079-9A47E54755BE}"/>
              </a:ext>
            </a:extLst>
          </p:cNvPr>
          <p:cNvSpPr/>
          <p:nvPr/>
        </p:nvSpPr>
        <p:spPr>
          <a:xfrm>
            <a:off x="824200" y="3587365"/>
            <a:ext cx="9210676" cy="10258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A188EC-2C63-4441-BD52-BDF2C00224E2}"/>
              </a:ext>
            </a:extLst>
          </p:cNvPr>
          <p:cNvSpPr/>
          <p:nvPr/>
        </p:nvSpPr>
        <p:spPr>
          <a:xfrm>
            <a:off x="824200" y="3113452"/>
            <a:ext cx="6924676" cy="295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C63564A-68CF-4079-9A73-44CD1112A4EF}"/>
              </a:ext>
            </a:extLst>
          </p:cNvPr>
          <p:cNvSpPr/>
          <p:nvPr/>
        </p:nvSpPr>
        <p:spPr>
          <a:xfrm>
            <a:off x="824200" y="2672403"/>
            <a:ext cx="6415087" cy="295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41D3F5-F0EA-4C8D-B919-C9FF4C3041D9}"/>
              </a:ext>
            </a:extLst>
          </p:cNvPr>
          <p:cNvSpPr/>
          <p:nvPr/>
        </p:nvSpPr>
        <p:spPr>
          <a:xfrm>
            <a:off x="824201" y="2213954"/>
            <a:ext cx="3852861" cy="2952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47D728-EED1-471E-B9F8-09631D3DDCA2}"/>
              </a:ext>
            </a:extLst>
          </p:cNvPr>
          <p:cNvGrpSpPr/>
          <p:nvPr/>
        </p:nvGrpSpPr>
        <p:grpSpPr>
          <a:xfrm>
            <a:off x="0" y="95912"/>
            <a:ext cx="10096500" cy="604386"/>
            <a:chOff x="0" y="95912"/>
            <a:chExt cx="10096500" cy="6043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7F026-B374-48B6-A71D-B90D2A55C402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0.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활용 데이터 소개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5DDD4E-6EFF-44FE-81ED-EC2225DED2D5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D9DDC63-2427-459D-9293-24B85AAED684}"/>
              </a:ext>
            </a:extLst>
          </p:cNvPr>
          <p:cNvGrpSpPr/>
          <p:nvPr/>
        </p:nvGrpSpPr>
        <p:grpSpPr>
          <a:xfrm>
            <a:off x="631691" y="692836"/>
            <a:ext cx="12194380" cy="653593"/>
            <a:chOff x="338139" y="876300"/>
            <a:chExt cx="12194380" cy="65359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B7DD50C-F6D6-4780-A646-F7DCA9C41557}"/>
                </a:ext>
              </a:extLst>
            </p:cNvPr>
            <p:cNvSpPr/>
            <p:nvPr/>
          </p:nvSpPr>
          <p:spPr>
            <a:xfrm>
              <a:off x="338139" y="876300"/>
              <a:ext cx="8354180" cy="653593"/>
            </a:xfrm>
            <a:prstGeom prst="roundRect">
              <a:avLst/>
            </a:prstGeom>
            <a:noFill/>
            <a:ln w="38100">
              <a:solidFill>
                <a:srgbClr val="E0E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A1F2D-F849-4E68-8DBF-4B6F31585205}"/>
                </a:ext>
              </a:extLst>
            </p:cNvPr>
            <p:cNvSpPr txBox="1"/>
            <p:nvPr/>
          </p:nvSpPr>
          <p:spPr>
            <a:xfrm>
              <a:off x="454819" y="910614"/>
              <a:ext cx="12077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45474A"/>
                  </a:solidFill>
                </a:rPr>
                <a:t>지역별로 데이터 개수를 봤을 때</a:t>
              </a:r>
              <a:r>
                <a:rPr lang="en-US" altLang="ko-KR" sz="1600" dirty="0">
                  <a:solidFill>
                    <a:srgbClr val="45474A"/>
                  </a:solidFill>
                </a:rPr>
                <a:t>, </a:t>
              </a:r>
              <a:r>
                <a:rPr lang="ko-KR" altLang="en-US" sz="1600" dirty="0">
                  <a:solidFill>
                    <a:srgbClr val="45474A"/>
                  </a:solidFill>
                </a:rPr>
                <a:t>서울과 경기도를 제외한 지역들 모두 데이터 수가 너무 적었기에</a:t>
              </a:r>
              <a:r>
                <a:rPr lang="en-US" altLang="ko-KR" sz="1600" dirty="0">
                  <a:solidFill>
                    <a:srgbClr val="45474A"/>
                  </a:solidFill>
                </a:rPr>
                <a:t>, </a:t>
              </a:r>
            </a:p>
            <a:p>
              <a:r>
                <a:rPr lang="ko-KR" altLang="en-US" sz="1600" dirty="0">
                  <a:solidFill>
                    <a:srgbClr val="45474A"/>
                  </a:solidFill>
                </a:rPr>
                <a:t>데이터가 편중된 </a:t>
              </a:r>
              <a:r>
                <a:rPr lang="ko-KR" altLang="en-US" sz="1600" b="1" dirty="0">
                  <a:solidFill>
                    <a:srgbClr val="45474A"/>
                  </a:solidFill>
                </a:rPr>
                <a:t>경기도와 서울 지역을 위주</a:t>
              </a:r>
              <a:r>
                <a:rPr lang="ko-KR" altLang="en-US" sz="1600" dirty="0">
                  <a:solidFill>
                    <a:srgbClr val="45474A"/>
                  </a:solidFill>
                </a:rPr>
                <a:t>로 보기로 결정했습니다</a:t>
              </a:r>
              <a:r>
                <a:rPr lang="en-US" altLang="ko-KR" sz="1600" dirty="0">
                  <a:solidFill>
                    <a:srgbClr val="45474A"/>
                  </a:solidFill>
                </a:rPr>
                <a:t>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8F713E-7869-465B-96DA-C4D4793460E1}"/>
              </a:ext>
            </a:extLst>
          </p:cNvPr>
          <p:cNvSpPr txBox="1"/>
          <p:nvPr/>
        </p:nvSpPr>
        <p:spPr>
          <a:xfrm>
            <a:off x="789826" y="1566372"/>
            <a:ext cx="12434887" cy="37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✏</a:t>
            </a:r>
            <a:r>
              <a:rPr lang="ko-KR" altLang="en-US" sz="2400" b="0" i="0" dirty="0">
                <a:solidFill>
                  <a:srgbClr val="45474A"/>
                </a:solidFill>
                <a:effectLst/>
                <a:latin typeface="+mj-ea"/>
                <a:ea typeface="+mj-ea"/>
              </a:rPr>
              <a:t>데이터 소개</a:t>
            </a:r>
            <a:endParaRPr lang="en-US" altLang="ko-KR" sz="2400" b="0" i="0" dirty="0">
              <a:solidFill>
                <a:srgbClr val="45474A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1.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배달데이터 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: dlvr_call.csv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사용 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(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제공 데이터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)</a:t>
            </a:r>
            <a:endParaRPr lang="en-US" altLang="ko-KR" sz="15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ko-KR" sz="1500" dirty="0">
                <a:solidFill>
                  <a:srgbClr val="45474A"/>
                </a:solidFill>
                <a:latin typeface="+mn-ea"/>
              </a:rPr>
              <a:t>2. </a:t>
            </a:r>
            <a:r>
              <a:rPr lang="ko-KR" altLang="en-US" sz="1500" b="0" i="0" dirty="0">
                <a:solidFill>
                  <a:srgbClr val="45474A"/>
                </a:solidFill>
                <a:effectLst/>
                <a:latin typeface="+mn-ea"/>
              </a:rPr>
              <a:t>인구 데이터 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: KOSIS </a:t>
            </a:r>
            <a:r>
              <a:rPr lang="ko-KR" altLang="en-US" sz="1500" b="0" i="0" dirty="0">
                <a:solidFill>
                  <a:srgbClr val="45474A"/>
                </a:solidFill>
                <a:effectLst/>
                <a:latin typeface="+mn-ea"/>
              </a:rPr>
              <a:t>데이터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(</a:t>
            </a:r>
            <a:r>
              <a:rPr lang="ko-KR" altLang="en-US" sz="1500" b="0" i="0" dirty="0">
                <a:solidFill>
                  <a:srgbClr val="45474A"/>
                </a:solidFill>
                <a:effectLst/>
                <a:latin typeface="+mn-ea"/>
              </a:rPr>
              <a:t>가구주의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b="0" i="0" dirty="0" err="1">
                <a:solidFill>
                  <a:srgbClr val="45474A"/>
                </a:solidFill>
                <a:effectLst/>
                <a:latin typeface="+mn-ea"/>
              </a:rPr>
              <a:t>연령및가구원수별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b="0" i="0" dirty="0">
                <a:solidFill>
                  <a:srgbClr val="45474A"/>
                </a:solidFill>
                <a:effectLst/>
                <a:latin typeface="+mn-ea"/>
              </a:rPr>
              <a:t>가구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b="0" i="0" dirty="0">
                <a:solidFill>
                  <a:srgbClr val="45474A"/>
                </a:solidFill>
                <a:effectLst/>
                <a:latin typeface="+mn-ea"/>
              </a:rPr>
              <a:t>일반가구</a:t>
            </a:r>
            <a:r>
              <a:rPr lang="en-US" altLang="ko-KR" sz="1500" b="0" i="0" dirty="0">
                <a:solidFill>
                  <a:srgbClr val="45474A"/>
                </a:solidFill>
                <a:effectLst/>
                <a:latin typeface="+mn-ea"/>
              </a:rPr>
              <a:t>.csv )</a:t>
            </a:r>
          </a:p>
          <a:p>
            <a:pPr algn="l">
              <a:lnSpc>
                <a:spcPct val="200000"/>
              </a:lnSpc>
            </a:pP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3.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세대당 가구 데이터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: KOSIS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데이터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(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가구주의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i="0" dirty="0" err="1">
                <a:solidFill>
                  <a:srgbClr val="45474A"/>
                </a:solidFill>
                <a:effectLst/>
                <a:latin typeface="+mn-ea"/>
              </a:rPr>
              <a:t>연령및가구원수별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가구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일반가구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.csv)</a:t>
            </a:r>
            <a:endParaRPr lang="en-US" altLang="ko-KR" sz="1500" i="0" dirty="0">
              <a:solidFill>
                <a:srgbClr val="45474A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200000"/>
              </a:lnSpc>
            </a:pP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4.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창업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/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폐업 데이터 </a:t>
            </a:r>
          </a:p>
          <a:p>
            <a:pPr algn="l">
              <a:lnSpc>
                <a:spcPct val="150000"/>
              </a:lnSpc>
            </a:pP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     -StartupOrClosing_Region.csv, </a:t>
            </a:r>
            <a:r>
              <a:rPr lang="en-US" altLang="ko-KR" sz="1500" i="0" dirty="0" err="1">
                <a:solidFill>
                  <a:srgbClr val="45474A"/>
                </a:solidFill>
                <a:effectLst/>
                <a:latin typeface="+mn-ea"/>
              </a:rPr>
              <a:t>StartupOrClosing_Shop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 (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제공 데이터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     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-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폐업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업종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분류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.xlsx,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창업업종명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_shop.csv, 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창업업종명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_region.csv (</a:t>
            </a:r>
            <a:r>
              <a:rPr lang="ko-KR" altLang="en-US" sz="1500" i="0" dirty="0">
                <a:solidFill>
                  <a:srgbClr val="45474A"/>
                </a:solidFill>
                <a:effectLst/>
                <a:latin typeface="+mn-ea"/>
              </a:rPr>
              <a:t>제공데이터를 자체적으로 가공한 데이터</a:t>
            </a:r>
            <a:r>
              <a:rPr lang="en-US" altLang="ko-KR" sz="1500" i="0" dirty="0">
                <a:solidFill>
                  <a:srgbClr val="45474A"/>
                </a:solidFill>
                <a:effectLst/>
                <a:latin typeface="+mn-ea"/>
              </a:rPr>
              <a:t>)</a:t>
            </a:r>
            <a:endParaRPr lang="en-US" altLang="ko-KR" sz="15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5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lnSpc>
                <a:spcPct val="130000"/>
              </a:lnSpc>
            </a:pPr>
            <a:endParaRPr lang="en-US" altLang="ko-KR" sz="15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47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615C-5F66-4EA0-94F2-1CAFB91A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1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코로나</a:t>
            </a:r>
            <a:r>
              <a:rPr lang="en-US" altLang="ko-KR" sz="6000" dirty="0">
                <a:solidFill>
                  <a:srgbClr val="45474A"/>
                </a:solidFill>
                <a:latin typeface="+mj-ea"/>
              </a:rPr>
              <a:t>19</a:t>
            </a:r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와 배달문화</a:t>
            </a:r>
            <a:r>
              <a:rPr lang="en-US" altLang="ko-KR" sz="6000" dirty="0">
                <a:solidFill>
                  <a:srgbClr val="45474A"/>
                </a:solidFill>
                <a:latin typeface="+mj-ea"/>
              </a:rPr>
              <a:t>/</a:t>
            </a:r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요식업계</a:t>
            </a:r>
            <a:br>
              <a:rPr lang="en-US" altLang="ko-KR" sz="6000" dirty="0">
                <a:solidFill>
                  <a:srgbClr val="45474A"/>
                </a:solidFill>
                <a:latin typeface="+mj-ea"/>
              </a:rPr>
            </a:br>
            <a:r>
              <a:rPr lang="ko-KR" altLang="en-US" sz="6000" dirty="0">
                <a:solidFill>
                  <a:srgbClr val="45474A"/>
                </a:solidFill>
                <a:latin typeface="+mj-ea"/>
              </a:rPr>
              <a:t>가볍게 훑어보기</a:t>
            </a:r>
            <a:endParaRPr lang="ko-KR" altLang="en-US" dirty="0">
              <a:solidFill>
                <a:srgbClr val="45474A"/>
              </a:solidFill>
              <a:latin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75CE2EE-C765-4A10-9F5C-43BAC074B859}"/>
              </a:ext>
            </a:extLst>
          </p:cNvPr>
          <p:cNvGrpSpPr/>
          <p:nvPr/>
        </p:nvGrpSpPr>
        <p:grpSpPr>
          <a:xfrm>
            <a:off x="5220202" y="983152"/>
            <a:ext cx="3244301" cy="3307110"/>
            <a:chOff x="5172075" y="756271"/>
            <a:chExt cx="3244301" cy="3307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5BA8E-0CE2-42C2-9AFC-EE486F97BADC}"/>
                </a:ext>
              </a:extLst>
            </p:cNvPr>
            <p:cNvSpPr txBox="1"/>
            <p:nvPr/>
          </p:nvSpPr>
          <p:spPr>
            <a:xfrm>
              <a:off x="5172075" y="7562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tx2"/>
                  </a:solidFill>
                  <a:latin typeface="+mj-ea"/>
                  <a:ea typeface="+mj-ea"/>
                </a:rPr>
                <a:t>1</a:t>
              </a:r>
              <a:endParaRPr lang="ko-KR" altLang="en-US" sz="19900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D6FB-5F49-49BE-A19E-E1F6CD93911E}"/>
                </a:ext>
              </a:extLst>
            </p:cNvPr>
            <p:cNvSpPr txBox="1"/>
            <p:nvPr/>
          </p:nvSpPr>
          <p:spPr>
            <a:xfrm>
              <a:off x="5358851" y="908671"/>
              <a:ext cx="3057525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900" dirty="0">
                  <a:solidFill>
                    <a:schemeClr val="bg2"/>
                  </a:solidFill>
                  <a:latin typeface="+mj-ea"/>
                  <a:ea typeface="+mj-ea"/>
                </a:rPr>
                <a:t>1</a:t>
              </a:r>
              <a:endParaRPr lang="ko-KR" altLang="en-US" sz="19900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02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 전후 업종 전체 시도별 일 평균 배달건수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D1B1D6-1201-49D6-91A7-7F69713DB1AB}"/>
              </a:ext>
            </a:extLst>
          </p:cNvPr>
          <p:cNvSpPr txBox="1"/>
          <p:nvPr/>
        </p:nvSpPr>
        <p:spPr>
          <a:xfrm>
            <a:off x="2314938" y="6115732"/>
            <a:ext cx="416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5474A"/>
                </a:solidFill>
              </a:rPr>
              <a:t>▲</a:t>
            </a:r>
            <a:r>
              <a:rPr lang="en-US" altLang="ko-KR" sz="1600" dirty="0">
                <a:solidFill>
                  <a:srgbClr val="45474A"/>
                </a:solidFill>
              </a:rPr>
              <a:t> </a:t>
            </a:r>
            <a:r>
              <a:rPr lang="ko-KR" altLang="en-US" sz="1600" dirty="0">
                <a:solidFill>
                  <a:srgbClr val="45474A"/>
                </a:solidFill>
              </a:rPr>
              <a:t>코로나 전은 </a:t>
            </a:r>
            <a:r>
              <a:rPr lang="en-US" altLang="ko-KR" sz="1600" dirty="0">
                <a:solidFill>
                  <a:srgbClr val="45474A"/>
                </a:solidFill>
              </a:rPr>
              <a:t>5340</a:t>
            </a:r>
            <a:r>
              <a:rPr lang="ko-KR" altLang="en-US" sz="1600" dirty="0">
                <a:solidFill>
                  <a:srgbClr val="45474A"/>
                </a:solidFill>
              </a:rPr>
              <a:t>건이었으며</a:t>
            </a:r>
            <a:r>
              <a:rPr lang="en-US" altLang="ko-KR" sz="1600" dirty="0">
                <a:solidFill>
                  <a:srgbClr val="45474A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45474A"/>
                </a:solidFill>
              </a:rPr>
              <a:t>     </a:t>
            </a:r>
            <a:r>
              <a:rPr lang="ko-KR" altLang="en-US" sz="1600" dirty="0">
                <a:solidFill>
                  <a:srgbClr val="45474A"/>
                </a:solidFill>
              </a:rPr>
              <a:t>코로나 후에는 </a:t>
            </a:r>
            <a:r>
              <a:rPr lang="en-US" altLang="ko-KR" sz="1600" dirty="0">
                <a:solidFill>
                  <a:srgbClr val="45474A"/>
                </a:solidFill>
              </a:rPr>
              <a:t>5524</a:t>
            </a:r>
            <a:r>
              <a:rPr lang="ko-KR" altLang="en-US" sz="1600" dirty="0">
                <a:solidFill>
                  <a:srgbClr val="45474A"/>
                </a:solidFill>
              </a:rPr>
              <a:t>건으로 증가하였습니다</a:t>
            </a:r>
            <a:r>
              <a:rPr lang="en-US" altLang="ko-KR" sz="1600" dirty="0">
                <a:solidFill>
                  <a:srgbClr val="45474A"/>
                </a:solidFill>
              </a:rPr>
              <a:t>.</a:t>
            </a:r>
            <a:endParaRPr lang="ko-KR" altLang="en-US" sz="1600" dirty="0">
              <a:solidFill>
                <a:srgbClr val="45474A"/>
              </a:solidFill>
            </a:endParaRPr>
          </a:p>
        </p:txBody>
      </p:sp>
      <p:pic>
        <p:nvPicPr>
          <p:cNvPr id="35" name="Google Shape;153;p8">
            <a:extLst>
              <a:ext uri="{FF2B5EF4-FFF2-40B4-BE49-F238E27FC236}">
                <a16:creationId xmlns:a16="http://schemas.microsoft.com/office/drawing/2014/main" id="{6ED209D3-10D2-4084-BD9C-B5E43F9325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147"/>
          <a:stretch/>
        </p:blipFill>
        <p:spPr>
          <a:xfrm>
            <a:off x="2016142" y="1505040"/>
            <a:ext cx="8159715" cy="4610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3CD0B34-20FE-4785-90AA-43C61CBFF80D}"/>
              </a:ext>
            </a:extLst>
          </p:cNvPr>
          <p:cNvSpPr txBox="1"/>
          <p:nvPr/>
        </p:nvSpPr>
        <p:spPr>
          <a:xfrm>
            <a:off x="6466219" y="6115732"/>
            <a:ext cx="4163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45474A"/>
                </a:solidFill>
              </a:rPr>
              <a:t>▲</a:t>
            </a:r>
            <a:r>
              <a:rPr lang="en-US" altLang="ko-KR" sz="1600" dirty="0">
                <a:solidFill>
                  <a:srgbClr val="45474A"/>
                </a:solidFill>
              </a:rPr>
              <a:t> </a:t>
            </a:r>
            <a:r>
              <a:rPr lang="ko-KR" altLang="en-US" sz="1600" dirty="0">
                <a:solidFill>
                  <a:srgbClr val="45474A"/>
                </a:solidFill>
              </a:rPr>
              <a:t>코로나 전은 </a:t>
            </a:r>
            <a:r>
              <a:rPr lang="en-US" altLang="ko-KR" sz="1600" dirty="0">
                <a:solidFill>
                  <a:srgbClr val="45474A"/>
                </a:solidFill>
              </a:rPr>
              <a:t>14885</a:t>
            </a:r>
            <a:r>
              <a:rPr lang="ko-KR" altLang="en-US" sz="1600" dirty="0">
                <a:solidFill>
                  <a:srgbClr val="45474A"/>
                </a:solidFill>
              </a:rPr>
              <a:t>건이었으며</a:t>
            </a:r>
            <a:r>
              <a:rPr lang="en-US" altLang="ko-KR" sz="1600" dirty="0">
                <a:solidFill>
                  <a:srgbClr val="45474A"/>
                </a:solidFill>
              </a:rPr>
              <a:t>,</a:t>
            </a:r>
          </a:p>
          <a:p>
            <a:r>
              <a:rPr lang="en-US" altLang="ko-KR" sz="1600" dirty="0">
                <a:solidFill>
                  <a:srgbClr val="45474A"/>
                </a:solidFill>
              </a:rPr>
              <a:t>     </a:t>
            </a:r>
            <a:r>
              <a:rPr lang="ko-KR" altLang="en-US" sz="1600" dirty="0">
                <a:solidFill>
                  <a:srgbClr val="45474A"/>
                </a:solidFill>
              </a:rPr>
              <a:t>코로나 후에는 </a:t>
            </a:r>
            <a:r>
              <a:rPr lang="en-US" altLang="ko-KR" sz="1600" dirty="0">
                <a:solidFill>
                  <a:srgbClr val="45474A"/>
                </a:solidFill>
              </a:rPr>
              <a:t>18221</a:t>
            </a:r>
            <a:r>
              <a:rPr lang="ko-KR" altLang="en-US" sz="1600" dirty="0">
                <a:solidFill>
                  <a:srgbClr val="45474A"/>
                </a:solidFill>
              </a:rPr>
              <a:t>건으로 증가하였습니다</a:t>
            </a:r>
            <a:r>
              <a:rPr lang="en-US" altLang="ko-KR" sz="1600" dirty="0">
                <a:solidFill>
                  <a:srgbClr val="45474A"/>
                </a:solidFill>
              </a:rPr>
              <a:t>.</a:t>
            </a:r>
            <a:endParaRPr lang="ko-KR" altLang="en-US" sz="1600" dirty="0">
              <a:solidFill>
                <a:srgbClr val="45474A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E305D3-D28B-49BF-B12C-76D5AA60A93C}"/>
              </a:ext>
            </a:extLst>
          </p:cNvPr>
          <p:cNvSpPr/>
          <p:nvPr/>
        </p:nvSpPr>
        <p:spPr>
          <a:xfrm>
            <a:off x="3679805" y="1165890"/>
            <a:ext cx="1038153" cy="19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45474A"/>
                </a:solidFill>
                <a:latin typeface="+mj-ea"/>
                <a:ea typeface="+mj-ea"/>
              </a:rPr>
              <a:t>서울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8CAB37-0DC2-4544-9F56-85A255633B61}"/>
              </a:ext>
            </a:extLst>
          </p:cNvPr>
          <p:cNvSpPr/>
          <p:nvPr/>
        </p:nvSpPr>
        <p:spPr>
          <a:xfrm>
            <a:off x="7772405" y="1165889"/>
            <a:ext cx="1038153" cy="19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45474A"/>
                </a:solidFill>
                <a:latin typeface="+mj-ea"/>
                <a:ea typeface="+mj-ea"/>
              </a:rPr>
              <a:t>경기</a:t>
            </a:r>
          </a:p>
        </p:txBody>
      </p:sp>
    </p:spTree>
    <p:extLst>
      <p:ext uri="{BB962C8B-B14F-4D97-AF65-F5344CB8AC3E}">
        <p14:creationId xmlns:p14="http://schemas.microsoft.com/office/powerpoint/2010/main" val="189931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서울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 전체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일 평균 배달건수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일 평균 인구 대비 배달건수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Google Shape;162;p9">
            <a:extLst>
              <a:ext uri="{FF2B5EF4-FFF2-40B4-BE49-F238E27FC236}">
                <a16:creationId xmlns:a16="http://schemas.microsoft.com/office/drawing/2014/main" id="{60336E70-B7D8-4AAF-B991-BA62929D77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996"/>
          <a:stretch/>
        </p:blipFill>
        <p:spPr>
          <a:xfrm>
            <a:off x="2044862" y="1320036"/>
            <a:ext cx="8102276" cy="465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BA7D5E-3EF2-42E4-A0BC-4F753AE5A8EE}"/>
              </a:ext>
            </a:extLst>
          </p:cNvPr>
          <p:cNvSpPr txBox="1"/>
          <p:nvPr/>
        </p:nvSpPr>
        <p:spPr>
          <a:xfrm>
            <a:off x="659820" y="5972174"/>
            <a:ext cx="12053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구로구는 코로나 전후 모두 다른 지역보다 일 평균 배달 건수가 많았습니다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강북구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서초구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서대문구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강서구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강남구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중랑구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강동구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송파구는 데이터가 매우 적었습니다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인구대비 배달 건수는 역시 구로구가 제일 많았고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도봉구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은평구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동작구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관악구는 인구를 고려하지 않은 일 평균 배달건수와 순위가 변화했습니다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  <a:endParaRPr lang="ko-KR" altLang="en-US" dirty="0">
              <a:solidFill>
                <a:srgbClr val="45474A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16757-9346-4E99-8E98-00D04D1D162F}"/>
              </a:ext>
            </a:extLst>
          </p:cNvPr>
          <p:cNvSpPr/>
          <p:nvPr/>
        </p:nvSpPr>
        <p:spPr>
          <a:xfrm>
            <a:off x="2757525" y="1140185"/>
            <a:ext cx="3143251" cy="86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서울시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배달건수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43FA88-73D1-4473-BCA4-D54503BD7610}"/>
              </a:ext>
            </a:extLst>
          </p:cNvPr>
          <p:cNvSpPr/>
          <p:nvPr/>
        </p:nvSpPr>
        <p:spPr>
          <a:xfrm>
            <a:off x="6819324" y="1090142"/>
            <a:ext cx="3143251" cy="204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서울시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인구 대비 배달건수</a:t>
            </a:r>
          </a:p>
        </p:txBody>
      </p:sp>
    </p:spTree>
    <p:extLst>
      <p:ext uri="{BB962C8B-B14F-4D97-AF65-F5344CB8AC3E}">
        <p14:creationId xmlns:p14="http://schemas.microsoft.com/office/powerpoint/2010/main" val="24203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70;p10">
            <a:extLst>
              <a:ext uri="{FF2B5EF4-FFF2-40B4-BE49-F238E27FC236}">
                <a16:creationId xmlns:a16="http://schemas.microsoft.com/office/drawing/2014/main" id="{3124E1E5-432C-4FAF-B7AF-A2B92C2054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724"/>
          <a:stretch/>
        </p:blipFill>
        <p:spPr>
          <a:xfrm>
            <a:off x="2168687" y="1285660"/>
            <a:ext cx="7927813" cy="4726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4D32D6D-D2F0-4296-B3E1-12607D367DEA}"/>
              </a:ext>
            </a:extLst>
          </p:cNvPr>
          <p:cNvGrpSpPr/>
          <p:nvPr/>
        </p:nvGrpSpPr>
        <p:grpSpPr>
          <a:xfrm>
            <a:off x="0" y="95912"/>
            <a:ext cx="10096500" cy="923330"/>
            <a:chOff x="0" y="95912"/>
            <a:chExt cx="10096500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A2C381-AAD6-4BBF-A7A3-AC742D6E56F6}"/>
                </a:ext>
              </a:extLst>
            </p:cNvPr>
            <p:cNvSpPr txBox="1"/>
            <p:nvPr/>
          </p:nvSpPr>
          <p:spPr>
            <a:xfrm>
              <a:off x="338138" y="95912"/>
              <a:ext cx="975836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5474A"/>
                  </a:solidFill>
                  <a:latin typeface="+mj-ea"/>
                  <a:ea typeface="+mj-ea"/>
                </a:rPr>
                <a:t>1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. 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코로나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19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와 배달문화</a:t>
              </a:r>
              <a:r>
                <a:rPr lang="en-US" altLang="ko-KR" sz="1800" dirty="0">
                  <a:solidFill>
                    <a:srgbClr val="45474A"/>
                  </a:solidFill>
                  <a:latin typeface="+mj-ea"/>
                  <a:ea typeface="+mj-ea"/>
                </a:rPr>
                <a:t>/</a:t>
              </a:r>
              <a:r>
                <a:rPr lang="ko-KR" altLang="en-US" sz="1800" dirty="0">
                  <a:solidFill>
                    <a:srgbClr val="45474A"/>
                  </a:solidFill>
                  <a:latin typeface="+mj-ea"/>
                  <a:ea typeface="+mj-ea"/>
                </a:rPr>
                <a:t>요식업계 가볍게 훑어보기</a:t>
              </a:r>
              <a:endParaRPr lang="en-US" altLang="ko-KR" sz="1800" dirty="0">
                <a:solidFill>
                  <a:srgbClr val="45474A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-1-1.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코로나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19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전후 배달 추이 살펴보기 </a:t>
              </a:r>
              <a:endParaRPr lang="en-US" altLang="ko-KR" dirty="0">
                <a:solidFill>
                  <a:srgbClr val="999999"/>
                </a:solidFill>
                <a:latin typeface="+mn-ea"/>
              </a:endParaRPr>
            </a:p>
            <a:p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          :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경기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업종 전체 </a:t>
              </a:r>
              <a:r>
                <a:rPr lang="ko-KR" altLang="en-US" dirty="0" err="1">
                  <a:solidFill>
                    <a:srgbClr val="999999"/>
                  </a:solidFill>
                  <a:latin typeface="+mn-ea"/>
                </a:rPr>
                <a:t>시군구별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 일 평균 배달건수</a:t>
              </a:r>
              <a:r>
                <a:rPr lang="en-US" altLang="ko-KR" dirty="0">
                  <a:solidFill>
                    <a:srgbClr val="999999"/>
                  </a:solidFill>
                  <a:latin typeface="+mn-ea"/>
                </a:rPr>
                <a:t>, </a:t>
              </a:r>
              <a:r>
                <a:rPr lang="ko-KR" altLang="en-US" dirty="0">
                  <a:solidFill>
                    <a:srgbClr val="999999"/>
                  </a:solidFill>
                  <a:latin typeface="+mn-ea"/>
                </a:rPr>
                <a:t>일 평균 인구 대비 배달건수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EB42A7C-2171-4298-9852-893FF9C20C7F}"/>
                </a:ext>
              </a:extLst>
            </p:cNvPr>
            <p:cNvSpPr/>
            <p:nvPr/>
          </p:nvSpPr>
          <p:spPr>
            <a:xfrm>
              <a:off x="0" y="134224"/>
              <a:ext cx="338138" cy="566074"/>
            </a:xfrm>
            <a:prstGeom prst="rect">
              <a:avLst/>
            </a:prstGeom>
            <a:solidFill>
              <a:srgbClr val="2F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BA7D5E-3EF2-42E4-A0BC-4F753AE5A8EE}"/>
              </a:ext>
            </a:extLst>
          </p:cNvPr>
          <p:cNvSpPr txBox="1"/>
          <p:nvPr/>
        </p:nvSpPr>
        <p:spPr>
          <a:xfrm>
            <a:off x="640770" y="6010274"/>
            <a:ext cx="12053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Helvetica Neue"/>
              </a:rPr>
              <a:t>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전체적으로 코로나 이후로 배달 건수가 증가하는 모습을 보이나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부천시와 고양시의 경우 코로나 이후 감소했습니다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의정부시가 다른 지역에 비해 배달 건수가 월등히 높습니다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 부천시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고양시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광명시는 다른 지역에 비해 배달 건수가 많으며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평택시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동두천시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광주시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45474A"/>
                </a:solidFill>
                <a:effectLst/>
                <a:latin typeface="+mn-ea"/>
              </a:rPr>
              <a:t>양주시는 코로나 전후로 배달건수가 크게 증가했습니다</a:t>
            </a:r>
            <a:r>
              <a:rPr lang="en-US" altLang="ko-KR" sz="1400" b="0" i="0" dirty="0">
                <a:solidFill>
                  <a:srgbClr val="45474A"/>
                </a:solidFill>
                <a:effectLst/>
                <a:latin typeface="+mn-ea"/>
              </a:rPr>
              <a:t>.</a:t>
            </a:r>
            <a:endParaRPr lang="ko-KR" altLang="en-US" sz="1400" b="0" i="0" dirty="0">
              <a:solidFill>
                <a:srgbClr val="45474A"/>
              </a:solidFill>
              <a:effectLst/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16757-9346-4E99-8E98-00D04D1D162F}"/>
              </a:ext>
            </a:extLst>
          </p:cNvPr>
          <p:cNvSpPr/>
          <p:nvPr/>
        </p:nvSpPr>
        <p:spPr>
          <a:xfrm>
            <a:off x="2819400" y="1119562"/>
            <a:ext cx="3143251" cy="86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경기도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일 평균 배달건수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43FA88-73D1-4473-BCA4-D54503BD7610}"/>
              </a:ext>
            </a:extLst>
          </p:cNvPr>
          <p:cNvSpPr/>
          <p:nvPr/>
        </p:nvSpPr>
        <p:spPr>
          <a:xfrm>
            <a:off x="6743699" y="1131252"/>
            <a:ext cx="3143251" cy="86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경기도</a:t>
            </a:r>
            <a:r>
              <a:rPr lang="en-US" altLang="ko-KR" dirty="0">
                <a:solidFill>
                  <a:srgbClr val="45474A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45474A"/>
                </a:solidFill>
                <a:latin typeface="+mj-ea"/>
                <a:ea typeface="+mj-ea"/>
              </a:rPr>
              <a:t>인구 대비 배달건수</a:t>
            </a:r>
          </a:p>
        </p:txBody>
      </p:sp>
    </p:spTree>
    <p:extLst>
      <p:ext uri="{BB962C8B-B14F-4D97-AF65-F5344CB8AC3E}">
        <p14:creationId xmlns:p14="http://schemas.microsoft.com/office/powerpoint/2010/main" val="21656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21팬톤">
      <a:dk1>
        <a:srgbClr val="0C0C0C"/>
      </a:dk1>
      <a:lt1>
        <a:srgbClr val="FFFFFF"/>
      </a:lt1>
      <a:dk2>
        <a:srgbClr val="ADB9CA"/>
      </a:dk2>
      <a:lt2>
        <a:srgbClr val="F7F4EA"/>
      </a:lt2>
      <a:accent1>
        <a:srgbClr val="F5DF4D"/>
      </a:accent1>
      <a:accent2>
        <a:srgbClr val="F9EB8F"/>
      </a:accent2>
      <a:accent3>
        <a:srgbClr val="EEECE3"/>
      </a:accent3>
      <a:accent4>
        <a:srgbClr val="CBD3C8"/>
      </a:accent4>
      <a:accent5>
        <a:srgbClr val="CDC7C0"/>
      </a:accent5>
      <a:accent6>
        <a:srgbClr val="97999B"/>
      </a:accent6>
      <a:hlink>
        <a:srgbClr val="7F7F7F"/>
      </a:hlink>
      <a:folHlink>
        <a:srgbClr val="E6AF69"/>
      </a:folHlink>
    </a:clrScheme>
    <a:fontScheme name="사용자 지정 7">
      <a:majorFont>
        <a:latin typeface="Spoqa Han Sans Neo Bold"/>
        <a:ea typeface="Spoqa Han Sans Neo Bold"/>
        <a:cs typeface=""/>
      </a:majorFont>
      <a:minorFont>
        <a:latin typeface="Spoqa Han Sans Neo Medium"/>
        <a:ea typeface="Spoqa Han Sans Neo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2034</Words>
  <Application>Microsoft Office PowerPoint</Application>
  <PresentationFormat>와이드스크린</PresentationFormat>
  <Paragraphs>201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맑은 고딕</vt:lpstr>
      <vt:lpstr>Spoqa Han Sans Neo Bold</vt:lpstr>
      <vt:lpstr>Helvetica Neue</vt:lpstr>
      <vt:lpstr>Arial</vt:lpstr>
      <vt:lpstr>Spoqa Han Sans Neo Medium</vt:lpstr>
      <vt:lpstr>Spoqa Han Sans Neo Light</vt:lpstr>
      <vt:lpstr>나눔스퀘어 Bold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활용 데이터 소개</vt:lpstr>
      <vt:lpstr>PowerPoint 프레젠테이션</vt:lpstr>
      <vt:lpstr>코로나19와 배달문화/요식업계 가볍게 훑어보기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코로나19와 요식업계 심화분석 -업종별로-</vt:lpstr>
      <vt:lpstr>PowerPoint 프레젠테이션</vt:lpstr>
      <vt:lpstr>🍗치킨_서울 </vt:lpstr>
      <vt:lpstr>🍗치킨_경기 </vt:lpstr>
      <vt:lpstr>2020 상반기 수도권지역,🍗치킨 폐업건수 </vt:lpstr>
      <vt:lpstr>결론 및 한계점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</dc:title>
  <dc:creator>김 가인</dc:creator>
  <cp:lastModifiedBy>김 가인</cp:lastModifiedBy>
  <cp:revision>67</cp:revision>
  <dcterms:created xsi:type="dcterms:W3CDTF">2021-08-25T03:44:51Z</dcterms:created>
  <dcterms:modified xsi:type="dcterms:W3CDTF">2021-09-08T13:38:16Z</dcterms:modified>
</cp:coreProperties>
</file>