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66" r:id="rId5"/>
    <p:sldId id="259" r:id="rId6"/>
    <p:sldId id="267" r:id="rId7"/>
    <p:sldId id="268" r:id="rId8"/>
    <p:sldId id="260" r:id="rId9"/>
    <p:sldId id="261" r:id="rId10"/>
    <p:sldId id="269" r:id="rId11"/>
    <p:sldId id="262" r:id="rId12"/>
    <p:sldId id="263" r:id="rId13"/>
    <p:sldId id="264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45474A"/>
    <a:srgbClr val="6799D1"/>
    <a:srgbClr val="6EC3AB"/>
    <a:srgbClr val="E0E0DF"/>
    <a:srgbClr val="D5D5D5"/>
    <a:srgbClr val="999999"/>
    <a:srgbClr val="666666"/>
    <a:srgbClr val="B7B7B7"/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8"/>
    <p:restoredTop sz="96327"/>
  </p:normalViewPr>
  <p:slideViewPr>
    <p:cSldViewPr snapToGrid="0" snapToObjects="1">
      <p:cViewPr varScale="1">
        <p:scale>
          <a:sx n="59" d="100"/>
          <a:sy n="59" d="100"/>
        </p:scale>
        <p:origin x="91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>
              <a:solidFill>
                <a:srgbClr val="F6F6F6"/>
              </a:solidFill>
            </a:ln>
          </c:spPr>
          <c:dPt>
            <c:idx val="0"/>
            <c:bubble3D val="0"/>
            <c:spPr>
              <a:solidFill>
                <a:srgbClr val="45474A"/>
              </a:solidFill>
              <a:ln w="19050">
                <a:solidFill>
                  <a:srgbClr val="F6F6F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295-42D8-8921-5D9CDE718069}"/>
              </c:ext>
            </c:extLst>
          </c:dPt>
          <c:dPt>
            <c:idx val="1"/>
            <c:bubble3D val="0"/>
            <c:spPr>
              <a:solidFill>
                <a:srgbClr val="999999"/>
              </a:solidFill>
              <a:ln w="19050">
                <a:solidFill>
                  <a:srgbClr val="F6F6F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95-42D8-8921-5D9CDE718069}"/>
              </c:ext>
            </c:extLst>
          </c:dPt>
          <c:dPt>
            <c:idx val="2"/>
            <c:bubble3D val="0"/>
            <c:spPr>
              <a:solidFill>
                <a:srgbClr val="E0E0DF"/>
              </a:solidFill>
              <a:ln w="19050">
                <a:solidFill>
                  <a:srgbClr val="F6F6F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295-42D8-8921-5D9CDE718069}"/>
              </c:ext>
            </c:extLst>
          </c:dPt>
          <c:cat>
            <c:strRef>
              <c:f>Sheet1!$A$2:$A$4</c:f>
              <c:strCache>
                <c:ptCount val="3"/>
                <c:pt idx="0">
                  <c:v>사회과학대학</c:v>
                </c:pt>
                <c:pt idx="1">
                  <c:v>경영경제대학</c:v>
                </c:pt>
                <c:pt idx="2">
                  <c:v>기타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77</c:v>
                </c:pt>
                <c:pt idx="1">
                  <c:v>8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95-42D8-8921-5D9CDE718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4B6DF-F9C3-7745-90DE-7FA8C3E52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2C4ED8-89D9-8341-9F39-E4A674111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595C0-4464-C245-B6BE-1F74D769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ko-Kore-KR" altLang="en-US" smtClean="0"/>
              <a:t>09/06/2021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FBC0B-631C-B64C-9494-9F4CB2FB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CF849-B181-D144-B5D1-A2F553EA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132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7A913-301A-E14A-944E-3E9B63DE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48B50-97A3-CB4F-9101-BFD88C2C9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19B3E-C341-1C4D-BD15-F614D5C9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ko-Kore-KR" altLang="en-US" smtClean="0"/>
              <a:t>09/06/2021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F7DC3-A979-2046-BB53-B8DD589B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3947F-0296-3749-8857-9C0D8363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1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D33D6E-6C6A-4E47-8983-8AFCA3163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C44E0B-A284-A44D-8B9F-458E18A0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7DDD6-A324-4D47-B8A0-9B3373A1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ko-Kore-KR" altLang="en-US" smtClean="0"/>
              <a:t>09/06/2021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179F4-E2BF-0C42-9823-0FF2F4AC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F1F22-8FE4-8842-97E2-AEFE5019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335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26B93-8CE1-D541-AFA4-0DDB54E9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2D0B8-0E14-9145-9F09-12FD1D27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87A53-E58C-C74D-B19E-88E65273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ko-Kore-KR" altLang="en-US" smtClean="0"/>
              <a:t>09/06/2021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DC197-9054-D740-BA61-FEB1811C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F0E6F-B35A-1B40-A329-0EB7C870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289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AD099-E74E-3749-9F06-5D58667B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548FD4-0F22-F244-9FBA-17099998D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4AD7D-B50E-144C-854C-E1007258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ko-Kore-KR" altLang="en-US" smtClean="0"/>
              <a:t>09/06/2021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68538-4E39-0143-92E9-9C59699A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983BD-EAF1-104B-ADDD-3E131B4B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22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B6465-4096-DB4B-9D0C-CB7B27B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3D62C-26A6-A74D-830F-F338DB0E0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3D49E9-50F1-6541-9577-0390EC13E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45284-66E0-1E4B-AFD5-D58F5EDD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ko-Kore-KR" altLang="en-US" smtClean="0"/>
              <a:t>09/06/2021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C22BE-3E1D-6041-8BD2-1471B812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D639BA-75F0-894B-BC18-56BDE4C0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60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96487-4DDD-4C47-BF9F-6107FDF5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B3D63-6863-604E-9B1A-849DCB56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B14998-F69E-3047-B171-2F368DE58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45B562-D16C-C643-845D-50BDD1E6D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B2914E-AEA9-984F-A4D5-B50E64CB8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81DA26-A4BA-4943-B4D9-C5272FA8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ko-Kore-KR" altLang="en-US" smtClean="0"/>
              <a:t>09/06/2021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CDF2DF-DBBA-1148-A272-B341C7E1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55D896-8311-924A-BE7C-2B37DDD0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252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B1174-D7C5-8948-80B6-B3F99ACA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2C953D-151F-6449-AF19-30D175CB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ko-Kore-KR" altLang="en-US" smtClean="0"/>
              <a:t>09/06/2021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4DA045-B551-6243-8729-ED3E78F7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E30841-5187-734A-B299-1729D43E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608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D3AABE-E275-8D4B-8D3E-E8D7BE3C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ko-Kore-KR" altLang="en-US" smtClean="0"/>
              <a:t>09/06/2021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281B18-AB49-8A48-8BBD-03BA0E54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EFC5D9-ED31-CA4A-9370-BE771BEF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549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60C0F-67CA-6842-AD95-A23FDF6E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7BFD2-7EDC-5B48-85C4-6C661F8A8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846B83-44F9-C642-99DA-8B08E644B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E90417-8F36-B643-9E99-B4821D27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ko-Kore-KR" altLang="en-US" smtClean="0"/>
              <a:t>09/06/2021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CB3C9-918A-2D43-88B9-FDBC841E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EC319-CBA7-CD46-B76E-FB14A696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510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E4E9E-AA07-8744-A4F7-9E453062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4FA938-C33B-734A-B01E-E7F25CD52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E163A3-4EE5-594C-9573-95851E7F5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4AB0B-3F54-1949-A268-1DD73532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ko-Kore-KR" altLang="en-US" smtClean="0"/>
              <a:t>09/06/2021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21423-3EE3-B442-B147-9EAC5A44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4164E-5F0E-A04A-8EB8-B79833E4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291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6056FC-2F6F-B449-B800-78BCF9EE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FEC71-BF76-C44E-A25E-6776C2AD0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D29C2-255E-1943-86C1-1717A3402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4448-8FAB-0D44-8C99-CDA521AD1E75}" type="datetimeFigureOut">
              <a:rPr kumimoji="1" lang="ko-Kore-KR" altLang="en-US" smtClean="0"/>
              <a:t>09/06/2021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1F5A0-0F98-A447-B385-1A115EC2A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5DDA0-B2AC-334B-A0E9-4B54FB7A2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3E67-A9B5-3049-A1BD-8F1657BA1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808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587E57-51E1-4DDB-8D2D-64C6F84D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7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A822D94-C381-A944-8712-10A83C8A6B62}"/>
              </a:ext>
            </a:extLst>
          </p:cNvPr>
          <p:cNvSpPr txBox="1"/>
          <p:nvPr/>
        </p:nvSpPr>
        <p:spPr>
          <a:xfrm>
            <a:off x="914399" y="923453"/>
            <a:ext cx="176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구성원 소개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790F8-09FA-3848-98B3-88699610776E}"/>
              </a:ext>
            </a:extLst>
          </p:cNvPr>
          <p:cNvSpPr txBox="1"/>
          <p:nvPr/>
        </p:nvSpPr>
        <p:spPr>
          <a:xfrm>
            <a:off x="914399" y="1465154"/>
            <a:ext cx="2688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학과 구성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Bold" panose="020B0500000000000000" pitchFamily="34" charset="-128"/>
                <a:ea typeface="Spoqa Han Sans Neo Bold" panose="020B0500000000000000" pitchFamily="34" charset="-128"/>
                <a:cs typeface="+mn-cs"/>
              </a:rPr>
              <a:t> </a:t>
            </a:r>
            <a:endParaRPr kumimoji="1" lang="ko-Kore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Bold" panose="020B0500000000000000" pitchFamily="34" charset="-128"/>
              <a:ea typeface="Spoqa Han Sans Neo Bold" panose="020B0500000000000000" pitchFamily="34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A07A8-00A5-4482-8C84-0014E098020E}"/>
              </a:ext>
            </a:extLst>
          </p:cNvPr>
          <p:cNvSpPr txBox="1"/>
          <p:nvPr/>
        </p:nvSpPr>
        <p:spPr>
          <a:xfrm>
            <a:off x="887238" y="5696884"/>
            <a:ext cx="679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신윤진</a:t>
            </a:r>
            <a:endParaRPr kumimoji="1" lang="ko-Kore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2074AE8-352A-4E83-9075-B17967B5FB06}"/>
              </a:ext>
            </a:extLst>
          </p:cNvPr>
          <p:cNvGrpSpPr/>
          <p:nvPr/>
        </p:nvGrpSpPr>
        <p:grpSpPr>
          <a:xfrm>
            <a:off x="3102734" y="2495609"/>
            <a:ext cx="2912432" cy="897286"/>
            <a:chOff x="2645534" y="2516847"/>
            <a:chExt cx="2912432" cy="897286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5CCACCD-681D-41F0-919E-59E52B3F4D22}"/>
                </a:ext>
              </a:extLst>
            </p:cNvPr>
            <p:cNvCxnSpPr>
              <a:cxnSpLocks/>
            </p:cNvCxnSpPr>
            <p:nvPr/>
          </p:nvCxnSpPr>
          <p:spPr>
            <a:xfrm>
              <a:off x="2771653" y="2516847"/>
              <a:ext cx="2786313" cy="0"/>
            </a:xfrm>
            <a:prstGeom prst="line">
              <a:avLst/>
            </a:prstGeom>
            <a:ln w="12700">
              <a:solidFill>
                <a:srgbClr val="D5D5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2DA643-BB66-446E-8700-EC69F522EE3C}"/>
                </a:ext>
              </a:extLst>
            </p:cNvPr>
            <p:cNvSpPr txBox="1"/>
            <p:nvPr/>
          </p:nvSpPr>
          <p:spPr>
            <a:xfrm>
              <a:off x="2679824" y="2603762"/>
              <a:ext cx="2290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기타</a:t>
              </a:r>
              <a:endParaRPr kumimoji="1" lang="ko-Kore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3A2EC5-FABB-400A-93F9-08919C576F14}"/>
                </a:ext>
              </a:extLst>
            </p:cNvPr>
            <p:cNvSpPr txBox="1"/>
            <p:nvPr/>
          </p:nvSpPr>
          <p:spPr>
            <a:xfrm>
              <a:off x="2645534" y="2890913"/>
              <a:ext cx="2290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800" dirty="0">
                  <a:solidFill>
                    <a:srgbClr val="44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15%</a:t>
              </a:r>
              <a:endParaRPr kumimoji="1" lang="ko-Kore-KR" altLang="en-US" sz="2800" b="0" i="0" u="none" strike="noStrike" kern="1200" cap="none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8715333-B6CB-4ECD-9529-6F7C1F80E2DE}"/>
              </a:ext>
            </a:extLst>
          </p:cNvPr>
          <p:cNvGrpSpPr/>
          <p:nvPr/>
        </p:nvGrpSpPr>
        <p:grpSpPr>
          <a:xfrm>
            <a:off x="3102734" y="3537345"/>
            <a:ext cx="2324816" cy="904945"/>
            <a:chOff x="2645534" y="3562413"/>
            <a:chExt cx="2324816" cy="90494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907EA6D-0350-4F03-999D-BD00B8F0C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1653" y="3562413"/>
              <a:ext cx="1873080" cy="10160"/>
            </a:xfrm>
            <a:prstGeom prst="line">
              <a:avLst/>
            </a:prstGeom>
            <a:ln w="12700"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5C1CAF-05F2-4D10-8E5B-AA00335D6E37}"/>
                </a:ext>
              </a:extLst>
            </p:cNvPr>
            <p:cNvSpPr txBox="1"/>
            <p:nvPr/>
          </p:nvSpPr>
          <p:spPr>
            <a:xfrm>
              <a:off x="2645534" y="3944138"/>
              <a:ext cx="2290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800" dirty="0">
                  <a:solidFill>
                    <a:srgbClr val="44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8%</a:t>
              </a:r>
              <a:endParaRPr kumimoji="1" lang="ko-Kore-KR" altLang="en-US" sz="2800" b="0" i="0" u="none" strike="noStrike" kern="1200" cap="none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4F8C7BF-2FDC-4271-AF6E-0F3128136EED}"/>
                </a:ext>
              </a:extLst>
            </p:cNvPr>
            <p:cNvSpPr txBox="1"/>
            <p:nvPr/>
          </p:nvSpPr>
          <p:spPr>
            <a:xfrm>
              <a:off x="2679823" y="3656052"/>
              <a:ext cx="2290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dirty="0">
                  <a:solidFill>
                    <a:srgbClr val="44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경영경제대학</a:t>
              </a:r>
              <a:endParaRPr kumimoji="1" lang="ko-Kore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6D7D80E-481B-4B89-900B-A25F0ED965C7}"/>
              </a:ext>
            </a:extLst>
          </p:cNvPr>
          <p:cNvGrpSpPr/>
          <p:nvPr/>
        </p:nvGrpSpPr>
        <p:grpSpPr>
          <a:xfrm>
            <a:off x="6926370" y="3083837"/>
            <a:ext cx="3358756" cy="956339"/>
            <a:chOff x="7425725" y="3105075"/>
            <a:chExt cx="3358756" cy="95633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2B21AF3-E1BF-4181-8959-1815FE18B683}"/>
                </a:ext>
              </a:extLst>
            </p:cNvPr>
            <p:cNvCxnSpPr>
              <a:cxnSpLocks/>
            </p:cNvCxnSpPr>
            <p:nvPr/>
          </p:nvCxnSpPr>
          <p:spPr>
            <a:xfrm>
              <a:off x="7425725" y="3105075"/>
              <a:ext cx="2021855" cy="0"/>
            </a:xfrm>
            <a:prstGeom prst="line">
              <a:avLst/>
            </a:prstGeom>
            <a:ln w="12700">
              <a:solidFill>
                <a:srgbClr val="4547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D71EC67-D19B-4655-BEA0-6CB054660CE5}"/>
                </a:ext>
              </a:extLst>
            </p:cNvPr>
            <p:cNvSpPr txBox="1"/>
            <p:nvPr/>
          </p:nvSpPr>
          <p:spPr>
            <a:xfrm>
              <a:off x="8382159" y="3187065"/>
              <a:ext cx="2290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dirty="0">
                  <a:solidFill>
                    <a:srgbClr val="44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사회과학대학</a:t>
              </a:r>
              <a:endParaRPr kumimoji="1" lang="ko-Kore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41ADCAF-D3F1-43E5-AC61-D91D01D7D692}"/>
                </a:ext>
              </a:extLst>
            </p:cNvPr>
            <p:cNvSpPr txBox="1"/>
            <p:nvPr/>
          </p:nvSpPr>
          <p:spPr>
            <a:xfrm>
              <a:off x="8493954" y="3476639"/>
              <a:ext cx="22905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3200" dirty="0">
                  <a:solidFill>
                    <a:srgbClr val="44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77%</a:t>
              </a:r>
              <a:endParaRPr kumimoji="1" lang="ko-Kore-KR" altLang="en-US" sz="3200" b="0" i="0" u="none" strike="noStrike" kern="1200" cap="none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65B1E2CE-838A-446B-A2B6-3C9027C388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7860573"/>
              </p:ext>
            </p:extLst>
          </p:nvPr>
        </p:nvGraphicFramePr>
        <p:xfrm>
          <a:off x="3586252" y="2145355"/>
          <a:ext cx="5019496" cy="3346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47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A822D94-C381-A944-8712-10A83C8A6B62}"/>
              </a:ext>
            </a:extLst>
          </p:cNvPr>
          <p:cNvSpPr txBox="1"/>
          <p:nvPr/>
        </p:nvSpPr>
        <p:spPr>
          <a:xfrm>
            <a:off x="914399" y="923453"/>
            <a:ext cx="176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활동 보고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790F8-09FA-3848-98B3-88699610776E}"/>
              </a:ext>
            </a:extLst>
          </p:cNvPr>
          <p:cNvSpPr txBox="1"/>
          <p:nvPr/>
        </p:nvSpPr>
        <p:spPr>
          <a:xfrm>
            <a:off x="914399" y="1465154"/>
            <a:ext cx="2688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스터디</a:t>
            </a:r>
            <a:endParaRPr kumimoji="1" lang="ko-Kore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Bold" panose="020B0500000000000000" pitchFamily="34" charset="-128"/>
              <a:ea typeface="Spoqa Han Sans Neo Bold" panose="020B0500000000000000" pitchFamily="34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A07A8-00A5-4482-8C84-0014E098020E}"/>
              </a:ext>
            </a:extLst>
          </p:cNvPr>
          <p:cNvSpPr txBox="1"/>
          <p:nvPr/>
        </p:nvSpPr>
        <p:spPr>
          <a:xfrm>
            <a:off x="887238" y="5696884"/>
            <a:ext cx="679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신윤진</a:t>
            </a:r>
            <a:endParaRPr kumimoji="1" lang="ko-Kore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C75B8B-9C71-AA42-B006-8CF7AA6A01E4}"/>
              </a:ext>
            </a:extLst>
          </p:cNvPr>
          <p:cNvSpPr txBox="1"/>
          <p:nvPr/>
        </p:nvSpPr>
        <p:spPr>
          <a:xfrm>
            <a:off x="1032963" y="3461168"/>
            <a:ext cx="74577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3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월</a:t>
            </a:r>
            <a:endParaRPr kumimoji="1" lang="ko-Kore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SF Pro Display Semibold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43A8-7537-EA4A-AD16-247EA9CED409}"/>
              </a:ext>
            </a:extLst>
          </p:cNvPr>
          <p:cNvSpPr txBox="1"/>
          <p:nvPr/>
        </p:nvSpPr>
        <p:spPr>
          <a:xfrm>
            <a:off x="10413258" y="3833867"/>
            <a:ext cx="74577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12</a:t>
            </a:r>
            <a:r>
              <a:rPr kumimoji="1" lang="ko-KR" altLang="en-US" sz="14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월</a:t>
            </a:r>
            <a:endParaRPr kumimoji="1" lang="ko-Kore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SF Pro Display Semibold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0E129D-8C2B-4635-A76D-DCBB66EC5EF1}"/>
              </a:ext>
            </a:extLst>
          </p:cNvPr>
          <p:cNvSpPr txBox="1"/>
          <p:nvPr/>
        </p:nvSpPr>
        <p:spPr>
          <a:xfrm>
            <a:off x="1778742" y="3462719"/>
            <a:ext cx="1800000" cy="307777"/>
          </a:xfrm>
          <a:prstGeom prst="rect">
            <a:avLst/>
          </a:prstGeom>
          <a:solidFill>
            <a:srgbClr val="E0E0DF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dirty="0">
                <a:solidFill>
                  <a:srgbClr val="45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파이썬 기초 문법</a:t>
            </a:r>
            <a:endParaRPr kumimoji="1" lang="ko-Kore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5474A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SF Pro Display Semibold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FE82C9-6468-432E-8517-ECE363B200BA}"/>
              </a:ext>
            </a:extLst>
          </p:cNvPr>
          <p:cNvSpPr txBox="1"/>
          <p:nvPr/>
        </p:nvSpPr>
        <p:spPr>
          <a:xfrm>
            <a:off x="3622371" y="3462719"/>
            <a:ext cx="2880000" cy="307777"/>
          </a:xfrm>
          <a:prstGeom prst="rect">
            <a:avLst/>
          </a:prstGeom>
          <a:solidFill>
            <a:srgbClr val="E0E0DF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5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데이터 사이언스 입문</a:t>
            </a:r>
            <a:endParaRPr kumimoji="1" lang="ko-Kore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5474A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SF Pro Display Semibol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D2E4F6-F66D-4D5B-A34A-6B02578BDA67}"/>
              </a:ext>
            </a:extLst>
          </p:cNvPr>
          <p:cNvSpPr txBox="1"/>
          <p:nvPr/>
        </p:nvSpPr>
        <p:spPr>
          <a:xfrm>
            <a:off x="7490885" y="3833867"/>
            <a:ext cx="1440000" cy="307777"/>
          </a:xfrm>
          <a:prstGeom prst="rect">
            <a:avLst/>
          </a:prstGeom>
          <a:solidFill>
            <a:srgbClr val="E0E0DF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웹크롤링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 심화</a:t>
            </a:r>
            <a:endParaRPr kumimoji="1" lang="ko-Kore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SF Pro Display Semibold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F9FCB6-33DC-4BC7-B43F-DBD7E858F5C5}"/>
              </a:ext>
            </a:extLst>
          </p:cNvPr>
          <p:cNvSpPr txBox="1"/>
          <p:nvPr/>
        </p:nvSpPr>
        <p:spPr>
          <a:xfrm>
            <a:off x="8973258" y="3833867"/>
            <a:ext cx="1440000" cy="307777"/>
          </a:xfrm>
          <a:prstGeom prst="rect">
            <a:avLst/>
          </a:prstGeom>
          <a:solidFill>
            <a:srgbClr val="E0E0DF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Basic SQL</a:t>
            </a:r>
            <a:endParaRPr kumimoji="1" lang="ko-Kore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SF Pro Display Semibold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80C608-BF20-4768-B291-E4CD40DFFA62}"/>
              </a:ext>
            </a:extLst>
          </p:cNvPr>
          <p:cNvSpPr txBox="1"/>
          <p:nvPr/>
        </p:nvSpPr>
        <p:spPr>
          <a:xfrm>
            <a:off x="6546000" y="3833867"/>
            <a:ext cx="900000" cy="307777"/>
          </a:xfrm>
          <a:prstGeom prst="rect">
            <a:avLst/>
          </a:prstGeom>
          <a:solidFill>
            <a:srgbClr val="45474A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dirty="0">
                <a:solidFill>
                  <a:srgbClr val="F6F6F6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COCO</a:t>
            </a:r>
            <a:endParaRPr kumimoji="1" lang="ko-Kore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SF Pro Display Semibold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9EA33-6870-42AF-89D9-0468AC3A2417}"/>
              </a:ext>
            </a:extLst>
          </p:cNvPr>
          <p:cNvSpPr txBox="1"/>
          <p:nvPr/>
        </p:nvSpPr>
        <p:spPr>
          <a:xfrm>
            <a:off x="5602371" y="3833867"/>
            <a:ext cx="900000" cy="307777"/>
          </a:xfrm>
          <a:prstGeom prst="rect">
            <a:avLst/>
          </a:prstGeom>
          <a:solidFill>
            <a:srgbClr val="E0E0DF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dirty="0">
                <a:solidFill>
                  <a:srgbClr val="45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GitHub</a:t>
            </a:r>
            <a:endParaRPr kumimoji="1" lang="ko-Kore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5474A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SF Pro Display Semibold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2715BA-1664-4375-96DF-4FCB7AF60E6C}"/>
              </a:ext>
            </a:extLst>
          </p:cNvPr>
          <p:cNvSpPr txBox="1"/>
          <p:nvPr/>
        </p:nvSpPr>
        <p:spPr>
          <a:xfrm>
            <a:off x="1566248" y="2760721"/>
            <a:ext cx="22905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파이썬 기초 문법 </a:t>
            </a:r>
            <a:r>
              <a:rPr kumimoji="1" lang="ko-KR" altLang="en-US" sz="1400" dirty="0">
                <a:solidFill>
                  <a:srgbClr val="999999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학습</a:t>
            </a:r>
            <a:endParaRPr kumimoji="1" lang="ko-Kore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SF Pro Display Semibold" pitchFamily="2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A848B67-D620-46FC-AD75-3896621948B5}"/>
              </a:ext>
            </a:extLst>
          </p:cNvPr>
          <p:cNvCxnSpPr>
            <a:cxnSpLocks/>
          </p:cNvCxnSpPr>
          <p:nvPr/>
        </p:nvCxnSpPr>
        <p:spPr>
          <a:xfrm flipV="1">
            <a:off x="2679824" y="3094609"/>
            <a:ext cx="0" cy="360000"/>
          </a:xfrm>
          <a:prstGeom prst="line">
            <a:avLst/>
          </a:prstGeom>
          <a:ln w="12700">
            <a:solidFill>
              <a:srgbClr val="E0E0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D1F15B8-911A-4745-8482-D666B398A5C2}"/>
              </a:ext>
            </a:extLst>
          </p:cNvPr>
          <p:cNvCxnSpPr>
            <a:cxnSpLocks/>
          </p:cNvCxnSpPr>
          <p:nvPr/>
        </p:nvCxnSpPr>
        <p:spPr>
          <a:xfrm flipV="1">
            <a:off x="5062371" y="3094609"/>
            <a:ext cx="0" cy="360000"/>
          </a:xfrm>
          <a:prstGeom prst="line">
            <a:avLst/>
          </a:prstGeom>
          <a:ln w="12700">
            <a:solidFill>
              <a:srgbClr val="E0E0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72114E3-9D78-46BD-A06C-A83A3E988609}"/>
              </a:ext>
            </a:extLst>
          </p:cNvPr>
          <p:cNvSpPr txBox="1"/>
          <p:nvPr/>
        </p:nvSpPr>
        <p:spPr>
          <a:xfrm>
            <a:off x="3917107" y="2760721"/>
            <a:ext cx="22905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pandas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중심</a:t>
            </a:r>
            <a:endParaRPr kumimoji="1" lang="ko-Kore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SF Pro Display Semibold" pitchFamily="2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C5B8C00-019D-4FA3-BD58-9F08478DA136}"/>
              </a:ext>
            </a:extLst>
          </p:cNvPr>
          <p:cNvCxnSpPr>
            <a:cxnSpLocks/>
          </p:cNvCxnSpPr>
          <p:nvPr/>
        </p:nvCxnSpPr>
        <p:spPr>
          <a:xfrm flipV="1">
            <a:off x="6052371" y="4138192"/>
            <a:ext cx="0" cy="360000"/>
          </a:xfrm>
          <a:prstGeom prst="line">
            <a:avLst/>
          </a:prstGeom>
          <a:ln w="12700">
            <a:solidFill>
              <a:srgbClr val="E0E0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6D533E-3CD9-4359-B178-2654AFC4240D}"/>
              </a:ext>
            </a:extLst>
          </p:cNvPr>
          <p:cNvSpPr txBox="1"/>
          <p:nvPr/>
        </p:nvSpPr>
        <p:spPr>
          <a:xfrm>
            <a:off x="4907107" y="4494961"/>
            <a:ext cx="22905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dirty="0">
                <a:solidFill>
                  <a:srgbClr val="999999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기초적인 </a:t>
            </a:r>
            <a:r>
              <a:rPr kumimoji="1" lang="en-US" altLang="ko-KR" sz="1400" dirty="0">
                <a:solidFill>
                  <a:srgbClr val="999999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Git(Hub) </a:t>
            </a:r>
            <a:r>
              <a:rPr kumimoji="1" lang="ko-KR" altLang="en-US" sz="1400" dirty="0">
                <a:solidFill>
                  <a:srgbClr val="999999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사용법</a:t>
            </a:r>
            <a:endParaRPr kumimoji="1" lang="ko-Kore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SF Pro Display Semibold" pitchFamily="2" charset="0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B7885D4-18F5-43BA-AC9A-32EA0F1FEF13}"/>
              </a:ext>
            </a:extLst>
          </p:cNvPr>
          <p:cNvCxnSpPr>
            <a:cxnSpLocks/>
          </p:cNvCxnSpPr>
          <p:nvPr/>
        </p:nvCxnSpPr>
        <p:spPr>
          <a:xfrm flipV="1">
            <a:off x="8210885" y="4134961"/>
            <a:ext cx="0" cy="360000"/>
          </a:xfrm>
          <a:prstGeom prst="line">
            <a:avLst/>
          </a:prstGeom>
          <a:ln w="12700">
            <a:solidFill>
              <a:srgbClr val="E0E0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12A238-DF16-48D8-9781-C5F08F276D55}"/>
              </a:ext>
            </a:extLst>
          </p:cNvPr>
          <p:cNvSpPr txBox="1"/>
          <p:nvPr/>
        </p:nvSpPr>
        <p:spPr>
          <a:xfrm>
            <a:off x="7246325" y="4494961"/>
            <a:ext cx="19291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dirty="0">
                <a:solidFill>
                  <a:srgbClr val="999999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Scrapy </a:t>
            </a:r>
            <a:r>
              <a:rPr kumimoji="1" lang="ko-KR" altLang="en-US" sz="1400" dirty="0">
                <a:solidFill>
                  <a:srgbClr val="999999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기본 사용법</a:t>
            </a:r>
            <a:endParaRPr kumimoji="1" lang="ko-Kore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SF Pro Display Semibold" pitchFamily="2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CC31AAF-7A24-4FDB-84FB-8B379BFA479D}"/>
              </a:ext>
            </a:extLst>
          </p:cNvPr>
          <p:cNvCxnSpPr>
            <a:cxnSpLocks/>
          </p:cNvCxnSpPr>
          <p:nvPr/>
        </p:nvCxnSpPr>
        <p:spPr>
          <a:xfrm flipV="1">
            <a:off x="9693258" y="4138192"/>
            <a:ext cx="0" cy="360000"/>
          </a:xfrm>
          <a:prstGeom prst="line">
            <a:avLst/>
          </a:prstGeom>
          <a:ln w="12700">
            <a:solidFill>
              <a:srgbClr val="E0E0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37212C-7EAA-41CF-9106-14C392DA2619}"/>
              </a:ext>
            </a:extLst>
          </p:cNvPr>
          <p:cNvSpPr txBox="1"/>
          <p:nvPr/>
        </p:nvSpPr>
        <p:spPr>
          <a:xfrm>
            <a:off x="8895626" y="4490590"/>
            <a:ext cx="15952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MySQL </a:t>
            </a:r>
            <a:r>
              <a:rPr kumimoji="1" lang="ko-KR" altLang="en-US" sz="1400" dirty="0">
                <a:solidFill>
                  <a:srgbClr val="999999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입문</a:t>
            </a:r>
            <a:endParaRPr kumimoji="1" lang="ko-Kore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SF Pro Displa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2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A822D94-C381-A944-8712-10A83C8A6B62}"/>
              </a:ext>
            </a:extLst>
          </p:cNvPr>
          <p:cNvSpPr txBox="1"/>
          <p:nvPr/>
        </p:nvSpPr>
        <p:spPr>
          <a:xfrm>
            <a:off x="914399" y="923453"/>
            <a:ext cx="176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활동 보고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790F8-09FA-3848-98B3-88699610776E}"/>
              </a:ext>
            </a:extLst>
          </p:cNvPr>
          <p:cNvSpPr txBox="1"/>
          <p:nvPr/>
        </p:nvSpPr>
        <p:spPr>
          <a:xfrm>
            <a:off x="914399" y="1465154"/>
            <a:ext cx="2688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세미나</a:t>
            </a:r>
            <a:endParaRPr kumimoji="1" lang="ko-Kore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Bold" panose="020B0500000000000000" pitchFamily="34" charset="-128"/>
              <a:ea typeface="Spoqa Han Sans Neo Bold" panose="020B0500000000000000" pitchFamily="34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A07A8-00A5-4482-8C84-0014E098020E}"/>
              </a:ext>
            </a:extLst>
          </p:cNvPr>
          <p:cNvSpPr txBox="1"/>
          <p:nvPr/>
        </p:nvSpPr>
        <p:spPr>
          <a:xfrm>
            <a:off x="887238" y="5696884"/>
            <a:ext cx="679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신윤진</a:t>
            </a:r>
            <a:endParaRPr kumimoji="1" lang="ko-Kore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0875234-BF3A-4B51-87B2-AA228D00455E}"/>
              </a:ext>
            </a:extLst>
          </p:cNvPr>
          <p:cNvGrpSpPr/>
          <p:nvPr/>
        </p:nvGrpSpPr>
        <p:grpSpPr>
          <a:xfrm>
            <a:off x="2213534" y="2392442"/>
            <a:ext cx="1507155" cy="648000"/>
            <a:chOff x="2213533" y="2377202"/>
            <a:chExt cx="1507155" cy="648000"/>
          </a:xfrm>
        </p:grpSpPr>
        <p:pic>
          <p:nvPicPr>
            <p:cNvPr id="7170" name="Picture 2" descr="Snake on Twitter Twemoji 13.1">
              <a:extLst>
                <a:ext uri="{FF2B5EF4-FFF2-40B4-BE49-F238E27FC236}">
                  <a16:creationId xmlns:a16="http://schemas.microsoft.com/office/drawing/2014/main" id="{E62FE6DE-9028-4224-898F-A3F59F38F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33" y="2377202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Panda on Twitter Twemoji 13.1">
              <a:extLst>
                <a:ext uri="{FF2B5EF4-FFF2-40B4-BE49-F238E27FC236}">
                  <a16:creationId xmlns:a16="http://schemas.microsoft.com/office/drawing/2014/main" id="{29B8E949-2648-4C41-AB30-BD548436B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688" y="2377202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F198D9B-744E-4D85-AB42-5E59A7422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000" y="2374442"/>
            <a:ext cx="684000" cy="684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178567-B31E-4140-8B75-618EB233D0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2889" y="2374442"/>
            <a:ext cx="684000" cy="684000"/>
          </a:xfrm>
          <a:prstGeom prst="rect">
            <a:avLst/>
          </a:prstGeom>
        </p:spPr>
      </p:pic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8D2091A4-22BA-47A0-833E-C82975AE9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31891"/>
              </p:ext>
            </p:extLst>
          </p:nvPr>
        </p:nvGraphicFramePr>
        <p:xfrm>
          <a:off x="1797111" y="3253280"/>
          <a:ext cx="2340000" cy="123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150838467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rgbClr val="F6F6F6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정기 </a:t>
                      </a:r>
                      <a:r>
                        <a:rPr lang="ko-KR" altLang="en-US" sz="1400" b="0" dirty="0">
                          <a:solidFill>
                            <a:srgbClr val="F6F6F6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세미나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7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71208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9</a:t>
                      </a:r>
                      <a:r>
                        <a:rPr lang="ko-KR" altLang="en-US" sz="14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17537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코드 리뷰</a:t>
                      </a:r>
                      <a:r>
                        <a:rPr lang="en-US" altLang="ko-KR" sz="14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미니 프로젝트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830011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19A617A2-8EFD-4786-AAC8-67608113F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20373"/>
              </p:ext>
            </p:extLst>
          </p:nvPr>
        </p:nvGraphicFramePr>
        <p:xfrm>
          <a:off x="4926000" y="3253280"/>
          <a:ext cx="2340000" cy="123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315855643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6F6F6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COCO</a:t>
                      </a:r>
                      <a:r>
                        <a:rPr lang="ko-KR" altLang="en-US" sz="1400" b="0" dirty="0">
                          <a:solidFill>
                            <a:srgbClr val="F6F6F6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 사전 미팅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7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71208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17537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중간 보고</a:t>
                      </a:r>
                      <a:r>
                        <a:rPr lang="en-US" altLang="ko-KR" sz="14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피드백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830011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id="{9E3A8EE8-F51A-4CCF-A7BE-A60B20B99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55422"/>
              </p:ext>
            </p:extLst>
          </p:nvPr>
        </p:nvGraphicFramePr>
        <p:xfrm>
          <a:off x="8054889" y="3253280"/>
          <a:ext cx="2340000" cy="123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301735309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6F6F6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GitHub </a:t>
                      </a:r>
                      <a:r>
                        <a:rPr lang="ko-KR" altLang="en-US" sz="1400" b="0" dirty="0">
                          <a:solidFill>
                            <a:srgbClr val="F6F6F6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강의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7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71208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17537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실시간 강의 진행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83001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13006CF-F4F8-457F-A4E5-CB2ACD1A2BA8}"/>
              </a:ext>
            </a:extLst>
          </p:cNvPr>
          <p:cNvSpPr txBox="1"/>
          <p:nvPr/>
        </p:nvSpPr>
        <p:spPr>
          <a:xfrm>
            <a:off x="5142722" y="5148282"/>
            <a:ext cx="1906555" cy="338554"/>
          </a:xfrm>
          <a:prstGeom prst="rect">
            <a:avLst/>
          </a:prstGeom>
          <a:solidFill>
            <a:srgbClr val="F6F6F6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5474A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총 </a:t>
            </a:r>
            <a:r>
              <a:rPr kumimoji="1" lang="en-US" altLang="ko-KR" sz="1600" dirty="0">
                <a:solidFill>
                  <a:srgbClr val="45474A"/>
                </a:solidFill>
                <a:latin typeface="Spoqa Han Sans Neo Medium" pitchFamily="2" charset="-127"/>
                <a:ea typeface="Spoqa Han Sans Neo Medium" pitchFamily="2" charset="-127"/>
              </a:rPr>
              <a:t>13</a:t>
            </a:r>
            <a:r>
              <a:rPr kumimoji="1" lang="ko-KR" altLang="en-US" sz="1600" dirty="0">
                <a:solidFill>
                  <a:srgbClr val="45474A"/>
                </a:solidFill>
                <a:latin typeface="Spoqa Han Sans Neo Medium" pitchFamily="2" charset="-127"/>
                <a:ea typeface="Spoqa Han Sans Neo Medium" pitchFamily="2" charset="-127"/>
              </a:rPr>
              <a:t>회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5474A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07429A3-9DBB-4187-ACFE-6A5398161790}"/>
              </a:ext>
            </a:extLst>
          </p:cNvPr>
          <p:cNvCxnSpPr>
            <a:cxnSpLocks/>
          </p:cNvCxnSpPr>
          <p:nvPr/>
        </p:nvCxnSpPr>
        <p:spPr>
          <a:xfrm>
            <a:off x="2967111" y="4635860"/>
            <a:ext cx="0" cy="252000"/>
          </a:xfrm>
          <a:prstGeom prst="line">
            <a:avLst/>
          </a:prstGeom>
          <a:ln w="12700">
            <a:solidFill>
              <a:srgbClr val="45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AFA634E-13E3-4A99-A037-E840F7AEFBC5}"/>
              </a:ext>
            </a:extLst>
          </p:cNvPr>
          <p:cNvCxnSpPr>
            <a:cxnSpLocks/>
          </p:cNvCxnSpPr>
          <p:nvPr/>
        </p:nvCxnSpPr>
        <p:spPr>
          <a:xfrm>
            <a:off x="6095998" y="4635860"/>
            <a:ext cx="0" cy="252000"/>
          </a:xfrm>
          <a:prstGeom prst="line">
            <a:avLst/>
          </a:prstGeom>
          <a:ln w="12700">
            <a:solidFill>
              <a:srgbClr val="45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03B17A9-C273-40DD-83DD-7CD95ADB7C8E}"/>
              </a:ext>
            </a:extLst>
          </p:cNvPr>
          <p:cNvCxnSpPr>
            <a:cxnSpLocks/>
          </p:cNvCxnSpPr>
          <p:nvPr/>
        </p:nvCxnSpPr>
        <p:spPr>
          <a:xfrm>
            <a:off x="9224889" y="4635860"/>
            <a:ext cx="0" cy="252000"/>
          </a:xfrm>
          <a:prstGeom prst="line">
            <a:avLst/>
          </a:prstGeom>
          <a:ln w="12700">
            <a:solidFill>
              <a:srgbClr val="45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F0B102C-F508-4794-8CBC-CC647F9E5BF0}"/>
              </a:ext>
            </a:extLst>
          </p:cNvPr>
          <p:cNvCxnSpPr>
            <a:cxnSpLocks/>
          </p:cNvCxnSpPr>
          <p:nvPr/>
        </p:nvCxnSpPr>
        <p:spPr>
          <a:xfrm>
            <a:off x="2967111" y="4887860"/>
            <a:ext cx="6257778" cy="0"/>
          </a:xfrm>
          <a:prstGeom prst="line">
            <a:avLst/>
          </a:prstGeom>
          <a:ln w="12700">
            <a:solidFill>
              <a:srgbClr val="45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06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A822D94-C381-A944-8712-10A83C8A6B62}"/>
              </a:ext>
            </a:extLst>
          </p:cNvPr>
          <p:cNvSpPr txBox="1"/>
          <p:nvPr/>
        </p:nvSpPr>
        <p:spPr>
          <a:xfrm>
            <a:off x="914399" y="923453"/>
            <a:ext cx="176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재정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보고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(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단위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원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)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790F8-09FA-3848-98B3-88699610776E}"/>
              </a:ext>
            </a:extLst>
          </p:cNvPr>
          <p:cNvSpPr txBox="1"/>
          <p:nvPr/>
        </p:nvSpPr>
        <p:spPr>
          <a:xfrm>
            <a:off x="914398" y="1465154"/>
            <a:ext cx="3023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총 잔액</a:t>
            </a:r>
            <a:r>
              <a:rPr kumimoji="1" lang="en-US" altLang="ko-KR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: 978,949</a:t>
            </a:r>
            <a:endParaRPr kumimoji="1" lang="ko-Kore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Bold" panose="020B0500000000000000" pitchFamily="34" charset="-128"/>
              <a:ea typeface="Spoqa Han Sans Neo Bold" panose="020B0500000000000000" pitchFamily="34" charset="-128"/>
              <a:cs typeface="+mn-cs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81DA638-7E26-400C-9AEB-92C386F40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07265"/>
              </p:ext>
            </p:extLst>
          </p:nvPr>
        </p:nvGraphicFramePr>
        <p:xfrm>
          <a:off x="3810000" y="2106096"/>
          <a:ext cx="2592000" cy="403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508384677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158556438"/>
                    </a:ext>
                  </a:extLst>
                </a:gridCol>
              </a:tblGrid>
              <a:tr h="432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F6F6F6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수      입</a:t>
                      </a:r>
                      <a:endParaRPr lang="en-US" altLang="ko-KR" sz="1400" b="0" dirty="0">
                        <a:solidFill>
                          <a:srgbClr val="F6F6F6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74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F6F6F6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7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413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6F6F6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내        역</a:t>
                      </a:r>
                      <a:endParaRPr lang="en-US" altLang="ko-KR" sz="1200" b="0" dirty="0">
                        <a:solidFill>
                          <a:srgbClr val="F6F6F6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7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6F6F6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금        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7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71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회        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930,000</a:t>
                      </a:r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175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예금이자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549</a:t>
                      </a:r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5576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458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8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1288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335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6179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54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54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1896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총  금액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454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>
                          <a:solidFill>
                            <a:srgbClr val="6EC3AB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930,549</a:t>
                      </a:r>
                      <a:endParaRPr lang="ko-KR" altLang="en-US" sz="1400" b="1" dirty="0">
                        <a:solidFill>
                          <a:srgbClr val="6EC3AB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454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9825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16D3322-A6B3-439F-8C76-6A4DC19E5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43451"/>
              </p:ext>
            </p:extLst>
          </p:nvPr>
        </p:nvGraphicFramePr>
        <p:xfrm>
          <a:off x="6605500" y="2106096"/>
          <a:ext cx="4572000" cy="403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50838467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2788862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158556438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F6F6F6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지      출</a:t>
                      </a:r>
                      <a:endParaRPr lang="en-US" altLang="ko-KR" sz="1400" b="0" dirty="0">
                        <a:solidFill>
                          <a:srgbClr val="F6F6F6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74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F6F6F6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7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4139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6F6F6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내        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74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F6F6F6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7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6F6F6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금        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7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71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슬  </a:t>
                      </a:r>
                      <a:r>
                        <a:rPr lang="ko-KR" altLang="en-US" sz="1200" b="0" dirty="0" err="1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랙</a:t>
                      </a:r>
                      <a:r>
                        <a:rPr lang="ko-KR" altLang="en-US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  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슬랙왕</a:t>
                      </a:r>
                      <a:r>
                        <a:rPr lang="ko-KR" altLang="en-US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 상품</a:t>
                      </a:r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기프티콘</a:t>
                      </a:r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)</a:t>
                      </a:r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69,800</a:t>
                      </a:r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17537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커리개발</a:t>
                      </a:r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딥러닝</a:t>
                      </a:r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선형대수학</a:t>
                      </a:r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)</a:t>
                      </a:r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120,000</a:t>
                      </a:r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55767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Scrapy</a:t>
                      </a:r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95,000</a:t>
                      </a:r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946555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지  원  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커리큘럼 </a:t>
                      </a:r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MVT</a:t>
                      </a:r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145,000</a:t>
                      </a:r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95494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기 운영진 교재 구입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24,750</a:t>
                      </a:r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48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COCO </a:t>
                      </a:r>
                      <a:r>
                        <a:rPr lang="ko-KR" altLang="en-US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응원</a:t>
                      </a:r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기프티콘</a:t>
                      </a:r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)</a:t>
                      </a:r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90,200</a:t>
                      </a:r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04509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운  영  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rgbClr val="454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코사다마</a:t>
                      </a:r>
                      <a:r>
                        <a:rPr lang="ko-KR" altLang="en-US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 도메인 구입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27,420</a:t>
                      </a:r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80135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Slack </a:t>
                      </a:r>
                      <a:r>
                        <a:rPr lang="ko-KR" altLang="en-US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유료 결제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rgbClr val="454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40,649</a:t>
                      </a:r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rgbClr val="454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012339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총   금액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454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>
                          <a:solidFill>
                            <a:srgbClr val="6799D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612,819</a:t>
                      </a:r>
                      <a:endParaRPr lang="ko-KR" altLang="en-US" sz="1400" b="1" dirty="0">
                        <a:solidFill>
                          <a:srgbClr val="6799D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454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9825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3CD6945-B149-42C0-AED5-1B705CE5E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167785"/>
              </p:ext>
            </p:extLst>
          </p:nvPr>
        </p:nvGraphicFramePr>
        <p:xfrm>
          <a:off x="1014500" y="2109072"/>
          <a:ext cx="2592000" cy="403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508384677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158556438"/>
                    </a:ext>
                  </a:extLst>
                </a:gridCol>
              </a:tblGrid>
              <a:tr h="432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F6F6F6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이 월 액</a:t>
                      </a:r>
                      <a:endParaRPr lang="en-US" altLang="ko-KR" sz="1400" b="0" dirty="0">
                        <a:solidFill>
                          <a:srgbClr val="F6F6F6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74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F6F6F6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7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413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6F6F6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내        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7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6F6F6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금        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7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71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2020 </a:t>
                      </a:r>
                      <a:r>
                        <a:rPr lang="ko-KR" altLang="en-US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661,219</a:t>
                      </a:r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175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15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5830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465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3814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232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1202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54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rgbClr val="45474A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54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6267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총   금액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454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>
                          <a:solidFill>
                            <a:srgbClr val="6EC3AB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661,219</a:t>
                      </a:r>
                      <a:endParaRPr lang="ko-KR" altLang="en-US" sz="1400" b="1" dirty="0">
                        <a:solidFill>
                          <a:srgbClr val="6EC3AB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4547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9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09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A822D94-C381-A944-8712-10A83C8A6B62}"/>
              </a:ext>
            </a:extLst>
          </p:cNvPr>
          <p:cNvSpPr txBox="1"/>
          <p:nvPr/>
        </p:nvSpPr>
        <p:spPr>
          <a:xfrm>
            <a:off x="914399" y="923453"/>
            <a:ext cx="176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추후 운영 방향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A07A8-00A5-4482-8C84-0014E098020E}"/>
              </a:ext>
            </a:extLst>
          </p:cNvPr>
          <p:cNvSpPr txBox="1"/>
          <p:nvPr/>
        </p:nvSpPr>
        <p:spPr>
          <a:xfrm>
            <a:off x="887238" y="5696884"/>
            <a:ext cx="679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신윤진</a:t>
            </a:r>
            <a:endParaRPr kumimoji="1" lang="ko-Kore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7CAF9-03CE-4216-8860-C5FA162D25A3}"/>
              </a:ext>
            </a:extLst>
          </p:cNvPr>
          <p:cNvSpPr txBox="1"/>
          <p:nvPr/>
        </p:nvSpPr>
        <p:spPr>
          <a:xfrm>
            <a:off x="914398" y="1465154"/>
            <a:ext cx="3362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교육 ▸ 프로젝트 중심</a:t>
            </a:r>
            <a:endParaRPr kumimoji="1" lang="ko-Kore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Bold" panose="020B0500000000000000" pitchFamily="34" charset="-128"/>
              <a:ea typeface="Spoqa Han Sans Neo Bold" panose="020B0500000000000000" pitchFamily="34" charset="-128"/>
              <a:cs typeface="+mn-cs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DC7C9DA-7611-4E7B-958B-A48F9A5DB396}"/>
              </a:ext>
            </a:extLst>
          </p:cNvPr>
          <p:cNvGrpSpPr/>
          <p:nvPr/>
        </p:nvGrpSpPr>
        <p:grpSpPr>
          <a:xfrm>
            <a:off x="4428751" y="2247658"/>
            <a:ext cx="3334499" cy="3087381"/>
            <a:chOff x="4436701" y="2318778"/>
            <a:chExt cx="3334499" cy="3087381"/>
          </a:xfrm>
        </p:grpSpPr>
        <p:sp>
          <p:nvSpPr>
            <p:cNvPr id="11" name="순서도: 연결자 10">
              <a:extLst>
                <a:ext uri="{FF2B5EF4-FFF2-40B4-BE49-F238E27FC236}">
                  <a16:creationId xmlns:a16="http://schemas.microsoft.com/office/drawing/2014/main" id="{4302B6FD-4BBE-49AF-B025-615B3AAC3A54}"/>
                </a:ext>
              </a:extLst>
            </p:cNvPr>
            <p:cNvSpPr/>
            <p:nvPr/>
          </p:nvSpPr>
          <p:spPr>
            <a:xfrm>
              <a:off x="5196000" y="2318778"/>
              <a:ext cx="1800000" cy="1800000"/>
            </a:xfrm>
            <a:prstGeom prst="flowChartConnector">
              <a:avLst/>
            </a:prstGeom>
            <a:solidFill>
              <a:srgbClr val="E0E0DF"/>
            </a:solidFill>
            <a:ln w="12700">
              <a:solidFill>
                <a:srgbClr val="F6F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45474A"/>
                  </a:solidFill>
                  <a:latin typeface="Spoqa Han Sans Neo Medium" pitchFamily="2" charset="-127"/>
                  <a:ea typeface="Spoqa Han Sans Neo Medium" pitchFamily="2" charset="-127"/>
                </a:rPr>
                <a:t>데이터 분석</a:t>
              </a:r>
              <a:endParaRPr lang="en-US" altLang="ko-KR" sz="1600" dirty="0">
                <a:solidFill>
                  <a:srgbClr val="45474A"/>
                </a:solidFill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887CE4B-45FB-4B5D-9928-47DE44627355}"/>
                </a:ext>
              </a:extLst>
            </p:cNvPr>
            <p:cNvGrpSpPr/>
            <p:nvPr/>
          </p:nvGrpSpPr>
          <p:grpSpPr>
            <a:xfrm>
              <a:off x="5971200" y="3606159"/>
              <a:ext cx="1800000" cy="1800000"/>
              <a:chOff x="5428136" y="2732550"/>
              <a:chExt cx="1826978" cy="1826978"/>
            </a:xfrm>
            <a:solidFill>
              <a:srgbClr val="6EC3AB"/>
            </a:solidFill>
          </p:grpSpPr>
          <p:sp>
            <p:nvSpPr>
              <p:cNvPr id="16" name="순서도: 연결자 15">
                <a:extLst>
                  <a:ext uri="{FF2B5EF4-FFF2-40B4-BE49-F238E27FC236}">
                    <a16:creationId xmlns:a16="http://schemas.microsoft.com/office/drawing/2014/main" id="{5BB01377-1865-4495-81E9-7E67AE2110BC}"/>
                  </a:ext>
                </a:extLst>
              </p:cNvPr>
              <p:cNvSpPr/>
              <p:nvPr/>
            </p:nvSpPr>
            <p:spPr>
              <a:xfrm>
                <a:off x="5428136" y="2732550"/>
                <a:ext cx="1826978" cy="1826978"/>
              </a:xfrm>
              <a:prstGeom prst="flowChartConnector">
                <a:avLst/>
              </a:prstGeom>
              <a:grpFill/>
              <a:ln>
                <a:solidFill>
                  <a:srgbClr val="F6F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600" dirty="0">
                  <a:solidFill>
                    <a:srgbClr val="45474A"/>
                  </a:solidFill>
                  <a:latin typeface="Spoqa Han Sans Neo Medium" pitchFamily="2" charset="-127"/>
                  <a:ea typeface="Spoqa Han Sans Neo Medium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58160A-6E39-4231-AA86-6016577DAF4F}"/>
                  </a:ext>
                </a:extLst>
              </p:cNvPr>
              <p:cNvSpPr txBox="1"/>
              <p:nvPr/>
            </p:nvSpPr>
            <p:spPr>
              <a:xfrm>
                <a:off x="5458912" y="3479966"/>
                <a:ext cx="1765425" cy="34362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6F6F6"/>
                    </a:solidFill>
                    <a:effectLst/>
                    <a:uLnTx/>
                    <a:uFillTx/>
                    <a:latin typeface="Spoqa Han Sans Neo Medium" panose="020B0500000000000000" pitchFamily="34" charset="-128"/>
                    <a:ea typeface="Spoqa Han Sans Neo Medium" panose="020B0500000000000000" pitchFamily="34" charset="-128"/>
                    <a:cs typeface="+mn-cs"/>
                  </a:rPr>
                  <a:t>백엔드</a:t>
                </a:r>
                <a:endParaRPr kumimoji="1" lang="ko-Kore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6F6F6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A6EE71A-4EC8-41A2-B053-7E7309E7C96F}"/>
                </a:ext>
              </a:extLst>
            </p:cNvPr>
            <p:cNvGrpSpPr/>
            <p:nvPr/>
          </p:nvGrpSpPr>
          <p:grpSpPr>
            <a:xfrm>
              <a:off x="4436701" y="3606159"/>
              <a:ext cx="1800000" cy="1800000"/>
              <a:chOff x="5428136" y="2732550"/>
              <a:chExt cx="1826978" cy="1826978"/>
            </a:xfrm>
            <a:solidFill>
              <a:srgbClr val="6799D1"/>
            </a:solidFill>
          </p:grpSpPr>
          <p:sp>
            <p:nvSpPr>
              <p:cNvPr id="19" name="순서도: 연결자 18">
                <a:extLst>
                  <a:ext uri="{FF2B5EF4-FFF2-40B4-BE49-F238E27FC236}">
                    <a16:creationId xmlns:a16="http://schemas.microsoft.com/office/drawing/2014/main" id="{2883A1B6-043C-41D0-AF3E-41C75BB9D9CA}"/>
                  </a:ext>
                </a:extLst>
              </p:cNvPr>
              <p:cNvSpPr/>
              <p:nvPr/>
            </p:nvSpPr>
            <p:spPr>
              <a:xfrm>
                <a:off x="5428136" y="2732550"/>
                <a:ext cx="1826978" cy="1826978"/>
              </a:xfrm>
              <a:prstGeom prst="flowChartConnector">
                <a:avLst/>
              </a:prstGeom>
              <a:grpFill/>
              <a:ln w="12700">
                <a:solidFill>
                  <a:srgbClr val="F6F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600" dirty="0">
                  <a:solidFill>
                    <a:srgbClr val="45474A"/>
                  </a:solidFill>
                  <a:latin typeface="Spoqa Han Sans Neo Medium" pitchFamily="2" charset="-127"/>
                  <a:ea typeface="Spoqa Han Sans Neo Medium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10B79A-0201-4E26-8C68-6597043FF658}"/>
                  </a:ext>
                </a:extLst>
              </p:cNvPr>
              <p:cNvSpPr txBox="1"/>
              <p:nvPr/>
            </p:nvSpPr>
            <p:spPr>
              <a:xfrm>
                <a:off x="5458912" y="3479966"/>
                <a:ext cx="1765425" cy="34362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600" dirty="0">
                    <a:solidFill>
                      <a:srgbClr val="F6F6F6"/>
                    </a:solidFill>
                    <a:latin typeface="Spoqa Han Sans Neo Medium" panose="020B0500000000000000" pitchFamily="34" charset="-128"/>
                    <a:ea typeface="Spoqa Han Sans Neo Medium" panose="020B0500000000000000" pitchFamily="34" charset="-128"/>
                  </a:rPr>
                  <a:t>프론트</a:t>
                </a:r>
                <a:endParaRPr kumimoji="1" lang="ko-Kore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6F6F6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153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971241B-F31D-49AA-97CA-8951FA835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1C5A50B-5E11-4128-8EC4-C756FD0F4A10}"/>
              </a:ext>
            </a:extLst>
          </p:cNvPr>
          <p:cNvSpPr/>
          <p:nvPr/>
        </p:nvSpPr>
        <p:spPr>
          <a:xfrm>
            <a:off x="815788" y="5629835"/>
            <a:ext cx="779930" cy="43030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5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853C40A-C966-4868-A4AA-AA1E1FEED779}"/>
              </a:ext>
            </a:extLst>
          </p:cNvPr>
          <p:cNvSpPr txBox="1"/>
          <p:nvPr/>
        </p:nvSpPr>
        <p:spPr>
          <a:xfrm>
            <a:off x="2653004" y="3075057"/>
            <a:ext cx="68859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000" b="1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경청해 주셔서 감사합니다</a:t>
            </a:r>
            <a:r>
              <a:rPr kumimoji="1" lang="en-US" altLang="ko-KR" sz="4000" b="1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.</a:t>
            </a:r>
            <a:endParaRPr kumimoji="1" lang="ko-Kore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65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A76E3E-84EB-5540-AFCD-56A881ABC3B5}"/>
              </a:ext>
            </a:extLst>
          </p:cNvPr>
          <p:cNvSpPr txBox="1"/>
          <p:nvPr/>
        </p:nvSpPr>
        <p:spPr>
          <a:xfrm>
            <a:off x="914400" y="923453"/>
            <a:ext cx="67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E148C-050D-8E45-9D26-C23CD61665D0}"/>
              </a:ext>
            </a:extLst>
          </p:cNvPr>
          <p:cNvSpPr txBox="1"/>
          <p:nvPr/>
        </p:nvSpPr>
        <p:spPr>
          <a:xfrm>
            <a:off x="914399" y="1465154"/>
            <a:ext cx="32401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2021 </a:t>
            </a:r>
            <a:r>
              <a:rPr kumimoji="1" lang="ko-KR" altLang="en-US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상반기</a:t>
            </a:r>
            <a:r>
              <a:rPr kumimoji="1" lang="en-US" altLang="ko-KR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</a:t>
            </a:r>
            <a:r>
              <a:rPr kumimoji="1" lang="ko-KR" altLang="en-US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활동 보고</a:t>
            </a:r>
            <a:endParaRPr kumimoji="1" lang="ko-Kore-KR" altLang="en-US" sz="2500" b="1" dirty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B6A47-B871-754F-870A-102F670CF408}"/>
              </a:ext>
            </a:extLst>
          </p:cNvPr>
          <p:cNvSpPr txBox="1"/>
          <p:nvPr/>
        </p:nvSpPr>
        <p:spPr>
          <a:xfrm>
            <a:off x="914399" y="2750127"/>
            <a:ext cx="247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1</a:t>
            </a:r>
            <a:r>
              <a:rPr kumimoji="1" lang="en-US" altLang="ko-KR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.</a:t>
            </a:r>
            <a:r>
              <a:rPr kumimoji="1" lang="ko-KR" altLang="en-US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 </a:t>
            </a:r>
            <a:r>
              <a:rPr kumimoji="1" lang="ko-KR" altLang="en-US" dirty="0" err="1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코사다마</a:t>
            </a:r>
            <a:r>
              <a:rPr kumimoji="1" lang="ko-KR" altLang="en-US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 소개</a:t>
            </a:r>
            <a:endParaRPr kumimoji="1" lang="ko-Kore-KR" altLang="en-US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29FF3-8287-CC45-A955-DC17A32612B6}"/>
              </a:ext>
            </a:extLst>
          </p:cNvPr>
          <p:cNvSpPr txBox="1"/>
          <p:nvPr/>
        </p:nvSpPr>
        <p:spPr>
          <a:xfrm>
            <a:off x="914399" y="4075967"/>
            <a:ext cx="32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4</a:t>
            </a:r>
            <a:r>
              <a:rPr kumimoji="1" lang="en-US" altLang="ko-KR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.</a:t>
            </a:r>
            <a:r>
              <a:rPr kumimoji="1" lang="ko-KR" altLang="en-US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 재정 보고</a:t>
            </a:r>
            <a:endParaRPr kumimoji="1" lang="ko-Kore-KR" altLang="en-US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E5D4DC-ECD2-7143-AD34-52741612DB3E}"/>
              </a:ext>
            </a:extLst>
          </p:cNvPr>
          <p:cNvSpPr txBox="1"/>
          <p:nvPr/>
        </p:nvSpPr>
        <p:spPr>
          <a:xfrm>
            <a:off x="914398" y="3195062"/>
            <a:ext cx="247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2</a:t>
            </a:r>
            <a:r>
              <a:rPr kumimoji="1" lang="en-US" altLang="ko-KR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.</a:t>
            </a:r>
            <a:r>
              <a:rPr kumimoji="1" lang="ko-KR" altLang="en-US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 구성원 소개</a:t>
            </a:r>
            <a:endParaRPr kumimoji="1" lang="ko-Kore-KR" altLang="en-US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D2F72-8C53-1746-9AA7-29A2199E5B9A}"/>
              </a:ext>
            </a:extLst>
          </p:cNvPr>
          <p:cNvSpPr txBox="1"/>
          <p:nvPr/>
        </p:nvSpPr>
        <p:spPr>
          <a:xfrm>
            <a:off x="914399" y="3639997"/>
            <a:ext cx="32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3</a:t>
            </a:r>
            <a:r>
              <a:rPr kumimoji="1" lang="en-US" altLang="ko-KR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.</a:t>
            </a:r>
            <a:r>
              <a:rPr kumimoji="1" lang="ko-KR" altLang="en-US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 활동 보고</a:t>
            </a:r>
            <a:endParaRPr kumimoji="1" lang="ko-Kore-KR" altLang="en-US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11512-69D6-0B44-82C7-241FC241776E}"/>
              </a:ext>
            </a:extLst>
          </p:cNvPr>
          <p:cNvSpPr txBox="1"/>
          <p:nvPr/>
        </p:nvSpPr>
        <p:spPr>
          <a:xfrm>
            <a:off x="887238" y="5696884"/>
            <a:ext cx="679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300" dirty="0">
                <a:solidFill>
                  <a:schemeClr val="bg1">
                    <a:lumMod val="65000"/>
                  </a:schemeClr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신윤진</a:t>
            </a:r>
            <a:endParaRPr kumimoji="1" lang="ko-Kore-KR" altLang="en-US" sz="1300" dirty="0">
              <a:solidFill>
                <a:schemeClr val="bg1">
                  <a:lumMod val="65000"/>
                </a:schemeClr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E6CA3-5238-794D-B586-56CE50E11B5C}"/>
              </a:ext>
            </a:extLst>
          </p:cNvPr>
          <p:cNvSpPr txBox="1"/>
          <p:nvPr/>
        </p:nvSpPr>
        <p:spPr>
          <a:xfrm>
            <a:off x="914398" y="4520902"/>
            <a:ext cx="356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5.</a:t>
            </a:r>
            <a:r>
              <a:rPr kumimoji="1" lang="ko-KR" altLang="en-US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 추후 운영 방향</a:t>
            </a:r>
            <a:endParaRPr kumimoji="1" lang="ko-Kore-KR" altLang="en-US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800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A822D94-C381-A944-8712-10A83C8A6B62}"/>
              </a:ext>
            </a:extLst>
          </p:cNvPr>
          <p:cNvSpPr txBox="1"/>
          <p:nvPr/>
        </p:nvSpPr>
        <p:spPr>
          <a:xfrm>
            <a:off x="914399" y="923453"/>
            <a:ext cx="176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코사다마</a:t>
            </a:r>
            <a:r>
              <a:rPr kumimoji="1" lang="ko-KR" altLang="en-US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소개</a:t>
            </a:r>
            <a:endParaRPr kumimoji="1" lang="ko-Kore-KR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790F8-09FA-3848-98B3-88699610776E}"/>
              </a:ext>
            </a:extLst>
          </p:cNvPr>
          <p:cNvSpPr txBox="1"/>
          <p:nvPr/>
        </p:nvSpPr>
        <p:spPr>
          <a:xfrm>
            <a:off x="914399" y="1465154"/>
            <a:ext cx="33749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dirty="0" err="1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코사다마</a:t>
            </a:r>
            <a:r>
              <a:rPr kumimoji="1" lang="en-US" altLang="ko-KR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(COSADAMA)</a:t>
            </a:r>
            <a:endParaRPr kumimoji="1" lang="ko-Kore-KR" altLang="en-US" sz="2500" b="1" dirty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43A8-7537-EA4A-AD16-247EA9CED409}"/>
              </a:ext>
            </a:extLst>
          </p:cNvPr>
          <p:cNvSpPr txBox="1"/>
          <p:nvPr/>
        </p:nvSpPr>
        <p:spPr>
          <a:xfrm>
            <a:off x="4103194" y="4219106"/>
            <a:ext cx="3985611" cy="98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2020</a:t>
            </a:r>
            <a:r>
              <a:rPr kumimoji="1" lang="ko-KR" altLang="en-US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년 </a:t>
            </a:r>
            <a:r>
              <a:rPr kumimoji="1" lang="en-US" altLang="ko-KR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1</a:t>
            </a:r>
            <a:r>
              <a:rPr kumimoji="1" lang="ko-KR" altLang="en-US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월 </a:t>
            </a:r>
            <a:r>
              <a:rPr kumimoji="1" lang="en-US" altLang="ko-KR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2</a:t>
            </a:r>
            <a:r>
              <a:rPr kumimoji="1" lang="ko-KR" altLang="en-US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일 설립</a:t>
            </a:r>
            <a:endParaRPr kumimoji="1" lang="en-US" altLang="ko-KR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  <a:cs typeface="SF Pro Display Semibold" pitchFamily="2" charset="0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중앙대학교 </a:t>
            </a:r>
            <a:r>
              <a:rPr kumimoji="1" lang="ko-KR" altLang="en-US" b="1" dirty="0">
                <a:solidFill>
                  <a:srgbClr val="6799D1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비전공자 </a:t>
            </a:r>
            <a:r>
              <a:rPr kumimoji="1" lang="ko-KR" altLang="en-US" b="1" dirty="0">
                <a:solidFill>
                  <a:srgbClr val="6EC3AB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코딩</a:t>
            </a:r>
            <a:r>
              <a:rPr kumimoji="1" lang="ko-KR" altLang="en-US" b="1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 </a:t>
            </a:r>
            <a:r>
              <a:rPr kumimoji="1" lang="ko-KR" altLang="en-US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커뮤니티</a:t>
            </a:r>
            <a:endParaRPr kumimoji="1" lang="en-US" altLang="ko-KR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  <a:cs typeface="SF Pro Display Semibol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A07A8-00A5-4482-8C84-0014E098020E}"/>
              </a:ext>
            </a:extLst>
          </p:cNvPr>
          <p:cNvSpPr txBox="1"/>
          <p:nvPr/>
        </p:nvSpPr>
        <p:spPr>
          <a:xfrm>
            <a:off x="887238" y="5696884"/>
            <a:ext cx="679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300" dirty="0">
                <a:solidFill>
                  <a:schemeClr val="bg1">
                    <a:lumMod val="65000"/>
                  </a:schemeClr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신윤진</a:t>
            </a:r>
            <a:endParaRPr kumimoji="1" lang="ko-Kore-KR" altLang="en-US" sz="1300" dirty="0">
              <a:solidFill>
                <a:schemeClr val="bg1">
                  <a:lumMod val="65000"/>
                </a:schemeClr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D0B956-A6A9-44F2-900D-52E59526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59" y="2397280"/>
            <a:ext cx="1668282" cy="16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5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A822D94-C381-A944-8712-10A83C8A6B62}"/>
              </a:ext>
            </a:extLst>
          </p:cNvPr>
          <p:cNvSpPr txBox="1"/>
          <p:nvPr/>
        </p:nvSpPr>
        <p:spPr>
          <a:xfrm>
            <a:off x="914399" y="923453"/>
            <a:ext cx="176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코사다마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 소개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790F8-09FA-3848-98B3-88699610776E}"/>
              </a:ext>
            </a:extLst>
          </p:cNvPr>
          <p:cNvSpPr txBox="1"/>
          <p:nvPr/>
        </p:nvSpPr>
        <p:spPr>
          <a:xfrm>
            <a:off x="914399" y="1465154"/>
            <a:ext cx="2688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500" b="1" i="0" u="none" strike="noStrike" kern="1200" cap="none" spc="0" normalizeH="0" baseline="0" noProof="0" dirty="0" err="1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Bold" panose="020B0500000000000000" pitchFamily="34" charset="-128"/>
                <a:ea typeface="Spoqa Han Sans Neo Bold" panose="020B0500000000000000" pitchFamily="34" charset="-128"/>
                <a:cs typeface="+mn-cs"/>
              </a:rPr>
              <a:t>코사다마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Bold" panose="020B0500000000000000" pitchFamily="34" charset="-128"/>
                <a:ea typeface="Spoqa Han Sans Neo Bold" panose="020B0500000000000000" pitchFamily="34" charset="-128"/>
                <a:cs typeface="+mn-cs"/>
              </a:rPr>
              <a:t> 의미</a:t>
            </a:r>
            <a:endParaRPr kumimoji="1" lang="ko-Kore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Bold" panose="020B0500000000000000" pitchFamily="34" charset="-128"/>
              <a:ea typeface="Spoqa Han Sans Neo Bold" panose="020B0500000000000000" pitchFamily="34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A07A8-00A5-4482-8C84-0014E098020E}"/>
              </a:ext>
            </a:extLst>
          </p:cNvPr>
          <p:cNvSpPr txBox="1"/>
          <p:nvPr/>
        </p:nvSpPr>
        <p:spPr>
          <a:xfrm>
            <a:off x="887238" y="5696884"/>
            <a:ext cx="679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신윤진</a:t>
            </a:r>
            <a:endParaRPr kumimoji="1" lang="ko-Kore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837B77F-F1CB-4A65-9380-B8D5E0A0B1C9}"/>
              </a:ext>
            </a:extLst>
          </p:cNvPr>
          <p:cNvGrpSpPr/>
          <p:nvPr/>
        </p:nvGrpSpPr>
        <p:grpSpPr>
          <a:xfrm>
            <a:off x="2420099" y="2504656"/>
            <a:ext cx="7273781" cy="2327886"/>
            <a:chOff x="2420099" y="2556948"/>
            <a:chExt cx="7273781" cy="232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8443A8-7537-EA4A-AD16-247EA9CED409}"/>
                </a:ext>
              </a:extLst>
            </p:cNvPr>
            <p:cNvSpPr txBox="1"/>
            <p:nvPr/>
          </p:nvSpPr>
          <p:spPr>
            <a:xfrm>
              <a:off x="3945556" y="4176948"/>
              <a:ext cx="720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b="0" i="0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+</a:t>
              </a:r>
            </a:p>
          </p:txBody>
        </p:sp>
        <p:pic>
          <p:nvPicPr>
            <p:cNvPr id="2050" name="Picture 2" descr="Man Technologist on Skype Emoticons 1.2">
              <a:extLst>
                <a:ext uri="{FF2B5EF4-FFF2-40B4-BE49-F238E27FC236}">
                  <a16:creationId xmlns:a16="http://schemas.microsoft.com/office/drawing/2014/main" id="{AE2324A0-CD29-4B72-94B8-8F3C896DD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099" y="2556948"/>
              <a:ext cx="1620000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929E09F-1180-4B13-83E9-84732B5D5C77}"/>
                </a:ext>
              </a:extLst>
            </p:cNvPr>
            <p:cNvGrpSpPr/>
            <p:nvPr/>
          </p:nvGrpSpPr>
          <p:grpSpPr>
            <a:xfrm>
              <a:off x="4969214" y="2811166"/>
              <a:ext cx="1557509" cy="1111563"/>
              <a:chOff x="4313277" y="2545922"/>
              <a:chExt cx="1664694" cy="1188059"/>
            </a:xfrm>
          </p:grpSpPr>
          <p:pic>
            <p:nvPicPr>
              <p:cNvPr id="2058" name="Picture 10" descr="Water Wave on Skype Emoticons 1.2">
                <a:extLst>
                  <a:ext uri="{FF2B5EF4-FFF2-40B4-BE49-F238E27FC236}">
                    <a16:creationId xmlns:a16="http://schemas.microsoft.com/office/drawing/2014/main" id="{0C93431F-9EEC-4D26-8AC5-0728165B87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3277" y="2545922"/>
                <a:ext cx="1152000" cy="11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Face with Tears of Joy on Twitter Twemoji 13.1">
                <a:extLst>
                  <a:ext uri="{FF2B5EF4-FFF2-40B4-BE49-F238E27FC236}">
                    <a16:creationId xmlns:a16="http://schemas.microsoft.com/office/drawing/2014/main" id="{420808CC-B435-43B9-99D3-E4C7CDDFA9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7971" y="2833981"/>
                <a:ext cx="9000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4" name="Picture 16" descr="빅데이터">
              <a:extLst>
                <a:ext uri="{FF2B5EF4-FFF2-40B4-BE49-F238E27FC236}">
                  <a16:creationId xmlns:a16="http://schemas.microsoft.com/office/drawing/2014/main" id="{5C1E468B-A954-4F79-859C-EB2AC562A6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091"/>
            <a:stretch/>
          </p:blipFill>
          <p:spPr bwMode="auto">
            <a:xfrm flipH="1">
              <a:off x="7848071" y="2729084"/>
              <a:ext cx="1567618" cy="1207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7F3B12-F089-4A28-BB3E-135A64394FEF}"/>
                </a:ext>
              </a:extLst>
            </p:cNvPr>
            <p:cNvSpPr txBox="1"/>
            <p:nvPr/>
          </p:nvSpPr>
          <p:spPr>
            <a:xfrm>
              <a:off x="2516130" y="4176948"/>
              <a:ext cx="142793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4000" i="0" strike="noStrike" kern="1200" cap="none" spc="0" normalizeH="0" baseline="0" noProof="0" dirty="0">
                  <a:ln>
                    <a:noFill/>
                  </a:ln>
                  <a:solidFill>
                    <a:srgbClr val="6EC3AB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코딩</a:t>
              </a:r>
              <a:r>
                <a:rPr kumimoji="1" lang="ko-KR" altLang="en-US" sz="4000" i="0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  </a:t>
              </a:r>
              <a:endParaRPr kumimoji="1" lang="en-US" altLang="ko-KR" sz="4000" i="0" strike="noStrike" kern="1200" cap="none" spc="0" normalizeH="0" baseline="0" noProof="0" dirty="0">
                <a:ln>
                  <a:noFill/>
                </a:ln>
                <a:solidFill>
                  <a:srgbClr val="45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0E984A-9236-4305-91BC-C40D2DCDF53E}"/>
                </a:ext>
              </a:extLst>
            </p:cNvPr>
            <p:cNvSpPr txBox="1"/>
            <p:nvPr/>
          </p:nvSpPr>
          <p:spPr>
            <a:xfrm>
              <a:off x="4685968" y="4176948"/>
              <a:ext cx="2124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4000" dirty="0">
                  <a:solidFill>
                    <a:srgbClr val="6799D1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호사다마</a:t>
              </a:r>
              <a:endParaRPr kumimoji="1" lang="en-US" altLang="ko-KR" sz="4000" i="0" strike="noStrike" kern="1200" cap="none" spc="0" normalizeH="0" baseline="0" noProof="0" dirty="0">
                <a:ln>
                  <a:noFill/>
                </a:ln>
                <a:solidFill>
                  <a:srgbClr val="6799D1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4EF4E3-9C63-4C11-AFB1-3037523C9A5D}"/>
                </a:ext>
              </a:extLst>
            </p:cNvPr>
            <p:cNvSpPr txBox="1"/>
            <p:nvPr/>
          </p:nvSpPr>
          <p:spPr>
            <a:xfrm>
              <a:off x="7569880" y="4176948"/>
              <a:ext cx="2124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4000" dirty="0">
                  <a:solidFill>
                    <a:srgbClr val="45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코딩천재</a:t>
              </a:r>
              <a:endParaRPr kumimoji="1" lang="en-US" altLang="ko-KR" sz="4000" i="0" strike="noStrike" kern="1200" cap="none" spc="0" normalizeH="0" baseline="0" noProof="0" dirty="0">
                <a:ln>
                  <a:noFill/>
                </a:ln>
                <a:solidFill>
                  <a:srgbClr val="45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21ECC2-556B-44B9-88BA-5A7F1082A358}"/>
                </a:ext>
              </a:extLst>
            </p:cNvPr>
            <p:cNvSpPr txBox="1"/>
            <p:nvPr/>
          </p:nvSpPr>
          <p:spPr>
            <a:xfrm>
              <a:off x="6829924" y="4176948"/>
              <a:ext cx="720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b="0" i="0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=</a:t>
              </a:r>
            </a:p>
          </p:txBody>
        </p:sp>
      </p:grpSp>
      <p:pic>
        <p:nvPicPr>
          <p:cNvPr id="31" name="Picture 18" descr="Crown on emojidex 1.0.34">
            <a:extLst>
              <a:ext uri="{FF2B5EF4-FFF2-40B4-BE49-F238E27FC236}">
                <a16:creationId xmlns:a16="http://schemas.microsoft.com/office/drawing/2014/main" id="{42ED686E-FEAB-457A-AAFE-A05851056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5299">
            <a:off x="8698721" y="2332061"/>
            <a:ext cx="567792" cy="56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98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A822D94-C381-A944-8712-10A83C8A6B62}"/>
              </a:ext>
            </a:extLst>
          </p:cNvPr>
          <p:cNvSpPr txBox="1"/>
          <p:nvPr/>
        </p:nvSpPr>
        <p:spPr>
          <a:xfrm>
            <a:off x="914399" y="923453"/>
            <a:ext cx="176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코사다마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 소개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790F8-09FA-3848-98B3-88699610776E}"/>
              </a:ext>
            </a:extLst>
          </p:cNvPr>
          <p:cNvSpPr txBox="1"/>
          <p:nvPr/>
        </p:nvSpPr>
        <p:spPr>
          <a:xfrm>
            <a:off x="914399" y="1465154"/>
            <a:ext cx="2688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발자취</a:t>
            </a:r>
            <a:endParaRPr kumimoji="1" lang="ko-Kore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Bold" panose="020B0500000000000000" pitchFamily="34" charset="-128"/>
              <a:ea typeface="Spoqa Han Sans Neo Bold" panose="020B0500000000000000" pitchFamily="34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A07A8-00A5-4482-8C84-0014E098020E}"/>
              </a:ext>
            </a:extLst>
          </p:cNvPr>
          <p:cNvSpPr txBox="1"/>
          <p:nvPr/>
        </p:nvSpPr>
        <p:spPr>
          <a:xfrm>
            <a:off x="887238" y="5696884"/>
            <a:ext cx="679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신윤진</a:t>
            </a:r>
            <a:endParaRPr kumimoji="1" lang="ko-Kore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B68D581-8670-4796-8EEB-6528123846D3}"/>
              </a:ext>
            </a:extLst>
          </p:cNvPr>
          <p:cNvGrpSpPr/>
          <p:nvPr/>
        </p:nvGrpSpPr>
        <p:grpSpPr>
          <a:xfrm>
            <a:off x="5216455" y="2120357"/>
            <a:ext cx="60671" cy="3347755"/>
            <a:chOff x="6067569" y="2130249"/>
            <a:chExt cx="60671" cy="3347755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4FF7A048-8366-41BD-9C95-96438E44AEFD}"/>
                </a:ext>
              </a:extLst>
            </p:cNvPr>
            <p:cNvCxnSpPr>
              <a:cxnSpLocks/>
            </p:cNvCxnSpPr>
            <p:nvPr/>
          </p:nvCxnSpPr>
          <p:spPr>
            <a:xfrm>
              <a:off x="6097904" y="2140141"/>
              <a:ext cx="0" cy="3327971"/>
            </a:xfrm>
            <a:prstGeom prst="line">
              <a:avLst/>
            </a:prstGeom>
            <a:ln w="19050">
              <a:solidFill>
                <a:srgbClr val="4547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8B0C158-A659-4D32-9953-3A75059DC18A}"/>
                </a:ext>
              </a:extLst>
            </p:cNvPr>
            <p:cNvSpPr/>
            <p:nvPr/>
          </p:nvSpPr>
          <p:spPr>
            <a:xfrm rot="5400000">
              <a:off x="6067569" y="5417333"/>
              <a:ext cx="60671" cy="60671"/>
            </a:xfrm>
            <a:prstGeom prst="ellipse">
              <a:avLst/>
            </a:prstGeom>
            <a:solidFill>
              <a:srgbClr val="454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AE1C18F-3211-4A14-9A8B-E32FB13067F8}"/>
                </a:ext>
              </a:extLst>
            </p:cNvPr>
            <p:cNvSpPr/>
            <p:nvPr/>
          </p:nvSpPr>
          <p:spPr>
            <a:xfrm rot="5400000">
              <a:off x="6067569" y="2130249"/>
              <a:ext cx="60671" cy="60671"/>
            </a:xfrm>
            <a:prstGeom prst="ellipse">
              <a:avLst/>
            </a:prstGeom>
            <a:solidFill>
              <a:srgbClr val="454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4B6A438-FA70-4500-853E-57596D15521D}"/>
              </a:ext>
            </a:extLst>
          </p:cNvPr>
          <p:cNvGrpSpPr/>
          <p:nvPr/>
        </p:nvGrpSpPr>
        <p:grpSpPr>
          <a:xfrm>
            <a:off x="2200516" y="2305538"/>
            <a:ext cx="2794333" cy="541866"/>
            <a:chOff x="2978941" y="1952955"/>
            <a:chExt cx="3303969" cy="54186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EE576AD-7265-4D24-B832-4D9EE91FD222}"/>
                </a:ext>
              </a:extLst>
            </p:cNvPr>
            <p:cNvSpPr txBox="1"/>
            <p:nvPr/>
          </p:nvSpPr>
          <p:spPr>
            <a:xfrm>
              <a:off x="2978943" y="1952955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99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2</a:t>
              </a:r>
              <a:r>
                <a:rPr kumimoji="1" lang="en-US" altLang="ko-Kore-KR" sz="1400" dirty="0">
                  <a:solidFill>
                    <a:srgbClr val="999999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020. 01.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A93AB1A-7BED-4801-9B9B-86E3DD728113}"/>
                </a:ext>
              </a:extLst>
            </p:cNvPr>
            <p:cNvSpPr txBox="1"/>
            <p:nvPr/>
          </p:nvSpPr>
          <p:spPr>
            <a:xfrm>
              <a:off x="2978941" y="2187044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파이썬 기초 문법 스터디 시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작</a:t>
              </a:r>
              <a:endParaRPr kumimoji="1" lang="ko-Kore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663EA77-63E4-4D9D-9BF5-895A1CA84813}"/>
              </a:ext>
            </a:extLst>
          </p:cNvPr>
          <p:cNvGrpSpPr/>
          <p:nvPr/>
        </p:nvGrpSpPr>
        <p:grpSpPr>
          <a:xfrm>
            <a:off x="2200518" y="3045566"/>
            <a:ext cx="2794331" cy="541866"/>
            <a:chOff x="2978941" y="1952955"/>
            <a:chExt cx="3303969" cy="54186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B88C6B-2AB5-477C-8098-970D72796034}"/>
                </a:ext>
              </a:extLst>
            </p:cNvPr>
            <p:cNvSpPr txBox="1"/>
            <p:nvPr/>
          </p:nvSpPr>
          <p:spPr>
            <a:xfrm>
              <a:off x="2978943" y="1952955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99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2</a:t>
              </a:r>
              <a:r>
                <a:rPr kumimoji="1" lang="en-US" altLang="ko-Kore-KR" sz="1400" dirty="0">
                  <a:solidFill>
                    <a:srgbClr val="999999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020. 03.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029812-D773-48A4-8E9B-700E97B0D57E}"/>
                </a:ext>
              </a:extLst>
            </p:cNvPr>
            <p:cNvSpPr txBox="1"/>
            <p:nvPr/>
          </p:nvSpPr>
          <p:spPr>
            <a:xfrm>
              <a:off x="2978941" y="2187044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dirty="0">
                  <a:solidFill>
                    <a:srgbClr val="45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데이터 사이언스 커리큘럼 </a:t>
              </a:r>
              <a:r>
                <a:rPr kumimoji="1" lang="ko-KR" altLang="en-US" sz="1400" dirty="0">
                  <a:solidFill>
                    <a:srgbClr val="44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런칭</a:t>
              </a:r>
              <a:endParaRPr kumimoji="1" lang="ko-Kore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F673385-698E-458D-AC01-C3479CE34373}"/>
              </a:ext>
            </a:extLst>
          </p:cNvPr>
          <p:cNvGrpSpPr/>
          <p:nvPr/>
        </p:nvGrpSpPr>
        <p:grpSpPr>
          <a:xfrm>
            <a:off x="2200520" y="3785594"/>
            <a:ext cx="2794329" cy="541866"/>
            <a:chOff x="2978941" y="1952955"/>
            <a:chExt cx="3303969" cy="54186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278C99E-53EB-4AA6-B509-4573889F6414}"/>
                </a:ext>
              </a:extLst>
            </p:cNvPr>
            <p:cNvSpPr txBox="1"/>
            <p:nvPr/>
          </p:nvSpPr>
          <p:spPr>
            <a:xfrm>
              <a:off x="2978943" y="1952955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99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2</a:t>
              </a:r>
              <a:r>
                <a:rPr kumimoji="1" lang="en-US" altLang="ko-Kore-KR" sz="1400" dirty="0">
                  <a:solidFill>
                    <a:srgbClr val="999999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020. 07.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47730E6-1BF2-4F83-8BA9-4485BCC53C51}"/>
                </a:ext>
              </a:extLst>
            </p:cNvPr>
            <p:cNvSpPr txBox="1"/>
            <p:nvPr/>
          </p:nvSpPr>
          <p:spPr>
            <a:xfrm>
              <a:off x="2978941" y="2187044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dirty="0">
                  <a:solidFill>
                    <a:srgbClr val="45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Intro</a:t>
              </a:r>
              <a:r>
                <a:rPr kumimoji="1" lang="ko-KR" altLang="en-US" sz="1400" dirty="0">
                  <a:solidFill>
                    <a:srgbClr val="45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 </a:t>
              </a:r>
              <a:r>
                <a:rPr kumimoji="1" lang="en-US" altLang="ko-KR" sz="1400" dirty="0">
                  <a:solidFill>
                    <a:srgbClr val="45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to</a:t>
              </a:r>
              <a:r>
                <a:rPr kumimoji="1" lang="ko-KR" altLang="en-US" sz="1400" dirty="0">
                  <a:solidFill>
                    <a:srgbClr val="45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 </a:t>
              </a:r>
              <a:r>
                <a:rPr kumimoji="1" lang="en-US" altLang="ko-KR" sz="1400" dirty="0">
                  <a:solidFill>
                    <a:srgbClr val="45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SQL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 커리큘럼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 런칭</a:t>
              </a:r>
              <a:endParaRPr kumimoji="1" lang="ko-Kore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9659B83-ECC0-48B4-A4F7-229BED96BFCF}"/>
              </a:ext>
            </a:extLst>
          </p:cNvPr>
          <p:cNvGrpSpPr/>
          <p:nvPr/>
        </p:nvGrpSpPr>
        <p:grpSpPr>
          <a:xfrm>
            <a:off x="2303962" y="4525621"/>
            <a:ext cx="2690887" cy="757309"/>
            <a:chOff x="2978941" y="1952955"/>
            <a:chExt cx="3303969" cy="75730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F4F6BC-79CA-4F01-8DF9-A6DE1F41C785}"/>
                </a:ext>
              </a:extLst>
            </p:cNvPr>
            <p:cNvSpPr txBox="1"/>
            <p:nvPr/>
          </p:nvSpPr>
          <p:spPr>
            <a:xfrm>
              <a:off x="2978943" y="1952955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99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2</a:t>
              </a:r>
              <a:r>
                <a:rPr kumimoji="1" lang="en-US" altLang="ko-Kore-KR" sz="1400" dirty="0">
                  <a:solidFill>
                    <a:srgbClr val="999999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020. 09.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72EBBF-2E00-4C68-82D8-20B2C6A1C85E}"/>
                </a:ext>
              </a:extLst>
            </p:cNvPr>
            <p:cNvSpPr txBox="1"/>
            <p:nvPr/>
          </p:nvSpPr>
          <p:spPr>
            <a:xfrm>
              <a:off x="2978941" y="2187044"/>
              <a:ext cx="33039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코사다마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 컨퍼런스 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COCO 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개최</a:t>
              </a:r>
              <a:endPara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5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  <a:p>
              <a:pPr algn="r">
                <a:defRPr/>
              </a:pPr>
              <a:r>
                <a:rPr kumimoji="1" lang="en-US" altLang="ko-KR" sz="1400" dirty="0">
                  <a:solidFill>
                    <a:srgbClr val="45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Intermediate DS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 커리큘럼 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런칭</a:t>
              </a:r>
              <a:endParaRPr kumimoji="1" lang="ko-Kore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39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A822D94-C381-A944-8712-10A83C8A6B62}"/>
              </a:ext>
            </a:extLst>
          </p:cNvPr>
          <p:cNvSpPr txBox="1"/>
          <p:nvPr/>
        </p:nvSpPr>
        <p:spPr>
          <a:xfrm>
            <a:off x="914399" y="923453"/>
            <a:ext cx="176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코사다마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 소개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790F8-09FA-3848-98B3-88699610776E}"/>
              </a:ext>
            </a:extLst>
          </p:cNvPr>
          <p:cNvSpPr txBox="1"/>
          <p:nvPr/>
        </p:nvSpPr>
        <p:spPr>
          <a:xfrm>
            <a:off x="914399" y="1465154"/>
            <a:ext cx="2688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Bold" panose="020B0500000000000000" pitchFamily="34" charset="-128"/>
                <a:ea typeface="Spoqa Han Sans Neo Bold" panose="020B0500000000000000" pitchFamily="34" charset="-128"/>
                <a:cs typeface="+mn-cs"/>
              </a:rPr>
              <a:t>발자취</a:t>
            </a:r>
            <a:endParaRPr kumimoji="1" lang="ko-Kore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Bold" panose="020B0500000000000000" pitchFamily="34" charset="-128"/>
              <a:ea typeface="Spoqa Han Sans Neo Bold" panose="020B0500000000000000" pitchFamily="34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A07A8-00A5-4482-8C84-0014E098020E}"/>
              </a:ext>
            </a:extLst>
          </p:cNvPr>
          <p:cNvSpPr txBox="1"/>
          <p:nvPr/>
        </p:nvSpPr>
        <p:spPr>
          <a:xfrm>
            <a:off x="887238" y="5696884"/>
            <a:ext cx="679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신윤진</a:t>
            </a:r>
            <a:endParaRPr kumimoji="1" lang="ko-Kore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B68D581-8670-4796-8EEB-6528123846D3}"/>
              </a:ext>
            </a:extLst>
          </p:cNvPr>
          <p:cNvGrpSpPr/>
          <p:nvPr/>
        </p:nvGrpSpPr>
        <p:grpSpPr>
          <a:xfrm>
            <a:off x="5216455" y="2120357"/>
            <a:ext cx="60671" cy="3347755"/>
            <a:chOff x="6067569" y="2130249"/>
            <a:chExt cx="60671" cy="3347755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4FF7A048-8366-41BD-9C95-96438E44AEFD}"/>
                </a:ext>
              </a:extLst>
            </p:cNvPr>
            <p:cNvCxnSpPr>
              <a:cxnSpLocks/>
            </p:cNvCxnSpPr>
            <p:nvPr/>
          </p:nvCxnSpPr>
          <p:spPr>
            <a:xfrm>
              <a:off x="6097904" y="2140141"/>
              <a:ext cx="0" cy="3327971"/>
            </a:xfrm>
            <a:prstGeom prst="line">
              <a:avLst/>
            </a:prstGeom>
            <a:ln w="19050">
              <a:solidFill>
                <a:srgbClr val="4547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8B0C158-A659-4D32-9953-3A75059DC18A}"/>
                </a:ext>
              </a:extLst>
            </p:cNvPr>
            <p:cNvSpPr/>
            <p:nvPr/>
          </p:nvSpPr>
          <p:spPr>
            <a:xfrm rot="5400000">
              <a:off x="6067569" y="5417333"/>
              <a:ext cx="60671" cy="60671"/>
            </a:xfrm>
            <a:prstGeom prst="ellipse">
              <a:avLst/>
            </a:prstGeom>
            <a:solidFill>
              <a:srgbClr val="454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AE1C18F-3211-4A14-9A8B-E32FB13067F8}"/>
                </a:ext>
              </a:extLst>
            </p:cNvPr>
            <p:cNvSpPr/>
            <p:nvPr/>
          </p:nvSpPr>
          <p:spPr>
            <a:xfrm rot="5400000">
              <a:off x="6067569" y="2130249"/>
              <a:ext cx="60671" cy="60671"/>
            </a:xfrm>
            <a:prstGeom prst="ellipse">
              <a:avLst/>
            </a:prstGeom>
            <a:solidFill>
              <a:srgbClr val="454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F6BC58B-9696-494C-975B-9D7878DF0BDD}"/>
              </a:ext>
            </a:extLst>
          </p:cNvPr>
          <p:cNvGrpSpPr/>
          <p:nvPr/>
        </p:nvGrpSpPr>
        <p:grpSpPr>
          <a:xfrm>
            <a:off x="5547315" y="2305538"/>
            <a:ext cx="3303969" cy="541866"/>
            <a:chOff x="2978941" y="1952955"/>
            <a:chExt cx="3303969" cy="54186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519690A-B51F-42C8-8D25-BB3956586AA0}"/>
                </a:ext>
              </a:extLst>
            </p:cNvPr>
            <p:cNvSpPr txBox="1"/>
            <p:nvPr/>
          </p:nvSpPr>
          <p:spPr>
            <a:xfrm>
              <a:off x="2978943" y="1952955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99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2020. 07.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952AC6-9714-4995-BB40-D135D34BC489}"/>
                </a:ext>
              </a:extLst>
            </p:cNvPr>
            <p:cNvSpPr txBox="1"/>
            <p:nvPr/>
          </p:nvSpPr>
          <p:spPr>
            <a:xfrm>
              <a:off x="2978941" y="2187044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행정안전부 </a:t>
              </a:r>
              <a:r>
                <a:rPr kumimoji="1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해커톤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 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대회 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‘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커뮤니티상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’ 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수상</a:t>
              </a:r>
              <a:endParaRPr kumimoji="1" lang="ko-Kore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5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626B3DE-F598-4EB6-A5FE-1682BADBB383}"/>
              </a:ext>
            </a:extLst>
          </p:cNvPr>
          <p:cNvGrpSpPr/>
          <p:nvPr/>
        </p:nvGrpSpPr>
        <p:grpSpPr>
          <a:xfrm>
            <a:off x="5547315" y="3045566"/>
            <a:ext cx="4492752" cy="541866"/>
            <a:chOff x="2978941" y="1952955"/>
            <a:chExt cx="3303969" cy="54186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DA7A918-E68C-4DEC-9C6A-8F5C1C6DAA06}"/>
                </a:ext>
              </a:extLst>
            </p:cNvPr>
            <p:cNvSpPr txBox="1"/>
            <p:nvPr/>
          </p:nvSpPr>
          <p:spPr>
            <a:xfrm>
              <a:off x="2978943" y="1952955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99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2020. 09.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6B82E1D-575A-4D8F-BAB3-7044A1DBC2B7}"/>
                </a:ext>
              </a:extLst>
            </p:cNvPr>
            <p:cNvSpPr txBox="1"/>
            <p:nvPr/>
          </p:nvSpPr>
          <p:spPr>
            <a:xfrm>
              <a:off x="2978941" y="2187044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중앙대학교 사회학과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 &lt;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사회통계론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&gt; Guest Lecture 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제작</a:t>
              </a:r>
              <a:endParaRPr kumimoji="1" lang="ko-Kore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5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93DDA56-B60C-496E-9C50-B06A52E1D3EA}"/>
              </a:ext>
            </a:extLst>
          </p:cNvPr>
          <p:cNvGrpSpPr/>
          <p:nvPr/>
        </p:nvGrpSpPr>
        <p:grpSpPr>
          <a:xfrm>
            <a:off x="5547315" y="3785594"/>
            <a:ext cx="4291538" cy="541866"/>
            <a:chOff x="2978941" y="1952955"/>
            <a:chExt cx="3303969" cy="54186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3D1FEC7-38FB-4387-A0FD-D72023C361C3}"/>
                </a:ext>
              </a:extLst>
            </p:cNvPr>
            <p:cNvSpPr txBox="1"/>
            <p:nvPr/>
          </p:nvSpPr>
          <p:spPr>
            <a:xfrm>
              <a:off x="2978943" y="1952955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99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2020. 12.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2EDFC84-C3E7-4676-AE52-B0F09B1654AE}"/>
                </a:ext>
              </a:extLst>
            </p:cNvPr>
            <p:cNvSpPr txBox="1"/>
            <p:nvPr/>
          </p:nvSpPr>
          <p:spPr>
            <a:xfrm>
              <a:off x="2978941" y="2187044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국회 입법활동 빅데이터 시각화 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경진대회 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3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위</a:t>
              </a:r>
              <a:endPara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srgbClr val="45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B9BFC81-BE57-4B16-BCC6-96D3F126F4B3}"/>
              </a:ext>
            </a:extLst>
          </p:cNvPr>
          <p:cNvGrpSpPr/>
          <p:nvPr/>
        </p:nvGrpSpPr>
        <p:grpSpPr>
          <a:xfrm>
            <a:off x="5547315" y="4525621"/>
            <a:ext cx="3303969" cy="541866"/>
            <a:chOff x="2978941" y="1952955"/>
            <a:chExt cx="3303969" cy="54186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1C93B03-80CD-467C-8A29-CF7FBE4F5064}"/>
                </a:ext>
              </a:extLst>
            </p:cNvPr>
            <p:cNvSpPr txBox="1"/>
            <p:nvPr/>
          </p:nvSpPr>
          <p:spPr>
            <a:xfrm>
              <a:off x="2978943" y="1952955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99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2021. 03.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5F4597-CCBE-4F5A-ABF5-603203211038}"/>
                </a:ext>
              </a:extLst>
            </p:cNvPr>
            <p:cNvSpPr txBox="1"/>
            <p:nvPr/>
          </p:nvSpPr>
          <p:spPr>
            <a:xfrm>
              <a:off x="2978941" y="2187044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NIA 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오픈데이터 데이 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참여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 </a:t>
              </a:r>
              <a:endPara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60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A822D94-C381-A944-8712-10A83C8A6B62}"/>
              </a:ext>
            </a:extLst>
          </p:cNvPr>
          <p:cNvSpPr txBox="1"/>
          <p:nvPr/>
        </p:nvSpPr>
        <p:spPr>
          <a:xfrm>
            <a:off x="914399" y="923453"/>
            <a:ext cx="176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코사다마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 소개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790F8-09FA-3848-98B3-88699610776E}"/>
              </a:ext>
            </a:extLst>
          </p:cNvPr>
          <p:cNvSpPr txBox="1"/>
          <p:nvPr/>
        </p:nvSpPr>
        <p:spPr>
          <a:xfrm>
            <a:off x="914399" y="1465154"/>
            <a:ext cx="2688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Bold" panose="020B0500000000000000" pitchFamily="34" charset="-128"/>
                <a:ea typeface="Spoqa Han Sans Neo Bold" panose="020B0500000000000000" pitchFamily="34" charset="-128"/>
                <a:cs typeface="+mn-cs"/>
              </a:rPr>
              <a:t>발자취</a:t>
            </a:r>
            <a:endParaRPr kumimoji="1" lang="ko-Kore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Bold" panose="020B0500000000000000" pitchFamily="34" charset="-128"/>
              <a:ea typeface="Spoqa Han Sans Neo Bold" panose="020B0500000000000000" pitchFamily="34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A07A8-00A5-4482-8C84-0014E098020E}"/>
              </a:ext>
            </a:extLst>
          </p:cNvPr>
          <p:cNvSpPr txBox="1"/>
          <p:nvPr/>
        </p:nvSpPr>
        <p:spPr>
          <a:xfrm>
            <a:off x="887238" y="5696884"/>
            <a:ext cx="679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신윤진</a:t>
            </a:r>
            <a:endParaRPr kumimoji="1" lang="ko-Kore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631C700-58F5-42AB-90B2-D539099CFAD8}"/>
              </a:ext>
            </a:extLst>
          </p:cNvPr>
          <p:cNvGrpSpPr/>
          <p:nvPr/>
        </p:nvGrpSpPr>
        <p:grpSpPr>
          <a:xfrm>
            <a:off x="5547315" y="2305538"/>
            <a:ext cx="3303969" cy="541866"/>
            <a:chOff x="2978941" y="1952955"/>
            <a:chExt cx="3303969" cy="54186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8E8569-7E3E-48E4-A033-E9D4C597B730}"/>
                </a:ext>
              </a:extLst>
            </p:cNvPr>
            <p:cNvSpPr txBox="1"/>
            <p:nvPr/>
          </p:nvSpPr>
          <p:spPr>
            <a:xfrm>
              <a:off x="2978943" y="1952955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99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2020. 07.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F4331F-A6B1-4BCF-B575-47DD028CE7F2}"/>
                </a:ext>
              </a:extLst>
            </p:cNvPr>
            <p:cNvSpPr txBox="1"/>
            <p:nvPr/>
          </p:nvSpPr>
          <p:spPr>
            <a:xfrm>
              <a:off x="2978941" y="2187044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행정안전부 </a:t>
              </a:r>
              <a:r>
                <a:rPr kumimoji="1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해커톤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 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대회 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‘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커뮤니티상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’ 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수상</a:t>
              </a:r>
              <a:endParaRPr kumimoji="1" lang="ko-Kore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5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D50178D-A97B-487E-9D81-A38C5261C8C7}"/>
              </a:ext>
            </a:extLst>
          </p:cNvPr>
          <p:cNvGrpSpPr/>
          <p:nvPr/>
        </p:nvGrpSpPr>
        <p:grpSpPr>
          <a:xfrm>
            <a:off x="5547315" y="3045566"/>
            <a:ext cx="4492752" cy="541866"/>
            <a:chOff x="2978941" y="1952955"/>
            <a:chExt cx="3303969" cy="54186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41C52F5-4259-400D-A01C-82DA3B4397DC}"/>
                </a:ext>
              </a:extLst>
            </p:cNvPr>
            <p:cNvSpPr txBox="1"/>
            <p:nvPr/>
          </p:nvSpPr>
          <p:spPr>
            <a:xfrm>
              <a:off x="2978943" y="1952955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99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2020. 09.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9C3C55-4366-4ACF-ADE9-9BC4986DBE6B}"/>
                </a:ext>
              </a:extLst>
            </p:cNvPr>
            <p:cNvSpPr txBox="1"/>
            <p:nvPr/>
          </p:nvSpPr>
          <p:spPr>
            <a:xfrm>
              <a:off x="2978941" y="2187044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중앙대학교 사회학과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 &lt;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사회통계론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&gt; Guest Lecture 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제작</a:t>
              </a:r>
              <a:endParaRPr kumimoji="1" lang="ko-Kore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5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1DD69DB-4B49-4C47-9A3F-F106352B2B1F}"/>
              </a:ext>
            </a:extLst>
          </p:cNvPr>
          <p:cNvGrpSpPr/>
          <p:nvPr/>
        </p:nvGrpSpPr>
        <p:grpSpPr>
          <a:xfrm>
            <a:off x="5547315" y="3785594"/>
            <a:ext cx="4291538" cy="541866"/>
            <a:chOff x="2978941" y="1952955"/>
            <a:chExt cx="3303969" cy="54186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2E2D887-21A1-4180-9058-911A81961428}"/>
                </a:ext>
              </a:extLst>
            </p:cNvPr>
            <p:cNvSpPr txBox="1"/>
            <p:nvPr/>
          </p:nvSpPr>
          <p:spPr>
            <a:xfrm>
              <a:off x="2978943" y="1952955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99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2020. 12.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958BAD-2EDE-4581-9368-FF03C37A0ED2}"/>
                </a:ext>
              </a:extLst>
            </p:cNvPr>
            <p:cNvSpPr txBox="1"/>
            <p:nvPr/>
          </p:nvSpPr>
          <p:spPr>
            <a:xfrm>
              <a:off x="2978941" y="2187044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국회 입법활동 빅데이터 시각화 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경진대회 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3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위</a:t>
              </a:r>
              <a:endPara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srgbClr val="45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E5D8104-07EF-4BD2-898E-ED9E17DA6E59}"/>
              </a:ext>
            </a:extLst>
          </p:cNvPr>
          <p:cNvGrpSpPr/>
          <p:nvPr/>
        </p:nvGrpSpPr>
        <p:grpSpPr>
          <a:xfrm>
            <a:off x="5547315" y="4525621"/>
            <a:ext cx="3303969" cy="541866"/>
            <a:chOff x="2978941" y="1952955"/>
            <a:chExt cx="3303969" cy="54186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E331EFB-7C60-4B92-9870-80B45D507326}"/>
                </a:ext>
              </a:extLst>
            </p:cNvPr>
            <p:cNvSpPr txBox="1"/>
            <p:nvPr/>
          </p:nvSpPr>
          <p:spPr>
            <a:xfrm>
              <a:off x="2978943" y="1952955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99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2021. 03.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878FB7C-5656-426C-A501-73EC4D624237}"/>
                </a:ext>
              </a:extLst>
            </p:cNvPr>
            <p:cNvSpPr txBox="1"/>
            <p:nvPr/>
          </p:nvSpPr>
          <p:spPr>
            <a:xfrm>
              <a:off x="2978941" y="2187044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NIA 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오픈데이터 데이 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참여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 </a:t>
              </a:r>
              <a:endPara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B68D581-8670-4796-8EEB-6528123846D3}"/>
              </a:ext>
            </a:extLst>
          </p:cNvPr>
          <p:cNvGrpSpPr/>
          <p:nvPr/>
        </p:nvGrpSpPr>
        <p:grpSpPr>
          <a:xfrm>
            <a:off x="5216455" y="2120357"/>
            <a:ext cx="60671" cy="3347755"/>
            <a:chOff x="6067569" y="2130249"/>
            <a:chExt cx="60671" cy="3347755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4FF7A048-8366-41BD-9C95-96438E44AEFD}"/>
                </a:ext>
              </a:extLst>
            </p:cNvPr>
            <p:cNvCxnSpPr>
              <a:cxnSpLocks/>
            </p:cNvCxnSpPr>
            <p:nvPr/>
          </p:nvCxnSpPr>
          <p:spPr>
            <a:xfrm>
              <a:off x="6097904" y="2140141"/>
              <a:ext cx="0" cy="3327971"/>
            </a:xfrm>
            <a:prstGeom prst="line">
              <a:avLst/>
            </a:prstGeom>
            <a:ln w="19050">
              <a:solidFill>
                <a:srgbClr val="4547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8B0C158-A659-4D32-9953-3A75059DC18A}"/>
                </a:ext>
              </a:extLst>
            </p:cNvPr>
            <p:cNvSpPr/>
            <p:nvPr/>
          </p:nvSpPr>
          <p:spPr>
            <a:xfrm rot="5400000">
              <a:off x="6067569" y="5417333"/>
              <a:ext cx="60671" cy="60671"/>
            </a:xfrm>
            <a:prstGeom prst="ellipse">
              <a:avLst/>
            </a:prstGeom>
            <a:solidFill>
              <a:srgbClr val="454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AE1C18F-3211-4A14-9A8B-E32FB13067F8}"/>
                </a:ext>
              </a:extLst>
            </p:cNvPr>
            <p:cNvSpPr/>
            <p:nvPr/>
          </p:nvSpPr>
          <p:spPr>
            <a:xfrm rot="5400000">
              <a:off x="6067569" y="2130249"/>
              <a:ext cx="60671" cy="60671"/>
            </a:xfrm>
            <a:prstGeom prst="ellipse">
              <a:avLst/>
            </a:prstGeom>
            <a:solidFill>
              <a:srgbClr val="454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A500F38-43C0-4EF1-8683-7D78A9984E91}"/>
              </a:ext>
            </a:extLst>
          </p:cNvPr>
          <p:cNvGrpSpPr/>
          <p:nvPr/>
        </p:nvGrpSpPr>
        <p:grpSpPr>
          <a:xfrm>
            <a:off x="2200516" y="2305538"/>
            <a:ext cx="2794333" cy="541866"/>
            <a:chOff x="2978941" y="1952955"/>
            <a:chExt cx="3303969" cy="54186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47FA7D-D27F-45AF-951A-21B549BD192D}"/>
                </a:ext>
              </a:extLst>
            </p:cNvPr>
            <p:cNvSpPr txBox="1"/>
            <p:nvPr/>
          </p:nvSpPr>
          <p:spPr>
            <a:xfrm>
              <a:off x="2978943" y="1952955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99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2</a:t>
              </a:r>
              <a:r>
                <a:rPr kumimoji="1" lang="en-US" altLang="ko-Kore-KR" sz="1400" dirty="0">
                  <a:solidFill>
                    <a:srgbClr val="999999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020. 01.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376470-9AE7-4624-8A48-EE9DFC6F41C1}"/>
                </a:ext>
              </a:extLst>
            </p:cNvPr>
            <p:cNvSpPr txBox="1"/>
            <p:nvPr/>
          </p:nvSpPr>
          <p:spPr>
            <a:xfrm>
              <a:off x="2978941" y="2187044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파이썬 기초 문법 스터디 시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작</a:t>
              </a:r>
              <a:endParaRPr kumimoji="1" lang="ko-Kore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1CF41C4-A994-4808-8976-54F895CC7BFC}"/>
              </a:ext>
            </a:extLst>
          </p:cNvPr>
          <p:cNvGrpSpPr/>
          <p:nvPr/>
        </p:nvGrpSpPr>
        <p:grpSpPr>
          <a:xfrm>
            <a:off x="2200518" y="3045566"/>
            <a:ext cx="2794331" cy="541866"/>
            <a:chOff x="2978941" y="1952955"/>
            <a:chExt cx="3303969" cy="54186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AC9C70-5C29-4712-A49F-C64C202FC5A4}"/>
                </a:ext>
              </a:extLst>
            </p:cNvPr>
            <p:cNvSpPr txBox="1"/>
            <p:nvPr/>
          </p:nvSpPr>
          <p:spPr>
            <a:xfrm>
              <a:off x="2978943" y="1952955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99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2</a:t>
              </a:r>
              <a:r>
                <a:rPr kumimoji="1" lang="en-US" altLang="ko-Kore-KR" sz="1400" dirty="0">
                  <a:solidFill>
                    <a:srgbClr val="999999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020. 03.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90E931-7AE4-4A1F-9732-18C582F000F9}"/>
                </a:ext>
              </a:extLst>
            </p:cNvPr>
            <p:cNvSpPr txBox="1"/>
            <p:nvPr/>
          </p:nvSpPr>
          <p:spPr>
            <a:xfrm>
              <a:off x="2978941" y="2187044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dirty="0">
                  <a:solidFill>
                    <a:srgbClr val="45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데이터 사이언스 커리큘럼 </a:t>
              </a:r>
              <a:r>
                <a:rPr kumimoji="1" lang="ko-KR" altLang="en-US" sz="1400" dirty="0">
                  <a:solidFill>
                    <a:srgbClr val="44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런칭</a:t>
              </a:r>
              <a:endParaRPr kumimoji="1" lang="ko-Kore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9614C3E-768B-49A4-90B5-EBC3B925CB26}"/>
              </a:ext>
            </a:extLst>
          </p:cNvPr>
          <p:cNvGrpSpPr/>
          <p:nvPr/>
        </p:nvGrpSpPr>
        <p:grpSpPr>
          <a:xfrm>
            <a:off x="2200520" y="3785594"/>
            <a:ext cx="2794329" cy="541866"/>
            <a:chOff x="2978941" y="1952955"/>
            <a:chExt cx="3303969" cy="54186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0A87D1-1F18-4831-92F5-C41C0D469655}"/>
                </a:ext>
              </a:extLst>
            </p:cNvPr>
            <p:cNvSpPr txBox="1"/>
            <p:nvPr/>
          </p:nvSpPr>
          <p:spPr>
            <a:xfrm>
              <a:off x="2978943" y="1952955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99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2</a:t>
              </a:r>
              <a:r>
                <a:rPr kumimoji="1" lang="en-US" altLang="ko-Kore-KR" sz="1400" dirty="0">
                  <a:solidFill>
                    <a:srgbClr val="999999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020. 07.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132123-6306-4C6E-8410-10655F669505}"/>
                </a:ext>
              </a:extLst>
            </p:cNvPr>
            <p:cNvSpPr txBox="1"/>
            <p:nvPr/>
          </p:nvSpPr>
          <p:spPr>
            <a:xfrm>
              <a:off x="2978941" y="2187044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dirty="0">
                  <a:solidFill>
                    <a:srgbClr val="45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Intro</a:t>
              </a:r>
              <a:r>
                <a:rPr kumimoji="1" lang="ko-KR" altLang="en-US" sz="1400" dirty="0">
                  <a:solidFill>
                    <a:srgbClr val="45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 </a:t>
              </a:r>
              <a:r>
                <a:rPr kumimoji="1" lang="en-US" altLang="ko-KR" sz="1400" dirty="0">
                  <a:solidFill>
                    <a:srgbClr val="45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to</a:t>
              </a:r>
              <a:r>
                <a:rPr kumimoji="1" lang="ko-KR" altLang="en-US" sz="1400" dirty="0">
                  <a:solidFill>
                    <a:srgbClr val="45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 </a:t>
              </a:r>
              <a:r>
                <a:rPr kumimoji="1" lang="en-US" altLang="ko-KR" sz="1400" dirty="0">
                  <a:solidFill>
                    <a:srgbClr val="45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SQL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 커리큘럼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 런칭</a:t>
              </a:r>
              <a:endParaRPr kumimoji="1" lang="ko-Kore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6BC7EFA-8619-4AED-8C14-A08A5D37C02F}"/>
              </a:ext>
            </a:extLst>
          </p:cNvPr>
          <p:cNvGrpSpPr/>
          <p:nvPr/>
        </p:nvGrpSpPr>
        <p:grpSpPr>
          <a:xfrm>
            <a:off x="2303962" y="4525621"/>
            <a:ext cx="2690887" cy="757309"/>
            <a:chOff x="2978941" y="1952955"/>
            <a:chExt cx="3303969" cy="75730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0AA1EC-A38A-4A0C-B3CF-3D4B1AC39D8C}"/>
                </a:ext>
              </a:extLst>
            </p:cNvPr>
            <p:cNvSpPr txBox="1"/>
            <p:nvPr/>
          </p:nvSpPr>
          <p:spPr>
            <a:xfrm>
              <a:off x="2978943" y="1952955"/>
              <a:ext cx="3303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99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2</a:t>
              </a:r>
              <a:r>
                <a:rPr kumimoji="1" lang="en-US" altLang="ko-Kore-KR" sz="1400" dirty="0">
                  <a:solidFill>
                    <a:srgbClr val="999999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020. 09.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BDFF8E-B8A2-4C4D-ADDD-D74C65C013E4}"/>
                </a:ext>
              </a:extLst>
            </p:cNvPr>
            <p:cNvSpPr txBox="1"/>
            <p:nvPr/>
          </p:nvSpPr>
          <p:spPr>
            <a:xfrm>
              <a:off x="2978941" y="2187044"/>
              <a:ext cx="33039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코사다마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 컨퍼런스 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COCO 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개최</a:t>
              </a:r>
              <a:endPara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5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  <a:p>
              <a:pPr algn="r">
                <a:defRPr/>
              </a:pPr>
              <a:r>
                <a:rPr kumimoji="1" lang="en-US" altLang="ko-KR" sz="1400" dirty="0">
                  <a:solidFill>
                    <a:srgbClr val="45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Intermediate DS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5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 커리큘럼 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474A"/>
                  </a:solidFill>
                  <a:effectLst/>
                  <a:uLnTx/>
                  <a:uFillTx/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런칭</a:t>
              </a:r>
              <a:endParaRPr kumimoji="1" lang="ko-Kore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09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A822D94-C381-A944-8712-10A83C8A6B62}"/>
              </a:ext>
            </a:extLst>
          </p:cNvPr>
          <p:cNvSpPr txBox="1"/>
          <p:nvPr/>
        </p:nvSpPr>
        <p:spPr>
          <a:xfrm>
            <a:off x="914399" y="923453"/>
            <a:ext cx="176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구성원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 소개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790F8-09FA-3848-98B3-88699610776E}"/>
              </a:ext>
            </a:extLst>
          </p:cNvPr>
          <p:cNvSpPr txBox="1"/>
          <p:nvPr/>
        </p:nvSpPr>
        <p:spPr>
          <a:xfrm>
            <a:off x="914399" y="1465154"/>
            <a:ext cx="2688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Advisor</a:t>
            </a:r>
            <a:endParaRPr kumimoji="1" lang="ko-Kore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Bold" panose="020B0500000000000000" pitchFamily="34" charset="-128"/>
              <a:ea typeface="Spoqa Han Sans Neo Bold" panose="020B0500000000000000" pitchFamily="34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A07A8-00A5-4482-8C84-0014E098020E}"/>
              </a:ext>
            </a:extLst>
          </p:cNvPr>
          <p:cNvSpPr txBox="1"/>
          <p:nvPr/>
        </p:nvSpPr>
        <p:spPr>
          <a:xfrm>
            <a:off x="887238" y="5696884"/>
            <a:ext cx="679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신윤진</a:t>
            </a:r>
            <a:endParaRPr kumimoji="1" lang="ko-Kore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D78322FB-F2B0-4A95-A62A-25CC2FE1987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2856" y="2393423"/>
            <a:ext cx="1622033" cy="1668282"/>
          </a:xfrm>
          <a:prstGeom prst="rect">
            <a:avLst/>
          </a:prstGeom>
        </p:spPr>
      </p:pic>
      <p:pic>
        <p:nvPicPr>
          <p:cNvPr id="12" name="object 5">
            <a:extLst>
              <a:ext uri="{FF2B5EF4-FFF2-40B4-BE49-F238E27FC236}">
                <a16:creationId xmlns:a16="http://schemas.microsoft.com/office/drawing/2014/main" id="{0B71BCAD-715A-4D43-9FB7-1F664174DC5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7110" y="2393423"/>
            <a:ext cx="1622033" cy="1673956"/>
          </a:xfrm>
          <a:prstGeom prst="rect">
            <a:avLst/>
          </a:prstGeom>
        </p:spPr>
      </p:pic>
      <p:pic>
        <p:nvPicPr>
          <p:cNvPr id="21" name="object 6">
            <a:extLst>
              <a:ext uri="{FF2B5EF4-FFF2-40B4-BE49-F238E27FC236}">
                <a16:creationId xmlns:a16="http://schemas.microsoft.com/office/drawing/2014/main" id="{2D6AE683-A01F-4CE1-8F6F-E14DE95390A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4983" y="2391833"/>
            <a:ext cx="1622034" cy="167324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F686BCA-6DE6-4562-9FCC-6F5F83CB2F97}"/>
              </a:ext>
            </a:extLst>
          </p:cNvPr>
          <p:cNvGrpSpPr/>
          <p:nvPr/>
        </p:nvGrpSpPr>
        <p:grpSpPr>
          <a:xfrm>
            <a:off x="1469537" y="4219106"/>
            <a:ext cx="2277178" cy="930288"/>
            <a:chOff x="1469537" y="4219106"/>
            <a:chExt cx="2277178" cy="9302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0C09BB-C5D1-4960-8F69-73B998B99384}"/>
                </a:ext>
              </a:extLst>
            </p:cNvPr>
            <p:cNvSpPr txBox="1"/>
            <p:nvPr/>
          </p:nvSpPr>
          <p:spPr>
            <a:xfrm>
              <a:off x="1797110" y="4219106"/>
              <a:ext cx="1622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solidFill>
                    <a:srgbClr val="45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이민아</a:t>
              </a:r>
              <a:endParaRPr kumimoji="1" lang="en-US" altLang="ko-KR" b="1" dirty="0">
                <a:solidFill>
                  <a:srgbClr val="45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BD6141-A580-4103-8A92-F096F5899E6D}"/>
                </a:ext>
              </a:extLst>
            </p:cNvPr>
            <p:cNvSpPr txBox="1"/>
            <p:nvPr/>
          </p:nvSpPr>
          <p:spPr>
            <a:xfrm>
              <a:off x="1469537" y="4626174"/>
              <a:ext cx="2277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dirty="0">
                  <a:solidFill>
                    <a:srgbClr val="44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사회학과</a:t>
              </a:r>
              <a:endParaRPr kumimoji="1" lang="en-US" altLang="ko-KR" sz="14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  <a:p>
              <a:pPr algn="ctr"/>
              <a:r>
                <a:rPr kumimoji="1" lang="ko-KR" altLang="en-US" sz="1400" dirty="0">
                  <a:solidFill>
                    <a:srgbClr val="44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보건의료사회학</a:t>
              </a:r>
              <a:endParaRPr kumimoji="1" lang="en-US" altLang="ko-KR" sz="14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C03628-ABA3-4813-8AAD-015107636767}"/>
              </a:ext>
            </a:extLst>
          </p:cNvPr>
          <p:cNvGrpSpPr/>
          <p:nvPr/>
        </p:nvGrpSpPr>
        <p:grpSpPr>
          <a:xfrm>
            <a:off x="4957411" y="4219106"/>
            <a:ext cx="2277178" cy="930288"/>
            <a:chOff x="1469537" y="4219106"/>
            <a:chExt cx="2277178" cy="93028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675FD2-FE6D-4363-B514-810FEEC5BAD0}"/>
                </a:ext>
              </a:extLst>
            </p:cNvPr>
            <p:cNvSpPr txBox="1"/>
            <p:nvPr/>
          </p:nvSpPr>
          <p:spPr>
            <a:xfrm>
              <a:off x="1797110" y="4219106"/>
              <a:ext cx="1622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 err="1">
                  <a:solidFill>
                    <a:srgbClr val="45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서찬석</a:t>
              </a:r>
              <a:endParaRPr kumimoji="1" lang="en-US" altLang="ko-KR" b="1" dirty="0">
                <a:solidFill>
                  <a:srgbClr val="45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5C8EB3-20A1-40E3-977C-B3179F0F1267}"/>
                </a:ext>
              </a:extLst>
            </p:cNvPr>
            <p:cNvSpPr txBox="1"/>
            <p:nvPr/>
          </p:nvSpPr>
          <p:spPr>
            <a:xfrm>
              <a:off x="1469537" y="4626174"/>
              <a:ext cx="2277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dirty="0">
                  <a:solidFill>
                    <a:srgbClr val="44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사회학과</a:t>
              </a:r>
              <a:endParaRPr kumimoji="1" lang="en-US" altLang="ko-KR" sz="14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  <a:p>
              <a:pPr algn="ctr"/>
              <a:r>
                <a:rPr kumimoji="1" lang="ko-KR" altLang="en-US" sz="1400" dirty="0">
                  <a:solidFill>
                    <a:srgbClr val="44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정치사회학 </a:t>
              </a:r>
              <a:r>
                <a:rPr kumimoji="1" lang="en-US" altLang="ko-KR" sz="1400" dirty="0">
                  <a:solidFill>
                    <a:srgbClr val="44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| </a:t>
              </a:r>
              <a:r>
                <a:rPr kumimoji="1" lang="ko-KR" altLang="en-US" sz="1400" dirty="0">
                  <a:solidFill>
                    <a:srgbClr val="44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통계방법론</a:t>
              </a:r>
              <a:endParaRPr kumimoji="1" lang="en-US" altLang="ko-KR" sz="14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EA98961-3006-4696-A294-BACDD3104B49}"/>
              </a:ext>
            </a:extLst>
          </p:cNvPr>
          <p:cNvGrpSpPr/>
          <p:nvPr/>
        </p:nvGrpSpPr>
        <p:grpSpPr>
          <a:xfrm>
            <a:off x="8445283" y="4219106"/>
            <a:ext cx="2277178" cy="930288"/>
            <a:chOff x="1469537" y="4219106"/>
            <a:chExt cx="2277178" cy="93028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544CE00-4D76-46D0-903F-8C4AF940AB1D}"/>
                </a:ext>
              </a:extLst>
            </p:cNvPr>
            <p:cNvSpPr txBox="1"/>
            <p:nvPr/>
          </p:nvSpPr>
          <p:spPr>
            <a:xfrm>
              <a:off x="1797110" y="4219106"/>
              <a:ext cx="1622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 err="1">
                  <a:solidFill>
                    <a:srgbClr val="45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김학래</a:t>
              </a:r>
              <a:endParaRPr kumimoji="1" lang="en-US" altLang="ko-KR" b="1" dirty="0">
                <a:solidFill>
                  <a:srgbClr val="45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396674-A053-4A6F-BCDD-097EFF8993AB}"/>
                </a:ext>
              </a:extLst>
            </p:cNvPr>
            <p:cNvSpPr txBox="1"/>
            <p:nvPr/>
          </p:nvSpPr>
          <p:spPr>
            <a:xfrm>
              <a:off x="1469537" y="4626174"/>
              <a:ext cx="2277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dirty="0">
                  <a:solidFill>
                    <a:srgbClr val="44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문헌정보학과</a:t>
              </a:r>
              <a:endParaRPr kumimoji="1" lang="en-US" altLang="ko-KR" sz="14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  <a:p>
              <a:pPr algn="ctr"/>
              <a:r>
                <a:rPr kumimoji="1" lang="ko-KR" altLang="en-US" sz="1400" dirty="0">
                  <a:solidFill>
                    <a:srgbClr val="44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컴퓨터공학 </a:t>
              </a:r>
              <a:r>
                <a:rPr kumimoji="1" lang="en-US" altLang="ko-KR" sz="1400" dirty="0">
                  <a:solidFill>
                    <a:srgbClr val="44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| </a:t>
              </a:r>
              <a:r>
                <a:rPr kumimoji="1" lang="ko-KR" altLang="en-US" sz="1400" dirty="0">
                  <a:solidFill>
                    <a:srgbClr val="44474A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  <a:cs typeface="SF Pro Display Semibold" pitchFamily="2" charset="0"/>
                </a:rPr>
                <a:t>경영학</a:t>
              </a:r>
              <a:endParaRPr kumimoji="1" lang="en-US" altLang="ko-KR" sz="14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48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A822D94-C381-A944-8712-10A83C8A6B62}"/>
              </a:ext>
            </a:extLst>
          </p:cNvPr>
          <p:cNvSpPr txBox="1"/>
          <p:nvPr/>
        </p:nvSpPr>
        <p:spPr>
          <a:xfrm>
            <a:off x="914399" y="923453"/>
            <a:ext cx="176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구성원 소개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790F8-09FA-3848-98B3-88699610776E}"/>
              </a:ext>
            </a:extLst>
          </p:cNvPr>
          <p:cNvSpPr txBox="1"/>
          <p:nvPr/>
        </p:nvSpPr>
        <p:spPr>
          <a:xfrm>
            <a:off x="914399" y="1465154"/>
            <a:ext cx="2688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44474A"/>
                </a:solidFill>
                <a:effectLst/>
                <a:uLnTx/>
                <a:uFillTx/>
                <a:latin typeface="Spoqa Han Sans Neo Bold" panose="020B0500000000000000" pitchFamily="34" charset="-128"/>
                <a:ea typeface="Spoqa Han Sans Neo Bold" panose="020B0500000000000000" pitchFamily="34" charset="-128"/>
                <a:cs typeface="+mn-cs"/>
              </a:rPr>
              <a:t>회원 수</a:t>
            </a:r>
            <a:endParaRPr kumimoji="1" lang="ko-Kore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44474A"/>
              </a:solidFill>
              <a:effectLst/>
              <a:uLnTx/>
              <a:uFillTx/>
              <a:latin typeface="Spoqa Han Sans Neo Bold" panose="020B0500000000000000" pitchFamily="34" charset="-128"/>
              <a:ea typeface="Spoqa Han Sans Neo Bold" panose="020B0500000000000000" pitchFamily="34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A07A8-00A5-4482-8C84-0014E098020E}"/>
              </a:ext>
            </a:extLst>
          </p:cNvPr>
          <p:cNvSpPr txBox="1"/>
          <p:nvPr/>
        </p:nvSpPr>
        <p:spPr>
          <a:xfrm>
            <a:off x="887238" y="5696884"/>
            <a:ext cx="679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+mn-cs"/>
              </a:rPr>
              <a:t>신윤진</a:t>
            </a:r>
            <a:endParaRPr kumimoji="1" lang="ko-Kore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Spoqa Han Sans Neo Medium" panose="020B0500000000000000" pitchFamily="34" charset="-128"/>
              <a:ea typeface="Spoqa Han Sans Neo Medium" panose="020B0500000000000000" pitchFamily="34" charset="-128"/>
              <a:cs typeface="+mn-cs"/>
            </a:endParaRPr>
          </a:p>
        </p:txBody>
      </p:sp>
      <p:pic>
        <p:nvPicPr>
          <p:cNvPr id="56" name="그래픽 55" descr="사용자 단색으로 채워진">
            <a:extLst>
              <a:ext uri="{FF2B5EF4-FFF2-40B4-BE49-F238E27FC236}">
                <a16:creationId xmlns:a16="http://schemas.microsoft.com/office/drawing/2014/main" id="{BDF30DCD-555C-4F70-9A04-639FAF201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9278" y="1946188"/>
            <a:ext cx="1535309" cy="1535309"/>
          </a:xfrm>
          <a:prstGeom prst="rect">
            <a:avLst/>
          </a:prstGeom>
        </p:spPr>
      </p:pic>
      <p:graphicFrame>
        <p:nvGraphicFramePr>
          <p:cNvPr id="61" name="표 9">
            <a:extLst>
              <a:ext uri="{FF2B5EF4-FFF2-40B4-BE49-F238E27FC236}">
                <a16:creationId xmlns:a16="http://schemas.microsoft.com/office/drawing/2014/main" id="{D7635915-7E8B-4DCA-81F0-AAFB1BB61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780771"/>
              </p:ext>
            </p:extLst>
          </p:nvPr>
        </p:nvGraphicFramePr>
        <p:xfrm>
          <a:off x="3288932" y="3578215"/>
          <a:ext cx="5616000" cy="81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1508384677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3158556438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301735309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6F6F6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Alumni</a:t>
                      </a:r>
                      <a:endParaRPr lang="ko-KR" altLang="en-US" sz="1400" b="0" dirty="0">
                        <a:solidFill>
                          <a:srgbClr val="F6F6F6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7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6F6F6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Staff</a:t>
                      </a:r>
                      <a:endParaRPr lang="ko-KR" altLang="en-US" sz="1400" b="0" dirty="0">
                        <a:solidFill>
                          <a:srgbClr val="F6F6F6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7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6F6F6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Members</a:t>
                      </a:r>
                      <a:endParaRPr lang="ko-KR" altLang="en-US" sz="1400" b="0" dirty="0">
                        <a:solidFill>
                          <a:srgbClr val="F6F6F6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7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71208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8</a:t>
                      </a:r>
                      <a:r>
                        <a:rPr lang="ko-KR" altLang="en-US" sz="14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15</a:t>
                      </a:r>
                      <a:r>
                        <a:rPr lang="ko-KR" altLang="en-US" sz="1400" b="0" dirty="0">
                          <a:solidFill>
                            <a:srgbClr val="45474A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17537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8C3A6FE-D3E8-4E6A-BE8D-62F10DFC5906}"/>
              </a:ext>
            </a:extLst>
          </p:cNvPr>
          <p:cNvSpPr txBox="1"/>
          <p:nvPr/>
        </p:nvSpPr>
        <p:spPr>
          <a:xfrm>
            <a:off x="5142722" y="5148282"/>
            <a:ext cx="1906555" cy="338554"/>
          </a:xfrm>
          <a:prstGeom prst="rect">
            <a:avLst/>
          </a:prstGeom>
          <a:solidFill>
            <a:srgbClr val="F6F6F6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5474A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총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5474A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26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5474A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명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5474A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CF46801-A743-449B-B491-BFA0B10F0EC6}"/>
              </a:ext>
            </a:extLst>
          </p:cNvPr>
          <p:cNvGrpSpPr/>
          <p:nvPr/>
        </p:nvGrpSpPr>
        <p:grpSpPr>
          <a:xfrm>
            <a:off x="4228322" y="4635860"/>
            <a:ext cx="3735353" cy="252000"/>
            <a:chOff x="4228322" y="4502933"/>
            <a:chExt cx="3735353" cy="252000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99FCB05-4D11-438F-AC37-B56CBCCED90A}"/>
                </a:ext>
              </a:extLst>
            </p:cNvPr>
            <p:cNvGrpSpPr/>
            <p:nvPr/>
          </p:nvGrpSpPr>
          <p:grpSpPr>
            <a:xfrm>
              <a:off x="4228322" y="4502933"/>
              <a:ext cx="3735353" cy="252000"/>
              <a:chOff x="4228324" y="4626466"/>
              <a:chExt cx="3735353" cy="252000"/>
            </a:xfrm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359BCCB6-77C0-44C3-A5D0-C38FB86F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324" y="4626466"/>
                <a:ext cx="0" cy="252000"/>
              </a:xfrm>
              <a:prstGeom prst="line">
                <a:avLst/>
              </a:prstGeom>
              <a:ln w="12700">
                <a:solidFill>
                  <a:srgbClr val="4547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C55D18F-C4A9-47B2-8745-7507588643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4626466"/>
                <a:ext cx="0" cy="252000"/>
              </a:xfrm>
              <a:prstGeom prst="line">
                <a:avLst/>
              </a:prstGeom>
              <a:ln w="12700">
                <a:solidFill>
                  <a:srgbClr val="4547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7929F55D-917A-43F5-B330-A4063B347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3677" y="4626466"/>
                <a:ext cx="0" cy="252000"/>
              </a:xfrm>
              <a:prstGeom prst="line">
                <a:avLst/>
              </a:prstGeom>
              <a:ln w="12700">
                <a:solidFill>
                  <a:srgbClr val="4547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E6EDDB86-D3AD-4944-B817-5D1D6613D2F0}"/>
                </a:ext>
              </a:extLst>
            </p:cNvPr>
            <p:cNvCxnSpPr>
              <a:cxnSpLocks/>
            </p:cNvCxnSpPr>
            <p:nvPr/>
          </p:nvCxnSpPr>
          <p:spPr>
            <a:xfrm>
              <a:off x="4228322" y="4754933"/>
              <a:ext cx="3735353" cy="0"/>
            </a:xfrm>
            <a:prstGeom prst="line">
              <a:avLst/>
            </a:prstGeom>
            <a:ln w="12700">
              <a:solidFill>
                <a:srgbClr val="4547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886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453</Words>
  <Application>Microsoft Office PowerPoint</Application>
  <PresentationFormat>와이드스크린</PresentationFormat>
  <Paragraphs>174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Spoqa Han Sans Neo Bold</vt:lpstr>
      <vt:lpstr>Spoqa Han Sans Neo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조용주</dc:creator>
  <cp:lastModifiedBy>윤진 신</cp:lastModifiedBy>
  <cp:revision>60</cp:revision>
  <dcterms:created xsi:type="dcterms:W3CDTF">2021-08-28T09:53:51Z</dcterms:created>
  <dcterms:modified xsi:type="dcterms:W3CDTF">2021-09-06T05:23:41Z</dcterms:modified>
</cp:coreProperties>
</file>