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9EC466-1E44-4F13-B017-A5CE00FD0E6D}">
  <a:tblStyle styleId="{C79EC466-1E44-4F13-B017-A5CE00FD0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4d99302b6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4d99302b6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2</a:t>
            </a:r>
            <a:r>
              <a:rPr lang="en">
                <a:highlight>
                  <a:srgbClr val="FFFF00"/>
                </a:highlight>
              </a:rPr>
              <a:t>0 seconds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10 seconds left over for buffer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//Slide 10 10 sec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d99302b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4d99302b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Sydney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4d99302b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4d99302b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4d99302b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4d99302b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 - cut it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time 1:11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//Slide 1-4 </a:t>
            </a:r>
            <a:r>
              <a:rPr lang="en">
                <a:highlight>
                  <a:srgbClr val="FFFF00"/>
                </a:highlight>
              </a:rPr>
              <a:t>2:30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4d99302b6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4d99302b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- 1:20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1 MINUTE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//Slide 1-5 3:30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4d99302b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4d99302b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 - Timed at 31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functional requirements, there will be </a:t>
            </a:r>
            <a:r>
              <a:rPr b="1" lang="en"/>
              <a:t>multiple </a:t>
            </a:r>
            <a:r>
              <a:rPr lang="en"/>
              <a:t>health and wellness trackers that will be available for users to log their progress that will display the user’s past and present data. </a:t>
            </a:r>
            <a:r>
              <a:rPr b="1" lang="en"/>
              <a:t>Charts</a:t>
            </a:r>
            <a:r>
              <a:rPr lang="en"/>
              <a:t> and graphics will be available for users to input and monitor their activity, </a:t>
            </a:r>
            <a:r>
              <a:rPr lang="en"/>
              <a:t>which</a:t>
            </a:r>
            <a:r>
              <a:rPr lang="en"/>
              <a:t> professionals can view and give feedback on. The </a:t>
            </a:r>
            <a:r>
              <a:rPr b="1" lang="en"/>
              <a:t>health </a:t>
            </a:r>
            <a:r>
              <a:rPr lang="en"/>
              <a:t>care professionals will have a dashboard with special access to assigned patient’s information.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4d99302b6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4d99302b6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1:20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//Slide 6-7 1:12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//Total 4:42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 will consist of 5 things: </a:t>
            </a:r>
            <a:r>
              <a:rPr lang="en"/>
              <a:t>maintainability, security, usability, compatibility, and privacy. </a:t>
            </a:r>
            <a:r>
              <a:rPr b="1" lang="en"/>
              <a:t>Maintainability </a:t>
            </a:r>
            <a:r>
              <a:rPr lang="en"/>
              <a:t>will allow for easy long-term maintenance. For </a:t>
            </a:r>
            <a:r>
              <a:rPr b="1" lang="en"/>
              <a:t>security</a:t>
            </a:r>
            <a:r>
              <a:rPr lang="en"/>
              <a:t>, the website will have a mandatory login to use features. Different levels of access will be given based on login credentials which will be SSL encrypted, as well it will have web-based software and secure VPN encryption for data transfer. </a:t>
            </a:r>
            <a:r>
              <a:rPr b="1" lang="en"/>
              <a:t>Usability</a:t>
            </a:r>
            <a:r>
              <a:rPr lang="en"/>
              <a:t> will consist of the ease of use of the website. It will be easy to track and measure activity and visualize progress. The website will also be </a:t>
            </a:r>
            <a:r>
              <a:rPr b="1" lang="en"/>
              <a:t>compatible</a:t>
            </a:r>
            <a:r>
              <a:rPr lang="en"/>
              <a:t> with desktop as well as mobile devices. And last but not least, individual data will stay completely </a:t>
            </a:r>
            <a:r>
              <a:rPr b="1" lang="en"/>
              <a:t>private </a:t>
            </a:r>
            <a:r>
              <a:rPr lang="en"/>
              <a:t>from people that don’t include their mentors, experts, and researchers that they give permission to view.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4d99302b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4d99302b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1:10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Users account will have corresponding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will be able to join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Trail ambassadors will have access to a calendar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 to walkthrough of Okanagan Rail Trail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Resources for homeless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 their exercise in a tracker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 health measures into health and wellness trackers: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duration ,heart rate, water intake and other habits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 will be able to view  previous transactions.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users will be able to donate securely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 will be able to create events, and advertise them to the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//Slide 8 </a:t>
            </a:r>
            <a:r>
              <a:rPr lang="en">
                <a:solidFill>
                  <a:schemeClr val="dk1"/>
                </a:solidFill>
              </a:rPr>
              <a:t>1:51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//Total 6:32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4d99302b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4d99302b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30 seconds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//Slide 9 1 min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53250"/>
            <a:ext cx="50175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Multiple Non-profits and Health and Wellness Platform Requirements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97750" y="3770575"/>
            <a:ext cx="3470700" cy="1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C</a:t>
            </a:r>
            <a:br>
              <a:rPr lang="en"/>
            </a:br>
            <a:r>
              <a:rPr lang="en"/>
              <a:t>Sydney Fang - Project lead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 Hussuck - Client l</a:t>
            </a:r>
            <a:r>
              <a:rPr lang="en"/>
              <a:t>iaison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Ansul Dhariwal - Technical lead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Gray - </a:t>
            </a:r>
            <a:r>
              <a:rPr lang="en"/>
              <a:t>Quality assurance lead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38" y="423075"/>
            <a:ext cx="7552125" cy="42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49900" y="1220275"/>
            <a:ext cx="34221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Web platform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Connects the Okanagan Rail Trail with the Okanagan community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 vendors and organizations to fundraise and create events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Allows the community to participate in events and challenges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 healthcare professionals to interact with the community</a:t>
            </a:r>
            <a:endParaRPr sz="1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250" y="1563537"/>
            <a:ext cx="3898750" cy="23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aspect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84850"/>
            <a:ext cx="32745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Architecture</a:t>
            </a:r>
            <a:endParaRPr sz="1200"/>
          </a:p>
          <a:p>
            <a:pPr indent="-28733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000"/>
              <a:t>FastAPI </a:t>
            </a:r>
            <a:endParaRPr sz="1000"/>
          </a:p>
          <a:p>
            <a:pPr indent="-28733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000"/>
              <a:t>DJango CMS</a:t>
            </a:r>
            <a:endParaRPr sz="1000"/>
          </a:p>
          <a:p>
            <a:pPr indent="-28733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000"/>
              <a:t>MariaDB </a:t>
            </a:r>
            <a:endParaRPr sz="1000"/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Virtual machine</a:t>
            </a:r>
            <a:endParaRPr sz="1200"/>
          </a:p>
          <a:p>
            <a:pPr indent="-28733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000"/>
              <a:t>Compute Canada</a:t>
            </a:r>
            <a:endParaRPr sz="1000"/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Developmental tools</a:t>
            </a:r>
            <a:endParaRPr sz="1200"/>
          </a:p>
          <a:p>
            <a:pPr indent="-28733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000"/>
              <a:t>TerraForm</a:t>
            </a:r>
            <a:endParaRPr sz="1000"/>
          </a:p>
          <a:p>
            <a:pPr indent="-28733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000"/>
              <a:t>RedHat</a:t>
            </a:r>
            <a:endParaRPr sz="1000"/>
          </a:p>
          <a:p>
            <a:pPr indent="-287337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000"/>
              <a:t>Docker</a:t>
            </a:r>
            <a:endParaRPr sz="98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822950" y="1307850"/>
            <a:ext cx="36750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Programming language</a:t>
            </a:r>
            <a:endParaRPr sz="1200"/>
          </a:p>
          <a:p>
            <a:pPr indent="-2921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Python, HTML, CSS, ReactJS, Javascript</a:t>
            </a:r>
            <a:endParaRPr sz="1000"/>
          </a:p>
          <a:p>
            <a:pPr indent="-292100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Charting tools - google chart, D3js</a:t>
            </a:r>
            <a:endParaRPr sz="1000"/>
          </a:p>
          <a:p>
            <a:pPr indent="-305829" lvl="0" marL="4572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Testing</a:t>
            </a:r>
            <a:endParaRPr sz="1216"/>
          </a:p>
          <a:p>
            <a:pPr indent="-290888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81"/>
              <a:buChar char="○"/>
            </a:pPr>
            <a:r>
              <a:rPr lang="en" sz="980"/>
              <a:t>PyTest</a:t>
            </a:r>
            <a:endParaRPr sz="980"/>
          </a:p>
          <a:p>
            <a:pPr indent="-290888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81"/>
              <a:buChar char="○"/>
            </a:pPr>
            <a:r>
              <a:rPr lang="en" sz="980"/>
              <a:t>Continuous testing</a:t>
            </a:r>
            <a:endParaRPr sz="980"/>
          </a:p>
          <a:p>
            <a:pPr indent="-290888" lvl="2" marL="13716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81"/>
              <a:buChar char="■"/>
            </a:pPr>
            <a:r>
              <a:rPr lang="en" sz="980"/>
              <a:t>Test </a:t>
            </a:r>
            <a:r>
              <a:rPr lang="en" sz="980"/>
              <a:t>throughout</a:t>
            </a:r>
            <a:r>
              <a:rPr lang="en" sz="980"/>
              <a:t> development</a:t>
            </a:r>
            <a:endParaRPr sz="980"/>
          </a:p>
          <a:p>
            <a:pPr indent="-290888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81"/>
              <a:buChar char="○"/>
            </a:pPr>
            <a:r>
              <a:rPr lang="en" sz="980"/>
              <a:t>Database</a:t>
            </a:r>
            <a:r>
              <a:rPr lang="en" sz="980"/>
              <a:t> testing</a:t>
            </a:r>
            <a:endParaRPr sz="980"/>
          </a:p>
          <a:p>
            <a:pPr indent="-290888" lvl="1" marL="914400" marR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81"/>
              <a:buChar char="○"/>
            </a:pPr>
            <a:r>
              <a:rPr lang="en" sz="980"/>
              <a:t>Accessibility testing</a:t>
            </a:r>
            <a:endParaRPr sz="9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Groups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47625" y="909300"/>
            <a:ext cx="5427000" cy="4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</a:t>
            </a:r>
            <a:r>
              <a:rPr lang="en"/>
              <a:t>Users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Visitors with/without account, patients, professional healthcare workers, and trail ambassadors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Professional Users 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</a:t>
            </a:r>
            <a:r>
              <a:rPr lang="en"/>
              <a:t>rom medical/health organizations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goals for patients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Monitor data entered by patients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health recommendations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 Users</a:t>
            </a:r>
            <a:endParaRPr/>
          </a:p>
          <a:p>
            <a:pPr indent="-2921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P</a:t>
            </a:r>
            <a:r>
              <a:rPr lang="en"/>
              <a:t>articipate in a challenge</a:t>
            </a:r>
            <a:endParaRPr/>
          </a:p>
          <a:p>
            <a:pPr indent="-2921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Better themselves physically</a:t>
            </a:r>
            <a:endParaRPr/>
          </a:p>
          <a:p>
            <a:pPr indent="-2921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Monitor activity for health professionals. </a:t>
            </a:r>
            <a:endParaRPr sz="10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Trail Ambassadors </a:t>
            </a:r>
            <a:endParaRPr/>
          </a:p>
          <a:p>
            <a:pPr indent="-2921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O</a:t>
            </a:r>
            <a:r>
              <a:rPr lang="en"/>
              <a:t>rganize events</a:t>
            </a:r>
            <a:endParaRPr/>
          </a:p>
          <a:p>
            <a:pPr indent="-2921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Monitor recommendation from Health Professionals</a:t>
            </a:r>
            <a:endParaRPr/>
          </a:p>
          <a:p>
            <a:pPr indent="-2921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Educate the users on Okanagan Rail Trail and nearby trails</a:t>
            </a:r>
            <a:endParaRPr sz="10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625" y="1672425"/>
            <a:ext cx="2191326" cy="20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User Requirements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102875" y="971475"/>
            <a:ext cx="71217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u</a:t>
            </a:r>
            <a:r>
              <a:rPr lang="en"/>
              <a:t>sers will login and have access to certain features based on their role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Users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user, professional, and trail ambassador accounts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join groups to partake in weekly challenges and compare goals with others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to interactive map of the Okanagan Rail Trail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contribute to a discussion board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Professional Users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the Professional View tab where they can monitor patient progress and provide feedback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 Users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their Patient Dashboard where they can view progress charts and feedback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 data into an exercise, health, nutrition and lifestyle tracker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Trail Ambassadors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the Trail Ambassador View tab where they can view contact information and events and schedule new events on a communal calendar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15475" y="1386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health and wellness trackers 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Available </a:t>
            </a:r>
            <a:r>
              <a:rPr lang="en"/>
              <a:t>for</a:t>
            </a:r>
            <a:r>
              <a:rPr lang="en"/>
              <a:t> users to log their progress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display the user’s past and present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Charts and graphics: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Available for users to input and monitor their activity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be able to view feedback from professionals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 care professionals: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have a dashboard with special access to assigned patient’s information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150" y="1307850"/>
            <a:ext cx="2407775" cy="24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1418850" y="10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{C79EC466-1E44-4F13-B017-A5CE00FD0E6D}</a:tableStyleId>
              </a:tblPr>
              <a:tblGrid>
                <a:gridCol w="1371075"/>
                <a:gridCol w="5425125"/>
              </a:tblGrid>
              <a:tr h="269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Non-Functional Requirement List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26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Maintainability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Website architecture must allow for easy long-term maintenance for when it is left to the community.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Security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website should have mandatory login to use features. Different levels of access should be given based on login credentials. Secure SSL encrypted, web-based software and secure VPN encryption for data transfer.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Usability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website should be easy for anyone to use, with simple methods to track/measure activity and visualize progress. Should cover all different user flows to be successful.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Compatibility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The website should work on desktop browsers as well as mobile devices so users can log their progress anywhere on any device.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Privacy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Individuals should provide their full identity to mentors, experts, and researchers, but should stay anonymous or aggregated to event volunteers and analytics. All data should be held within a password protected research warehouse.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170775" y="872400"/>
            <a:ext cx="7038900" cy="4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Prototype video demo I - November 18</a:t>
            </a:r>
            <a:endParaRPr/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Users will login to access certain features based on role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Professional users will have professional dashboard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Patient users will have a patient dashboard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Able to join groups to partake in weekly challenges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Peer testing report I - December 2</a:t>
            </a:r>
            <a:endParaRPr/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1000"/>
              <a:t>Trail ambassadors will have access to a events calendar</a:t>
            </a:r>
            <a:endParaRPr sz="1000"/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1000"/>
              <a:t>Users will have access to walkthrough of the Okanagan rail trail</a:t>
            </a:r>
            <a:endParaRPr sz="1000"/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1000"/>
              <a:t>Patient users will have access to resources for homeless people</a:t>
            </a:r>
            <a:endParaRPr sz="1000"/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1000"/>
              <a:t>Users will be able to contribute to discussion boards</a:t>
            </a:r>
            <a:endParaRPr sz="1000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Peer testing report II - March 11</a:t>
            </a:r>
            <a:endParaRPr/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AutoNum type="arabicPeriod"/>
            </a:pPr>
            <a:r>
              <a:rPr lang="en"/>
              <a:t>Log health measures into health and wellness trackers:</a:t>
            </a:r>
            <a:endParaRPr/>
          </a:p>
          <a:p>
            <a:pPr indent="-28051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6845"/>
              <a:buAutoNum type="arabicPeriod"/>
            </a:pPr>
            <a:r>
              <a:rPr lang="en" sz="1017"/>
              <a:t>Exercise duration, distance, steps</a:t>
            </a:r>
            <a:endParaRPr sz="1017"/>
          </a:p>
          <a:p>
            <a:pPr indent="-28051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6845"/>
              <a:buAutoNum type="arabicPeriod"/>
            </a:pPr>
            <a:r>
              <a:rPr lang="en" sz="1017"/>
              <a:t>Blood pressure, heart rate, weight and height</a:t>
            </a:r>
            <a:endParaRPr sz="1017"/>
          </a:p>
          <a:p>
            <a:pPr indent="-28051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6845"/>
              <a:buAutoNum type="arabicPeriod"/>
            </a:pPr>
            <a:r>
              <a:rPr lang="en" sz="1017"/>
              <a:t>Diet, water intake, meals</a:t>
            </a:r>
            <a:endParaRPr sz="1017"/>
          </a:p>
          <a:p>
            <a:pPr indent="-28051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6845"/>
              <a:buAutoNum type="arabicPeriod"/>
            </a:pPr>
            <a:r>
              <a:rPr lang="en" sz="1017"/>
              <a:t>Sleep, smoking and other habits</a:t>
            </a:r>
            <a:endParaRPr sz="1017"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Prototype video demo II - April 28</a:t>
            </a:r>
            <a:endParaRPr/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AutoNum type="arabicPeriod"/>
            </a:pPr>
            <a:r>
              <a:rPr lang="en"/>
              <a:t>Trail ambassadors will be able to view  previous transactions.</a:t>
            </a:r>
            <a:endParaRPr/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AutoNum type="arabicPeriod"/>
            </a:pPr>
            <a:r>
              <a:rPr lang="en"/>
              <a:t>All users  will be able to transact donations in a securely and timely manner </a:t>
            </a:r>
            <a:endParaRPr/>
          </a:p>
          <a:p>
            <a:pPr indent="-28146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818"/>
              <a:buAutoNum type="arabicPeriod"/>
            </a:pPr>
            <a:r>
              <a:rPr lang="en"/>
              <a:t>Trail ambassadors will be able to create and advertise events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137" y="422912"/>
            <a:ext cx="5597729" cy="429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