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 to Trigonometry</a:t>
            </a:r>
          </a:p>
          <a:p>
            <a:pPr lvl="1"/>
            <a:r>
              <a:t>   A. Definition of Trigonometry</a:t>
            </a:r>
          </a:p>
          <a:p>
            <a:pPr lvl="1"/>
            <a:r>
              <a:t>   B. Historical Development of Trigonometry</a:t>
            </a:r>
          </a:p>
          <a:p>
            <a:pPr lvl="1"/>
            <a:r>
              <a:t>   C. Importance of Trigonometry in Mathematics and Real-world Applications</a:t>
            </a:r>
          </a:p>
          <a:p>
            <a:pPr lvl="1"/>
          </a:p>
          <a:p>
            <a:pPr lvl="1"/>
            <a:r>
              <a:t>II. Trigonometric Functions</a:t>
            </a:r>
          </a:p>
          <a:p>
            <a:pPr lvl="1"/>
            <a:r>
              <a:t>   A. Sine Function</a:t>
            </a:r>
          </a:p>
          <a:p>
            <a:pPr lvl="1"/>
            <a:r>
              <a:t>      1. Definition and Properties</a:t>
            </a:r>
          </a:p>
          <a:p>
            <a:pPr lvl="1"/>
            <a:r>
              <a:t>      2. Graph of Sine Function</a:t>
            </a:r>
          </a:p>
          <a:p>
            <a:pPr lvl="1"/>
            <a:r>
              <a:t>      3. Periodicity and Amplitude</a:t>
            </a:r>
          </a:p>
          <a:p>
            <a:pPr lvl="1"/>
            <a:r>
              <a:t>   B. Cosine Function</a:t>
            </a:r>
          </a:p>
          <a:p>
            <a:pPr lvl="1"/>
            <a:r>
              <a:t>      1. Definition and Properties</a:t>
            </a:r>
          </a:p>
          <a:p>
            <a:pPr lvl="1"/>
            <a:r>
              <a:t>      2. Graph of Cosine Function</a:t>
            </a:r>
          </a:p>
          <a:p>
            <a:pPr lvl="1"/>
            <a:r>
              <a:t>      3. Periodicity and Amplitude</a:t>
            </a:r>
          </a:p>
          <a:p>
            <a:pPr lvl="1"/>
            <a:r>
              <a:t>   C. Tangent Function</a:t>
            </a:r>
          </a:p>
          <a:p>
            <a:pPr lvl="1"/>
            <a:r>
              <a:t>      1. Definition and Properties</a:t>
            </a:r>
          </a:p>
          <a:p>
            <a:pPr lvl="1"/>
            <a:r>
              <a:t>      2. Graph of Tangent Function</a:t>
            </a:r>
          </a:p>
          <a:p>
            <a:pPr lvl="1"/>
            <a:r>
              <a:t>      3. Periodicity and Asymptotes</a:t>
            </a:r>
          </a:p>
          <a:p>
            <a:pPr lvl="1"/>
            <a:r>
              <a:t>   D. Cosecant, Secant, and Cotangent Functions</a:t>
            </a:r>
          </a:p>
          <a:p>
            <a:pPr lvl="1"/>
            <a:r>
              <a:t>      1. Definitions and Relationships to Sine, Cosine, and Tangent Functions</a:t>
            </a:r>
          </a:p>
          <a:p>
            <a:pPr lvl="1"/>
          </a:p>
          <a:p>
            <a:pPr lvl="1"/>
            <a:r>
              <a:t>III. Trigonometric Identities</a:t>
            </a:r>
          </a:p>
          <a:p>
            <a:pPr lvl="1"/>
            <a:r>
              <a:t>   A. Pythagorean Identities</a:t>
            </a:r>
          </a:p>
          <a:p>
            <a:pPr lvl="1"/>
            <a:r>
              <a:t>   B. Sum and Difference Identities</a:t>
            </a:r>
          </a:p>
          <a:p>
            <a:pPr lvl="1"/>
            <a:r>
              <a:t>   C. Double-angle and Half-angle Identities</a:t>
            </a:r>
          </a:p>
          <a:p>
            <a:pPr lvl="1"/>
            <a:r>
              <a:t>   D. Product-to-Sum and Sum-to-Product Identities</a:t>
            </a:r>
          </a:p>
          <a:p>
            <a:pPr lvl="1"/>
          </a:p>
          <a:p>
            <a:pPr lvl="1"/>
            <a:r>
              <a:t>IV. Solving Trigonometric Equations</a:t>
            </a:r>
          </a:p>
          <a:p>
            <a:pPr lvl="1"/>
            <a:r>
              <a:t>   A. Basic Strategies for Solving Trigonometric Equations</a:t>
            </a:r>
          </a:p>
          <a:p>
            <a:pPr lvl="1"/>
            <a:r>
              <a:t>   B. Solving Linear Trigonometric Equations</a:t>
            </a:r>
          </a:p>
          <a:p>
            <a:pPr lvl="1"/>
            <a:r>
              <a:t>   C. Solving Quadratic Trigonometric Equations</a:t>
            </a:r>
          </a:p>
          <a:p>
            <a:pPr lvl="1"/>
            <a:r>
              <a:t>   D. Solving Trigonometric Equations with Multiple Angles</a:t>
            </a:r>
          </a:p>
          <a:p>
            <a:pPr lvl="1"/>
          </a:p>
          <a:p>
            <a:pPr lvl="1"/>
            <a:r>
              <a:t>V. Applications of Trigonometry</a:t>
            </a:r>
          </a:p>
          <a:p>
            <a:pPr lvl="1"/>
            <a:r>
              <a:t>   A. Right Triangle Trigonometry</a:t>
            </a:r>
          </a:p>
          <a:p>
            <a:pPr lvl="1"/>
            <a:r>
              <a:t>   B. Trigonometry in Cartesian Coordinate System</a:t>
            </a:r>
          </a:p>
          <a:p>
            <a:pPr lvl="1"/>
            <a:r>
              <a:t>   C. Trigonometry in Polar Coordinate System</a:t>
            </a:r>
          </a:p>
          <a:p>
            <a:pPr lvl="1"/>
            <a:r>
              <a:t>   D. Trigonometry in Physics and Engineering</a:t>
            </a:r>
          </a:p>
          <a:p>
            <a:pPr lvl="1"/>
            <a:r>
              <a:t>   E. Trigonometry in Navigation and Astronomy</a:t>
            </a:r>
          </a:p>
          <a:p>
            <a:pPr lvl="1"/>
          </a:p>
          <a:p>
            <a:pPr lvl="1"/>
            <a:r>
              <a:t>VI. Graphs of Trigonometric Functions</a:t>
            </a:r>
          </a:p>
          <a:p>
            <a:pPr lvl="1"/>
            <a:r>
              <a:t>   A. Transformations of Trigonometric Functions</a:t>
            </a:r>
          </a:p>
          <a:p>
            <a:pPr lvl="1"/>
            <a:r>
              <a:t>   B. Amplitude and Period Changes</a:t>
            </a:r>
          </a:p>
          <a:p>
            <a:pPr lvl="1"/>
            <a:r>
              <a:t>   C. Phase Shifts and Vertical Shifts</a:t>
            </a:r>
          </a:p>
          <a:p>
            <a:pPr lvl="1"/>
            <a:r>
              <a:t>   D. Sketching Trigonometric Graphs</a:t>
            </a:r>
          </a:p>
          <a:p>
            <a:pPr lvl="1"/>
          </a:p>
          <a:p>
            <a:pPr lvl="1"/>
            <a:r>
              <a:t>VII. Trigonometry in Calculus</a:t>
            </a:r>
          </a:p>
          <a:p>
            <a:pPr lvl="1"/>
            <a:r>
              <a:t>   A. Derivatives of Trigonometric Functions</a:t>
            </a:r>
          </a:p>
          <a:p>
            <a:pPr lvl="1"/>
            <a:r>
              <a:t>   B. Integrals of Trigonometric Functions</a:t>
            </a:r>
          </a:p>
          <a:p>
            <a:pPr lvl="1"/>
            <a:r>
              <a:t>   C. Applications of Trigonometric Functions in Calculus</a:t>
            </a:r>
          </a:p>
          <a:p>
            <a:pPr lvl="1"/>
          </a:p>
          <a:p>
            <a:pPr lvl="1"/>
            <a:r>
              <a:t>VIII. Advanced Topics in Trigonometry</a:t>
            </a:r>
          </a:p>
          <a:p>
            <a:pPr lvl="1"/>
            <a:r>
              <a:t>   A. Inverse Trigonometric Functions</a:t>
            </a:r>
          </a:p>
          <a:p>
            <a:pPr lvl="1"/>
            <a:r>
              <a:t>   B. Hyperbolic Trigonometric Functions</a:t>
            </a:r>
          </a:p>
          <a:p>
            <a:pPr lvl="1"/>
            <a:r>
              <a:t>   C. Trigonometry of Complex Numbers</a:t>
            </a:r>
          </a:p>
          <a:p>
            <a:pPr lvl="1"/>
            <a:r>
              <a:t>   D. Trigonometry in Non-Euclidean Geometry</a:t>
            </a:r>
          </a:p>
          <a:p>
            <a:pPr lvl="1"/>
          </a:p>
          <a:p>
            <a:pPr lvl="1"/>
            <a:r>
              <a:t>IX. Trigonometry in Real-life Scenarios</a:t>
            </a:r>
          </a:p>
          <a:p>
            <a:pPr lvl="1"/>
            <a:r>
              <a:t>   A. Applications of Trigonometry in Architecture</a:t>
            </a:r>
          </a:p>
          <a:p>
            <a:pPr lvl="1"/>
            <a:r>
              <a:t>   B. Applications of Trigonometry in Surveying and Mapping</a:t>
            </a:r>
          </a:p>
          <a:p>
            <a:pPr lvl="1"/>
            <a:r>
              <a:t>   C. Applications of Trigonometry in Computer Graphics</a:t>
            </a:r>
          </a:p>
          <a:p>
            <a:pPr lvl="1"/>
            <a:r>
              <a:t>   D. Applications of Trigonometry in Music and Sound Engineering</a:t>
            </a:r>
          </a:p>
          <a:p>
            <a:pPr lvl="1"/>
          </a:p>
          <a:p>
            <a:pPr lvl="1"/>
            <a:r>
              <a:t>X. Conclusion</a:t>
            </a:r>
          </a:p>
          <a:p>
            <a:pPr lvl="1"/>
            <a:r>
              <a:t>   A. Summary of Key Points in Trigonometry</a:t>
            </a:r>
          </a:p>
          <a:p>
            <a:pPr lvl="1"/>
            <a:r>
              <a:t>   B. Importance of Practicing Trigonometry for Mastery</a:t>
            </a:r>
          </a:p>
          <a:p>
            <a:pPr lvl="1"/>
            <a:r>
              <a:t>   C. Future Trends and Innovations in Trigonometry</a:t>
            </a:r>
          </a:p>
          <a:p>
            <a:pPr lvl="1"/>
          </a:p>
          <a:p>
            <a:pPr lvl="1"/>
            <a:r>
              <a:t>XI. References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Graph of Sine Function</a:t>
            </a:r>
          </a:p>
        </p:txBody>
      </p:sp>
      <p:sp>
        <p:nvSpPr>
          <p:cNvPr id="3" name="Content Placeholder 2"/>
          <p:cNvSpPr>
            <a:spLocks noGrp="1"/>
          </p:cNvSpPr>
          <p:nvPr>
            <p:ph idx="1"/>
          </p:nvPr>
        </p:nvSpPr>
        <p:spPr/>
        <p:txBody>
          <a:bodyPr/>
          <a:lstStyle/>
          <a:p>
            <a:r>
              <a:t>The graph of the sine function is a fundamental trigonometric graph that represents the relationship between the angle (measured in radians) and the value of the sine of that angle. The sine function is periodic, meaning it repeats itself at regular intervals. Below are two key aspects of the graph of the sine function:</a:t>
            </a:r>
          </a:p>
          <a:p/>
          <a:p>
            <a:r>
              <a:t>1. Periodicity:</a:t>
            </a:r>
          </a:p>
          <a:p>
            <a:r>
              <a:t>The sine function is periodic with a period of \(2\pi\). This means that the graph of the sine function repeats itself every \(2\pi\) units along the x-axis. As the angle increases beyond \(2\pi\), the function starts to repeat the same values it had in the initial interval of \(0\) to \(2\pi\). This periodic nature of the sine function creates a wave-like pattern.</a:t>
            </a:r>
          </a:p>
          <a:p/>
          <a:p>
            <a:r>
              <a:t>2. Amplitude and Range:</a:t>
            </a:r>
          </a:p>
          <a:p>
            <a:r>
              <a:t>The amplitude of the sine function is the distance from the midline (average value of the function) to the maximum or minimum value of the function. The amplitude of the sine function is always 1. This means that the maximum value of the sine function is 1, and the minimum value is -1. Therefore, the range of the sine function is between -1 and 1.</a:t>
            </a:r>
          </a:p>
          <a:p/>
          <a:p>
            <a:r>
              <a:t>Additionally, the sine function has key points on the graph such as the x-intercepts at integer multiples of \(\pi\), the maximum value of 1 at odd multiples of \(\frac{\pi}{2}\), and the minimum value of -1 at even multiples of \(\pi\).</a:t>
            </a:r>
          </a:p>
          <a:p/>
          <a:p>
            <a:r>
              <a:t>Overall, the graph of the sine function oscillates between -1 and 1, creating a smooth and continuous curve that repeats itself periodically every \(2\pi\) units along the x-axis. It is a fundamental trigonometric graph that is widely used in mathematics, physics, engineering, and many other fields to model periodic phenomena.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Periodicity and Amplitude</a:t>
            </a:r>
          </a:p>
        </p:txBody>
      </p:sp>
      <p:sp>
        <p:nvSpPr>
          <p:cNvPr id="3" name="Content Placeholder 2"/>
          <p:cNvSpPr>
            <a:spLocks noGrp="1"/>
          </p:cNvSpPr>
          <p:nvPr>
            <p:ph idx="1"/>
          </p:nvPr>
        </p:nvSpPr>
        <p:spPr/>
        <p:txBody>
          <a:bodyPr/>
          <a:lstStyle/>
          <a:p>
            <a:r>
              <a:t>Periodicity and amplitude are two fundamental concepts in the field of signal processing and waveform analysis.</a:t>
            </a:r>
          </a:p>
          <a:p/>
          <a:p>
            <a:r>
              <a:t>1. Periodicity:</a:t>
            </a:r>
          </a:p>
          <a:p>
            <a:r>
              <a:t>Periodicity refers to the property of a waveform or signal where the pattern of the signal repeats itself at regular intervals. In other words, the signal exhibits a predictable pattern that recurs after a specific time called the period. The period is the duration it takes for one full cycle of the waveform to complete before it repeats itself. Periodicity is commonly observed in signals like sine waves, cosine waves, and square waves.</a:t>
            </a:r>
          </a:p>
          <a:p/>
          <a:p>
            <a:r>
              <a:t>For example, in the case of a sine wave, the signal repeats itself every 2π radians or 360 degrees. This repetition of the waveform is what allows us to analyze and predict the behavior of signals over time. Periodicity is a crucial concept in fields such as telecommunications, electronics, and music theory, where the understanding of signal cycles and patterns is essential for signal processing, data transmission, and sound synthesis.</a:t>
            </a:r>
          </a:p>
          <a:p/>
          <a:p>
            <a:r>
              <a:t>2. Amplitude:</a:t>
            </a:r>
          </a:p>
          <a:p>
            <a:r>
              <a:t>Amplitude refers to the magnitude or size of a signal, waveform, or vibration. It represents the strength or intensity of the signal at any given point in time. In the context of a waveform, the amplitude is the distance between the peak value of the signal and its baseline or zero level. It indicates how strong or weak the signal is at a particular point in time.</a:t>
            </a:r>
          </a:p>
          <a:p/>
          <a:p>
            <a:r>
              <a:t>Amplitude is a crucial parameter in signal processing and analysis as it directly influences the perception and interpretation of signals. For example, in audio signals, the amplitude determines how loud or soft a sound is perceived by the human ear. In electronics, the amplitude of a voltage signal can represent the amount of power or energy in the signal.</a:t>
            </a:r>
          </a:p>
          <a:p/>
          <a:p>
            <a:r>
              <a:t>The amplitude of a signal can be measured in various units depending on the type of signal, such as volts for electrical signals, decibels for audio signals, or units of pressure for acoustic signals. Understanding and manipulating the amplitude of a signal is essential for tasks such as signal amplification, noise reduction, and modulation in various engineering applications.</a:t>
            </a:r>
          </a:p>
          <a:p/>
          <a:p>
            <a:r>
              <a:t>In summary, periodicity and amplitude are fundamental concepts in signal processing and waveform analysis that help characterize the behavior and properties of signals. Periodicity describes the repeating pattern of a signal over time, while amplitude quantifies the strength or intensity of the signal at a given moment. Both concepts play a crucial role in understanding, analyzing, and processing signals in various fields of science and engineering.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Cosine Function</a:t>
            </a:r>
          </a:p>
        </p:txBody>
      </p:sp>
      <p:sp>
        <p:nvSpPr>
          <p:cNvPr id="3" name="Content Placeholder 2"/>
          <p:cNvSpPr>
            <a:spLocks noGrp="1"/>
          </p:cNvSpPr>
          <p:nvPr>
            <p:ph idx="1"/>
          </p:nvPr>
        </p:nvSpPr>
        <p:spPr/>
        <p:txBody>
          <a:bodyPr/>
          <a:lstStyle/>
          <a:p>
            <a:r>
              <a:t>The cosine function, denoted as cos(x), is a trigonometric function in mathematics that relates the angle of a right triangle to the ratio of the length of the side adjacent to the angle to the length of the hypotenuse. In simpler terms, the cosine function describes the relationship between the angle of a right triangle and the ratio of the length of the adjacent side to the hypotenuse.</a:t>
            </a:r>
          </a:p>
          <a:p/>
          <a:p>
            <a:r>
              <a:t>Here are a few key points to understand about the cosine function:</a:t>
            </a:r>
          </a:p>
          <a:p/>
          <a:p>
            <a:r>
              <a:t>1. Range: The cosine function's range is between -1 and 1. This means that the value of cos(x) will always fall within this range for any real number input x.</a:t>
            </a:r>
          </a:p>
          <a:p/>
          <a:p>
            <a:r>
              <a:t>2. Periodicity: The cosine function has a periodic nature, which means it repeats its values after a certain interval. The cosine function has a period of 2π, which means that for any angle x, cos(x) = cos(x + 2π) = cos(x + 4π) and so on.</a:t>
            </a:r>
          </a:p>
          <a:p/>
          <a:p>
            <a:r>
              <a:t>3. Graph: The graph of the cosine function is a periodic wave that oscillates between -1 and 1. It starts at 1 when the angle is 0 (cos(0) = 1), reaches 0 at π/2 radians (cos(π/2) = 0), goes to -1 at π radians (cos(π) = -1), returns to 0 at 3π/2 radians (cos(3π/2) = 0), and back to 1 at 2π radians (cos(2π) = 1).</a:t>
            </a:r>
          </a:p>
          <a:p/>
          <a:p>
            <a:r>
              <a:t>4. Applications: The cosine function has numerous applications in various fields like physics, engineering, signal processing, and computer graphics. It is commonly used in wave analysis, vibration studies, electrical engineering, and calculating alternating currents and sound waves.</a:t>
            </a:r>
          </a:p>
          <a:p/>
          <a:p>
            <a:r>
              <a:t>Overall, the cosine function is a fundamental trigonometric function that plays a crucial role in mathematics and its applications across different disciplines.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Properties</a:t>
            </a:r>
          </a:p>
        </p:txBody>
      </p:sp>
      <p:sp>
        <p:nvSpPr>
          <p:cNvPr id="3" name="Content Placeholder 2"/>
          <p:cNvSpPr>
            <a:spLocks noGrp="1"/>
          </p:cNvSpPr>
          <p:nvPr>
            <p:ph idx="1"/>
          </p:nvPr>
        </p:nvSpPr>
        <p:spPr/>
        <p:txBody>
          <a:bodyPr/>
          <a:lstStyle/>
          <a:p>
            <a:r>
              <a:t>Definition and properties are mathematical concepts that play a fundamental role in various branches of mathematics and other fields. Here is a detailed explanation of each concept:</a:t>
            </a:r>
          </a:p>
          <a:p/>
          <a:p>
            <a:r>
              <a:t>1. **Definition**:</a:t>
            </a:r>
          </a:p>
          <a:p>
            <a:r>
              <a:t>- **Definition**: In mathematics, a definition is a statement that explains the meaning of a term or concept. It helps establish the precise meaning of mathematical objects, structures, or operations. Definitions are essential for understanding mathematical theories, proving theorems, and communicating mathematical ideas effectively.</a:t>
            </a:r>
          </a:p>
          <a:p/>
          <a:p>
            <a:r>
              <a:t>2. **Properties**:</a:t>
            </a:r>
          </a:p>
          <a:p>
            <a:r>
              <a:t>- **Properties**: In mathematics, properties are characteristics or attributes that describe or differentiate mathematical objects, structures, operations, or relationships. Properties help mathematicians classify objects, make predictions, and draw conclusions in various mathematical contexts. Properties can be inherent features that define a mathematical object or relationships between objects that hold true under specific conditions.</a:t>
            </a:r>
          </a:p>
          <a:p/>
          <a:p>
            <a:r>
              <a:t>- **Types of Properties**:</a:t>
            </a:r>
          </a:p>
          <a:p>
            <a:r>
              <a:t>  - **Basic Properties**: These are fundamental properties or axioms that underlie mathematical concepts. Examples include the identity property, commutative property, associative property, distributive property, and others.</a:t>
            </a:r>
          </a:p>
          <a:p>
            <a:r>
              <a:t>  - **Geometric Properties**: These properties describe the spatial relationships between geometric figures and shapes. Examples include symmetry, congruence, parallelism, perpendicularity, and others.</a:t>
            </a:r>
          </a:p>
          <a:p>
            <a:r>
              <a:t>  - **Algebraic Properties**: These properties relate to algebraic operations such as addition, multiplication, division, and exponentiation. Examples include closure, commutativity, associativity, distributivity, and others.</a:t>
            </a:r>
          </a:p>
          <a:p>
            <a:r>
              <a:t>  - **Number Properties**: These properties pertain to different types of numbers, such as integers, rational numbers, real numbers, and complex numbers. Examples include properties of prime numbers, even numbers, odd numbers, irrational numbers, and more.</a:t>
            </a:r>
          </a:p>
          <a:p>
            <a:r>
              <a:t>  - **Logical Properties**: These properties involve logical relationships and implications in mathematical reasoning and proofs. Examples include the transitive property, reflexive property, symmetric property, and others.</a:t>
            </a:r>
          </a:p>
          <a:p/>
          <a:p>
            <a:r>
              <a:t>- **Importance of Properties**:</a:t>
            </a:r>
          </a:p>
          <a:p>
            <a:r>
              <a:t>  - Properties provide a systematic way to characterize mathematical objects and structures.</a:t>
            </a:r>
          </a:p>
          <a:p>
            <a:r>
              <a:t>  - Properties help mathematicians establish relationships between objects and develop mathematical theories.</a:t>
            </a:r>
          </a:p>
          <a:p>
            <a:r>
              <a:t>  - Properties enable the application of mathematical concepts in problem-solving, modeling real-world phenomena, and making predictions.</a:t>
            </a:r>
          </a:p>
          <a:p>
            <a:r>
              <a:t>  - Properties play a crucial role in proving theorems, establishing mathematical truths, and advancing mathematical knowledge.</a:t>
            </a:r>
          </a:p>
          <a:p/>
          <a:p>
            <a:r>
              <a:t>In conclusion, definitions and properties are fundamental concepts in mathematics that help clarify the meaning of terms and describe the characteristics of mathematical objects, operations, and relationships. Understanding definitions and properties is essential for mastering mathematical concepts, reasoning logically, and solving mathematical problems effectively.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Graph of Cosine Function</a:t>
            </a:r>
          </a:p>
        </p:txBody>
      </p:sp>
      <p:sp>
        <p:nvSpPr>
          <p:cNvPr id="3" name="Content Placeholder 2"/>
          <p:cNvSpPr>
            <a:spLocks noGrp="1"/>
          </p:cNvSpPr>
          <p:nvPr>
            <p:ph idx="1"/>
          </p:nvPr>
        </p:nvSpPr>
        <p:spPr/>
        <p:txBody>
          <a:bodyPr/>
          <a:lstStyle/>
          <a:p>
            <a:r>
              <a:t>The graph of the cosine function is a periodic wave that oscillates between the values of -1 and 1. It is a trigonometric function that represents the ratio of the adjacent side of a right triangle to its hypotenuse. The graph of the cosine function is characterized by its smooth, continuous curve that repeats itself over regular intervals.</a:t>
            </a:r>
          </a:p>
          <a:p/>
          <a:p>
            <a:r>
              <a:t>1. Characteristics of the Cosine Function:</a:t>
            </a:r>
          </a:p>
          <a:p>
            <a:r>
              <a:t>- The general form of the cosine function is f(x) = A cos(Bx + C) + D, where:</a:t>
            </a:r>
          </a:p>
          <a:p>
            <a:r>
              <a:t>  - A represents the amplitude of the function, which is the distance from the midline to the highest or lowest point on the graph.</a:t>
            </a:r>
          </a:p>
          <a:p>
            <a:r>
              <a:t>  - B represents the frequency of the function, which determines how many cycles occur over a specific interval.</a:t>
            </a:r>
          </a:p>
          <a:p>
            <a:r>
              <a:t>  - C represents the phase shift of the function, which indicates any horizontal shift to the left or right.</a:t>
            </a:r>
          </a:p>
          <a:p>
            <a:r>
              <a:t>  - D represents the vertical shift of the function, which moves the entire graph up or down.</a:t>
            </a:r>
          </a:p>
          <a:p/>
          <a:p>
            <a:r>
              <a:t>2. Graphical Representation:</a:t>
            </a:r>
          </a:p>
          <a:p>
            <a:r>
              <a:t>- The standard cosine function, f(x) = cos(x), starts at a maximum value of 1 when x = 0 and then decreases to a minimum value of -1 at x = π or 180 degrees.</a:t>
            </a:r>
          </a:p>
          <a:p>
            <a:r>
              <a:t>- The graph of the cosine function is symmetric about the y-axis, showing an even function property.</a:t>
            </a:r>
          </a:p>
          <a:p>
            <a:r>
              <a:t>- The period of the cosine function is 2π radians or 360 degrees, meaning the graph repeats itself every 2π units.</a:t>
            </a:r>
          </a:p>
          <a:p/>
          <a:p>
            <a:r>
              <a:t>3. Key Points on the Graph:</a:t>
            </a:r>
          </a:p>
          <a:p>
            <a:r>
              <a:t>- The x-intercepts of the cosine function occur at odd multiples of π/2 or 90 degrees since cos(π/2), cos(3π/2), cos(5π/2), etc., are all equal to 0.</a:t>
            </a:r>
          </a:p>
          <a:p>
            <a:r>
              <a:t>- The maximum points on the graph are at x = 2nπ, where n is an integer, and the minimum points are at x = (2n+1)π/2 or (4n+1)π/2, where n is an integer.</a:t>
            </a:r>
          </a:p>
          <a:p/>
          <a:p>
            <a:r>
              <a:t>4. Applications:</a:t>
            </a:r>
          </a:p>
          <a:p>
            <a:r>
              <a:t>- The cosine function is widely used in various fields such as physics, engineering, signal processing, and mathematics to model periodic phenomena such as sound waves, light waves, and oscillations.</a:t>
            </a:r>
          </a:p>
          <a:p>
            <a:r>
              <a:t>- It plays a crucial role in analyzing harmonic motion, vibrations, alternating current, and many other wave-like phenomena.</a:t>
            </a:r>
          </a:p>
          <a:p/>
          <a:p>
            <a:r>
              <a:t>In conclusion, the graph of the cosine function is a fundamental wave pattern that exhibits regular oscillations between -1 and 1 with specific characteristics and properties that make it a valuable tool in various mathematical and scientific applications.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Periodicity and Amplitude</a:t>
            </a:r>
          </a:p>
        </p:txBody>
      </p:sp>
      <p:sp>
        <p:nvSpPr>
          <p:cNvPr id="3" name="Content Placeholder 2"/>
          <p:cNvSpPr>
            <a:spLocks noGrp="1"/>
          </p:cNvSpPr>
          <p:nvPr>
            <p:ph idx="1"/>
          </p:nvPr>
        </p:nvSpPr>
        <p:spPr/>
        <p:txBody>
          <a:bodyPr/>
          <a:lstStyle/>
          <a:p>
            <a:r>
              <a:t>Periodicity and amplitude are two important concepts in the field of wave physics and signal analysis. Understanding these concepts is crucial in various scientific disciplines and engineering fields. Let's delve into each of them in detail:</a:t>
            </a:r>
          </a:p>
          <a:p/>
          <a:p>
            <a:r>
              <a:t>1. Periodicity:</a:t>
            </a:r>
          </a:p>
          <a:p>
            <a:r>
              <a:t>Periodicity refers to the property of a wave or a signal to repeat its pattern over a specific interval of time or space. In simple terms, it is the characteristic of a wave where the pattern of the wave repeats itself at regular intervals. The length of this interval is known as the period of the wave.</a:t>
            </a:r>
          </a:p>
          <a:p/>
          <a:p>
            <a:r>
              <a:t>Key points about periodicity:</a:t>
            </a:r>
          </a:p>
          <a:p/>
          <a:p>
            <a:r>
              <a:t>- Period: Period is the time or distance it takes for the wave to complete one full cycle of its pattern. It is denoted by the symbol 'T' in the case of time and 'λ' (lambda) in the case of space.</a:t>
            </a:r>
          </a:p>
          <a:p/>
          <a:p>
            <a:r>
              <a:t>- Frequency: The frequency of a periodic wave is the number of cycles completed in one unit of time. It is the inverse of the period and is measured in hertz (Hz).</a:t>
            </a:r>
          </a:p>
          <a:p/>
          <a:p>
            <a:r>
              <a:t>- Periodic functions: Waves that exhibit periodic behavior are often described using periodic functions such as sine and cosine functions. These functions have a repetitive nature that helps in modeling and analyzing periodic phenomena.</a:t>
            </a:r>
          </a:p>
          <a:p/>
          <a:p>
            <a:r>
              <a:t>- Periodic signals: In signal processing, periodic signals are those signals that repeat their pattern over time. These signals are characterized by their periodicity, which is essential for various applications in communication, control systems, and other engineering fields.</a:t>
            </a:r>
          </a:p>
          <a:p/>
          <a:p>
            <a:r>
              <a:t>2. Amplitude:</a:t>
            </a:r>
          </a:p>
          <a:p>
            <a:r>
              <a:t>Amplitude refers to the maximum magnitude of a wave or signal from its equilibrium position. In simpler terms, it represents the strength or intensity of the wave. The amplitude can be positive or negative, depending on whether the wave oscillates above or below the equilibrium position.</a:t>
            </a:r>
          </a:p>
          <a:p/>
          <a:p>
            <a:r>
              <a:t>Key points about amplitude:</a:t>
            </a:r>
          </a:p>
          <a:p/>
          <a:p>
            <a:r>
              <a:t>- Peak amplitude: Peak amplitude is the maximum magnitude reached by a wave. It is a crucial parameter for determining the strength or power of the wave.</a:t>
            </a:r>
          </a:p>
          <a:p/>
          <a:p>
            <a:r>
              <a:t>- Units: The unit of amplitude depends on the type of wave or signal being considered. For example, in the case of sound waves, the amplitude is often measured in decibels (dB), while in electromagnetic waves, it can be measured in volts (V) or watts (W).</a:t>
            </a:r>
          </a:p>
          <a:p/>
          <a:p>
            <a:r>
              <a:t>- Relationship with energy: In physics, the amplitude of a wave is directly related to its energy content. Higher amplitudes correspond to higher energy levels in the wave.</a:t>
            </a:r>
          </a:p>
          <a:p/>
          <a:p>
            <a:r>
              <a:t>- Impact on perception: In various fields such as acoustics and optics, the amplitude of waves plays a significant role in determining the perception of sound loudness or light intensity by human observers.</a:t>
            </a:r>
          </a:p>
          <a:p/>
          <a:p>
            <a:r>
              <a:t>In summary, periodicity and amplitude are fundamental concepts in the study of waves and signals. Periodicity describes the repetitive nature of waves, while amplitude represents their strength or intensity. These concepts are essential for understanding and analyzing various natural phenomena, engineering systems, and communication technologies.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Tangent Function</a:t>
            </a:r>
          </a:p>
        </p:txBody>
      </p:sp>
      <p:sp>
        <p:nvSpPr>
          <p:cNvPr id="3" name="Content Placeholder 2"/>
          <p:cNvSpPr>
            <a:spLocks noGrp="1"/>
          </p:cNvSpPr>
          <p:nvPr>
            <p:ph idx="1"/>
          </p:nvPr>
        </p:nvSpPr>
        <p:spPr/>
        <p:txBody>
          <a:bodyPr/>
          <a:lstStyle/>
          <a:p>
            <a:r>
              <a:t>The tangent function, denoted as tan(x), is one of the six trigonometric functions used in mathematics and geometry. It relates the ratio of the length of the opposite side to the length of the adjacent side in a right triangle. In simpler terms, it calculates the tangent of an angle within a right triangle.</a:t>
            </a:r>
          </a:p>
          <a:p/>
          <a:p>
            <a:r>
              <a:t>Here's how the tangent function is defined:</a:t>
            </a:r>
          </a:p>
          <a:p/>
          <a:p>
            <a:r>
              <a:t>tan(x) = Opposite side / Adjacent side</a:t>
            </a:r>
          </a:p>
          <a:p/>
          <a:p>
            <a:r>
              <a:t>Alternatively, in terms of the other trigonometric functions:</a:t>
            </a:r>
          </a:p>
          <a:p/>
          <a:p>
            <a:r>
              <a:t>tan(x) = sin(x) / cos(x)</a:t>
            </a:r>
          </a:p>
          <a:p/>
          <a:p>
            <a:r>
              <a:t>The tangent function is periodic with a period of π (180 degrees), as it repeats its values as the angle increases or decreases by multiples of π. It is an odd function, meaning that tan(-x) = -tan(x), and it is undefined at odd multiples of π/2 (90 degrees). These are points where the adjacent side (cosine) becomes zero, causing a division by zero error.</a:t>
            </a:r>
          </a:p>
          <a:p/>
          <a:p>
            <a:r>
              <a:t>The graph of the tangent function has vertical asymptotes at odd multiples of π/2, and it oscillates between negative and positive values. It has a period of π (180 degrees) and repeats its values indefinitely in both directions. The function approaches positive or negative infinity as it approaches vertical asymptotes.</a:t>
            </a:r>
          </a:p>
          <a:p/>
          <a:p>
            <a:r>
              <a:t>The tangent function is commonly used in trigonometry to solve various types of problems involving right triangles, circles, and periodic phenomena. It is also used in calculus, physics, engineering, and many other fields where angles and rotations are involved.</a:t>
            </a:r>
          </a:p>
          <a:p/>
          <a:p>
            <a:r>
              <a:t>Understanding the properties and behavior of the tangent function is essential for mastering trigonometry and related branches of mathematics and science.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Properties</a:t>
            </a:r>
          </a:p>
        </p:txBody>
      </p:sp>
      <p:sp>
        <p:nvSpPr>
          <p:cNvPr id="3" name="Content Placeholder 2"/>
          <p:cNvSpPr>
            <a:spLocks noGrp="1"/>
          </p:cNvSpPr>
          <p:nvPr>
            <p:ph idx="1"/>
          </p:nvPr>
        </p:nvSpPr>
        <p:spPr/>
        <p:txBody>
          <a:bodyPr/>
          <a:lstStyle/>
          <a:p>
            <a:r>
              <a:t>Definition and properties are commonly used terms in mathematics, science, and various other subjects. Here is a detailed explanation of each term:</a:t>
            </a:r>
          </a:p>
          <a:p/>
          <a:p>
            <a:r>
              <a:t>1. **Definition**:</a:t>
            </a:r>
          </a:p>
          <a:p>
            <a:r>
              <a:t>   - **Definition** refers to the precise and clear explanation of a concept, object, process, or phenomenon. It aims to provide a comprehensive understanding of the subject matter to the readers or learners. Definitions are crucial in helping individuals grasp the meaning and significance of various topics.</a:t>
            </a:r>
          </a:p>
          <a:p>
            <a:r>
              <a:t>   - In mathematics, a definition is used to describe mathematical objects such as numbers, shapes, functions, etc. For example, a circle can be defined as the set of all points equidistant from a central point.</a:t>
            </a:r>
          </a:p>
          <a:p>
            <a:r>
              <a:t>   - In science, definitions play a vital role in explaining scientific theories, laws, and principles. For instance, the definition of gravity as the force of attraction between objects with mass.</a:t>
            </a:r>
          </a:p>
          <a:p>
            <a:r>
              <a:t>   - Definitions can also be found in various other fields such as philosophy, literature, technology, and more.</a:t>
            </a:r>
          </a:p>
          <a:p/>
          <a:p>
            <a:r>
              <a:t>2. **Properties**:</a:t>
            </a:r>
          </a:p>
          <a:p>
            <a:r>
              <a:t>   - **Properties** are characteristics or qualities that describe the attributes or behavior of objects, concepts, or systems. These properties help distinguish one entity from another and play a significant role in analyzing, categorizing, and understanding different subjects.</a:t>
            </a:r>
          </a:p>
          <a:p>
            <a:r>
              <a:t>   - In mathematics, properties are used to describe the behavior of numbers, operations, functions, and geometric shapes. For example, the commutative property of addition states that changing the order of numbers being added does not change the sum.</a:t>
            </a:r>
          </a:p>
          <a:p>
            <a:r>
              <a:t>   - In science, properties are essential in defining and studying physical and chemical phenomena. Properties such as mass, volume, density, temperature, and conductivity help researchers analyze and classify materials and substances.</a:t>
            </a:r>
          </a:p>
          <a:p>
            <a:r>
              <a:t>   - Properties can be categorized into different types, including physical properties (observable characteristics like color, shape, size), chemical properties (behavior of substances during chemical reactions), and structural properties (characteristics related to the arrangement or composition of entities).</a:t>
            </a:r>
          </a:p>
          <a:p/>
          <a:p>
            <a:r>
              <a:t>In summary, definitions provide clear explanations of concepts, objects, or processes, while properties describe the characteristics or qualities of these entities. Understanding definitions and properties is crucial for building a solid foundation in various subjects and disciplines.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Graph of Tangent Function</a:t>
            </a:r>
          </a:p>
        </p:txBody>
      </p:sp>
      <p:sp>
        <p:nvSpPr>
          <p:cNvPr id="3" name="Content Placeholder 2"/>
          <p:cNvSpPr>
            <a:spLocks noGrp="1"/>
          </p:cNvSpPr>
          <p:nvPr>
            <p:ph idx="1"/>
          </p:nvPr>
        </p:nvSpPr>
        <p:spPr/>
        <p:txBody>
          <a:bodyPr/>
          <a:lstStyle/>
          <a:p>
            <a:r>
              <a:t>The graph of the tangent function is a periodic function that repeats itself every π radians (180 degrees). It is a trigonometric function that represents the ratio of the opposite side to the adjacent side in a right triangle. The tangent function is defined as tan(x) = sin(x) / cos(x), where x is the angle in radians.</a:t>
            </a:r>
          </a:p>
          <a:p/>
          <a:p>
            <a:r>
              <a:t>Here are two key characteristics of the graph of the tangent function:</a:t>
            </a:r>
          </a:p>
          <a:p/>
          <a:p>
            <a:r>
              <a:t>1. Asymptotes: The graph of the tangent function has vertical asymptotes where the cosine function is equal to zero. This means that the tangent function is undefined at these points. These vertical asymptotes occur at odd multiples of π/2, which are at x = -π/2, x = π/2, x = 3π/2, etc.</a:t>
            </a:r>
          </a:p>
          <a:p/>
          <a:p>
            <a:r>
              <a:t>2. Periodicity: The tangent function has a period of π radians. This means that the graph repeats itself every π radians. The function approaches positive or negative infinity as it approaches the vertical asymptotes. The graph of the tangent function has a repeating pattern where it starts at 0, increases to positive infinity as it approaches π/2, then crosses the x-axis at π, decreases to negative infinity as it approaches 3π/2, and so on.</a:t>
            </a:r>
          </a:p>
          <a:p/>
          <a:p>
            <a:r>
              <a:t>In summary, the graph of the tangent function consists of repeating cycles with vertical asymptotes at odd multiples of π/2. Understanding the behavior of the tangent function can help in analyzing and solving trigonometric equations and problems involving right triangles.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Periodicity and Asymptotes</a:t>
            </a:r>
          </a:p>
        </p:txBody>
      </p:sp>
      <p:sp>
        <p:nvSpPr>
          <p:cNvPr id="3" name="Content Placeholder 2"/>
          <p:cNvSpPr>
            <a:spLocks noGrp="1"/>
          </p:cNvSpPr>
          <p:nvPr>
            <p:ph idx="1"/>
          </p:nvPr>
        </p:nvSpPr>
        <p:spPr/>
        <p:txBody>
          <a:bodyPr/>
          <a:lstStyle/>
          <a:p>
            <a:r>
              <a:t>1. Periodicity:</a:t>
            </a:r>
          </a:p>
          <a:p>
            <a:r>
              <a:t>Periodicity is a mathematical concept that describes a pattern that repeats at regular intervals. In the context of functions, periodicity refers to the property of a function where its values repeat in a predictable manner over a specific interval. This interval is called the period of the function. Mathematically, a function f(x) is said to be periodic if there exists a constant value P such that f(x + P) = f(x) for all x in the domain of the function.</a:t>
            </a:r>
          </a:p>
          <a:p/>
          <a:p>
            <a:r>
              <a:t>Example: The sine function (sin(x)) and cosine function (cos(x)) are classic examples of periodic functions. Both of these functions repeat their values every 2π units. Therefore, their periods are 2π.</a:t>
            </a:r>
          </a:p>
          <a:p/>
          <a:p>
            <a:r>
              <a:t>2. Asymptotes:</a:t>
            </a:r>
          </a:p>
          <a:p>
            <a:r>
              <a:t>An asymptote is a line that a curve approaches but never actually touches or crosses. Asymptotes are commonly observed in the graphs of functions and are used to describe the behavior of functions as they approach certain values. There are different types of asymptotes, including horizontal, vertical, and oblique (slant) asymptotes.</a:t>
            </a:r>
          </a:p>
          <a:p/>
          <a:p>
            <a:r>
              <a:t>- Horizontal asymptote: A horizontal asymptote is a horizontal line that the curve approaches as the x-values tend towards positive or negative infinity. It can be described using the limits of the function as x approaches positive or negative infinity.</a:t>
            </a:r>
          </a:p>
          <a:p>
            <a:r>
              <a:t>Example: The function y = 1/x has a horizontal asymptote at y = 0.</a:t>
            </a:r>
          </a:p>
          <a:p/>
          <a:p>
            <a:r>
              <a:t>- Vertical asymptote: A vertical asymptote is a vertical line where the function approaches positive or negative infinity as the x-value approaches a specific value (usually where the function is undefined).</a:t>
            </a:r>
          </a:p>
          <a:p>
            <a:r>
              <a:t>Example: The function y = 1/(x-1) has a vertical asymptote at x = 1.</a:t>
            </a:r>
          </a:p>
          <a:p/>
          <a:p>
            <a:r>
              <a:t>- Oblique (slant) asymptote: An oblique asymptote occurs when the function approaches a non-horizontal line as x approaches positive or negative infinity. It is typically observed in rational functions where the degree of the numerator is one greater than the degree of the denominator.</a:t>
            </a:r>
          </a:p>
          <a:p>
            <a:r>
              <a:t>Example: The function y = (x^2 + 1)/(x - 1) has an oblique asymptote at y = x + 1.</a:t>
            </a:r>
          </a:p>
          <a:p/>
          <a:p>
            <a:r>
              <a:t>In summary, periodicity describes the repeating pattern of a function over a specific interval, while asymptotes describe the behavior of a function as it approaches certain values or lines without actually reaching them. Both concepts are essential in understanding the characteristics and behavior of functions in mathematics.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chapters or sections in a document or book, organized in the order in which they appear. It provides readers with an overview of the structure and contents of the document, helping them quickly locate specific information or topics of interest. Here are some key points about a Table of Contents:</a:t>
            </a:r>
          </a:p>
          <a:p/>
          <a:p>
            <a:r>
              <a:t>1. **Purpose**:</a:t>
            </a:r>
          </a:p>
          <a:p>
            <a:r>
              <a:t>   - The primary purpose of a Table of Contents is to provide readers with a roadmap of the document's contents, making it easier for them to navigate the material.</a:t>
            </a:r>
          </a:p>
          <a:p>
            <a:r>
              <a:t>   - It allows readers to quickly locate specific sections, chapters, or topics within the document without having to read through it sequentially.</a:t>
            </a:r>
          </a:p>
          <a:p/>
          <a:p>
            <a:r>
              <a:t>2. **Components**:</a:t>
            </a:r>
          </a:p>
          <a:p>
            <a:r>
              <a:t>   - A Table of Contents typically includes the titles or headings of chapters, sections, or topics, along with corresponding page numbers.</a:t>
            </a:r>
          </a:p>
          <a:p>
            <a:r>
              <a:t>   - The titles or headings are often listed hierarchically, with main chapters or sections at the top level and subsections indented beneath them.</a:t>
            </a:r>
          </a:p>
          <a:p>
            <a:r>
              <a:t>  </a:t>
            </a:r>
          </a:p>
          <a:p>
            <a:r>
              <a:t>3. **Types**:</a:t>
            </a:r>
          </a:p>
          <a:p>
            <a:r>
              <a:t>   - There are different types of Tables of Contents, including:</a:t>
            </a:r>
          </a:p>
          <a:p>
            <a:r>
              <a:t>     - Sequential TOC: Lists chapters or sections in the order they appear in the document.</a:t>
            </a:r>
          </a:p>
          <a:p>
            <a:r>
              <a:t>     - Hierarchical TOC: Organizes chapters or sections into a hierarchy of headings and subheadings.</a:t>
            </a:r>
          </a:p>
          <a:p>
            <a:r>
              <a:t>     - Brief TOC: Includes only main chapter titles without subsections.</a:t>
            </a:r>
          </a:p>
          <a:p>
            <a:r>
              <a:t>  </a:t>
            </a:r>
          </a:p>
          <a:p>
            <a:r>
              <a:t>4. **Creation**:</a:t>
            </a:r>
          </a:p>
          <a:p>
            <a:r>
              <a:t>   - A Table of Contents is usually created after the document has been written and finalized.</a:t>
            </a:r>
          </a:p>
          <a:p>
            <a:r>
              <a:t>   - In modern word processing software, TOCs can be created automatically by using built-in tools that generate and update the TOC based on the document's headings or styles.</a:t>
            </a:r>
          </a:p>
          <a:p/>
          <a:p>
            <a:r>
              <a:t>5. **Updating**:</a:t>
            </a:r>
          </a:p>
          <a:p>
            <a:r>
              <a:t>   - If changes are made to the document's structure or contents, the Table of Contents should be updated accordingly to reflect these changes.</a:t>
            </a:r>
          </a:p>
          <a:p>
            <a:r>
              <a:t>   - In electronic documents, TOCs can be easily updated by refreshing or regenerating them using the software tools.</a:t>
            </a:r>
          </a:p>
          <a:p/>
          <a:p>
            <a:r>
              <a:t>6. **Benefits**:</a:t>
            </a:r>
          </a:p>
          <a:p>
            <a:r>
              <a:t>   - Helps readers quickly navigate and find information within a document.</a:t>
            </a:r>
          </a:p>
          <a:p>
            <a:r>
              <a:t>   - Provides an organized overview of the document's structure.</a:t>
            </a:r>
          </a:p>
          <a:p>
            <a:r>
              <a:t>   - Facilitates referencing and citation of specific sections in academic or professional writing.</a:t>
            </a:r>
          </a:p>
          <a:p/>
          <a:p>
            <a:r>
              <a:t>In conclusion, a Table of Contents is a valuable tool that enhances the usability and accessibility of a document by organizing its contents and guiding readers to specific sections of interest.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Cosecant, Secant, and Cotangent Functions</a:t>
            </a:r>
          </a:p>
        </p:txBody>
      </p:sp>
      <p:sp>
        <p:nvSpPr>
          <p:cNvPr id="3" name="Content Placeholder 2"/>
          <p:cNvSpPr>
            <a:spLocks noGrp="1"/>
          </p:cNvSpPr>
          <p:nvPr>
            <p:ph idx="1"/>
          </p:nvPr>
        </p:nvSpPr>
        <p:spPr/>
        <p:txBody>
          <a:bodyPr/>
          <a:lstStyle/>
          <a:p>
            <a:r>
              <a:t>The cosecant, secant, and cotangent functions are closely related to the sine, cosine, and tangent functions in trigonometry. Let's explore each of these functions in detail:</a:t>
            </a:r>
          </a:p>
          <a:p/>
          <a:p>
            <a:r>
              <a:t>1. Cosecant Function (csc):</a:t>
            </a:r>
          </a:p>
          <a:p>
            <a:r>
              <a:t>The cosecant function is the reciprocal of the sine function. Mathematically, the cosecant of an angle θ in a right triangle is calculated as the ratio of the hypotenuse to the side opposite the angle. In a unit circle, the cosecant function is calculated as csc(θ) = 1/sin(θ). The cosecant function is undefined for angles where the sine function is zero, resulting in vertical asymptotes in its graph.</a:t>
            </a:r>
          </a:p>
          <a:p/>
          <a:p>
            <a:r>
              <a:t>2. Secant Function (sec):</a:t>
            </a:r>
          </a:p>
          <a:p>
            <a:r>
              <a:t>The secant function is the reciprocal of the cosine function. Similar to the cosecant function, the secant of an angle θ in a right triangle is found as the ratio of the hypotenuse to the side adjacent to the angle. In terms of the unit circle, the secant function is computed as sec(θ) = 1/cos(θ). The secant function also has vertical asymptotes where the cosine function equals zero.</a:t>
            </a:r>
          </a:p>
          <a:p/>
          <a:p>
            <a:r>
              <a:t>3. Cotangent Function (cot):</a:t>
            </a:r>
          </a:p>
          <a:p>
            <a:r>
              <a:t>The cotangent function is the reciprocal of the tangent function. The cotangent of an angle θ in a right triangle is calculated as the ratio of the adjacent side to the opposite side of the angle. In the unit circle, the cotangent function can be expressed as cot(θ) = 1/tan(θ). The cotangent function has vertical asymptotes where the tangent function is zero.</a:t>
            </a:r>
          </a:p>
          <a:p/>
          <a:p>
            <a:r>
              <a:t>These trigonometric functions play a significant role in trigonometry and are used to solve various problems involving angles and sides of right triangles. It's important to understand their definitions, properties, graphs, and relationships to effectively work with trigonometric functions and equations.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Definitions and Relationships to Sine, Cosine, and Tangent Functions</a:t>
            </a:r>
          </a:p>
        </p:txBody>
      </p:sp>
      <p:sp>
        <p:nvSpPr>
          <p:cNvPr id="3" name="Content Placeholder 2"/>
          <p:cNvSpPr>
            <a:spLocks noGrp="1"/>
          </p:cNvSpPr>
          <p:nvPr>
            <p:ph idx="1"/>
          </p:nvPr>
        </p:nvSpPr>
        <p:spPr/>
        <p:txBody>
          <a:bodyPr/>
          <a:lstStyle/>
          <a:p>
            <a:r>
              <a:t>The sine, cosine, and tangent functions are fundamental trigonometric functions in mathematics that are defined based on the ratios of sides of a right triangle. These functions are defined with respect to an angle in a right triangle formed by a hypotenuse, adjacent side, and opposite side.</a:t>
            </a:r>
          </a:p>
          <a:p/>
          <a:p>
            <a:r>
              <a:t>1. Sine Function (sin):</a:t>
            </a:r>
          </a:p>
          <a:p>
            <a:r>
              <a:t>The sine function is defined as the ratio of the length of the side opposite an angle to the length of the hypotenuse of a right triangle. In a right triangle with angle θ, the sine of θ is given by:</a:t>
            </a:r>
          </a:p>
          <a:p>
            <a:r>
              <a:t>\[ \sin(\theta) = \frac{\text{opposite side}}{\text{hypotenuse}} \]</a:t>
            </a:r>
          </a:p>
          <a:p/>
          <a:p>
            <a:r>
              <a:t>2. Cosine Function (cos):</a:t>
            </a:r>
          </a:p>
          <a:p>
            <a:r>
              <a:t>The cosine function is defined as the ratio of the length of the side adjacent to an angle to the length of the hypotenuse of a right triangle. In a right triangle with angle θ, the cosine of θ is given by:</a:t>
            </a:r>
          </a:p>
          <a:p>
            <a:r>
              <a:t>\[ \cos(\theta) = \frac{\text{adjacent side}}{\text{hypotenuse}} \]</a:t>
            </a:r>
          </a:p>
          <a:p/>
          <a:p>
            <a:r>
              <a:t>3. Tangent Function (tan):</a:t>
            </a:r>
          </a:p>
          <a:p>
            <a:r>
              <a:t>The tangent function is defined as the ratio of the length of the side opposite an angle to the length of the side adjacent to the angle in a right triangle. In a right triangle with angle θ, the tangent of θ is given by:</a:t>
            </a:r>
          </a:p>
          <a:p>
            <a:r>
              <a:t>\[ \tan(\theta) = \frac{\text{opposite side}}{\text{adjacent side}} \]</a:t>
            </a:r>
          </a:p>
          <a:p/>
          <a:p>
            <a:r>
              <a:t>Relationships between the Sine, Cosine, and Tangent Functions:</a:t>
            </a:r>
          </a:p>
          <a:p>
            <a:r>
              <a:t>1. Fundamental Relationship:</a:t>
            </a:r>
          </a:p>
          <a:p>
            <a:r>
              <a:t>The Pythagorean theorem forms the fundamental relationship among the sine, cosine, and tangent functions in a right triangle. It states:</a:t>
            </a:r>
          </a:p>
          <a:p>
            <a:r>
              <a:t>\[ \sin^2(\theta) + \cos^2(\theta) = 1 \]</a:t>
            </a:r>
          </a:p>
          <a:p>
            <a:r>
              <a:t>This relationship is known as the Pythagorean identity and is crucial when working with trigonometric functions.</a:t>
            </a:r>
          </a:p>
          <a:p/>
          <a:p>
            <a:r>
              <a:t>2. Reciprocal Relationships:</a:t>
            </a:r>
          </a:p>
          <a:p>
            <a:r>
              <a:t>The reciprocal trigonometric functions - cosecant (csc), secant (sec), and cotangent (cot) - are reciprocals of sine, cosine, and tangent, respectively. These functions are defined as:</a:t>
            </a:r>
          </a:p>
          <a:p>
            <a:r>
              <a:t>\[ \csc(\theta) = \frac{1}{\sin(\theta)} \]</a:t>
            </a:r>
          </a:p>
          <a:p>
            <a:r>
              <a:t>\[ \sec(\theta) = \frac{1}{\cos(\theta)} \]</a:t>
            </a:r>
          </a:p>
          <a:p>
            <a:r>
              <a:t>\[ \cot(\theta) = \frac{1}{\tan(\theta)} \]</a:t>
            </a:r>
          </a:p>
          <a:p/>
          <a:p>
            <a:r>
              <a:t>3. Even-Odd Identities:</a:t>
            </a:r>
          </a:p>
          <a:p>
            <a:r>
              <a:t>The sine function is an odd function, meaning that:</a:t>
            </a:r>
          </a:p>
          <a:p>
            <a:r>
              <a:t>\[ \sin(-\theta) = -\sin(\theta) \]</a:t>
            </a:r>
          </a:p>
          <a:p>
            <a:r>
              <a:t>The cosine function is an even function, meaning that:</a:t>
            </a:r>
          </a:p>
          <a:p>
            <a:r>
              <a:t>\[ \cos(-\theta) = \cos(\theta) \]</a:t>
            </a:r>
          </a:p>
          <a:p/>
          <a:p>
            <a:r>
              <a:t>In conclusion, the sine, cosine, and tangent functions are key trigonometric functions that are defined based on the ratios of sides in a right triangle. Understanding the definitions and relationships among these functions is essential for solving various trigonometry problems and applications.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Identities</a:t>
            </a:r>
          </a:p>
        </p:txBody>
      </p:sp>
      <p:sp>
        <p:nvSpPr>
          <p:cNvPr id="3" name="Content Placeholder 2"/>
          <p:cNvSpPr>
            <a:spLocks noGrp="1"/>
          </p:cNvSpPr>
          <p:nvPr>
            <p:ph idx="1"/>
          </p:nvPr>
        </p:nvSpPr>
        <p:spPr/>
        <p:txBody>
          <a:bodyPr/>
          <a:lstStyle/>
          <a:p>
            <a:r>
              <a:t>Trigonometric identities are mathematical equations involving trigonometric functions that are true for all values of the variables within their domain. These identities are fundamental in trigonometry as they provide relationships between different trigonometric functions that help simplify expressions, solve equations, and prove other mathematical statements.</a:t>
            </a:r>
          </a:p>
          <a:p/>
          <a:p>
            <a:r>
              <a:t>The third set of trigonometric identities, often referred to as III. Trigonometric Identities, include the double angle identities, half angle identities, and product-to-sum identities. These identities are derived from the basic trigonometric functions: sine, cosine, and tangent, and their relationships with each other.</a:t>
            </a:r>
          </a:p>
          <a:p/>
          <a:p>
            <a:r>
              <a:t>1. Double Angle Identities:</a:t>
            </a:r>
          </a:p>
          <a:p>
            <a:r>
              <a:t>- sin(2θ) = 2sin(θ)cos(θ)</a:t>
            </a:r>
          </a:p>
          <a:p>
            <a:r>
              <a:t>- cos(2θ) = cos²(θ) - sin²(θ) = 2cos²(θ) - 1 = 1 - 2sin²(θ)</a:t>
            </a:r>
          </a:p>
          <a:p>
            <a:r>
              <a:t>- tan(2θ) = 2tan(θ) / (1 - tan²(θ))</a:t>
            </a:r>
          </a:p>
          <a:p/>
          <a:p>
            <a:r>
              <a:t>These identities help express the trigonometric functions of double angles in terms of the trigonometric functions of single angles. They are especially useful in simplifying complex trigonometric expressions and solving trigonometric equations involving multiple angles.</a:t>
            </a:r>
          </a:p>
          <a:p/>
          <a:p>
            <a:r>
              <a:t>2. Half Angle Identities:</a:t>
            </a:r>
          </a:p>
          <a:p>
            <a:r>
              <a:t>- sin(θ/2) = ±√[(1 - cos(θ)) / 2]</a:t>
            </a:r>
          </a:p>
          <a:p>
            <a:r>
              <a:t>- cos(θ/2) = ±√[(1 + cos(θ)) / 2]</a:t>
            </a:r>
          </a:p>
          <a:p>
            <a:r>
              <a:t>- tan(θ/2) = ±√[(1 - cos(θ)) / (1 + cos(θ))]</a:t>
            </a:r>
          </a:p>
          <a:p/>
          <a:p>
            <a:r>
              <a:t>These identities provide relationships between the trigonometric functions of an angle divided by 2 and the trigonometric functions of the original angle. They are essential in trigonometric calculations involving half angles, such as in calculus, geometry, and physics.</a:t>
            </a:r>
          </a:p>
          <a:p/>
          <a:p>
            <a:r>
              <a:t>3. Product-to-Sum Identities:</a:t>
            </a:r>
          </a:p>
          <a:p>
            <a:r>
              <a:t>- sin(θ)sin(φ) = (1/2)[cos(θ - φ) - cos(θ + φ)]</a:t>
            </a:r>
          </a:p>
          <a:p>
            <a:r>
              <a:t>- cos(θ)cos(φ) = (1/2)[cos(θ - φ) + cos(θ + φ)]</a:t>
            </a:r>
          </a:p>
          <a:p>
            <a:r>
              <a:t>- sin(θ)cos(φ) = (1/2)[sin(θ + φ) + sin(θ - φ)]</a:t>
            </a:r>
          </a:p>
          <a:p>
            <a:r>
              <a:t>- cos(θ)sin(φ) = (1/2)[sin(θ + φ) - sin(θ - φ)]</a:t>
            </a:r>
          </a:p>
          <a:p/>
          <a:p>
            <a:r>
              <a:t>These identities allow the conversion of products of trigonometric functions into sums or differences of trigonometric functions. They are useful in simplifying integral calculus expressions, trigonometric equations, and verifying identities.</a:t>
            </a:r>
          </a:p>
          <a:p/>
          <a:p>
            <a:r>
              <a:t>In conclusion, III. Trigonometric Identities play a crucial role in trigonometry by providing important relationships between trigonometric functions that help in simplifying expressions, solving equations, and proving mathematical statements. Understanding and applying these identities can significantly enhance one's proficiency in trigonometry and related fields of mathematics.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Pythagorean Identities</a:t>
            </a:r>
          </a:p>
        </p:txBody>
      </p:sp>
      <p:sp>
        <p:nvSpPr>
          <p:cNvPr id="3" name="Content Placeholder 2"/>
          <p:cNvSpPr>
            <a:spLocks noGrp="1"/>
          </p:cNvSpPr>
          <p:nvPr>
            <p:ph idx="1"/>
          </p:nvPr>
        </p:nvSpPr>
        <p:spPr/>
        <p:txBody>
          <a:bodyPr/>
          <a:lstStyle/>
          <a:p>
            <a:r>
              <a:t>The Pythagorean identities are a set of three trigonometric identities that are derived from the Pythagorean theorem, which relates the side lengths of a right triangle. These identities involve the sine, cosine, and tangent functions and are instrumental in simplifying trigonometric expressions and solving trigonometric equations.</a:t>
            </a:r>
          </a:p>
          <a:p/>
          <a:p>
            <a:r>
              <a:t>1. The first Pythagorean identity is:</a:t>
            </a:r>
          </a:p>
          <a:p>
            <a:r>
              <a:t>\[ \sin^2(\theta) + \cos^2(\theta) = 1 \]</a:t>
            </a:r>
          </a:p>
          <a:p>
            <a:r>
              <a:t>This identity shows that the square of the sine of an angle added to the square of the cosine of the same angle always equals 1. This is a fundamental trigonometric identity that can be derived by drawing a unit circle and using the Pythagorean theorem.</a:t>
            </a:r>
          </a:p>
          <a:p/>
          <a:p>
            <a:r>
              <a:t>2. The second Pythagorean identity is a direct consequence of the first one:</a:t>
            </a:r>
          </a:p>
          <a:p>
            <a:r>
              <a:t>\[ \tan^2(\theta) + 1 = \sec^2(\theta) \]</a:t>
            </a:r>
          </a:p>
          <a:p>
            <a:r>
              <a:t>This identity demonstrates the relationship between the tangent and secant functions. It shows that the square of the tangent of an angle added to 1 is equal to the square of the secant of the same angle.</a:t>
            </a:r>
          </a:p>
          <a:p/>
          <a:p>
            <a:r>
              <a:t>3. The third Pythagorean identity is also derived from the first one and is defined as:</a:t>
            </a:r>
          </a:p>
          <a:p>
            <a:r>
              <a:t>\[ 1 + \cot^2(\theta) = \csc^2(\theta) \]</a:t>
            </a:r>
          </a:p>
          <a:p>
            <a:r>
              <a:t>This identity illustrates the connection between the cotangent and cosecant functions. It indicates that 1 added to the square of the cotangent of an angle equals the square of the cosecant of the same angle.</a:t>
            </a:r>
          </a:p>
          <a:p/>
          <a:p>
            <a:r>
              <a:t>These Pythagorean identities are essential tools in trigonometry for simplifying expressions, verifying identities, and solving trigonometric equations. They form the basis for many other trigonometric identities and are foundational concepts in the study of trigonometry.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Sum and Difference Identities</a:t>
            </a:r>
          </a:p>
        </p:txBody>
      </p:sp>
      <p:sp>
        <p:nvSpPr>
          <p:cNvPr id="3" name="Content Placeholder 2"/>
          <p:cNvSpPr>
            <a:spLocks noGrp="1"/>
          </p:cNvSpPr>
          <p:nvPr>
            <p:ph idx="1"/>
          </p:nvPr>
        </p:nvSpPr>
        <p:spPr/>
        <p:txBody>
          <a:bodyPr/>
          <a:lstStyle/>
          <a:p>
            <a:r>
              <a:t>The sum and difference identities are trigonometric identities that express the sine, cosine, and tangent of the sum or difference of two angles in terms of the sine, cosine, and tangent of the individual angles. These identities are important in trigonometry as they are used to simplify trigonometric expressions and solve trigonometric equations.</a:t>
            </a:r>
          </a:p>
          <a:p/>
          <a:p>
            <a:r>
              <a:t>1. **Sum Identities**:</a:t>
            </a:r>
          </a:p>
          <a:p>
            <a:r>
              <a:t>   - **Sine of the Sum of Two Angles**:</a:t>
            </a:r>
          </a:p>
          <a:p>
            <a:r>
              <a:t>     \[\sin(A + B) = \sin A \cos B + \cos A \sin B\]</a:t>
            </a:r>
          </a:p>
          <a:p>
            <a:r>
              <a:t>   - **Cosine of the Sum of Two Angles**:</a:t>
            </a:r>
          </a:p>
          <a:p>
            <a:r>
              <a:t>     \[\cos(A + B) = \cos A \cos B - \sin A \sin B\]</a:t>
            </a:r>
          </a:p>
          <a:p>
            <a:r>
              <a:t>   - **Tangent of the Sum of Two Angles**:</a:t>
            </a:r>
          </a:p>
          <a:p>
            <a:r>
              <a:t>     \[\tan(A + B) = \frac{\tan A + \tan B}{1 - \tan A \tan B}\]</a:t>
            </a:r>
          </a:p>
          <a:p/>
          <a:p>
            <a:r>
              <a:t>2. **Difference Identities**:</a:t>
            </a:r>
          </a:p>
          <a:p>
            <a:r>
              <a:t>   - **Sine of the Difference of Two Angles**:</a:t>
            </a:r>
          </a:p>
          <a:p>
            <a:r>
              <a:t>     \[\sin(A - B) = \sin A \cos B - \cos A \sin B\]</a:t>
            </a:r>
          </a:p>
          <a:p>
            <a:r>
              <a:t>   - **Cosine of the Difference of Two Angles**:</a:t>
            </a:r>
          </a:p>
          <a:p>
            <a:r>
              <a:t>     \[\cos(A - B) = \cos A \cos B + \sin A \sin B\]</a:t>
            </a:r>
          </a:p>
          <a:p>
            <a:r>
              <a:t>   - **Tangent of the Difference of Two Angles**:</a:t>
            </a:r>
          </a:p>
          <a:p>
            <a:r>
              <a:t>     \[\tan(A - B) = \frac{\tan A - \tan B}{1 + \tan A \tan B}\]</a:t>
            </a:r>
          </a:p>
          <a:p/>
          <a:p>
            <a:r>
              <a:t>These identities can be derived using basic trigonometric relationships and the properties of the unit circle. They are often used in trigonometry to simplify expressions involving trigonometric functions, evaluate trigonometric expressions, and prove other trigonometric identities.</a:t>
            </a:r>
          </a:p>
          <a:p/>
          <a:p>
            <a:r>
              <a:t>Applications of sum and difference identities can be found in various fields such as engineering, physics, and astronomy where trigonometry is used for calculations involving angles and periodic phenomena. Mastering these identities can help in solving complex trigonometric problems efficiently and accurately.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Double-angle and Half-angle Identities</a:t>
            </a:r>
          </a:p>
        </p:txBody>
      </p:sp>
      <p:sp>
        <p:nvSpPr>
          <p:cNvPr id="3" name="Content Placeholder 2"/>
          <p:cNvSpPr>
            <a:spLocks noGrp="1"/>
          </p:cNvSpPr>
          <p:nvPr>
            <p:ph idx="1"/>
          </p:nvPr>
        </p:nvSpPr>
        <p:spPr/>
        <p:txBody>
          <a:bodyPr/>
          <a:lstStyle/>
          <a:p>
            <a:r>
              <a:t>Double-angle and Half-angle identities are trigonometric formulas that involve angles that are double or half the size of a given angle. These identities play a significant role in simplifying trigonometric expressions, solving trigonometric equations, and proving mathematical relationships in trigonometry.</a:t>
            </a:r>
          </a:p>
          <a:p/>
          <a:p>
            <a:r>
              <a:t>1. Double-Angle Identities:</a:t>
            </a:r>
          </a:p>
          <a:p>
            <a:r>
              <a:t>   - Sine Double-Angle Identity: sin(2θ) = 2sin(θ)cos(θ)</a:t>
            </a:r>
          </a:p>
          <a:p>
            <a:r>
              <a:t>   - Cosine Double-Angle Identity: cos(2θ) = cos²(θ) - sin²(θ) = 2cos²(θ) - 1 = 1 - 2sin²(θ)</a:t>
            </a:r>
          </a:p>
          <a:p>
            <a:r>
              <a:t>   - Tangent Double-Angle Identity: tan(2θ) = 2tan(θ) / (1 - tan²(θ))</a:t>
            </a:r>
          </a:p>
          <a:p/>
          <a:p>
            <a:r>
              <a:t>   These identities are derived by using the sum and difference formulas for sine and cosine:</a:t>
            </a:r>
          </a:p>
          <a:p>
            <a:r>
              <a:t>   - sin(A ± B) = sin(A)cos(B) ± cos(A)sin(B)</a:t>
            </a:r>
          </a:p>
          <a:p>
            <a:r>
              <a:t>   - cos(A ± B) = cos(A)cos(B) ∓ sin(A)sin(B)</a:t>
            </a:r>
          </a:p>
          <a:p/>
          <a:p>
            <a:r>
              <a:t>   Double-angle identities are useful in simplifying expressions involving trigonometric functions of twice an angle. They can be applied in various trigonometric problems, such as verifying identities, solving trigonometric equations, and finding exact values of trigonometric functions.</a:t>
            </a:r>
          </a:p>
          <a:p/>
          <a:p>
            <a:r>
              <a:t>2. Half-Angle Identities:</a:t>
            </a:r>
          </a:p>
          <a:p>
            <a:r>
              <a:t>   - Sine Half-Angle Identities:</a:t>
            </a:r>
          </a:p>
          <a:p>
            <a:r>
              <a:t>     - sin(θ/2) = ± √((1 - cos(θ)) / 2)</a:t>
            </a:r>
          </a:p>
          <a:p>
            <a:r>
              <a:t>     - csc(θ/2) = ± √((1 + cos(θ)) / 2)</a:t>
            </a:r>
          </a:p>
          <a:p>
            <a:r>
              <a:t>   - Cosine Half-Angle Identities:</a:t>
            </a:r>
          </a:p>
          <a:p>
            <a:r>
              <a:t>     - cos(θ/2) = ± √((1 + cos(θ)) / 2)</a:t>
            </a:r>
          </a:p>
          <a:p>
            <a:r>
              <a:t>     - sec(θ/2) = ± √((1 - cos(θ)) / 2)</a:t>
            </a:r>
          </a:p>
          <a:p>
            <a:r>
              <a:t>   - Tangent Half-Angle Identities:</a:t>
            </a:r>
          </a:p>
          <a:p>
            <a:r>
              <a:t>     - tan(θ/2) = ± √((1 - cos(θ)) / (1 + cos(θ)))</a:t>
            </a:r>
          </a:p>
          <a:p/>
          <a:p>
            <a:r>
              <a:t>   Half-angle identities are derived from the double-angle identities using trigonometric identities and algebraic manipulation. These identities express trigonometric functions of half an angle in terms of trigonometric functions of the angle itself.</a:t>
            </a:r>
          </a:p>
          <a:p/>
          <a:p>
            <a:r>
              <a:t>   Half-angle identities have various applications, such as simplifying trigonometric expressions, solving trigonometric equations with half-angle angles, and proving mathematical theorems involving trigonometric functions.</a:t>
            </a:r>
          </a:p>
          <a:p/>
          <a:p>
            <a:r>
              <a:t>In summary, double-angle and half-angle identities are essential tools in trigonometry for simplifying expressions, solving equations, and establishing mathematical relationships involving trigonometric functions at angles that are multiples or fractions of the original angle.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Product-to-Sum and Sum-to-Product Identities</a:t>
            </a:r>
          </a:p>
        </p:txBody>
      </p:sp>
      <p:sp>
        <p:nvSpPr>
          <p:cNvPr id="3" name="Content Placeholder 2"/>
          <p:cNvSpPr>
            <a:spLocks noGrp="1"/>
          </p:cNvSpPr>
          <p:nvPr>
            <p:ph idx="1"/>
          </p:nvPr>
        </p:nvSpPr>
        <p:spPr/>
        <p:txBody>
          <a:bodyPr/>
          <a:lstStyle/>
          <a:p>
            <a:r>
              <a:t>The Product-to-Sum and Sum-to-Product Identities are fundamental trigonometric identities that allow us to express products of trigonometric functions as sums, and vice versa. These identities are incredibly useful in trigonometry and calculus for simplifying expressions and solving equations involving trigonometric functions.</a:t>
            </a:r>
          </a:p>
          <a:p/>
          <a:p>
            <a:r>
              <a:t>1. Product-to-Sum Identities:</a:t>
            </a:r>
          </a:p>
          <a:p/>
          <a:p>
            <a:r>
              <a:t>The product-to-sum identities are used to express the product of two trigonometric functions as a sum or difference of trigonometric functions. The general form of the Product-to-Sum identities is:</a:t>
            </a:r>
          </a:p>
          <a:p/>
          <a:p>
            <a:r>
              <a:t>sin(a) * sin(b) = 0.5[cos(a - b) - cos(a + b)]</a:t>
            </a:r>
          </a:p>
          <a:p>
            <a:r>
              <a:t>cos(a) * cos(b) = 0.5[cos(a - b) + cos(a + b)]</a:t>
            </a:r>
          </a:p>
          <a:p>
            <a:r>
              <a:t>sin(a) * cos(b) = 0.5[sin(a + b) + sin(a - b)]</a:t>
            </a:r>
          </a:p>
          <a:p>
            <a:r>
              <a:t>cos(a) * sin(b) = 0.5[sin(a + b) - sin(a - b)]</a:t>
            </a:r>
          </a:p>
          <a:p/>
          <a:p>
            <a:r>
              <a:t>These identities can be used to simplify trigonometric expressions involving products of sines and cosines. By applying these identities, you can convert products of trigonometric functions into sums or differences of trigonometric functions, which are often easier to work with.</a:t>
            </a:r>
          </a:p>
          <a:p/>
          <a:p>
            <a:r>
              <a:t>2. Sum-to-Product Identities:</a:t>
            </a:r>
          </a:p>
          <a:p/>
          <a:p>
            <a:r>
              <a:t>The sum-to-product identities are used to express sums or differences of trigonometric functions as products of trigonometric functions. The general form of the Sum-to-Product identities is:</a:t>
            </a:r>
          </a:p>
          <a:p/>
          <a:p>
            <a:r>
              <a:t>sin(a) + sin(b) = 2*sin[(a + b)/2]*cos[(a - b)/2]</a:t>
            </a:r>
          </a:p>
          <a:p>
            <a:r>
              <a:t>sin(a) - sin(b) = 2*cos[(a + b)/2]*sin[(a - b)/2]</a:t>
            </a:r>
          </a:p>
          <a:p>
            <a:r>
              <a:t>cos(a) + cos(b) = 2*cos[(a + b)/2]*cos[(a - b)/2]</a:t>
            </a:r>
          </a:p>
          <a:p>
            <a:r>
              <a:t>cos(a) - cos(b) = -2*sin[(a + b)/2]*sin[(a - b)/2]</a:t>
            </a:r>
          </a:p>
          <a:p/>
          <a:p>
            <a:r>
              <a:t>These identities are useful for simplifying trigonometric expressions involving sums or differences of sines and cosines. By applying the Sum-to-Product identities, you can convert sums or differences of trigonometric functions into products of trigonometric functions, which can help in solving equations or integrating trigonometric functions.</a:t>
            </a:r>
          </a:p>
          <a:p/>
          <a:p>
            <a:r>
              <a:t>In summary, the Product-to-Sum and Sum-to-Product identities are powerful tools in trigonometry that allow us to manipulate trigonometric expressions by converting products into sums and vice versa. These identities are essential for solving trigonometric equations, simplifying trigonometric expressions, and performing various calculations in mathematics and physics.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Solving Trigonometric Equations</a:t>
            </a:r>
          </a:p>
        </p:txBody>
      </p:sp>
      <p:sp>
        <p:nvSpPr>
          <p:cNvPr id="3" name="Content Placeholder 2"/>
          <p:cNvSpPr>
            <a:spLocks noGrp="1"/>
          </p:cNvSpPr>
          <p:nvPr>
            <p:ph idx="1"/>
          </p:nvPr>
        </p:nvSpPr>
        <p:spPr/>
        <p:txBody>
          <a:bodyPr/>
          <a:lstStyle/>
          <a:p>
            <a:r>
              <a:t>Solving trigonometric equations involving an unknown angle (usually denoted as theta, θ) typically involves finding all possible values of θ that satisfy the equation within a specified interval. One common method used to solve these equations is by applying the inverse trigonometric functions, such as sin^(-1), cos^(-1), and tan^(-1). These functions are also known as arcsin, arccos, and arctan, respectively.</a:t>
            </a:r>
          </a:p>
          <a:p/>
          <a:p>
            <a:r>
              <a:t>Here is a step-by-step guide on how to solve trigonometric equations using the inverse trigonometric functions:</a:t>
            </a:r>
          </a:p>
          <a:p/>
          <a:p>
            <a:r>
              <a:t>1. **Identify the Trigonometric Equation**: Start by identifying the trigonometric equation that you need to solve. Make sure it's in a form where all terms involve trigonometric functions like sin, cos, or tan of an unknown angle θ.</a:t>
            </a:r>
          </a:p>
          <a:p/>
          <a:p>
            <a:r>
              <a:t>2. **Isolate the Trigonometric Function**: If the trigonometric function is part of a more complex expression, isolate it on one side of the equation by performing the necessary algebraic manipulations. You should end up with a single trigonometric function of θ on one side of the equation.</a:t>
            </a:r>
          </a:p>
          <a:p/>
          <a:p>
            <a:r>
              <a:t>3. **Apply the Inverse Trigonometric Function**: Use the appropriate inverse trigonometric function (sin^(-1), cos^(-1), tan^(-1)) to both sides of the equation to "undo" the trigonometric function. This step allows you to solve for θ. Keep in mind that each trigonometric function has a specific domain for its inverse, usually -π/2 ≤ θ ≤ π/2 for sin^(-1), 0 ≤ θ ≤ π for cos^(-1), and -π/2 &lt; θ &lt; π/2 for tan^(-1).</a:t>
            </a:r>
          </a:p>
          <a:p/>
          <a:p>
            <a:r>
              <a:t>4. **Check for Multiple Solutions**: When applying the inverse trigonometric function, you may obtain multiple solutions. For trigonometric equations, this is due to the periodic nature of trigonometric functions since they repeat their values. You should consider both the principal value (usually the first solution obtained) and the general solution which can be expressed as θ = θ₀ + 2nπ, where n is an integer representing additional solutions.</a:t>
            </a:r>
          </a:p>
          <a:p/>
          <a:p>
            <a:r>
              <a:t>5. **State the Final Solution**: Once you have found all possible solutions within the specified interval (if given), express your answers in the required form. Make sure to consider any restrictions on the domain that might apply based on the original equation or the context of the problem.</a:t>
            </a:r>
          </a:p>
          <a:p/>
          <a:p>
            <a:r>
              <a:t>By following these steps and understanding the properties of trigonometric functions and their inverses, you can effectively solve trigonometric equations involving unknown angles. Practice and familiarity with trigonometric identities and equations will enhance your ability to tackle more complex problems efficiently.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Basic Strategies for Solving Trigonometric Equations</a:t>
            </a:r>
          </a:p>
        </p:txBody>
      </p:sp>
      <p:sp>
        <p:nvSpPr>
          <p:cNvPr id="3" name="Content Placeholder 2"/>
          <p:cNvSpPr>
            <a:spLocks noGrp="1"/>
          </p:cNvSpPr>
          <p:nvPr>
            <p:ph idx="1"/>
          </p:nvPr>
        </p:nvSpPr>
        <p:spPr/>
        <p:txBody>
          <a:bodyPr/>
          <a:lstStyle/>
          <a:p>
            <a:r>
              <a:t>Solving trigonometric equations involves finding the values of the variable that satisfy the given equation. There are several basic strategies that can be used to solve trigonometric equations. Below are the basic strategies for solving trigonometric equations in detail:</a:t>
            </a:r>
          </a:p>
          <a:p/>
          <a:p>
            <a:r>
              <a:t>1. **Familiarity with Trigonometric Identities:** One of the fundamental aspects of solving trigonometric equations is being familiar with trigonometric identities such as the Pythagorean identities, sum and difference formulas, double-angle formulas, and others. These identities can be used to simplify trigonometric equations and make them easier to solve.</a:t>
            </a:r>
          </a:p>
          <a:p/>
          <a:p>
            <a:r>
              <a:t>2. **Isolate the Trigonometric Function:** When solving a trigonometric equation, the first step is often to isolate the trigonometric function. This involves getting the trigonometric function on one side of the equation and all other terms on the other side. This helps in making the equation easier to work with.</a:t>
            </a:r>
          </a:p>
          <a:p/>
          <a:p>
            <a:r>
              <a:t>3. **Use Algebraic Techniques:** After isolating the trigonometric function, algebraic techniques such as factoring, combining like terms, simplifying expressions, and applying standard algebraic rules can be used to manipulate the equation into a form that is easier to solve.</a:t>
            </a:r>
          </a:p>
          <a:p/>
          <a:p>
            <a:r>
              <a:t>4. **Solve for the Variable:** Once the equation has been simplified, the next step is to solve for the unknown variable. Depending on the type of trigonometric equation, this may involve finding the general solution or specific solutions within a certain interval.</a:t>
            </a:r>
          </a:p>
          <a:p/>
          <a:p>
            <a:r>
              <a:t>5. **Check for Extraneous Solutions:** It is important to check the solutions obtained by plugging them back into the original equation to ensure they are valid. Sometimes, trigonometric equations can have extraneous solutions that do not satisfy the original equation.</a:t>
            </a:r>
          </a:p>
          <a:p/>
          <a:p>
            <a:r>
              <a:t>6. **Use Trigonometric Techniques:** In some cases, it may be necessary to apply specific trigonometric techniques such as using trigonometric identities, converting trigonometric functions, or using trigonometric graphs to solve equations.</a:t>
            </a:r>
          </a:p>
          <a:p/>
          <a:p>
            <a:r>
              <a:t>7. **Consider Special Cases:** Special cases of trigonometric equations, such as equations involving inverse trigonometric functions or equations with restricted domains, require special consideration while solving.</a:t>
            </a:r>
          </a:p>
          <a:p/>
          <a:p>
            <a:r>
              <a:t>By following these basic strategies for solving trigonometric equations and applying trigonometric concepts and techniques, one can effectively solve a wide range of trigonometric equations and find the solutions to the given equations.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Linear Trigonometric Equations</a:t>
            </a:r>
          </a:p>
        </p:txBody>
      </p:sp>
      <p:sp>
        <p:nvSpPr>
          <p:cNvPr id="3" name="Content Placeholder 2"/>
          <p:cNvSpPr>
            <a:spLocks noGrp="1"/>
          </p:cNvSpPr>
          <p:nvPr>
            <p:ph idx="1"/>
          </p:nvPr>
        </p:nvSpPr>
        <p:spPr/>
        <p:txBody>
          <a:bodyPr/>
          <a:lstStyle/>
          <a:p>
            <a:r>
              <a:t>Solving linear trigonometric equations involves finding the values of the unknown angle that satisfy the given equation. Linear trigonometric equations are those in which the trigonometric function of the angle is raised to the first power. The common trigonometric functions involved in such equations are sine, cosine, and tangent.</a:t>
            </a:r>
          </a:p>
          <a:p/>
          <a:p>
            <a:r>
              <a:t>Here is a step-by-step guide on how to solve linear trigonometric equations:</a:t>
            </a:r>
          </a:p>
          <a:p/>
          <a:p>
            <a:r>
              <a:t>1. **Identify the Trigonometric Function**: Determine which trigonometric function is involved in the equation. For example, if the equation involves only sine (sin), cosine (cos), or tangent (tan), you know you are dealing with a linear trigonometric equation.</a:t>
            </a:r>
          </a:p>
          <a:p/>
          <a:p>
            <a:r>
              <a:t>2. **Isolate the Trigonometric Function**: If the trigonometric function is not alone on one side of the equation, isolate it by moving all other terms to the other side of the equation.</a:t>
            </a:r>
          </a:p>
          <a:p/>
          <a:p>
            <a:r>
              <a:t>3. **Use Inverse Trigonometric Functions**: Apply the inverse trigonometric functions (arcsin, arccos, arctan) to both sides of the equation to solve for the unknown angle. Be cautious with the domain restrictions when using inverse trigonometric functions.</a:t>
            </a:r>
          </a:p>
          <a:p/>
          <a:p>
            <a:r>
              <a:t>4. **Consider Multiple Solutions**: Keep in mind that trigonometric functions have periodic behavior, so the solutions may repeat at regular intervals. For example, sine and cosine functions have a period of 2π, so if a solution is found for an angle θ, additional solutions can be found by adding integer multiples of 2π to the initial angle.</a:t>
            </a:r>
          </a:p>
          <a:p/>
          <a:p>
            <a:r>
              <a:t>5. **Check Solutions**: After finding the solutions, plug them back into the original equation to verify if they satisfy the equation.</a:t>
            </a:r>
          </a:p>
          <a:p/>
          <a:p>
            <a:r>
              <a:t>6. **General Solutions**: Sometimes it is required to express the solutions in a general form. For sine and cosine functions, this can be done using the general formula involving integer multiples (n) of the period.</a:t>
            </a:r>
          </a:p>
          <a:p/>
          <a:p>
            <a:r>
              <a:t>7. **Finalize the Solution**: Present the solutions with any restrictions on the domain and the general form if required.</a:t>
            </a:r>
          </a:p>
          <a:p/>
          <a:p>
            <a:r>
              <a:t>By following these steps, you will be able to effectively solve linear trigonometric equations and find all possible solutions within a given domain.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Trigonometry</a:t>
            </a:r>
          </a:p>
        </p:txBody>
      </p:sp>
      <p:sp>
        <p:nvSpPr>
          <p:cNvPr id="3" name="Content Placeholder 2"/>
          <p:cNvSpPr>
            <a:spLocks noGrp="1"/>
          </p:cNvSpPr>
          <p:nvPr>
            <p:ph idx="1"/>
          </p:nvPr>
        </p:nvSpPr>
        <p:spPr/>
        <p:txBody>
          <a:bodyPr/>
          <a:lstStyle/>
          <a:p>
            <a:r>
              <a:t>Introduction to Trigonometry:</a:t>
            </a:r>
          </a:p>
          <a:p/>
          <a:p>
            <a:r>
              <a:t>Trigonometry is a branch of mathematics that deals with the study of triangles and the relationships between their sides and angles. It is an essential and fundamental part of mathematics that finds its applications in various fields such as engineering, physics, astronomy, and more.</a:t>
            </a:r>
          </a:p>
          <a:p/>
          <a:p>
            <a:r>
              <a:t>1. Background:</a:t>
            </a:r>
          </a:p>
          <a:p>
            <a:r>
              <a:t>Trigonometry originates from the ancient Greek words "trigonon" (triangle) and "metron" (measure), reflecting its focus on calculating measurements within triangles. It can be traced back to ancient civilizations like the Babylonians and Egyptians who used basic trigonometric concepts in their architectural and surveying activities.</a:t>
            </a:r>
          </a:p>
          <a:p/>
          <a:p>
            <a:r>
              <a:t>2. Basics of Trigonometry:</a:t>
            </a:r>
          </a:p>
          <a:p>
            <a:r>
              <a:t>a. Trigonometric ratios: The primary trigonometric functions are sine (sin), cosine (cos), and tangent (tan). These functions define the relationship between the angles and the sides of a right-angled triangle.</a:t>
            </a:r>
          </a:p>
          <a:p>
            <a:r>
              <a:t>b. Right-angled triangles: In trigonometry, right-angled triangles play a crucial role as they have one angle measuring 90 degrees. The sides of a right triangle are commonly denoted as hypotenuse, opposite, and adjacent.</a:t>
            </a:r>
          </a:p>
          <a:p>
            <a:r>
              <a:t>c. Pythagorean Theorem: Trigonometry is closely related to the Pythagorean Theorem, which states that in a right triangle, the square of the hypotenuse is equal to the sum of the squares of the other two sides.</a:t>
            </a:r>
          </a:p>
          <a:p/>
          <a:p>
            <a:r>
              <a:t>3. Trigonometric Identities:</a:t>
            </a:r>
          </a:p>
          <a:p>
            <a:r>
              <a:t>Trigonometric identities are equations involving trigonometric functions that are true for all values of the variables within their domain. These identities are used to simplify expressions, solve equations, and prove mathematical statements. Some common trigonometric identities include the Pythagorean identities, reciprocal identities, quotient identities, and more.</a:t>
            </a:r>
          </a:p>
          <a:p/>
          <a:p>
            <a:r>
              <a:t>4. Applications of Trigonometry:</a:t>
            </a:r>
          </a:p>
          <a:p>
            <a:r>
              <a:t>Trigonometry finds applications in various real-world scenarios, including:</a:t>
            </a:r>
          </a:p>
          <a:p>
            <a:r>
              <a:t>- Navigation: Trigonometry is used in navigation to determine positions, distances, and angles on the Earth's surface.</a:t>
            </a:r>
          </a:p>
          <a:p>
            <a:r>
              <a:t>- Engineering: It is used in building and construction, particularly in designing structures such as bridges and buildings.</a:t>
            </a:r>
          </a:p>
          <a:p>
            <a:r>
              <a:t>- Physics: Trigonometry is used in physics to analyze the motion of objects, waveforms, and periodic phenomena.</a:t>
            </a:r>
          </a:p>
          <a:p>
            <a:r>
              <a:t>- Astronomy: Trigonometry helps astronomers calculate the distances between celestial objects and study their movements.</a:t>
            </a:r>
          </a:p>
          <a:p/>
          <a:p>
            <a:r>
              <a:t>In conclusion, trigonometry is a powerful mathematical tool that provides a framework for understanding the relationships between angles and sides of triangles. Its practical applications make it an indispensable field of study in various scientific and technical disciplines.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Solving Quadratic Trigonometric Equations</a:t>
            </a:r>
          </a:p>
        </p:txBody>
      </p:sp>
      <p:sp>
        <p:nvSpPr>
          <p:cNvPr id="3" name="Content Placeholder 2"/>
          <p:cNvSpPr>
            <a:spLocks noGrp="1"/>
          </p:cNvSpPr>
          <p:nvPr>
            <p:ph idx="1"/>
          </p:nvPr>
        </p:nvSpPr>
        <p:spPr/>
        <p:txBody>
          <a:bodyPr/>
          <a:lstStyle/>
          <a:p>
            <a:r>
              <a:t>To solve quadratic trigonometric equations, we follow a systematic approach that involves utilizing trigonometric identities and algebraic techniques. Here is a detailed explanation of how to solve quadratic trigonometric equations:</a:t>
            </a:r>
          </a:p>
          <a:p/>
          <a:p>
            <a:r>
              <a:t>1. **Write the equation in standard form:** The quadratic trigonometric equation should be in the form: \(A\sin^2(x) + B\cos(x) + C = 0\) or \(A\cos^2(x) + B\cos(x) + C = 0\), where \(A\), \(B\), and \(C\) are constants.</a:t>
            </a:r>
          </a:p>
          <a:p/>
          <a:p>
            <a:r>
              <a:t>2. **Use trigonometric identities:** Utilize the Pythagorean identities: \(\sin^2(x) + \cos^2(x) = 1\) and \(\tan^2(x) + 1 = \sec^2(x)\) to simplify the equation if necessary.</a:t>
            </a:r>
          </a:p>
          <a:p/>
          <a:p>
            <a:r>
              <a:t>3. **Substitute trigonometric identities:** Express \(\sin^2(x)\) or \(\cos^2(x)\) in terms of the other trigonometric function using the Pythagorean identity mentioned above. This helps in converting the equation into a single trigonometric function.</a:t>
            </a:r>
          </a:p>
          <a:p/>
          <a:p>
            <a:r>
              <a:t>4. **Apply algebraic methods:** Once the equation is simplified to a single trigonometric function, treat the equation as a quadratic equation. Substituting \(u = \sin(x)\) or \(u = \cos(x)\), you can then solve for \(u\) using traditional algebraic methods.</a:t>
            </a:r>
          </a:p>
          <a:p/>
          <a:p>
            <a:r>
              <a:t>5. **Back substitute:** Once you find the values of \(u\), substitute them back into either \(\sin(x)\) or \(\cos(x)\) to determine the possible solutions.</a:t>
            </a:r>
          </a:p>
          <a:p/>
          <a:p>
            <a:r>
              <a:t>6. **Check for extraneous solutions:** Due to the periodic nature of trigonometric functions, additional solutions may exist outside the usual \(0 \leq x \leq 2\pi\) or \(-\pi \leq x \leq \pi\) ranges. Ensure to check for extraneous solutions if any exist.</a:t>
            </a:r>
          </a:p>
          <a:p/>
          <a:p>
            <a:r>
              <a:t>7. **General solution:** Express the solutions in terms of general solutions if required, accounting for all possible periodic solutions of the trigonometric function.</a:t>
            </a:r>
          </a:p>
          <a:p/>
          <a:p>
            <a:r>
              <a:t>8. **Verify solutions:** Finally, verify the solutions by substituting them back into the original equation to ensure they satisfy the equation.</a:t>
            </a:r>
          </a:p>
          <a:p/>
          <a:p>
            <a:r>
              <a:t>By following these steps, you can effectively solve quadratic trigonometric equations by utilizing trigonometric identities, algebraic techniques, and thorough verification of the obtained solutions.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Solving Trigonometric Equations with Multiple Angles</a:t>
            </a:r>
          </a:p>
        </p:txBody>
      </p:sp>
      <p:sp>
        <p:nvSpPr>
          <p:cNvPr id="3" name="Content Placeholder 2"/>
          <p:cNvSpPr>
            <a:spLocks noGrp="1"/>
          </p:cNvSpPr>
          <p:nvPr>
            <p:ph idx="1"/>
          </p:nvPr>
        </p:nvSpPr>
        <p:spPr/>
        <p:txBody>
          <a:bodyPr/>
          <a:lstStyle/>
          <a:p>
            <a:r>
              <a:t>Solving trigonometric equations with multiple angles involves finding the values of the angles that satisfy a given trigonometric equation. These equations typically involve trigonometric functions such as sine, cosine, tangent, secant, cosecant, and cotangent.</a:t>
            </a:r>
          </a:p>
          <a:p/>
          <a:p>
            <a:r>
              <a:t>Here are the steps to solve trigonometric equations with multiple angles:</a:t>
            </a:r>
          </a:p>
          <a:p/>
          <a:p>
            <a:r>
              <a:t>1. **Identify the Trigonometric Equation**: Start by identifying the trigonometric equation you need to solve. The equation may involve multiple trigonometric functions and angles.</a:t>
            </a:r>
          </a:p>
          <a:p/>
          <a:p>
            <a:r>
              <a:t>2. **Use Trigonometric Identities**: If the equation contains multiple angles, you may need to use trigonometric identities to simplify the expression. Common identities include the sum and difference identities, double-angle identities, and half-angle identities.</a:t>
            </a:r>
          </a:p>
          <a:p/>
          <a:p>
            <a:r>
              <a:t>3. **Express Ratios in Terms of One Angle**: Try to express all the trigonometric ratios involving multiple angles in terms of a single angle. This helps in simplifying the equation and finding solutions more easily.</a:t>
            </a:r>
          </a:p>
          <a:p/>
          <a:p>
            <a:r>
              <a:t>4. **Solve for the Angles**: Once you have simplified the equation with multiple angles to a single angle, you can use algebraic methods to solve for the values of the angle(s) that satisfy the equation. This may involve factoring, using trigonometric identities, or applying standard algebraic techniques.</a:t>
            </a:r>
          </a:p>
          <a:p/>
          <a:p>
            <a:r>
              <a:t>5. **Check for Extraneous Solutions**: After finding the potential solutions, it is important to check whether they satisfy the original equation. Sometimes, solutions may appear valid but turn out to be extraneous due to certain restrictions imposed by the trigonometric functions involved.</a:t>
            </a:r>
          </a:p>
          <a:p/>
          <a:p>
            <a:r>
              <a:t>6. **General Solutions**: When dealing with trigonometric equations, it's important to consider multiple angles and periodicity. Trigonometric functions have periodic behavior, so solutions may not be unique. You might need to find general solutions that include all possible solutions within a given interval.</a:t>
            </a:r>
          </a:p>
          <a:p/>
          <a:p>
            <a:r>
              <a:t>7. **Verify Solutions**: Verify the solutions by substituting them back into the original equation to ensure that they are correct. This step helps in confirming that the obtained solutions are indeed the solutions to the trigonometric equation.</a:t>
            </a:r>
          </a:p>
          <a:p/>
          <a:p>
            <a:r>
              <a:t>By following these steps and employing various trigonometric identities and techniques, you can effectively solve trigonometric equations with multiple angles. Practice and familiarity with trigonometric functions and identities are key to mastering the art of solving such equations efficiently.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Trigonometry</a:t>
            </a:r>
          </a:p>
        </p:txBody>
      </p:sp>
      <p:sp>
        <p:nvSpPr>
          <p:cNvPr id="3" name="Content Placeholder 2"/>
          <p:cNvSpPr>
            <a:spLocks noGrp="1"/>
          </p:cNvSpPr>
          <p:nvPr>
            <p:ph idx="1"/>
          </p:nvPr>
        </p:nvSpPr>
        <p:spPr/>
        <p:txBody>
          <a:bodyPr/>
          <a:lstStyle/>
          <a:p>
            <a:r>
              <a:t>Trigonometry is a branch of mathematics that deals with the relationship between the sides and angles of triangles. It finds wide applications in various fields such as physics, engineering, architecture, astronomy, and navigation. Here are some specific applications of trigonometry:</a:t>
            </a:r>
          </a:p>
          <a:p/>
          <a:p>
            <a:r>
              <a:t>1. **Navigation**: Trigonometry is used in navigation to determine the position of ships, planes, and other vehicles. Concepts such as celestial navigation, which involve using angles and distances to navigate across the ocean, rely heavily on trigonometry.</a:t>
            </a:r>
          </a:p>
          <a:p/>
          <a:p>
            <a:r>
              <a:t>2. **Architecture and Engineering**: Architects and engineers use trigonometry to design and construct buildings, bridges, and other structures. Trigonometric functions help in calculating angles, distances, and load-bearing capacities required for constructing safe and stable structures.</a:t>
            </a:r>
          </a:p>
          <a:p/>
          <a:p>
            <a:r>
              <a:t>3. **Physics**: Trigonometry plays a significant role in physics, particularly in the calculations involving waves, vibrations, and periodic motion. Sine and cosine functions are used to describe the oscillatory behavior of physical systems.</a:t>
            </a:r>
          </a:p>
          <a:p/>
          <a:p>
            <a:r>
              <a:t>4. **Surveying**: Surveyors use trigonometry to measure and map land areas, determine property boundaries, and create topographic maps. By applying trigonometric principles, surveyors can calculate distances and angles accurately.</a:t>
            </a:r>
          </a:p>
          <a:p/>
          <a:p>
            <a:r>
              <a:t>5. **Mechanical Engineering**: Trigonometry is essential in mechanical engineering for analyzing the forces acting on structures and mechanisms. Engineers use trigonometric calculations to design components such as gears, shafts, and linkages.</a:t>
            </a:r>
          </a:p>
          <a:p/>
          <a:p>
            <a:r>
              <a:t>6. **Computer Graphics**: Trigonometry is fundamental in computer graphics for rendering 2D and 3D images. Algorithms that involve trigonometric functions help in creating realistic images, simulating lighting effects, and determining object positions in a virtual space.</a:t>
            </a:r>
          </a:p>
          <a:p/>
          <a:p>
            <a:r>
              <a:t>7. **Astrophysics and Astronomy**: Trigonometry plays a crucial role in astrophysics and astronomy for studying celestial objects and their movements. By analyzing angles and distances using trigonometric methods, astronomers can determine the position, size, and motion of stars, planets, and galaxies.</a:t>
            </a:r>
          </a:p>
          <a:p/>
          <a:p>
            <a:r>
              <a:t>8. **Music and Sound Engineering**: Trigonometry is used in music and sound engineering to analyze the frequencies, amplitudes, and wavelengths of sound waves. Concepts such as harmonics and resonance rely on trigonometric functions to understand the behavior of sound.</a:t>
            </a:r>
          </a:p>
          <a:p/>
          <a:p>
            <a:r>
              <a:t>These are just a few examples of how trigonometry is applied in various fields. Its versatility and usefulness make it a valuable tool in solving real-world problems and advancing scientific knowledge in diverse disciplines.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Right Triangle Trigonometry</a:t>
            </a:r>
          </a:p>
        </p:txBody>
      </p:sp>
      <p:sp>
        <p:nvSpPr>
          <p:cNvPr id="3" name="Content Placeholder 2"/>
          <p:cNvSpPr>
            <a:spLocks noGrp="1"/>
          </p:cNvSpPr>
          <p:nvPr>
            <p:ph idx="1"/>
          </p:nvPr>
        </p:nvSpPr>
        <p:spPr/>
        <p:txBody>
          <a:bodyPr/>
          <a:lstStyle/>
          <a:p>
            <a:r>
              <a:t>Right triangle trigonometry involves the study of relationships between the angles and sides of a right triangle. In a right triangle, one of the angles is a right angle, which measures 90 degrees. The two acute angles are often denoted as θ (theta) and the sides of the right triangle are labeled with respect to these angles as follows:</a:t>
            </a:r>
          </a:p>
          <a:p/>
          <a:p>
            <a:r>
              <a:t>- The side opposite the angle θ is referred to as the opposite side (opposite).</a:t>
            </a:r>
          </a:p>
          <a:p>
            <a:r>
              <a:t>- The side adjacent to the angle θ, but not the hypotenuse, is called the adjacent side (adjacent).</a:t>
            </a:r>
          </a:p>
          <a:p>
            <a:r>
              <a:t>- The side opposite the right angle and the longest side of the triangle is the hypotenuse.</a:t>
            </a:r>
          </a:p>
          <a:p/>
          <a:p>
            <a:r>
              <a:t>Key trigonometric ratios are defined based on these sides of a right triangle:</a:t>
            </a:r>
          </a:p>
          <a:p/>
          <a:p>
            <a:r>
              <a:t>1. Sine (sin θ) = Opposite / Hypotenuse</a:t>
            </a:r>
          </a:p>
          <a:p>
            <a:r>
              <a:t>2. Cosine (cos θ) = Adjacent / Hypotenuse</a:t>
            </a:r>
          </a:p>
          <a:p>
            <a:r>
              <a:t>3. Tangent (tan θ) = Opposite / Adjacent</a:t>
            </a:r>
          </a:p>
          <a:p/>
          <a:p>
            <a:r>
              <a:t>These trigonometric functions are used to relate the angles and sides of a right triangle. They are fundamental in solving various types of problems involving right triangles, such as finding missing angles or side lengths.</a:t>
            </a:r>
          </a:p>
          <a:p/>
          <a:p>
            <a:r>
              <a:t>Additionally, there are reciprocal trigonometric functions based on the primary ratios:</a:t>
            </a:r>
          </a:p>
          <a:p/>
          <a:p>
            <a:r>
              <a:t>1. Cosecant (csc θ) = 1 / sin θ</a:t>
            </a:r>
          </a:p>
          <a:p>
            <a:r>
              <a:t>2. Secant (sec θ) = 1 / cos θ</a:t>
            </a:r>
          </a:p>
          <a:p>
            <a:r>
              <a:t>3. Cotangent (cot θ) = 1 / tan θ</a:t>
            </a:r>
          </a:p>
          <a:p/>
          <a:p>
            <a:r>
              <a:t>Trigonometric identities and formulas can be derived from these basic trigonometric ratios and are used extensively in mathematics, physics, engineering, and numerous other fields. Understanding right triangle trigonometry is crucial for applications in real-world problems involving measurements, distances, and angles.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Trigonometry in Cartesian Coordinate System</a:t>
            </a:r>
          </a:p>
        </p:txBody>
      </p:sp>
      <p:sp>
        <p:nvSpPr>
          <p:cNvPr id="3" name="Content Placeholder 2"/>
          <p:cNvSpPr>
            <a:spLocks noGrp="1"/>
          </p:cNvSpPr>
          <p:nvPr>
            <p:ph idx="1"/>
          </p:nvPr>
        </p:nvSpPr>
        <p:spPr/>
        <p:txBody>
          <a:bodyPr/>
          <a:lstStyle/>
          <a:p>
            <a:r>
              <a:t>In the Cartesian Coordinate System, trigonometry is a branch of mathematics that deals with the relationships between the sides and angles of triangles. This system uses two perpendicular lines, the x-axis and y-axis, to represent points in a plane, where each point is defined by a pair of coordinates (x, y).</a:t>
            </a:r>
          </a:p>
          <a:p/>
          <a:p>
            <a:r>
              <a:t>In trigonometry, the most common functions are sine (sin), cosine (cos), and tangent (tan), which are defined based on the ratios of the sides of a right triangle. A right triangle has one angle equal to 90 degrees and two acute angles (less than 90 degrees). The sides of a right triangle are called the hypotenuse, adjacent side, and opposite side with respect to a given angle.</a:t>
            </a:r>
          </a:p>
          <a:p/>
          <a:p>
            <a:r>
              <a:t>When working with trigonometry in the Cartesian Coordinate System, the x-axis and y-axis are used to represent the sides of a triangle. For example, if we have a point (x, y) on the coordinate plane, we can create a right triangle by dropping a perpendicular line from that point to the x-axis or y-axis. The x-coordinate represents the adjacent side, the y-coordinate represents the opposite side, and the distance from the point to the origin represents the hypotenuse of the triangle.</a:t>
            </a:r>
          </a:p>
          <a:p/>
          <a:p>
            <a:r>
              <a:t>Using trigonometric functions, we can relate the angles and sides of the triangle. For instance, the sine of an angle in a right triangle is defined as the ratio of the length of the opposite side to the length of the hypotenuse. In terms of coordinates, this can be expressed as sin(theta) = y/r, where theta is the angle, y is the y-coordinate, and r is the distance from the origin to the point (x, y), which is the hypotenuse.</a:t>
            </a:r>
          </a:p>
          <a:p/>
          <a:p>
            <a:r>
              <a:t>Similarly, the cosine of an angle in a right triangle is defined as the ratio of the length of the adjacent side to the length of the hypotenuse. In the Cartesian Coordinate System, this translates to cos(theta) = x/r, where x is the x-coordinate of the point.</a:t>
            </a:r>
          </a:p>
          <a:p/>
          <a:p>
            <a:r>
              <a:t>Trigonometry in the Cartesian Coordinate System is used extensively in various fields such as physics, engineering, and computer graphics to analyze and model periodic phenomena, study oscillations, and solve problems involving angles and distances. By understanding and applying trigonometric principles within the Cartesian Coordinate System, one can efficiently work with angles, distances, and relationships between points in a two-dimensional plane.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in Polar Coordinate System</a:t>
            </a:r>
          </a:p>
        </p:txBody>
      </p:sp>
      <p:sp>
        <p:nvSpPr>
          <p:cNvPr id="3" name="Content Placeholder 2"/>
          <p:cNvSpPr>
            <a:spLocks noGrp="1"/>
          </p:cNvSpPr>
          <p:nvPr>
            <p:ph idx="1"/>
          </p:nvPr>
        </p:nvSpPr>
        <p:spPr/>
        <p:txBody>
          <a:bodyPr/>
          <a:lstStyle/>
          <a:p>
            <a:r>
              <a:t>In the context of trigonometry in a polar coordinate system, angles are measured with respect to the positive x-axis and distances are measured from the origin. This system is useful when dealing with circular or radial patterns, as it simplifies calculations and visualizations in certain scenarios.</a:t>
            </a:r>
          </a:p>
          <a:p/>
          <a:p>
            <a:r>
              <a:t>Here are some key components of trigonometry in a polar coordinate system:</a:t>
            </a:r>
          </a:p>
          <a:p/>
          <a:p>
            <a:r>
              <a:t>1. **Representation of Points**: In a Cartesian coordinate system, points are represented as (x, y) coordinates. In a polar coordinate system, points are represented as (r, θ), where r represents the distance from the origin to the point, and θ represents the angle formed by the positive x-axis and the line segment connecting the origin to the point. The angle θ is measured in radians, usually from 0 to 2π (or 0 to 360 degrees).</a:t>
            </a:r>
          </a:p>
          <a:p/>
          <a:p>
            <a:r>
              <a:t>2. **Trigonometric Functions**: In the polar coordinate system, trigonometric functions such as sine, cosine, and tangent can be defined in terms of r and θ. For instance, if (x, y) are Cartesian coordinates and r and θ are polar coordinates, then:</a:t>
            </a:r>
          </a:p>
          <a:p/>
          <a:p>
            <a:r>
              <a:t>   - x = r * cos(θ)</a:t>
            </a:r>
          </a:p>
          <a:p>
            <a:r>
              <a:t>   - y = r * sin(θ)</a:t>
            </a:r>
          </a:p>
          <a:p/>
          <a:p>
            <a:r>
              <a:t>   These equations can be used to convert between polar coordinates and Cartesian coordinates.</a:t>
            </a:r>
          </a:p>
          <a:p/>
          <a:p>
            <a:r>
              <a:t>3. **Law of Cosines and Law of Sines**: These fundamental laws of trigonometry can also be expressed in terms of polar coordinates. The Law of Cosines relates the sides of a triangle to the cosine of one of its angles, while the Law of Sines relates the sides to the sines of the angles in a triangle. These laws are useful in solving various trigonometric problems in the polar coordinate system.</a:t>
            </a:r>
          </a:p>
          <a:p/>
          <a:p>
            <a:r>
              <a:t>4. **Graphing Polar Equations**: Polar coordinates are useful for graphing equations that are more easily expressed in terms of angles and distances from the origin. Common polar graphs include circles, cardioids, limaçons, and spirals. Understanding trigonometry in the polar coordinate system is crucial for visualizing and analyzing these types of curves.</a:t>
            </a:r>
          </a:p>
          <a:p/>
          <a:p>
            <a:r>
              <a:t>5. **Calculus in Polar Coordinates**: Calculus concepts such as differentiation and integration can also be extended to the polar coordinate system. Functions defined in polar form require the use of the chain rule and other techniques when performing calculus operations. For instance, finding the area enclosed by a polar curve or calculating the length of a curve in polar coordinates involves using trigonometric functions and understanding the relationships between r and θ.</a:t>
            </a:r>
          </a:p>
          <a:p/>
          <a:p>
            <a:r>
              <a:t>Overall, trigonometry in the polar coordinate system offers a unique perspective for analyzing circular and radial patterns and provides a powerful framework for solving geometric, calculus, and physical problems involving symmetry and circularity.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Trigonometry in Physics and Engineering</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is a fundamental tool extensively used in physics and engineering to solve problems related to distances, velocities, forces, and other physical quantities. Here is how trigonometry is applied in physics and engineering:</a:t>
            </a:r>
          </a:p>
          <a:p/>
          <a:p>
            <a:r>
              <a:t>1. **Resolution of vectors**: In physics and engineering, many physical quantities such as forces or velocities are represented by vectors. Trigonometry is used to break down vectors into their components along different directions. The sine, cosine, and tangent functions are particularly useful in determining these components.</a:t>
            </a:r>
          </a:p>
          <a:p/>
          <a:p>
            <a:r>
              <a:t>2. **Wave propagation**: In physics, waves are described by trigonometric functions such as sine and cosine waves. Trigonometry is essential to understanding properties like wavelength, frequency, amplitude, and phase shift of waves in different physical systems.</a:t>
            </a:r>
          </a:p>
          <a:p/>
          <a:p>
            <a:r>
              <a:t>3. **Projectile motion**: When analyzing the motion of projectiles in physics and engineering, trigonometry helps in determining the initial velocity, angle of projection, maximum height, range, and time of flight. The relationships between angles and distances in projectile motion can be described using trigonometric functions.</a:t>
            </a:r>
          </a:p>
          <a:p/>
          <a:p>
            <a:r>
              <a:t>4. **Interference and diffraction**: Trigonometry plays a crucial role in understanding the interference and diffraction patterns of waves. By applying trigonometric principles, engineers and physicists can predict how waves interact with obstacles and openings in various systems.</a:t>
            </a:r>
          </a:p>
          <a:p/>
          <a:p>
            <a:r>
              <a:t>5. **Mechanical systems**: In engineering, trigonometry is used to analyze mechanical systems like pulleys, levers, gears, and linkages. By applying trigonometric concepts, engineers can determine mechanical advantage, forces, torques, and angular velocities in these systems.</a:t>
            </a:r>
          </a:p>
          <a:p/>
          <a:p>
            <a:r>
              <a:t>6. **Electrical circuits**: Trigonometry is used in analyzing alternating current (AC) circuits in electrical engineering. Sinusoidal functions are used to represent voltage and current in AC circuits, and trigonometric relationships are employed to determine properties such as phase differences and impedance.</a:t>
            </a:r>
          </a:p>
          <a:p/>
          <a:p>
            <a:r>
              <a:t>7. **Optics**: In physics and engineering, trigonometry is crucial in the study of optics. It helps in understanding phenomena such as reflection, refraction, and dispersion of light. Trigonometric functions are used to calculate angles of incidence and refraction, focal lengths of lenses, and image formation in optical systems.</a:t>
            </a:r>
          </a:p>
          <a:p/>
          <a:p>
            <a:r>
              <a:t>Overall, trigonometry is a fundamental tool in physics and engineering that enables the quantitative analysis of physical phenomena and the design of efficient engineering systems. Its applications range from simple calculations of angles and distances to complex analyses of wave behavior, mechanical systems, electrical circuits, and optical devices. Mastery of trigonometry is essential for students and professionals working in the fields of physics and engineering to address real-world problems effectively.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Trigonometry in Navigation and Astronomy</a:t>
            </a:r>
          </a:p>
        </p:txBody>
      </p:sp>
      <p:sp>
        <p:nvSpPr>
          <p:cNvPr id="3" name="Content Placeholder 2"/>
          <p:cNvSpPr>
            <a:spLocks noGrp="1"/>
          </p:cNvSpPr>
          <p:nvPr>
            <p:ph idx="1"/>
          </p:nvPr>
        </p:nvSpPr>
        <p:spPr/>
        <p:txBody>
          <a:bodyPr/>
          <a:lstStyle/>
          <a:p>
            <a:r>
              <a:t>Trigonometry plays a crucial role in navigation and astronomy, enabling sailors, pilots, and astronomers to calculate distances, positions, angles, and heights accurately. In navigation, trigonometry is used to determine the position of a ship or aircraft relative to the Earth's surface. This is essential for plotting courses, avoiding obstacles, and reaching a destination safely.</a:t>
            </a:r>
          </a:p>
          <a:p/>
          <a:p>
            <a:r>
              <a:t>In celestial navigation, which is a method used by sailors and pilots to navigate by the stars, trigonometry is key. By measuring the angle between a celestial body (such as the sun, moon, or stars) and the horizon, navigators can determine their latitude and longitude. This is done using trigonometric functions such as sine, cosine, and tangent in combination with tables of known celestial positions.</a:t>
            </a:r>
          </a:p>
          <a:p/>
          <a:p>
            <a:r>
              <a:t>Astronomers also rely on trigonometry to study celestial objects and phenomena. By applying trigonometric principles, astronomers can calculate distances between stars, planets, and galaxies. Triangulation, a fundamental concept in trigonometry, is used to measure the distance to nearby stars by observing their positions from different points on the Earth's orbit.</a:t>
            </a:r>
          </a:p>
          <a:p/>
          <a:p>
            <a:r>
              <a:t>In summary, trigonometry is essential in navigation and astronomy for determining positions, angles, distances, and heights. Its applications range from calculating the trajectory of a spacecraft to mapping the stars in the night sky. The precision and accuracy provided by trigonometry have been indispensable in advancing our understanding of the universe and facilitating safe and efficient travel on Earth and beyond.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Graphs of Trigonometric Functions</a:t>
            </a:r>
          </a:p>
        </p:txBody>
      </p:sp>
      <p:sp>
        <p:nvSpPr>
          <p:cNvPr id="3" name="Content Placeholder 2"/>
          <p:cNvSpPr>
            <a:spLocks noGrp="1"/>
          </p:cNvSpPr>
          <p:nvPr>
            <p:ph idx="1"/>
          </p:nvPr>
        </p:nvSpPr>
        <p:spPr/>
        <p:txBody>
          <a:bodyPr/>
          <a:lstStyle/>
          <a:p>
            <a:r>
              <a:t>Graphs of trigonometric functions are representations of how trigonometric functions such as sine, cosine, tangent, cosecant, secant, and cotangent behave on a coordinate system. These graphs provide a visual representation of the periodic nature of trigonometric functions and help us understand their properties and behavior.</a:t>
            </a:r>
          </a:p>
          <a:p/>
          <a:p>
            <a:r>
              <a:t>1. Sine Function Graph (y = sin(x)):</a:t>
            </a:r>
          </a:p>
          <a:p>
            <a:r>
              <a:t>   - The sine function oscillates between -1 and 1.</a:t>
            </a:r>
          </a:p>
          <a:p>
            <a:r>
              <a:t>   - The graph of y = sin(x) starts at the origin (0,0) and moves upward to reach its maximum at (π/2, 1).</a:t>
            </a:r>
          </a:p>
          <a:p>
            <a:r>
              <a:t>   - Then it goes back to zero at (π, 0), reaches its minimum at (3π/2, -1), and returns to zero at (2π, 0).</a:t>
            </a:r>
          </a:p>
          <a:p>
            <a:r>
              <a:t>   - The graph repeats itself every 2π units.</a:t>
            </a:r>
          </a:p>
          <a:p/>
          <a:p>
            <a:r>
              <a:t>2. Cosine Function Graph (y = cos(x)):</a:t>
            </a:r>
          </a:p>
          <a:p>
            <a:r>
              <a:t>   - The cosine function also oscillates between -1 and 1.</a:t>
            </a:r>
          </a:p>
          <a:p>
            <a:r>
              <a:t>   - The graph of y = cos(x) starts at its maximum value of 1 at (0,1), goes to zero at (π/2, 0), decreases to a minimum of -1 at (π, -1), and returns to zero at (3π/2, 0).</a:t>
            </a:r>
          </a:p>
          <a:p>
            <a:r>
              <a:t>   - Similar to the sine function, the cosine function graph repeats every 2π units.</a:t>
            </a:r>
          </a:p>
          <a:p/>
          <a:p>
            <a:r>
              <a:t>3. Tangent Function Graph (y = tan(x)):</a:t>
            </a:r>
          </a:p>
          <a:p>
            <a:r>
              <a:t>   - The tangent function has asymptotes at odd multiples of π/2, causing vertical behavior.</a:t>
            </a:r>
          </a:p>
          <a:p>
            <a:r>
              <a:t>   - The graph of y = tan(x) repeats every π units.</a:t>
            </a:r>
          </a:p>
          <a:p>
            <a:r>
              <a:t>   - It oscillates between negative and positive infinity as x approaches odd multiples of π/2.</a:t>
            </a:r>
          </a:p>
          <a:p/>
          <a:p>
            <a:r>
              <a:t>4. Cosecant, Secant, and Cotangent:</a:t>
            </a:r>
          </a:p>
          <a:p>
            <a:r>
              <a:t>   - The graphs of cosecant (y = csc(x)) and secant (y = sec(x)) are the reciprocals of the sine and cosine functions, respectively.</a:t>
            </a:r>
          </a:p>
          <a:p>
            <a:r>
              <a:t>   - The graph of cotangent (y = cot(x)) is the reciprocal of the tangent function.</a:t>
            </a:r>
          </a:p>
          <a:p/>
          <a:p>
            <a:r>
              <a:t>In general, understanding the shapes of trigonometric function graphs helps in analyzing their properties such as amplitude, period, frequency, amplitude, and phase shift. These graphs are essential in various fields like physics, engineering, signal processing, and many more where periodic functions are involved.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Transformations of Trigonometric Functions</a:t>
            </a:r>
          </a:p>
        </p:txBody>
      </p:sp>
      <p:sp>
        <p:nvSpPr>
          <p:cNvPr id="3" name="Content Placeholder 2"/>
          <p:cNvSpPr>
            <a:spLocks noGrp="1"/>
          </p:cNvSpPr>
          <p:nvPr>
            <p:ph idx="1"/>
          </p:nvPr>
        </p:nvSpPr>
        <p:spPr/>
        <p:txBody>
          <a:bodyPr/>
          <a:lstStyle/>
          <a:p>
            <a:r>
              <a:t>Transformations of trigonometric functions refer to the changes in the graphs of basic trigonometric functions (sine, cosine, and tangent) based on modifications to their amplitude, period, phase shift, and vertical shift. These transformations allow us to manipulate the shapes and positions of the graphs without changing the fundamental properties of the functions.</a:t>
            </a:r>
          </a:p>
          <a:p/>
          <a:p>
            <a:r>
              <a:t>1. Amplitude:</a:t>
            </a:r>
          </a:p>
          <a:p>
            <a:r>
              <a:t>The amplitude of a trigonometric function affects the vertical stretching or shrinking of the graph. For the sine and cosine functions, the amplitude is the absolute value of the coefficient of the trigonometric function. A coefficient of 'a' leads to an amplitude of |a|, where |a| &gt; 1 results in stretching the graph vertically, and |a| &lt; 1 leads to shrinking the graph vertically. For example, the function y = 2sin(x) has an amplitude of 2, which means the graph will be stretched vertically by a factor of 2.</a:t>
            </a:r>
          </a:p>
          <a:p/>
          <a:p>
            <a:r>
              <a:t>2. Period:</a:t>
            </a:r>
          </a:p>
          <a:p>
            <a:r>
              <a:t>The period of a trigonometric function is the length of one cycle of the graph before it repeats. The general period of the sine and cosine functions is 2π. To modify the period, we use the formula T = 2π/|b|, where |b| in the function y = sin(bx) or y = cos(bx) represents the coefficient of x. Increasing |b| will compress the graph horizontally by a factor of 1/|b|, while decreasing |b| stretches the graph horizontally. For example, the function y = sin(2x) has a period of π because T = 2π/2 = π.</a:t>
            </a:r>
          </a:p>
          <a:p/>
          <a:p>
            <a:r>
              <a:t>3. Phase Shift:</a:t>
            </a:r>
          </a:p>
          <a:p>
            <a:r>
              <a:t>The phase shift of a trigonometric function indicates the horizontal displacement of the graph. The general form of a function with a phase shift is y = sin(x ± c) or y = cos(x ± c), where 'c' represents the horizontal shift. A positive value of 'c' shifts the graph to the right, while a negative value of 'c' shifts the graph to the left. To find the phase shift, we set x ± c = 0 and solve for 'c'. For instance, the function y = cos(x - π/2) has a phase shift of π/2 units to the right.</a:t>
            </a:r>
          </a:p>
          <a:p/>
          <a:p>
            <a:r>
              <a:t>4. Vertical Shift:</a:t>
            </a:r>
          </a:p>
          <a:p>
            <a:r>
              <a:t>The vertical shift of a trigonometric function is a constant added or subtracted to the function, moving the entire graph up or down. The general form y = a + sin(x) or y = b + cos(x) represents a vertical shift of 'a' or 'b' units, respectively. Positive values shift the graph upward, while negative values shift the graph downward. For example, the function y = 3 + sin(x) has a vertical shift of 3 units upward.</a:t>
            </a:r>
          </a:p>
          <a:p/>
          <a:p>
            <a:r>
              <a:t>By combining these transformations, we can adjust and customize the graphs of trigonometric functions to fit specific requirements or to study particular properties more effectively.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Trigonometry</a:t>
            </a:r>
          </a:p>
        </p:txBody>
      </p:sp>
      <p:sp>
        <p:nvSpPr>
          <p:cNvPr id="3" name="Content Placeholder 2"/>
          <p:cNvSpPr>
            <a:spLocks noGrp="1"/>
          </p:cNvSpPr>
          <p:nvPr>
            <p:ph idx="1"/>
          </p:nvPr>
        </p:nvSpPr>
        <p:spPr/>
        <p:txBody>
          <a:bodyPr/>
          <a:lstStyle/>
          <a:p>
            <a:r>
              <a:t>Trigonometry is a branch of mathematics that deals with the relationships and properties of triangles, particularly right triangles. It involves the study of angles, sides, and trigonometric functions such as sine, cosine, and tangent. The word trigonometry is derived from the Greek words "trigonon" (triangle) and "metron" (measure). </a:t>
            </a:r>
          </a:p>
          <a:p/>
          <a:p>
            <a:r>
              <a:t>The main focus of trigonometry is on the measurement of the sides and angles of triangles and their relationships to each other. Trigonometric functions are mathematical functions that relate the angles of a triangle to the lengths of its sides. The three primary trigonometric functions are:</a:t>
            </a:r>
          </a:p>
          <a:p/>
          <a:p>
            <a:r>
              <a:t>1. Sine (sin): The sine of an angle in a right triangle is equal to the length of the side opposite the angle divided by the length of the hypotenuse.</a:t>
            </a:r>
          </a:p>
          <a:p>
            <a:r>
              <a:t>   sin(θ) = opposite/hypotenuse</a:t>
            </a:r>
          </a:p>
          <a:p/>
          <a:p>
            <a:r>
              <a:t>2. Cosine (cos): The cosine of an angle in a right triangle is equal to the length of the side adjacent to the angle divided by the length of the hypotenuse.</a:t>
            </a:r>
          </a:p>
          <a:p>
            <a:r>
              <a:t>   cos(θ) = adjacent/hypotenuse</a:t>
            </a:r>
          </a:p>
          <a:p/>
          <a:p>
            <a:r>
              <a:t>3. Tangent (tan): The tangent of an angle in a right triangle is equal to the length of the side opposite the angle divided by the length of the side adjacent to the angle.</a:t>
            </a:r>
          </a:p>
          <a:p>
            <a:r>
              <a:t>   tan(θ) = opposite/adjacent</a:t>
            </a:r>
          </a:p>
          <a:p/>
          <a:p>
            <a:r>
              <a:t>Trigonometry has various applications in different fields such as physics, engineering, astronomy, architecture, and many others. It is used to solve problems involving distances, heights, angles, and velocities. Trigonometric functions are also used to model periodic phenomena such as sound waves, light waves, and oscillating systems.</a:t>
            </a:r>
          </a:p>
          <a:p/>
          <a:p>
            <a:r>
              <a:t>Overall, trigonometry plays a crucial role in mathematics and its applications across various disciplines by providing tools to understand and analyze the relationships between angles and sides of triangles.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Amplitude and Period Changes</a:t>
            </a:r>
          </a:p>
        </p:txBody>
      </p:sp>
      <p:sp>
        <p:nvSpPr>
          <p:cNvPr id="3" name="Content Placeholder 2"/>
          <p:cNvSpPr>
            <a:spLocks noGrp="1"/>
          </p:cNvSpPr>
          <p:nvPr>
            <p:ph idx="1"/>
          </p:nvPr>
        </p:nvSpPr>
        <p:spPr/>
        <p:txBody>
          <a:bodyPr/>
          <a:lstStyle/>
          <a:p>
            <a:r>
              <a:t>Amplitude and period are key components of a wave, such as a sound wave, light wave, or water wave, that help describe its characteristics and behavior.</a:t>
            </a:r>
          </a:p>
          <a:p/>
          <a:p>
            <a:r>
              <a:t>Let's start with amplitude. The amplitude of a wave refers to the maximum displacement of a particle on the medium from its equilibrium position as a wave passes through it. In simpler terms, it represents the height of the wave or how far the wave moves away from the baseline. In the case of a sound wave, a larger amplitude corresponds to a louder sound, while in the case of a light wave, a larger amplitude means a more intense light.</a:t>
            </a:r>
          </a:p>
          <a:p/>
          <a:p>
            <a:r>
              <a:t>Now, let's discuss period. The period of a wave is the time it takes for one complete cycle of the wave to pass a certain point. It is usually measured in seconds per cycle. The period is inversely related to the frequency of the wave - the higher the frequency, the shorter the period, and vice versa. For example, a wave with a high frequency (such as a high-pitched sound) will have a shorter period compared to a wave with a lower frequency.</a:t>
            </a:r>
          </a:p>
          <a:p/>
          <a:p>
            <a:r>
              <a:t>Changes in amplitude and period can have significant effects on the characteristics of a wave. Increasing the amplitude of a wave will make it appear larger in magnitude, while decreasing the amplitude will have the opposite effect. Changes in amplitude can affect the intensity or loudness of a wave.</a:t>
            </a:r>
          </a:p>
          <a:p/>
          <a:p>
            <a:r>
              <a:t>Similarly, modifying the period of a wave will alter its frequency and how often it repeats within a given time frame. A shorter period means a higher frequency and vice versa. Changes in period can impact the pitch of a sound wave or the color of a light wave.</a:t>
            </a:r>
          </a:p>
          <a:p/>
          <a:p>
            <a:r>
              <a:t>In summary, amplitude refers to the height or magnitude of a wave, while the period represents the time it takes for one complete cycle of the wave. Modifying these parameters can have various effects on the characteristics and behavior of the wave, such as its intensity, frequency, pitch, or color.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Phase Shifts and Vertical Shifts</a:t>
            </a:r>
          </a:p>
        </p:txBody>
      </p:sp>
      <p:sp>
        <p:nvSpPr>
          <p:cNvPr id="3" name="Content Placeholder 2"/>
          <p:cNvSpPr>
            <a:spLocks noGrp="1"/>
          </p:cNvSpPr>
          <p:nvPr>
            <p:ph idx="1"/>
          </p:nvPr>
        </p:nvSpPr>
        <p:spPr/>
        <p:txBody>
          <a:bodyPr/>
          <a:lstStyle/>
          <a:p>
            <a:r>
              <a:t>Phase shifts and vertical shifts are concepts commonly used in mathematics and physics, particularly in the context of functions like sine and cosine functions. </a:t>
            </a:r>
          </a:p>
          <a:p/>
          <a:p>
            <a:r>
              <a:t>1. **Phase Shifts:**</a:t>
            </a:r>
          </a:p>
          <a:p>
            <a:r>
              <a:t>   - A phase shift in a function is a horizontal shift, meaning it causes the function to be shifted left or right along the x-axis.</a:t>
            </a:r>
          </a:p>
          <a:p>
            <a:r>
              <a:t>   - In trigonometric functions like sine and cosine, the phase shift determines where the function starts relative to its usual starting position.</a:t>
            </a:r>
          </a:p>
          <a:p>
            <a:r>
              <a:t>   - The general form of a phase-shifted sine or cosine function is given by: </a:t>
            </a:r>
          </a:p>
          <a:p>
            <a:r>
              <a:t>     \( y = A \cdot \sin(B(x-C)) + D \) or \( y = A \cdot \cos(B(x-C)) + D \)</a:t>
            </a:r>
          </a:p>
          <a:p>
            <a:r>
              <a:t>     where:</a:t>
            </a:r>
          </a:p>
          <a:p>
            <a:r>
              <a:t>     - A: Amplitude of the function</a:t>
            </a:r>
          </a:p>
          <a:p>
            <a:r>
              <a:t>     - B: Controls the frequency of the function</a:t>
            </a:r>
          </a:p>
          <a:p>
            <a:r>
              <a:t>     - C: Phase shift (horizontal shift)</a:t>
            </a:r>
          </a:p>
          <a:p>
            <a:r>
              <a:t>     - D: Vertical shift</a:t>
            </a:r>
          </a:p>
          <a:p/>
          <a:p>
            <a:r>
              <a:t>2. **Vertical Shifts:**</a:t>
            </a:r>
          </a:p>
          <a:p>
            <a:r>
              <a:t>   - A vertical shift in a function is a shift along the y-axis, meaning the entire graph of the function is moved up or down.</a:t>
            </a:r>
          </a:p>
          <a:p>
            <a:r>
              <a:t>   - The vertical shift is usually represented by the term D in the general forms of trigonometric functions mentioned above.</a:t>
            </a:r>
          </a:p>
          <a:p>
            <a:r>
              <a:t>   - A positive D value shifts the graph up, while a negative D value shifts it down.</a:t>
            </a:r>
          </a:p>
          <a:p/>
          <a:p>
            <a:r>
              <a:t>3. **Relationship between Phase Shifts and Vertical Shifts:**</a:t>
            </a:r>
          </a:p>
          <a:p>
            <a:r>
              <a:t>   - Phase shifts and vertical shifts are independent of each other. They affect different aspects of the function.</a:t>
            </a:r>
          </a:p>
          <a:p>
            <a:r>
              <a:t>   - You can have a function that has both a phase shift and a vertical shift, leading to a more complex graph.</a:t>
            </a:r>
          </a:p>
          <a:p>
            <a:r>
              <a:t>   - When analyzing a function with both types of shifts, it's important to consider the overall effect of each shift on the graph.</a:t>
            </a:r>
          </a:p>
          <a:p/>
          <a:p>
            <a:r>
              <a:t>In summary, phase shifts and vertical shifts are essential concepts when working with functions, especially trigonometric functions. Understanding how these shifts affect the graph of a function is crucial for various applications in mathematics, physics, engineering, and other fields.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Sketching Trigonometric Graphs</a:t>
            </a:r>
          </a:p>
        </p:txBody>
      </p:sp>
      <p:sp>
        <p:nvSpPr>
          <p:cNvPr id="3" name="Content Placeholder 2"/>
          <p:cNvSpPr>
            <a:spLocks noGrp="1"/>
          </p:cNvSpPr>
          <p:nvPr>
            <p:ph idx="1"/>
          </p:nvPr>
        </p:nvSpPr>
        <p:spPr/>
        <p:txBody>
          <a:bodyPr/>
          <a:lstStyle/>
          <a:p>
            <a:r>
              <a:t>To sketch trigonometric graphs, we typically begin by understanding the key characteristics of the basic trigonometric functions, which are sine, cosine, and tangent. Here's a detailed explanation of how to sketch trigonometric graphs:</a:t>
            </a:r>
          </a:p>
          <a:p/>
          <a:p>
            <a:r>
              <a:t>1. **Sine Function (sin)**:</a:t>
            </a:r>
          </a:p>
          <a:p>
            <a:r>
              <a:t>   - The sine function oscillates between -1 and 1.</a:t>
            </a:r>
          </a:p>
          <a:p>
            <a:r>
              <a:t>   - It starts at the origin (0,0) with an upward movement.</a:t>
            </a:r>
          </a:p>
          <a:p>
            <a:r>
              <a:t>   - The graph repeats every \(2\pi\) units.</a:t>
            </a:r>
          </a:p>
          <a:p>
            <a:r>
              <a:t>   - At \(\frac{\pi}{2}\), it reaches its maximum value of 1.</a:t>
            </a:r>
          </a:p>
          <a:p>
            <a:r>
              <a:t>   - At \(\frac{3\pi}{2}\), it reaches its minimum value of -1.</a:t>
            </a:r>
          </a:p>
          <a:p/>
          <a:p>
            <a:r>
              <a:t>   To sketch the sine function, mark these key points on the graph and connect them smoothly with a smooth wave-like curve.</a:t>
            </a:r>
          </a:p>
          <a:p/>
          <a:p>
            <a:r>
              <a:t>2. **Cosine Function (cos)**:</a:t>
            </a:r>
          </a:p>
          <a:p>
            <a:r>
              <a:t>   - The cosine function also oscillates between -1 and 1.</a:t>
            </a:r>
          </a:p>
          <a:p>
            <a:r>
              <a:t>   - It starts at its maximum value of 1 when x = 0.</a:t>
            </a:r>
          </a:p>
          <a:p>
            <a:r>
              <a:t>   - The graph repeats every 2\(\pi\) units.</a:t>
            </a:r>
          </a:p>
          <a:p>
            <a:r>
              <a:t>   - It reaches its minimum value of -1 at \(\pi\).</a:t>
            </a:r>
          </a:p>
          <a:p/>
          <a:p>
            <a:r>
              <a:t>   To sketch the cosine function, mark the key points mentioned above and connect them with a smooth curve.</a:t>
            </a:r>
          </a:p>
          <a:p/>
          <a:p>
            <a:r>
              <a:t>3. **Tangent Function (tan)**:</a:t>
            </a:r>
          </a:p>
          <a:p>
            <a:r>
              <a:t>   - The tangent function is a periodic function that has vertical asymptotes at odd multiples of \(\frac{\pi}{2}\).</a:t>
            </a:r>
          </a:p>
          <a:p>
            <a:r>
              <a:t>   - It crosses the x-axis at these odd multiples of \(\frac{\pi}{2}\).</a:t>
            </a:r>
          </a:p>
          <a:p>
            <a:r>
              <a:t>   - The period of the tangent function is \(\pi\).</a:t>
            </a:r>
          </a:p>
          <a:p/>
          <a:p>
            <a:r>
              <a:t>   To sketch the tangent function, mark the vertical asymptotes and points where the curve crosses the x-axis. Connect the points smoothly to illustrate the periodic nature of the function.</a:t>
            </a:r>
          </a:p>
          <a:p/>
          <a:p>
            <a:r>
              <a:t>4. **General Tips**:</a:t>
            </a:r>
          </a:p>
          <a:p>
            <a:r>
              <a:t>   - Use additional markings for clarity such as showing the amplitude, period, x-intercepts, and the phase shift if there is any.</a:t>
            </a:r>
          </a:p>
          <a:p>
            <a:r>
              <a:t>   - Label the key points on the graph to understand how the functions behave.</a:t>
            </a:r>
          </a:p>
          <a:p/>
          <a:p>
            <a:r>
              <a:t>Remember, these are basic guidelines for sketching trigonometric graphs. As you become more comfortable with the functions, you can explore transformations, amplitudes, and phase shifts, which will allow you to sketch more complex trigonometric graphs accurately.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Trigonometry in Calculus</a:t>
            </a:r>
          </a:p>
        </p:txBody>
      </p:sp>
      <p:sp>
        <p:nvSpPr>
          <p:cNvPr id="3" name="Content Placeholder 2"/>
          <p:cNvSpPr>
            <a:spLocks noGrp="1"/>
          </p:cNvSpPr>
          <p:nvPr>
            <p:ph idx="1"/>
          </p:nvPr>
        </p:nvSpPr>
        <p:spPr/>
        <p:txBody>
          <a:bodyPr/>
          <a:lstStyle/>
          <a:p>
            <a:r>
              <a:t>VII. Trigonometry in Calculus refers to the application of trigonometric functions and identities within the field of calculus. Trigonometry involves the study of the relationships between the angles and sides of triangles, while calculus deals with rates of change, integration, and differentiation.</a:t>
            </a:r>
          </a:p>
          <a:p/>
          <a:p>
            <a:r>
              <a:t>In calculus, trigonometric functions such as sine, cosine, tangent, secant, cosecant, and cotangent often appear in the form of functions or derivatives of functions. These functions play a crucial role in solving various calculus problems, especially when dealing with periodic phenomena or motion in a circular path.</a:t>
            </a:r>
          </a:p>
          <a:p/>
          <a:p>
            <a:r>
              <a:t>Key concepts of trigonometry used in calculus include:</a:t>
            </a:r>
          </a:p>
          <a:p/>
          <a:p>
            <a:r>
              <a:t>1. Trigonometric functions: The sine function (sin), cosine function (cos), and tangent function (tan) are commonly used in calculus to describe relationships between angles in a right-angled triangle or on the unit circle. These functions can be differentiated and integrated to solve complex problems involving trigonometric functions.</a:t>
            </a:r>
          </a:p>
          <a:p/>
          <a:p>
            <a:r>
              <a:t>2. Trigonometric identities: Trigonometric identities such as Pythagorean identities, sum and difference identities, double-angle identities, and half-angle identities are used to simplify trigonometric expressions and equations in calculus. These identities are essential tools for solving trigonometric equations and integrals.</a:t>
            </a:r>
          </a:p>
          <a:p/>
          <a:p>
            <a:r>
              <a:t>3. Differentiation of trigonometric functions: The derivatives of trigonometric functions are important in calculus for determining rates of change, slopes of curves, and optimizing functions. The derivatives of trigonometric functions can be found using the basic rules of differentiation and trigonometric identities.</a:t>
            </a:r>
          </a:p>
          <a:p/>
          <a:p>
            <a:r>
              <a:t>4. Integration involving trigonometric functions: Integrals of trigonometric functions are used to find areas under curves, compute volumes of solids of revolution, and solve various types of calculus problems. Techniques such as trigonometric substitution, integration by parts, and partial fractions are employed to evaluate integrals involving trigonometric functions.</a:t>
            </a:r>
          </a:p>
          <a:p/>
          <a:p>
            <a:r>
              <a:t>5. Applications in calculus: Trigonometric functions are extensively used in calculus to model physical phenomena, such as wave motion, harmonic oscillations, and periodic functions. Trigonometric functions also play a significant role in calculus applications related to engineering, physics, and other scientific fields.</a:t>
            </a:r>
          </a:p>
          <a:p/>
          <a:p>
            <a:r>
              <a:t>Overall, the integration of trigonometry and calculus leads to a deeper understanding of mathematical concepts and provides powerful tools for analyzing and solving a wide range of problems in mathematics and its applications.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Trigonometric Functions</a:t>
            </a:r>
          </a:p>
        </p:txBody>
      </p:sp>
      <p:sp>
        <p:nvSpPr>
          <p:cNvPr id="3" name="Content Placeholder 2"/>
          <p:cNvSpPr>
            <a:spLocks noGrp="1"/>
          </p:cNvSpPr>
          <p:nvPr>
            <p:ph idx="1"/>
          </p:nvPr>
        </p:nvSpPr>
        <p:spPr/>
        <p:txBody>
          <a:bodyPr/>
          <a:lstStyle/>
          <a:p>
            <a:r>
              <a:t>Derivatives of trigonometric functions are a key concept in calculus, particularly in differential calculus, where we study how functions change with respect to their input variables. They provide a way to find the rate of change of trigonometric functions at any given point. Here, we will discuss the derivatives of the basic trigonometric functions: sine, cosine, and tangent.</a:t>
            </a:r>
          </a:p>
          <a:p/>
          <a:p>
            <a:r>
              <a:t>1. Derivative of Sine Function:</a:t>
            </a:r>
          </a:p>
          <a:p>
            <a:r>
              <a:t>The derivative of the sine function, denoted as d/dx sin(x) or sin'(x), is the cosine function, cos(x). Mathematically:</a:t>
            </a:r>
          </a:p>
          <a:p>
            <a:r>
              <a:t>\[ \frac{d}{dx} \sin(x) = \cos(x) \]</a:t>
            </a:r>
          </a:p>
          <a:p/>
          <a:p>
            <a:r>
              <a:t>2. Derivative of Cosine Function:</a:t>
            </a:r>
          </a:p>
          <a:p>
            <a:r>
              <a:t>The derivative of the cosine function, denoted as d/dx cos(x) or cos'(x), is the negative sine function, -sin(x). Mathematically:</a:t>
            </a:r>
          </a:p>
          <a:p>
            <a:r>
              <a:t>\[ \frac{d}{dx} \cos(x) = -\sin(x) \]</a:t>
            </a:r>
          </a:p>
          <a:p/>
          <a:p>
            <a:r>
              <a:t>3. Derivative of Tangent Function:</a:t>
            </a:r>
          </a:p>
          <a:p>
            <a:r>
              <a:t>The derivative of the tangent function, denoted as d/dx tan(x) or tan'(x), is the secant squared function, sec^2(x). Mathematically:</a:t>
            </a:r>
          </a:p>
          <a:p>
            <a:r>
              <a:t>\[ \frac{d}{dx} \tan(x) = \sec^2(x) \]</a:t>
            </a:r>
          </a:p>
          <a:p/>
          <a:p>
            <a:r>
              <a:t>It is important to remember these derivative rules and be able to apply them in calculus problems involving trigonometric functions. Additionally, trigonometric identities can be helpful when dealing with these derivatives, especially in more complex calculations.</a:t>
            </a:r>
          </a:p>
          <a:p/>
          <a:p>
            <a:r>
              <a:t>In applications, derivatives of trigonometric functions are used in physics, engineering, and many other fields to analyze rates of change, slopes of curves, and oscillatory motion. Understanding these derivatives is crucial for solving problems related to periodic functions, oscillations, and wave phenomena.</a:t>
            </a:r>
          </a:p>
          <a:p/>
          <a:p>
            <a:r>
              <a:t>Overall, the derivatives of trigonometric functions are fundamental in calculus and play a significant role in various mathematical and scientific disciplines.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Integrals of Trigonometric Functions</a:t>
            </a:r>
          </a:p>
        </p:txBody>
      </p:sp>
      <p:sp>
        <p:nvSpPr>
          <p:cNvPr id="3" name="Content Placeholder 2"/>
          <p:cNvSpPr>
            <a:spLocks noGrp="1"/>
          </p:cNvSpPr>
          <p:nvPr>
            <p:ph idx="1"/>
          </p:nvPr>
        </p:nvSpPr>
        <p:spPr/>
        <p:txBody>
          <a:bodyPr/>
          <a:lstStyle/>
          <a:p>
            <a:r>
              <a:t>Evaluating integrals involving trigonometric functions requires knowledge of trigonometric identities and integration techniques. There are various types of integrals involving trigonometric functions, and we will focus on the basic ones in this explanation:</a:t>
            </a:r>
          </a:p>
          <a:p/>
          <a:p>
            <a:r>
              <a:t>1. **Integral of sin(x)**:</a:t>
            </a:r>
          </a:p>
          <a:p>
            <a:r>
              <a:t>   - ∫ sin(x) dx = -cos(x) + C, where C is the constant of integration.</a:t>
            </a:r>
          </a:p>
          <a:p/>
          <a:p>
            <a:r>
              <a:t>2. **Integral of cos(x)**:</a:t>
            </a:r>
          </a:p>
          <a:p>
            <a:r>
              <a:t>   - ∫ cos(x) dx = sin(x) + C, where C is the constant of integration.</a:t>
            </a:r>
          </a:p>
          <a:p/>
          <a:p>
            <a:r>
              <a:t>3. **Integral of sec^2(x)**:</a:t>
            </a:r>
          </a:p>
          <a:p>
            <a:r>
              <a:t>   - ∫ sec^2(x) dx = tan(x) + C, where C is the constant of integration. This integral is derived from the derivative of the tangent function.</a:t>
            </a:r>
          </a:p>
          <a:p/>
          <a:p>
            <a:r>
              <a:t>4. **Integral of csc(x)cot(x)**:</a:t>
            </a:r>
          </a:p>
          <a:p>
            <a:r>
              <a:t>   - ∫ csc(x)cot(x) dx = -csc(x) + C, where C is the constant of integration. This integral can be derived by using trigonometric identities to simplify the expression.</a:t>
            </a:r>
          </a:p>
          <a:p/>
          <a:p>
            <a:r>
              <a:t>5. **Integral of sec(x)tan(x)**:</a:t>
            </a:r>
          </a:p>
          <a:p>
            <a:r>
              <a:t>   - ∫ sec(x)tan(x) dx = sec(x) + C, where C is the constant of integration. This integral can be derived using a u-substitution involving sec(x).</a:t>
            </a:r>
          </a:p>
          <a:p/>
          <a:p>
            <a:r>
              <a:t>6. **Integral of sin^2(x) and cos^2(x)**:</a:t>
            </a:r>
          </a:p>
          <a:p>
            <a:r>
              <a:t>   - ∫ sin²(x) dx = (1/2)(x - sin(2x)) + C</a:t>
            </a:r>
          </a:p>
          <a:p>
            <a:r>
              <a:t>   - ∫ cos²(x) dx = (1/2)(x + sin(2x)) + C</a:t>
            </a:r>
          </a:p>
          <a:p>
            <a:r>
              <a:t>   These integrals involve applying trigonometric identities to simplify the expressions before integrating.</a:t>
            </a:r>
          </a:p>
          <a:p/>
          <a:p>
            <a:r>
              <a:t>7. **Integral of products of trigonometric functions**:</a:t>
            </a:r>
          </a:p>
          <a:p>
            <a:r>
              <a:t>   - Integrals involving products of trigonometric functions often require the use of trigonometric identities or integration techniques such as integration by parts. For example, integrating sin(x)cos(x) or sin(x)^2 can be done by using the double angle formula or trigonometric identities.</a:t>
            </a:r>
          </a:p>
          <a:p/>
          <a:p>
            <a:r>
              <a:t>Remember, when dealing with integrals of trigonometric functions, it is essential to be familiar with trigonometric identities, basic differentiation rules, and integration techniques to simplify and evaluate the integrals accurately.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Trigonometric Functions in Calculus</a:t>
            </a:r>
          </a:p>
        </p:txBody>
      </p:sp>
      <p:sp>
        <p:nvSpPr>
          <p:cNvPr id="3" name="Content Placeholder 2"/>
          <p:cNvSpPr>
            <a:spLocks noGrp="1"/>
          </p:cNvSpPr>
          <p:nvPr>
            <p:ph idx="1"/>
          </p:nvPr>
        </p:nvSpPr>
        <p:spPr/>
        <p:txBody>
          <a:bodyPr/>
          <a:lstStyle/>
          <a:p>
            <a:r>
              <a:t>Trigonometric functions play a significant role in calculus, and they find applications in various contexts such as engineering, physics, computer science, and many other fields. Here are some key applications of trigonometric functions in calculus:</a:t>
            </a:r>
          </a:p>
          <a:p/>
          <a:p>
            <a:r>
              <a:t>1. **Modeling periodic phenomena**: Trigonometric functions such as sine and cosine are used to model and analyze periodic phenomena in nature and engineering. For example, the motion of a pendulum, sound waves, electromagnetic waves, and alternating currents can be described using trigonometric functions.</a:t>
            </a:r>
          </a:p>
          <a:p/>
          <a:p>
            <a:r>
              <a:t>2. **Integration of trigonometric functions**: Calculus involves the study of the integral of functions, and trigonometric functions frequently appear in integrals. Techniques such as trigonometric substitution, integration by parts, and trigonometric identities are employed to evaluate integrals involving trigonometric functions.</a:t>
            </a:r>
          </a:p>
          <a:p/>
          <a:p>
            <a:r>
              <a:t>3. **Derivatives of trigonometric functions**: Derivatives of trigonometric functions are commonly used in calculus to analyze rates of change and slopes of curves. For example, the derivative of sine and cosine functions are related to each other and play a crucial role in differential equations, physics, and engineering.</a:t>
            </a:r>
          </a:p>
          <a:p/>
          <a:p>
            <a:r>
              <a:t>4. **Fourier series**: Trigonometric functions are essential in Fourier series, which is a way to represent periodic functions as a sum of sine and cosine functions with different frequencies. Fourier series have applications in signal processing, data analysis, and solving partial differential equations.</a:t>
            </a:r>
          </a:p>
          <a:p/>
          <a:p>
            <a:r>
              <a:t>5. **Vector calculus**: Trigonometric functions are used in vector calculus to describe the behavior of vectors in three-dimensional space. For instance, polar coordinates, which involve trigonometric functions like sine and cosine, are often used to represent positions and directions in space.</a:t>
            </a:r>
          </a:p>
          <a:p/>
          <a:p>
            <a:r>
              <a:t>6. **Taylor series**: Trigonometric functions can be expanded into Taylor series, which are used to approximate functions near a point. Taylor series involving trigonometric functions are used in numerical analysis, physics, and engineering for solving complex problems.</a:t>
            </a:r>
          </a:p>
          <a:p/>
          <a:p>
            <a:r>
              <a:t>7. **Applications in geometry and engineering**: Trigonometric functions are extensively used in geometry and engineering to solve problems related to angles, distances, heights, and other geometric properties. For example, in surveying, trigonometric functions are used to calculate distances and heights of inaccessible objects.</a:t>
            </a:r>
          </a:p>
          <a:p/>
          <a:p>
            <a:r>
              <a:t>In conclusion, trigonometric functions are fundamental in calculus and have broad applications in various fields. Their properties and relationships help us understand and analyze complex phenomena, make accurate predictions, and solve real-world problems efficiently.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Trigonometry</a:t>
            </a:r>
          </a:p>
        </p:txBody>
      </p:sp>
      <p:sp>
        <p:nvSpPr>
          <p:cNvPr id="3" name="Content Placeholder 2"/>
          <p:cNvSpPr>
            <a:spLocks noGrp="1"/>
          </p:cNvSpPr>
          <p:nvPr>
            <p:ph idx="1"/>
          </p:nvPr>
        </p:nvSpPr>
        <p:spPr/>
        <p:txBody>
          <a:bodyPr/>
          <a:lstStyle/>
          <a:p>
            <a:r>
              <a:t>The Advanced Topics in Trigonometry, which is typically covered in a mathematics course such as precalculus or advanced algebra, delves deeper into the properties and applications of trigonometric functions. Here are some key topics covered under Advanced Trigonometry:</a:t>
            </a:r>
          </a:p>
          <a:p/>
          <a:p>
            <a:r>
              <a:t>1. **Sum and Difference Formulas:** These formulas allow you to find the value of trigonometric functions for the sum or difference of two angles. They are crucial in simplifying trigonometric expressions and solving trigonometric equations.</a:t>
            </a:r>
          </a:p>
          <a:p/>
          <a:p>
            <a:r>
              <a:t>2. **Double and Half Angle Formulas:** These formulas relate the trigonometric functions of a double angle to the trigonometric functions of the original angle. They are useful in calculus, physics, and engineering applications.</a:t>
            </a:r>
          </a:p>
          <a:p/>
          <a:p>
            <a:r>
              <a:t>3. **Trigonometric Equations:** Advanced Trigonometry deals with more complex trigonometric equations that involve multiple trigonometric functions, multiple angles, and different types of solutions. Students learn various techniques for solving these equations.</a:t>
            </a:r>
          </a:p>
          <a:p/>
          <a:p>
            <a:r>
              <a:t>4. **Trigonometric Identities:** In this topic, students explore various trigonometric identities that are used to express one trigonometric function in terms of others. Understanding and applying these identities are essential for simplifying expressions and solving equations.</a:t>
            </a:r>
          </a:p>
          <a:p/>
          <a:p>
            <a:r>
              <a:t>5. **Graphs of Trigonometric Functions:** Advanced Trigonometry includes a detailed study of the graphs of trigonometric functions such as sine, cosine, tangent, secant, cosecant, and cotangent. Students learn about transformations, amplitudes, periods, and phase shifts of these functions.</a:t>
            </a:r>
          </a:p>
          <a:p/>
          <a:p>
            <a:r>
              <a:t>6. **Polar Coordinates and Complex Numbers:** Trigonometry is closely related to polar coordinates, where angles and distances are represented in a different coordinate system. Complex numbers are often expressed in terms of trigonometric functions, providing a deep connection between the two mathematical concepts.</a:t>
            </a:r>
          </a:p>
          <a:p/>
          <a:p>
            <a:r>
              <a:t>7. **Vectors and Trigonometry:** Vectors can be represented using trigonometric functions and angles. Advanced Trigonometry covers topics such as vector components, dot products, cross products, and applications of vectors in different fields.</a:t>
            </a:r>
          </a:p>
          <a:p/>
          <a:p>
            <a:r>
              <a:t>8. **Applications of Trigonometry:** Advanced Trigonometry explores various real-world applications of trigonometric functions, such as wave motion, sound waves, vibrations, optics, and mechanical systems. Understanding trigonometric concepts is vital in solving problems in these fields.</a:t>
            </a:r>
          </a:p>
          <a:p/>
          <a:p>
            <a:r>
              <a:t>Overall, Advanced Topics in Trigonometry builds upon the fundamental concepts of trigonometry and extends students' knowledge and skills to handle more complex problems and applications involving trigonometric functions and identities.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Inverse Trigonometric Functions</a:t>
            </a:r>
          </a:p>
        </p:txBody>
      </p:sp>
      <p:sp>
        <p:nvSpPr>
          <p:cNvPr id="3" name="Content Placeholder 2"/>
          <p:cNvSpPr>
            <a:spLocks noGrp="1"/>
          </p:cNvSpPr>
          <p:nvPr>
            <p:ph idx="1"/>
          </p:nvPr>
        </p:nvSpPr>
        <p:spPr/>
        <p:txBody>
          <a:bodyPr/>
          <a:lstStyle/>
          <a:p>
            <a:r>
              <a:t>Inverse trigonometric functions are used to find the angle given the value of a trigonometric function. In trigonometry, the primary trigonometric functions are sine, cosine, and tangent. The inverses of these functions are denoted as arcsine, arccosine, and arctangent, respectively. These functions allow us to find the angle measurement of a right triangle if we know the ratio of two sides.</a:t>
            </a:r>
          </a:p>
          <a:p/>
          <a:p>
            <a:r>
              <a:t>Here is a brief explanation of each of the inverse trigonometric functions:</a:t>
            </a:r>
          </a:p>
          <a:p/>
          <a:p>
            <a:r>
              <a:t>1. Arcsine (sin^-1):</a:t>
            </a:r>
          </a:p>
          <a:p>
            <a:r>
              <a:t>The arcsine function (sin^-1 or asin) is the inverse of the sine function. It is used to find the angle whose sine is a given value. The range of the arcsine function is [-π/2, π/2], which means its output is restricted to angles between -90 degrees and 90 degrees.</a:t>
            </a:r>
          </a:p>
          <a:p/>
          <a:p>
            <a:r>
              <a:t>2. Arccosine (cos^-1):</a:t>
            </a:r>
          </a:p>
          <a:p>
            <a:r>
              <a:t>The arccosine function (cos^-1 or acos) is the inverse of the cosine function. It is used to find the angle whose cosine is a given value. The range of the arccosine function is [0, π], restricting its output to angles between 0 and 180 degrees.</a:t>
            </a:r>
          </a:p>
          <a:p/>
          <a:p>
            <a:r>
              <a:t>3. Arctangent (tan^-1):</a:t>
            </a:r>
          </a:p>
          <a:p>
            <a:r>
              <a:t>The arctangent function (tan^-1 or atan) is the inverse of the tangent function. It is used to find the angle whose tangent is a given value. The range of the arctangent function is [-π/2, π/2], making its output fall within the interval of -90 degrees to 90 degrees.</a:t>
            </a:r>
          </a:p>
          <a:p/>
          <a:p>
            <a:r>
              <a:t>Inverse trigonometric functions are essential in solving trigonometric equations and are commonly used in calculus, physics, engineering, and various other fields that involve angles and trigonometric functions. To use these functions effectively, one must understand their properties, ranges, and how to apply them in different problem-solving scenarios.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Hyperbolic Trigonometric Functions</a:t>
            </a:r>
          </a:p>
        </p:txBody>
      </p:sp>
      <p:sp>
        <p:nvSpPr>
          <p:cNvPr id="3" name="Content Placeholder 2"/>
          <p:cNvSpPr>
            <a:spLocks noGrp="1"/>
          </p:cNvSpPr>
          <p:nvPr>
            <p:ph idx="1"/>
          </p:nvPr>
        </p:nvSpPr>
        <p:spPr/>
        <p:txBody>
          <a:bodyPr/>
          <a:lstStyle/>
          <a:p>
            <a:r>
              <a:t>Hyperbolic trigonometric functions are a set of functions that are analogs of the ordinary trigonometric functions, sine, cosine, tangent, etc., but are defined based on the hyperbola rather than the circle. These functions are used in various areas of mathematics and physics, particularly in the analysis of hyperbolic geometry, special relativity, and other scientific fields.</a:t>
            </a:r>
          </a:p>
          <a:p/>
          <a:p>
            <a:r>
              <a:t>The three primary hyperbolic functions are:</a:t>
            </a:r>
          </a:p>
          <a:p>
            <a:r>
              <a:t>1. Hyperbolic Sine (sinh): Defined as (e^x - e^(-x))/2, where e is the base of the natural logarithm. It is an odd function and is important in areas such as calculus, differential equations, and probability theory.</a:t>
            </a:r>
          </a:p>
          <a:p/>
          <a:p>
            <a:r>
              <a:t>2. Hyperbolic Cosine (cosh): Defined as (e^x + e^(-x))/2. It is an even function and appears in fields such as statistics, signal processing, and physics.</a:t>
            </a:r>
          </a:p>
          <a:p/>
          <a:p>
            <a:r>
              <a:t>3. Hyperbolic Tangent (tanh): Defined as sinh(x)/cosh(x) = (e^x - e^(-x))/(e^x + e^(-x)). It is used in mathematical analysis, control systems, and neural networks.</a:t>
            </a:r>
          </a:p>
          <a:p/>
          <a:p>
            <a:r>
              <a:t>Similar to trigonometric functions, hyperbolic functions obey certain identities and relationships, such as the hyperbolic Pythagorean identity (cosh^2(x) - sinh^2(x) = 1) and addition formulas.</a:t>
            </a:r>
          </a:p>
          <a:p/>
          <a:p>
            <a:r>
              <a:t>Applications of hyperbolic functions include solving differential equations, modeling natural phenomena like heat distribution and wave propagation, and representing physical quantities in terms of hyperbolic functions for easier analysis.</a:t>
            </a:r>
          </a:p>
          <a:p/>
          <a:p>
            <a:r>
              <a:t>In conclusion, hyperbolic trigonometric functions provide a powerful mathematical toolset that complements ordinary trigonometry and plays a crucial role in various areas of mathematics and science.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Historical Development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The study of trigonometry can be traced back to ancient civilizations such as the Babylonians, Egyptians, and Greeks. </a:t>
            </a:r>
          </a:p>
          <a:p/>
          <a:p>
            <a:r>
              <a:t>1. Ancient Mesopotamia: The Babylonians were one of the earliest civilizations to study the concepts of trigonometry. They developed tables of values for trigonometric functions to aid in solving mathematical problems related to astronomy, construction, and surveying.</a:t>
            </a:r>
          </a:p>
          <a:p/>
          <a:p>
            <a:r>
              <a:t>2. Ancient Egypt: The Egyptians also used trigonometry in their construction projects, such as the building of pyramids. They were able to calculate angles and distances using basic trigonometric principles.</a:t>
            </a:r>
          </a:p>
          <a:p/>
          <a:p>
            <a:r>
              <a:t>3. Ancient Greece: The Greeks made significant contributions to the development of trigonometry. The concept of trigonometric functions as we know them today was introduced by the Greek mathematician Hipparchus. He created the first trigonometric table and made advancements in spherical trigonometry.</a:t>
            </a:r>
          </a:p>
          <a:p/>
          <a:p>
            <a:r>
              <a:t>4. Islamic Golden Age: During the Islamic Golden Age (8th to 14th centuries), scholars such as Al-Battani and Al-Khwarizmi further developed trigonometry. They introduced new trigonometric functions and made important discoveries in the field of astronomy.</a:t>
            </a:r>
          </a:p>
          <a:p/>
          <a:p>
            <a:r>
              <a:t>5. Renaissance Period: In the 16th century, trigonometry saw further advancements in Europe. Mathematicians like Copernicus, Tycho Brahe, and Johannes Kepler used trigonometric principles to study the motions of celestial bodies.</a:t>
            </a:r>
          </a:p>
          <a:p/>
          <a:p>
            <a:r>
              <a:t>6. Modern Era: Trigonometry continued to evolve with the work of mathematicians like Leonhard Euler, who introduced the modern notation for trigonometric functions. Trigonometry is now an essential tool in various fields such as physics, engineering, and computer science.</a:t>
            </a:r>
          </a:p>
          <a:p/>
          <a:p>
            <a:r>
              <a:t>In conclusion, the historical development of trigonometry is a testament to the importance of this branch of mathematics in understanding the world around us and solving complex problems. From its origins in ancient civilizations to its modern applications, trigonometry has played a crucial role in advancing human knowledge and technology.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Trigonometry of Complex Numbers</a:t>
            </a:r>
          </a:p>
        </p:txBody>
      </p:sp>
      <p:sp>
        <p:nvSpPr>
          <p:cNvPr id="3" name="Content Placeholder 2"/>
          <p:cNvSpPr>
            <a:spLocks noGrp="1"/>
          </p:cNvSpPr>
          <p:nvPr>
            <p:ph idx="1"/>
          </p:nvPr>
        </p:nvSpPr>
        <p:spPr/>
        <p:txBody>
          <a:bodyPr/>
          <a:lstStyle/>
          <a:p>
            <a:r>
              <a:t>Trigonometry of complex numbers is a way to represent complex numbers in terms of their distance from the origin (modulus) and the angle they make with the positive x-axis (argument) on the complex plane. This representation is particularly useful in understanding the properties and behavior of complex numbers.</a:t>
            </a:r>
          </a:p>
          <a:p/>
          <a:p>
            <a:r>
              <a:t>1. Modulus (Magnitude):</a:t>
            </a:r>
          </a:p>
          <a:p>
            <a:r>
              <a:t>The modulus of a complex number z = a + bi is denoted by |z| and is defined as the distance of the point representing the complex number from the origin. It is calculated as the square root of the sum of the squares of the real and imaginary parts, i.e., |z| = sqrt(a^2 + b^2).</a:t>
            </a:r>
          </a:p>
          <a:p/>
          <a:p>
            <a:r>
              <a:t>2. Argument (Angle):</a:t>
            </a:r>
          </a:p>
          <a:p>
            <a:r>
              <a:t>The argument of a complex number z = a + bi is denoted by arg(z) and is defined as the angle that the line connecting the origin and the point representing the complex number makes with the positive x-axis, measured counterclockwise. The argument can be calculated using the arctangent function as arg(z) = arctan(b/a) if a &gt; 0 or arg(z) = arctan(b/a) + π if a &lt; 0.</a:t>
            </a:r>
          </a:p>
          <a:p/>
          <a:p>
            <a:r>
              <a:t>3. Polar Form:</a:t>
            </a:r>
          </a:p>
          <a:p>
            <a:r>
              <a:t>Using the modulus and argument, a complex number can be expressed in polar form as z = |z| * (cos(arg(z)) + i * sin(arg(z)). This form is akin to the polar coordinate representation of points in the Cartesian plane.</a:t>
            </a:r>
          </a:p>
          <a:p/>
          <a:p>
            <a:r>
              <a:t>4. Euler's Formula:</a:t>
            </a:r>
          </a:p>
          <a:p>
            <a:r>
              <a:t>Euler's formula is a fundamental result connecting complex numbers, trigonometric functions, and the complex exponential function. It states that e^(iθ) = cos(θ) + i * sin(θ), where θ is the argument of a complex number. Using Euler's formula, any complex number z = a + bi can be expressed in exponential form as z = |z| * e^(i * arg(z)).</a:t>
            </a:r>
          </a:p>
          <a:p/>
          <a:p>
            <a:r>
              <a:t>In summary, trigonometry of complex numbers provides a geometric interpretation of complex numbers and allows for a concise representation of complex numbers in polar and exponential forms. This understanding is crucial in various mathematical and engineering applications where complex numbers are involved.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Trigonometry in Non-Euclidean Geometry</a:t>
            </a:r>
          </a:p>
        </p:txBody>
      </p:sp>
      <p:sp>
        <p:nvSpPr>
          <p:cNvPr id="3" name="Content Placeholder 2"/>
          <p:cNvSpPr>
            <a:spLocks noGrp="1"/>
          </p:cNvSpPr>
          <p:nvPr>
            <p:ph idx="1"/>
          </p:nvPr>
        </p:nvSpPr>
        <p:spPr/>
        <p:txBody>
          <a:bodyPr/>
          <a:lstStyle/>
          <a:p>
            <a:r>
              <a:t>In non-Euclidean geometry, specifically in the realm of hyperbolic geometry where the curvature is negative, trigonometry takes on a different form compared to the traditional Euclidean trigonometry we are familiar with. In this setting, D. Trigonometry, also known as Hyperbolic Trigonometry, deals with the study of triangles and trigonometric functions within the context of a hyperbolic plane.</a:t>
            </a:r>
          </a:p>
          <a:p/>
          <a:p>
            <a:r>
              <a:t>Key points to understand about D. Trigonometry in Non-Euclidean Geometry:</a:t>
            </a:r>
          </a:p>
          <a:p/>
          <a:p>
            <a:r>
              <a:t>1. **Hyperbolic Plane**: In hyperbolic geometry, the space is non-Euclidean, which means that the parallel postulate of Euclidean geometry is not valid. As a result, the sum of angles in a triangle is less than 180 degrees, and there are infinite parallel lines passing through a given point not intersecting a line outside it.</a:t>
            </a:r>
          </a:p>
          <a:p/>
          <a:p>
            <a:r>
              <a:t>2. **Hyperbolic Triangles**: Triangles in hyperbolic geometry have different properties compared to Euclidean triangles. The angles of a hyperbolic triangle sum to less than 180 degrees, and the area of a hyperbolic triangle grows with its size - unlike in Euclidean geometry where it is constant.</a:t>
            </a:r>
          </a:p>
          <a:p/>
          <a:p>
            <a:r>
              <a:t>3. **Hyperbolic Trigonometric Functions**: In D. Trigonometry, the hyperbolic analogs of traditional trigonometric functions such as sine, cosine, and tangent are defined using the hyperbolic functions sinh, cosh, and tanh respectively. These functions are essential for calculating distances, angles, and areas in hyperbolic triangles.</a:t>
            </a:r>
          </a:p>
          <a:p/>
          <a:p>
            <a:r>
              <a:t>4. **Hyperbolic Identities**: Hyperbolic trigonometry has its own set of identities and formulas derived from the properties of hyperbolic functions. These identities are used to solve hyperbolic triangles and equations within the hyperbolic plane.</a:t>
            </a:r>
          </a:p>
          <a:p/>
          <a:p>
            <a:r>
              <a:t>5. **Applications**: Hyperbolic trigonometry finds applications in various fields such as differential geometry, physics, computer graphics, and more. It is used to model curved spaces, study special relativity, and analyze complex systems involving non-Euclidean geometries.</a:t>
            </a:r>
          </a:p>
          <a:p/>
          <a:p>
            <a:r>
              <a:t>In summary, D. Trigonometry in Non-Euclidean Geometry, particularly in hyperbolic geometry, introduces a new perspective on trigonometric concepts and functions to handle the unique properties of triangles and spaces in a non-Euclidean setting. It provides a framework to analyze and describe geometric relationships in curved spaces that deviate from the rules of Euclidean geometry.</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Trigonometry in Real-life Scenarios</a:t>
            </a:r>
          </a:p>
        </p:txBody>
      </p:sp>
      <p:sp>
        <p:nvSpPr>
          <p:cNvPr id="3" name="Content Placeholder 2"/>
          <p:cNvSpPr>
            <a:spLocks noGrp="1"/>
          </p:cNvSpPr>
          <p:nvPr>
            <p:ph idx="1"/>
          </p:nvPr>
        </p:nvSpPr>
        <p:spPr/>
        <p:txBody>
          <a:bodyPr/>
          <a:lstStyle/>
          <a:p>
            <a:r>
              <a:t>Trigonometry, particularly the concept of the six trigonometric functions (sine, cosine, tangent, cosecant, secant, and cotangent), finds numerous applications in real-life scenarios. Here are some examples:</a:t>
            </a:r>
          </a:p>
          <a:p/>
          <a:p>
            <a:r>
              <a:t>1. **Architecture and Engineering**: Trigonometry is heavily used in architecture and engineering for designing structures, calculating angles, measuring distances, and ensuring structural stability. Architects and engineers often use trigonometric principles to determine the height of a building, the angle of inclination for a roof, or the length of a bridge span.</a:t>
            </a:r>
          </a:p>
          <a:p/>
          <a:p>
            <a:r>
              <a:t>2. **Navigation**: Trigonometry plays a vital role in navigation, both on land and at sea. In the past, sailors used trigonometric principles to navigate using the stars. Today, GPS systems rely on trigonometry to calculate the position of a recipient based on signals from multiple satellites.</a:t>
            </a:r>
          </a:p>
          <a:p/>
          <a:p>
            <a:r>
              <a:t>3. **Physics**: Trigonometry is fundamental in the field of physics, assisting in understanding waves, vibrations, and periodic motion. Concepts such as oscillation, wave propagation, and harmonic motion are all described using trigonometric functions.</a:t>
            </a:r>
          </a:p>
          <a:p/>
          <a:p>
            <a:r>
              <a:t>4. **Computer Graphics**: Trigonometry is essential in the field of computer graphics for rendering images on screens. Algorithms that define the shape, position, and movement of objects on a screen often use trigonometric functions to calculate angles, rotations, and 3D positioning.</a:t>
            </a:r>
          </a:p>
          <a:p/>
          <a:p>
            <a:r>
              <a:t>5. **Surveying and Geography**: Trigonometry is crucial in surveying and cartography for measuring and mapping land areas, determining elevations, and creating accurate representations of geographical features. Surveyors use trigonometric principles to calculate distances, heights, and angles in the field.</a:t>
            </a:r>
          </a:p>
          <a:p/>
          <a:p>
            <a:r>
              <a:t>6. **Music and Sound**: Trigonometry is also present in the world of music and sound engineering. The study of waveforms in sound involves trigonometric functions, like sine and cosine waves, which are used to analyze and synthesize complex sound patterns.</a:t>
            </a:r>
          </a:p>
          <a:p/>
          <a:p>
            <a:r>
              <a:t>7. **Electronics and Electrical Engineering**: Trigonometry is utilized in electronics and electrical engineering for analyzing circuits, determining the relationships between voltage, current, and resistance, and designing electrical systems.</a:t>
            </a:r>
          </a:p>
          <a:p/>
          <a:p>
            <a:r>
              <a:t>In summary, trigonometry is not just a theoretical mathematical concept but a practical tool that finds extensive use in various real-life applications across different fields, making it an indispensable part of modern life and technology.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Applications of Trigonometry in Architecture</a:t>
            </a:r>
          </a:p>
        </p:txBody>
      </p:sp>
      <p:sp>
        <p:nvSpPr>
          <p:cNvPr id="3" name="Content Placeholder 2"/>
          <p:cNvSpPr>
            <a:spLocks noGrp="1"/>
          </p:cNvSpPr>
          <p:nvPr>
            <p:ph idx="1"/>
          </p:nvPr>
        </p:nvSpPr>
        <p:spPr/>
        <p:txBody>
          <a:bodyPr/>
          <a:lstStyle/>
          <a:p>
            <a:r>
              <a:t>Trigonometry plays a crucial role in architecture due to its ability to work with the relationships between the sides and angles of triangles. Here are some specific applications of trigonometry in architecture:</a:t>
            </a:r>
          </a:p>
          <a:p/>
          <a:p>
            <a:r>
              <a:t>1. **Measurement of Heights and Distances**: Architects use trigonometry to measure the height of a building, the width of a river, or the distance between two structures. By utilizing trigonometric functions like sine, cosine, and tangent, architects can calculate angles, distances, and heights accurately.</a:t>
            </a:r>
          </a:p>
          <a:p/>
          <a:p>
            <a:r>
              <a:t>2. **Roof Designs**: Trigonometry is essential in designing the slope and dimensions of the roof of a building. By using trigonometric principles, architects can ensure proper water drainage, structural stability, and aesthetic appeal of the roof.</a:t>
            </a:r>
          </a:p>
          <a:p/>
          <a:p>
            <a:r>
              <a:t>3. **Architectural Drawings and Plans**: When creating architectural drawings and plans, architects use trigonometry to scale drawings, determine proportions, and calculate angles. Trigonometric functions help in accurately representing the dimensions and design features of a structure on paper.</a:t>
            </a:r>
          </a:p>
          <a:p/>
          <a:p>
            <a:r>
              <a:t>4. **Staircase Design**: Trigonometry is used in designing staircases to ensure proper dimensions and inclination angles for safe and comfortable movement between different levels of a building. Calculating the step height, tread depth, and overall staircase design involves trigonometric calculations.</a:t>
            </a:r>
          </a:p>
          <a:p/>
          <a:p>
            <a:r>
              <a:t>5. **Installation of Windows and Doors**: Trigonometry helps architects in positioning windows and doors correctly within a building. By calculating angles and distances using trigonometric functions, architects can ensure proper alignment of windows and doors for optimal lighting, ventilation, and aesthetics.</a:t>
            </a:r>
          </a:p>
          <a:p/>
          <a:p>
            <a:r>
              <a:t>6. **Structural Stability**: Trigonometry is crucial in analyzing the structural stability of buildings and bridges. Architects use trigonometric concepts to calculate forces, angles of support, and load distribution, ensuring that the architectural structure can withstand external forces and pressures.</a:t>
            </a:r>
          </a:p>
          <a:p/>
          <a:p>
            <a:r>
              <a:t>7. **Landscaping and Site Surveying**: When planning outdoor spaces and landscaping structures, architects use trigonometry to survey the site, calculate gradients, and design features such as pathways, gardens, and terraces. Trigonometric calculations are essential in achieving a harmonious design that complements the natural terrain.</a:t>
            </a:r>
          </a:p>
          <a:p/>
          <a:p>
            <a:r>
              <a:t>8. **Facade Design and Angles**: Trigonometry helps architects determine the best angles for facades, windows, and architectural features to optimize sunlight exposure, energy efficiency, and visual aesthetics. By employing trigonometric principles, architects can create visually appealing and functional building facades.</a:t>
            </a:r>
          </a:p>
          <a:p/>
          <a:p>
            <a:r>
              <a:t>In conclusion, trigonometry is an indispensable tool in architecture, enabling architects to solve complex design and structural problems, ensure precision in measurements, and create innovative and sustainable architectural solutions.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Applications of Trigonometry in Surveying and Mapping</a:t>
            </a:r>
          </a:p>
        </p:txBody>
      </p:sp>
      <p:sp>
        <p:nvSpPr>
          <p:cNvPr id="3" name="Content Placeholder 2"/>
          <p:cNvSpPr>
            <a:spLocks noGrp="1"/>
          </p:cNvSpPr>
          <p:nvPr>
            <p:ph idx="1"/>
          </p:nvPr>
        </p:nvSpPr>
        <p:spPr/>
        <p:txBody>
          <a:bodyPr/>
          <a:lstStyle/>
          <a:p>
            <a:r>
              <a:t>Trigonometry plays a crucial role in surveying and mapping as it provides the necessary mathematical tools to accurately determine distances, angles, and heights, among other measurements needed in the field. Here are some key applications of trigonometry in surveying and mapping:</a:t>
            </a:r>
          </a:p>
          <a:p/>
          <a:p>
            <a:r>
              <a:t>1. **Distance Measurement**: One of the fundamental applications of trigonometry in surveying is in measuring distances between points. By using trigonometric functions such as sine, cosine, and tangent, surveyors can calculate distances based on known angles and side lengths of triangles formed by the points of interest.</a:t>
            </a:r>
          </a:p>
          <a:p/>
          <a:p>
            <a:r>
              <a:t>2. **Angle Measurement**: Trigonometry is essential for measuring angles in surveying and mapping. Theodolites and total stations are commonly used instruments that rely on trigonometric principles to measure horizontal and vertical angles accurately. These precise angle measurements are crucial for creating detailed maps and plans.</a:t>
            </a:r>
          </a:p>
          <a:p/>
          <a:p>
            <a:r>
              <a:t>3. **Height Determination**: Trigonometry is employed to determine elevations and heights in surveying applications. By measuring angles of elevation or depression and using trigonometric functions, surveyors can calculate heights of objects like buildings, trees, or terrain features relative to the observer's position.</a:t>
            </a:r>
          </a:p>
          <a:p/>
          <a:p>
            <a:r>
              <a:t>4. **Triangulation**: Triangulation is a surveying technique that involves measuring the angles of a triangle to determine the unknown properties of a point. Trigonometry provides the mathematical framework for triangulation, allowing surveyors to accurately calculate distances and locations of inaccessible points.</a:t>
            </a:r>
          </a:p>
          <a:p/>
          <a:p>
            <a:r>
              <a:t>5. **Map Projection**: Trigonometry is instrumental in map projection, which involves representing the three-dimensional Earth's surface on a two-dimensional map. Different projections use trigonometric functions to convert spherical coordinates to flat map coordinates while preserving certain properties like angles or distances.</a:t>
            </a:r>
          </a:p>
          <a:p/>
          <a:p>
            <a:r>
              <a:t>6. **Route Surveying**: Trigonometry is used in route surveying to design and layout transportation systems such as roads, railways, or pipelines. By applying trigonometric principles, surveyors can determine optimal alignments, gradients, and curves for efficient and safe construction of routes.</a:t>
            </a:r>
          </a:p>
          <a:p/>
          <a:p>
            <a:r>
              <a:t>7. **Geodetic Surveying**: Geodetic surveying deals with the precise measurement and representation of the Earth's surface on a large scale. Trigonometry plays a crucial role in geodesy by providing the mathematical foundation for calculating geodetic coordinates, distances, and shapes of the Earth.</a:t>
            </a:r>
          </a:p>
          <a:p/>
          <a:p>
            <a:r>
              <a:t>8. **GPS Technology**: Global Positioning System (GPS) technology relies on trilateration, a technique similar to triangulation, to determine positions on the Earth's surface using signals from satellites. Trigonometry is essential for processing GPS data and calculating accurate coordinates for mapping and navigation purposes.</a:t>
            </a:r>
          </a:p>
          <a:p/>
          <a:p>
            <a:r>
              <a:t>In conclusion, trigonometry serves as the backbone of surveying and mapping activities by enabling precise measurements, calculations, and spatial representations essential for various engineering, construction, and geographical applications. Its applications continue to evolve with advancements in technology, making trigonometry a fundamental tool for modern surveying and mapping practices.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Trigonometry in Computer Graphics</a:t>
            </a:r>
          </a:p>
        </p:txBody>
      </p:sp>
      <p:sp>
        <p:nvSpPr>
          <p:cNvPr id="3" name="Content Placeholder 2"/>
          <p:cNvSpPr>
            <a:spLocks noGrp="1"/>
          </p:cNvSpPr>
          <p:nvPr>
            <p:ph idx="1"/>
          </p:nvPr>
        </p:nvSpPr>
        <p:spPr/>
        <p:txBody>
          <a:bodyPr/>
          <a:lstStyle/>
          <a:p>
            <a:r>
              <a:t>Trigonometry plays a crucial role in computer graphics by providing mathematical tools to represent and manipulate geometric shapes and motions. Here are some key applications of trigonometry in computer graphics:</a:t>
            </a:r>
          </a:p>
          <a:p/>
          <a:p>
            <a:r>
              <a:t>1. **Rotation and Translation**: Trigonometric functions such as sine and cosine are used to rotate objects in two-dimensional and three-dimensional space. By adjusting the angles of rotation, developers can animate and transform objects smoothly in computer graphics.</a:t>
            </a:r>
          </a:p>
          <a:p/>
          <a:p>
            <a:r>
              <a:t>2. **3D Modeling**: Trigonometry is essential in defining the positions and orientations of objects in three-dimensional space. By using trigonometric functions, programmers can calculate the X, Y, and Z coordinates of vertices, edges, and faces to create intricate 3D models.</a:t>
            </a:r>
          </a:p>
          <a:p/>
          <a:p>
            <a:r>
              <a:t>3. **Perspective Projection**: Trigonometry is applied in the projection of 3D objects onto a 2D screen to create the illusion of depth and distance. Perspective projection formulas involve trigonometric relationships to accurately represent the objects in a realistic manner.</a:t>
            </a:r>
          </a:p>
          <a:p/>
          <a:p>
            <a:r>
              <a:t>4. **Animation**: Trigonometry is used to create complex animations by calculating the position, scale, and rotation of objects over time. By using trigonometric functions, developers can create smooth transitions between frames and simulate natural movements.</a:t>
            </a:r>
          </a:p>
          <a:p/>
          <a:p>
            <a:r>
              <a:t>5. **Lighting and Shadow Calculations**: Trigonometry plays a role in determining how light interacts with objects in a scene. By understanding trigonometric concepts such as the angle of incidence and reflection, developers can implement realistic lighting effects and shadows in computer graphics.</a:t>
            </a:r>
          </a:p>
          <a:p/>
          <a:p>
            <a:r>
              <a:t>6. **Texture Mapping**: Trigonometry is used to map textures onto 3D surfaces to enhance the visual appearance of objects in computer graphics. By calculating the texture coordinates based on the position and orientation of the objects, developers can apply textures accurately to create realistic graphics.</a:t>
            </a:r>
          </a:p>
          <a:p/>
          <a:p>
            <a:r>
              <a:t>7. **Mesh Deformation**: Trigonometry is employed in deforming 3D mesh structures to create organic shapes and animations. By using trigonometric functions, programmers can manipulate the vertices of a mesh to simulate effects like bending, twisting, and stretching of objects.</a:t>
            </a:r>
          </a:p>
          <a:p/>
          <a:p>
            <a:r>
              <a:t>8. **Collision Detection**: Trigonometry is utilized in detecting collisions between objects in a computer-generated environment. By calculating distances, angles, and intersections using trigonometric principles, developers can implement accurate collision detection algorithms.</a:t>
            </a:r>
          </a:p>
          <a:p/>
          <a:p>
            <a:r>
              <a:t>In summary, trigonometry is a foundational concept in computer graphics that enables developers to create visually compelling and interactive digital experiences. By leveraging trigonometric functions and formulas, programmers can model complex shapes, simulate realistic movements, enhance visual effects, and create immersive environments in computer-generated imagery.</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Applications of Trigonometry in Music and Sound Engineering</a:t>
            </a:r>
          </a:p>
        </p:txBody>
      </p:sp>
      <p:sp>
        <p:nvSpPr>
          <p:cNvPr id="3" name="Content Placeholder 2"/>
          <p:cNvSpPr>
            <a:spLocks noGrp="1"/>
          </p:cNvSpPr>
          <p:nvPr>
            <p:ph idx="1"/>
          </p:nvPr>
        </p:nvSpPr>
        <p:spPr/>
        <p:txBody>
          <a:bodyPr/>
          <a:lstStyle/>
          <a:p>
            <a:r>
              <a:t>Trigonometry plays a significant role in music and sound engineering in several ways:</a:t>
            </a:r>
          </a:p>
          <a:p/>
          <a:p>
            <a:r>
              <a:t>1. **Waveforms**: Sound is essentially a wave that propagates through a medium, such as air or water. Trigonometric functions like sine and cosine are used to model these waves. The properties of these waves, such as amplitude, frequency, and phase, can be described mathematically using trigonometric functions. In music production, understanding waveforms is crucial for creating and manipulating sounds.</a:t>
            </a:r>
          </a:p>
          <a:p/>
          <a:p>
            <a:r>
              <a:t>2. **Frequency Analysis**: Trigonometry is used to analyze the frequency content of sound waves. The Fourier Transform, a mathematical technique based on trigonometric functions, breaks down complex waveforms into their individual frequency components. This process is vital for tasks like sound synthesis, equalization, and filtering in music production.</a:t>
            </a:r>
          </a:p>
          <a:p/>
          <a:p>
            <a:r>
              <a:t>3. **Harmonic Relationships**: Musical notes are composed of fundamental frequencies and harmonics that are integer multiples of the fundamental frequency. Trigonometry helps in understanding and predicting these harmonic relationships. In sound engineering, this knowledge is used to tune instruments, create harmonies, and design sound effects.</a:t>
            </a:r>
          </a:p>
          <a:p/>
          <a:p>
            <a:r>
              <a:t>4. **Sound Localization**: Trigonometry is crucial in determining the perception of sound direction and distance. By analyzing the differences in arrival times and intensities of sound waves at the ears, sound engineers can simulate spatial effects in recordings and live performances.</a:t>
            </a:r>
          </a:p>
          <a:p/>
          <a:p>
            <a:r>
              <a:t>5. **Room Acoustics**: Trigonometry is employed in room acoustics to design optimal listening environments. By calculating angles of sound reflection and absorption within a space, engineers can minimize unwanted echoes and reverberation, ensuring high-quality sound reproduction.</a:t>
            </a:r>
          </a:p>
          <a:p/>
          <a:p>
            <a:r>
              <a:t>6. **Instrument Tuning**: Musical instruments rely on precise trigonometric relationships to produce harmonious sounds. For example, the length and tension of a guitar string determine its fundamental frequency, which can be adjusted using trigonometric formulas. Understanding these relationships is essential for instrument tuning and intonation.</a:t>
            </a:r>
          </a:p>
          <a:p/>
          <a:p>
            <a:r>
              <a:t>7. **Digital Signal Processing**: In modern sound engineering, digital signal processing (DSP) techniques heavily rely on trigonometry for tasks like filtering, modulation, and effects processing. Algorithms based on trigonometric functions are used to manipulate audio signals in real-time with precision.</a:t>
            </a:r>
          </a:p>
          <a:p/>
          <a:p>
            <a:r>
              <a:t>In conclusion, trigonometry is a fundamental tool in the fields of music and sound engineering, enabling professionals to analyze, synthesize, and manipulate sound waves effectively. By understanding the mathematical principles behind sound production and propagation, engineers and musicians can create immersive auditory experiences for listeners.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Conclusion</a:t>
            </a:r>
          </a:p>
        </p:txBody>
      </p:sp>
      <p:sp>
        <p:nvSpPr>
          <p:cNvPr id="3" name="Content Placeholder 2"/>
          <p:cNvSpPr>
            <a:spLocks noGrp="1"/>
          </p:cNvSpPr>
          <p:nvPr>
            <p:ph idx="1"/>
          </p:nvPr>
        </p:nvSpPr>
        <p:spPr/>
        <p:txBody>
          <a:bodyPr/>
          <a:lstStyle/>
          <a:p>
            <a:r>
              <a:t>I'm sorry, but can you please provide more context or specify what "X. Conclusion" refers to? This prompt seems to be incomplete.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Points in Trigonometry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Here is a summary of key points in trigonometry:</a:t>
            </a:r>
          </a:p>
          <a:p/>
          <a:p>
            <a:r>
              <a:t>1. **Trigonometric Ratios**: The three main trigonometric ratios are sine, cosine, and tangent, often abbreviated as sin, cos, and tan. These ratios describe the relationships between the angles and sides of a right-angled triangle. They are defined as follows:</a:t>
            </a:r>
          </a:p>
          <a:p>
            <a:r>
              <a:t>   - Sine (sin) = opposite side / hypotenuse</a:t>
            </a:r>
          </a:p>
          <a:p>
            <a:r>
              <a:t>   - Cosine (cos) = adjacent side / hypotenuse</a:t>
            </a:r>
          </a:p>
          <a:p>
            <a:r>
              <a:t>   - Tangent (tan) = opposite side / adjacent side</a:t>
            </a:r>
          </a:p>
          <a:p>
            <a:r>
              <a:t>  </a:t>
            </a:r>
          </a:p>
          <a:p>
            <a:r>
              <a:t>2. **Pythagorean Theorem**: In trigonometry, the Pythagorean theorem is used extensively. It states that in a right-angled triangle, the square of the hypotenuse (the side opposite the right angle) is equal to the sum of the squares of the other two sides. This theorem is fundamental to many trigonometric calculations.</a:t>
            </a:r>
          </a:p>
          <a:p/>
          <a:p>
            <a:r>
              <a:t>3. **Unit Circle**: The unit circle is a circle with a radius of 1 unit, centered at the origin of a coordinate plane. In trigonometry, the unit circle is used to define the values of trigonometric functions for different angles. The coordinates of points on the unit circle are often used to determine the sine and cosine values of specific angles.</a:t>
            </a:r>
          </a:p>
          <a:p/>
          <a:p>
            <a:r>
              <a:t>4. **Trigonometric Identities**: Trigonometric identities are equations involving trigonometric functions that are true for all values of the angles involved. Some common trigonometric identities include:</a:t>
            </a:r>
          </a:p>
          <a:p>
            <a:r>
              <a:t>   - Pythagorean identities (sin^2θ + cos^2θ = 1)</a:t>
            </a:r>
          </a:p>
          <a:p>
            <a:r>
              <a:t>   - Cofunction identities (sin(90° - θ) = cosθ)</a:t>
            </a:r>
          </a:p>
          <a:p>
            <a:r>
              <a:t>   - Double-angle identities (sin(2θ) = 2sinθcosθ)</a:t>
            </a:r>
          </a:p>
          <a:p/>
          <a:p>
            <a:r>
              <a:t>5. **Applications of Trigonometry**: Trigonometry has numerous real-world applications in various fields such as engineering, physics, navigation, and astronomy. Some common applications include calculating the heights of buildings, measuring distances, analyzing sound waves, and predicting tides.</a:t>
            </a:r>
          </a:p>
          <a:p/>
          <a:p>
            <a:r>
              <a:t>6. **Trigonometric Functions**: In addition to the basic sine, cosine, and tangent functions, there are three reciprocal trigonometric functions:</a:t>
            </a:r>
          </a:p>
          <a:p>
            <a:r>
              <a:t>   - Cosecant (csc) = 1 / sin</a:t>
            </a:r>
          </a:p>
          <a:p>
            <a:r>
              <a:t>   - Secant (sec) = 1 / cos</a:t>
            </a:r>
          </a:p>
          <a:p>
            <a:r>
              <a:t>   - Cotangent (cot) = 1 / tan</a:t>
            </a:r>
          </a:p>
          <a:p/>
          <a:p>
            <a:r>
              <a:t>Overall, trigonometry is a crucial branch of mathematics that plays a significant role in solving problems involving angles and distances. By understanding the key points in trigonometry, one can apply these principles to various practical situations and calculations.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Practicing Trigonometry for Mastery</a:t>
            </a:r>
          </a:p>
        </p:txBody>
      </p:sp>
      <p:sp>
        <p:nvSpPr>
          <p:cNvPr id="3" name="Content Placeholder 2"/>
          <p:cNvSpPr>
            <a:spLocks noGrp="1"/>
          </p:cNvSpPr>
          <p:nvPr>
            <p:ph idx="1"/>
          </p:nvPr>
        </p:nvSpPr>
        <p:spPr/>
        <p:txBody>
          <a:bodyPr/>
          <a:lstStyle/>
          <a:p>
            <a:r>
              <a:t>Practicing trigonometry is essential for achieving mastery in this branch of mathematics for several reasons:</a:t>
            </a:r>
          </a:p>
          <a:p/>
          <a:p>
            <a:r>
              <a:t>1. Understanding the Concepts: Trigonometry deals with the relationships between the angles and sides of triangles. By practicing various problems, students can develop a deeper understanding of these concepts and principles. This understanding is crucial for applying trigonometric functions in different contexts, such as physics, engineering, and architecture.</a:t>
            </a:r>
          </a:p>
          <a:p/>
          <a:p>
            <a:r>
              <a:t>2. Developing Problem-Solving Skills: Trigonometry problems often require multiple steps and the application of several concepts. Regular practice helps students improve their problem-solving skills, such as identifying the right trigonometric ratio to use, setting up equations, and manipulating expressions. These skills are not only beneficial for trigonometry but also for other areas of mathematics and real-world applications.</a:t>
            </a:r>
          </a:p>
          <a:p/>
          <a:p>
            <a:r>
              <a:t>3. Enhancing Spatial Reasoning: Trigonometry involves visualizing and manipulating geometric shapes, especially triangles and circles. By practicing trigonometry problems, students can enhance their spatial reasoning skills, which are valuable in fields like geometry, physics, and computer science. Spatial reasoning allows individuals to mentally manipulate shapes and visualize how they interact in different scenarios.</a:t>
            </a:r>
          </a:p>
          <a:p/>
          <a:p>
            <a:r>
              <a:t>4. Improving Analytical Thinking: Trigonometry problems often require analytical thinking to break down complex problems into smaller, more manageable parts. Through practice, students can improve their ability to analyze problems, identify patterns, and develop systematic approaches to solve them. These analytical thinking skills are transferable to various other subjects and real-life situations.</a:t>
            </a:r>
          </a:p>
          <a:p/>
          <a:p>
            <a:r>
              <a:t>5. Building Confidence: Mastery in trigonometry can boost students' confidence in their mathematical abilities. Regular practice and success in solving trigonometry problems can help students feel more comfortable with challenging math problems and increase their confidence in tackling new concepts and topics. This confidence can extend beyond mathematics and positively impact students' overall academic performance and problem-solving abilities.</a:t>
            </a:r>
          </a:p>
          <a:p/>
          <a:p>
            <a:r>
              <a:t>In conclusion, practicing trigonometry is essential for mastering the subject as it helps students understand core concepts, develop problem-solving skills, enhance spatial reasoning, improve analytical thinking, and build confidence in their mathematical abilities. By investing time and effort in practicing trigonometry, students can strengthen their foundation in mathematics and prepare themselves for more advanced mathematical topics and diverse real-world applications.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Trigonometry in Mathematics and Real-world Applications</a:t>
            </a:r>
          </a:p>
        </p:txBody>
      </p:sp>
      <p:sp>
        <p:nvSpPr>
          <p:cNvPr id="3" name="Content Placeholder 2"/>
          <p:cNvSpPr>
            <a:spLocks noGrp="1"/>
          </p:cNvSpPr>
          <p:nvPr>
            <p:ph idx="1"/>
          </p:nvPr>
        </p:nvSpPr>
        <p:spPr/>
        <p:txBody>
          <a:bodyPr/>
          <a:lstStyle/>
          <a:p>
            <a:r>
              <a:t>Trigonometry is a branch of mathematics that focuses on the relationships between the sides and angles of triangles. It plays a crucial role in mathematics and has a wide range of applications in the real world. Understanding the importance of trigonometry is vital for students and professionals in various fields. </a:t>
            </a:r>
          </a:p>
          <a:p/>
          <a:p>
            <a:r>
              <a:t>1. Importance of Trigonometry in Mathematics:</a:t>
            </a:r>
          </a:p>
          <a:p>
            <a:r>
              <a:t>Trigonometry is fundamental in mathematics because it provides a way to relate angles and sides of a triangle to one another. It helps in solving problems involving angles, distances, and heights, which are commonly encountered in geometry, calculus, and other branches of mathematics. Trigonometric functions such as sine, cosine, and tangent are used extensively in calculus and other advanced mathematical concepts. Trigonometry also plays a significant role in fields such as physics, engineering, and astronomy, where precise calculations involving angles and distances are essential.</a:t>
            </a:r>
          </a:p>
          <a:p/>
          <a:p>
            <a:r>
              <a:t>2. Real-World Applications of Trigonometry:</a:t>
            </a:r>
          </a:p>
          <a:p>
            <a:r>
              <a:t>Trigonometry has numerous real-world applications across various fields, including:</a:t>
            </a:r>
          </a:p>
          <a:p/>
          <a:p>
            <a:r>
              <a:t>- Architecture: Architects use trigonometry to calculate angles, heights, and distances when designing buildings and structures. Trigonometric principles are essential for ensuring the structural integrity and aesthetics of architectural designs.</a:t>
            </a:r>
          </a:p>
          <a:p/>
          <a:p>
            <a:r>
              <a:t>- Engineering: Engineers rely on trigonometry to design and analyze structures, machinery, and systems. Trigonometric concepts are used in areas such as mechanical engineering, civil engineering, electrical engineering, and aerospace engineering to solve complex problems related to angles, forces, and dimensions.</a:t>
            </a:r>
          </a:p>
          <a:p/>
          <a:p>
            <a:r>
              <a:t>- Physics: Trigonometry is crucial in physics for analyzing the motion of objects, waveforms, and oscillations. Concepts like angular velocity, projectile motion, and wave propagation are commonly studied using trigonometric functions.</a:t>
            </a:r>
          </a:p>
          <a:p/>
          <a:p>
            <a:r>
              <a:t>- Navigation: Trigonometry is essential in navigation, including maritime navigation, aviation, and GPS systems. Sailors, pilots, and navigators use trigonometric calculations to determine their position, course, and distances between locations.</a:t>
            </a:r>
          </a:p>
          <a:p/>
          <a:p>
            <a:r>
              <a:t>- Computer Graphics: Trigonometry is essential in computer graphics for rendering images, animations, and simulations. Algorithms based on trigonometric functions are used to create realistic visual effects and 3D models in video games, movies, and virtual reality environments.</a:t>
            </a:r>
          </a:p>
          <a:p/>
          <a:p>
            <a:r>
              <a:t>- Surveying and Geodesy: Surveyors use trigonometry to measure distances, heights, and angles when mapping land, conducting topographic surveys, and constructing buildings. Geodesists employ trigonometric principles to study the shape and dimensions of the Earth.</a:t>
            </a:r>
          </a:p>
          <a:p/>
          <a:p>
            <a:r>
              <a:t>In conclusion, trigonometry is a fundamental branch of mathematics with diverse applications in both academic and real-world settings. Understanding trigonometric concepts is essential for solving complex problems in mathematics, science, engineering, and various other fields. By studying trigonometry, students and professionals gain valuable skills that can be applied to a wide range of practical scenarios and contribute to advancements in technology and innovation.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Future Trends and Innovations in Trigonometry</a:t>
            </a:r>
          </a:p>
        </p:txBody>
      </p:sp>
      <p:sp>
        <p:nvSpPr>
          <p:cNvPr id="3" name="Content Placeholder 2"/>
          <p:cNvSpPr>
            <a:spLocks noGrp="1"/>
          </p:cNvSpPr>
          <p:nvPr>
            <p:ph idx="1"/>
          </p:nvPr>
        </p:nvSpPr>
        <p:spPr/>
        <p:txBody>
          <a:bodyPr/>
          <a:lstStyle/>
          <a:p>
            <a:r>
              <a:t>Trigonometry, a branch of mathematics that deals with the relationships between the angles and sides of triangles, has been a fundamental topic for centuries. As technology advances and mathematical research progresses, there are several future trends and innovations in trigonometry that are shaping the way this field is evolving:</a:t>
            </a:r>
          </a:p>
          <a:p/>
          <a:p>
            <a:r>
              <a:t>1. **Computational Trigonometry:** With the increasing use of computers and advanced computing techniques, computational trigonometry is becoming more prevalent. High-performance computing allows for complex trigonometric calculations to be performed efficiently, enabling the development of sophisticated models and simulations in various fields such as engineering, physics, and computer graphics.</a:t>
            </a:r>
          </a:p>
          <a:p/>
          <a:p>
            <a:r>
              <a:t>2. **Applications in Artificial Intelligence and Machine Learning:** Trigonometry plays a crucial role in various algorithms used in artificial intelligence and machine learning applications. Techniques such as neural networks, pattern recognition, and image processing rely on trigonometric functions to process and analyze data, leading to advancements in areas like computer vision, natural language processing, and robotics.</a:t>
            </a:r>
          </a:p>
          <a:p/>
          <a:p>
            <a:r>
              <a:t>3. **Quantum Trigonometry:** Quantum trigonometry is an emerging field that deals with applying trigonometric concepts to quantum mechanics and quantum computing. Researchers are exploring ways to use trigonometric functions to describe the behavior of quantum systems, develop quantum algorithms, and solve problems in quantum information theory.</a:t>
            </a:r>
          </a:p>
          <a:p/>
          <a:p>
            <a:r>
              <a:t>4. **Geometric Trigonometry:** Geometric trigonometry focuses on the geometric interpretations of trigonometric functions and identities. This field explores the geometrical properties of trigonometric relationships, such as the unit circle, triangles, and angles, to provide insights into the underlying geometric structures inherent in trigonometry.</a:t>
            </a:r>
          </a:p>
          <a:p/>
          <a:p>
            <a:r>
              <a:t>5. **Trigonometric Modeling and Data Analysis:** Trigonometry is increasingly used in modeling various real-world phenomena and analyzing large datasets. From signal processing and data compression to weather forecasting and financial modeling, trigonometric functions help researchers and analysts make predictions, identify patterns, and extract valuable insights from complex datasets.</a:t>
            </a:r>
          </a:p>
          <a:p/>
          <a:p>
            <a:r>
              <a:t>6. **Educational Innovations:** With the integration of technology in education, there is a growing emphasis on interactive and personalized learning experiences in trigonometry. Innovative educational tools such as interactive simulations, digital textbooks, and online platforms are transforming the way trigonometry is taught and learned, making it more engaging and accessible to students.</a:t>
            </a:r>
          </a:p>
          <a:p/>
          <a:p>
            <a:r>
              <a:t>In conclusion, as trigonometry continues to evolve in response to technological advancements and interdisciplinary collaborations, future trends and innovations in this field are likely to drive further progress in various fields of science, engineering, and mathematics. Researchers and educators are constantly exploring new ways to enhance our understanding and application of trigonometric principles, paving the way for exciting developments in the years to come.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References</a:t>
            </a:r>
          </a:p>
        </p:txBody>
      </p:sp>
      <p:sp>
        <p:nvSpPr>
          <p:cNvPr id="3" name="Content Placeholder 2"/>
          <p:cNvSpPr>
            <a:spLocks noGrp="1"/>
          </p:cNvSpPr>
          <p:nvPr>
            <p:ph idx="1"/>
          </p:nvPr>
        </p:nvSpPr>
        <p:spPr/>
        <p:txBody>
          <a:bodyPr/>
          <a:lstStyle/>
          <a:p>
            <a:r>
              <a:t>In academic writing and research, references play a crucial role in acknowledging sources of information and supporting the credibility of the work. References typically appear at the end of a paper or article and provide detailed information about the sources cited within the text. The references section usually includes the following components:</a:t>
            </a:r>
          </a:p>
          <a:p/>
          <a:p>
            <a:r>
              <a:t>1. **Author(s) name**: The references should list the author or authors of the source material. In the case of multiple authors, different citation styles dictate how to format the names (e.g., last name first, initials, et al.).</a:t>
            </a:r>
          </a:p>
          <a:p/>
          <a:p>
            <a:r>
              <a:t>2. **Publication year**: The year of publication helps readers understand the relevance and timeliness of the information being cited.</a:t>
            </a:r>
          </a:p>
          <a:p/>
          <a:p>
            <a:r>
              <a:t>3. **Title of the work**: This includes the title of the article, book, report, or other material being cited.</a:t>
            </a:r>
          </a:p>
          <a:p/>
          <a:p>
            <a:r>
              <a:t>4. **Publication information**: This typically includes details such as the name of the publisher, the journal title, volume and issue number, page numbers, and the DOI or URL if available.</a:t>
            </a:r>
          </a:p>
          <a:p/>
          <a:p>
            <a:r>
              <a:t>5. **In-text citations**: Within the text of the paper, in-text citations should direct the reader to the corresponding reference at the end of the document. These citations usually include the author's name and the year of publication.</a:t>
            </a:r>
          </a:p>
          <a:p/>
          <a:p>
            <a:r>
              <a:t>References should be presented in a consistent citation style (such as APA, MLA, Chicago, etc.) to ensure clarity and uniformity. It is essential to accurately record all the necessary information for each source to enable readers to locate the original material. Failure to provide proper references can lead to accusations of plagiarism and undermine the credibility of the research.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Trigonometric Functions</a:t>
            </a:r>
          </a:p>
        </p:txBody>
      </p:sp>
      <p:sp>
        <p:nvSpPr>
          <p:cNvPr id="3" name="Content Placeholder 2"/>
          <p:cNvSpPr>
            <a:spLocks noGrp="1"/>
          </p:cNvSpPr>
          <p:nvPr>
            <p:ph idx="1"/>
          </p:nvPr>
        </p:nvSpPr>
        <p:spPr/>
        <p:txBody>
          <a:bodyPr/>
          <a:lstStyle/>
          <a:p>
            <a:r>
              <a:t>Trigonometric functions are mathematical functions used to relate angles or lengths of sides in a right-angled triangle. The six main trigonometric functions are sine (sin), cosine (cos), tangent (tan), cosecant (csc), secant (sec), and cotangent (cot). Each of these functions is defined based on the ratios of the sides of a right triangle.</a:t>
            </a:r>
          </a:p>
          <a:p/>
          <a:p>
            <a:r>
              <a:t>1. Sine function (sin θ): In a right triangle, sine is defined as the ratio of the length of the side opposite to the angle (θ) to the length of the hypotenuse. Mathematically, sin(θ) = opposite/hypotenuse.</a:t>
            </a:r>
          </a:p>
          <a:p/>
          <a:p>
            <a:r>
              <a:t>2. Cosine function (cos θ): Cosine is defined as the ratio of the length of the adjacent side to the angle (θ) to the length of the hypotenuse. Mathematically, cos(θ) = adjacent/hypotenuse.</a:t>
            </a:r>
          </a:p>
          <a:p/>
          <a:p>
            <a:r>
              <a:t>3. Tangent function (tan θ): Tangent is defined as the ratio of the length of the opposite side to the angle (θ) to the length of the adjacent side. Mathematically, tan(θ) = opposite/adjacent.</a:t>
            </a:r>
          </a:p>
          <a:p/>
          <a:p>
            <a:r>
              <a:t>4. Cosecant function (csc θ): Cosecant is defined as the reciprocal of the sine function. Thus, csc(θ) = 1/sin(θ).</a:t>
            </a:r>
          </a:p>
          <a:p/>
          <a:p>
            <a:r>
              <a:t>5. Secant function (sec θ): Secant is defined as the reciprocal of the cosine function. Therefore, sec(θ) = 1/cos(θ).</a:t>
            </a:r>
          </a:p>
          <a:p/>
          <a:p>
            <a:r>
              <a:t>6. Cotangent function (cot θ): Cotangent is defined as the reciprocal of the tangent function. So, cot(θ) = 1/tan(θ).</a:t>
            </a:r>
          </a:p>
          <a:p/>
          <a:p>
            <a:r>
              <a:t>Trigonometric functions have various applications in mathematics, physics, engineering, and other fields. They are used to solve problems involving angles, distances, velocities, and oscillations. Trigonometric functions also have specific properties and identities that are helpful in solving trigonometric equations and proofs.</a:t>
            </a:r>
          </a:p>
          <a:p/>
          <a:p>
            <a:r>
              <a:t>Understanding trigonometric functions and their properties is essential for various advanced mathematical concepts, such as calculus, differential equations, and Fourier analysis. Trigonometry plays a crucial role in the understanding of periodic phenomena and the modeling of waveforms.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Sine Function</a:t>
            </a:r>
          </a:p>
        </p:txBody>
      </p:sp>
      <p:sp>
        <p:nvSpPr>
          <p:cNvPr id="3" name="Content Placeholder 2"/>
          <p:cNvSpPr>
            <a:spLocks noGrp="1"/>
          </p:cNvSpPr>
          <p:nvPr>
            <p:ph idx="1"/>
          </p:nvPr>
        </p:nvSpPr>
        <p:spPr/>
        <p:txBody>
          <a:bodyPr/>
          <a:lstStyle/>
          <a:p>
            <a:r>
              <a:t>The sine function, denoted as \( \sin(x) \), is a fundamental trigonometric function that relates the angle of a right triangle to the ratio of the length of the side opposite that angle to the length of the hypotenuse. The sine function is periodic with a period of \(2\pi\) radians or 360 degrees.</a:t>
            </a:r>
          </a:p>
          <a:p/>
          <a:p>
            <a:r>
              <a:t>The sine function can be defined in terms of the unit circle or the right triangle. In the unit circle definition, if you draw a circle with radius 1 centered at the origin of a coordinate system, the sine of an angle \(\theta\) is equal to the y-coordinate of the point where the terminal side of the angle intersects the unit circle.</a:t>
            </a:r>
          </a:p>
          <a:p/>
          <a:p>
            <a:r>
              <a:t>In a right triangle, the sine of an angle is calculated as the ratio of the length of the side opposite that angle to the length of the hypotenuse. For a right triangle with angles \( \theta \), the sides are named as follows: the side opposite \( \theta \) is the opposite side (length \( a \)), the side adjacent to \( \theta \) is the adjacent side (length \( b \)), and the hypotenuse is the longest side (length \( c \)). The sine of angle \( \theta \) can be calculated using the formula:</a:t>
            </a:r>
          </a:p>
          <a:p/>
          <a:p>
            <a:r>
              <a:t>\[ \sin(\theta) = \frac{a}{c} \]</a:t>
            </a:r>
          </a:p>
          <a:p/>
          <a:p>
            <a:r>
              <a:t>Some key properties of the sine function include:</a:t>
            </a:r>
          </a:p>
          <a:p/>
          <a:p>
            <a:r>
              <a:t>1. The range of the sine function is \([-1, 1]\).</a:t>
            </a:r>
          </a:p>
          <a:p>
            <a:r>
              <a:t>2. The sine function is an odd function, meaning that \( \sin(-x) = - \sin(x) \).</a:t>
            </a:r>
          </a:p>
          <a:p>
            <a:r>
              <a:t>3. The sine function is periodic, repeating every \(2\pi\) radians or 360 degrees.</a:t>
            </a:r>
          </a:p>
          <a:p>
            <a:r>
              <a:t>4. The graph of the sine function exhibits a sinusoidal waveform, oscillating between -1 and 1.</a:t>
            </a:r>
          </a:p>
          <a:p/>
          <a:p>
            <a:r>
              <a:t>The sine function is widely used in many fields such as mathematics, physics, engineering, and signal processing to describe periodic phenomena and waveforms. It plays a crucial role in representing harmonic motion, alternating current, sound waves, and many other natural phenomena.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Properties</a:t>
            </a:r>
          </a:p>
        </p:txBody>
      </p:sp>
      <p:sp>
        <p:nvSpPr>
          <p:cNvPr id="3" name="Content Placeholder 2"/>
          <p:cNvSpPr>
            <a:spLocks noGrp="1"/>
          </p:cNvSpPr>
          <p:nvPr>
            <p:ph idx="1"/>
          </p:nvPr>
        </p:nvSpPr>
        <p:spPr/>
        <p:txBody>
          <a:bodyPr/>
          <a:lstStyle/>
          <a:p>
            <a:r>
              <a:t>Definition and properties are essential concepts in mathematics that play a significant role in understanding various mathematical objects and structures. Let's delve into the details of these concepts:</a:t>
            </a:r>
          </a:p>
          <a:p/>
          <a:p>
            <a:r>
              <a:t>1. **Definition:**</a:t>
            </a:r>
          </a:p>
          <a:p>
            <a:r>
              <a:t>   - In mathematics, a definition is a precise statement that describes the meaning of a mathematical object, concept, or term. It gives clarity and specificity to what the object represents and allows mathematicians to communicate effectively about mathematical ideas.</a:t>
            </a:r>
          </a:p>
          <a:p>
            <a:r>
              <a:t>   - Definitions create a framework for understanding and working with mathematical entities. They help establish the scope and boundaries of a particular concept, ensuring consistency and accuracy in mathematical discourse.</a:t>
            </a:r>
          </a:p>
          <a:p/>
          <a:p>
            <a:r>
              <a:t>2. **Properties:**</a:t>
            </a:r>
          </a:p>
          <a:p>
            <a:r>
              <a:t>   - Properties are inherent characteristics, traits, or attributes that define the behavior or qualities of mathematical objects. These properties provide essential information about how an object interacts, behaves, or relates to other objects within a mathematical system.</a:t>
            </a:r>
          </a:p>
          <a:p>
            <a:r>
              <a:t>   - Properties can include various aspects such as size, shape, color, quantity, relations, operations, symmetries, patterns, and transformations. Understanding the properties of mathematical objects is crucial for analyzing and manipulating them effectively.</a:t>
            </a:r>
          </a:p>
          <a:p>
            <a:r>
              <a:t>   - Properties are often used to classify, compare, and categorize mathematical objects. They help mathematicians identify similarities and differences between objects, making it easier to study and solve mathematical problems.</a:t>
            </a:r>
          </a:p>
          <a:p/>
          <a:p>
            <a:r>
              <a:t>In summary, definitions in mathematics provide clear, unambiguous meanings for mathematical objects, while properties elucidate the inherent characteristics and behavior of these objects. Together, definitions and properties form the foundation of mathematical reasoning and enable mathematicians to explore the intricacies of mathematical structures and relationships.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