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pPr lvl="1"/>
            <a:r>
              <a:t>Table of Contents</a:t>
            </a:r>
          </a:p>
          <a:p>
            <a:pPr lvl="1"/>
          </a:p>
          <a:p>
            <a:pPr lvl="1"/>
            <a:r>
              <a:t>1. Introduction to Trigonometry</a:t>
            </a:r>
          </a:p>
          <a:p>
            <a:pPr lvl="1"/>
            <a:r>
              <a:t>1.1. Definition of Trigonometry</a:t>
            </a:r>
          </a:p>
          <a:p>
            <a:pPr lvl="1"/>
            <a:r>
              <a:t>1.2. Importance of Trigonometry</a:t>
            </a:r>
          </a:p>
          <a:p>
            <a:pPr lvl="1"/>
            <a:r>
              <a:t>1.3. History of Trigonometry</a:t>
            </a:r>
          </a:p>
          <a:p>
            <a:pPr lvl="1"/>
            <a:r>
              <a:t>1.4. Branches of Trigonometry</a:t>
            </a:r>
          </a:p>
          <a:p>
            <a:pPr lvl="1"/>
          </a:p>
          <a:p>
            <a:pPr lvl="1"/>
            <a:r>
              <a:t>2. Trigonometric Functions</a:t>
            </a:r>
          </a:p>
          <a:p>
            <a:pPr lvl="1"/>
            <a:r>
              <a:t>2.1. Sine Function</a:t>
            </a:r>
          </a:p>
          <a:p>
            <a:pPr lvl="1"/>
            <a:r>
              <a:t>2.2. Cosine Function</a:t>
            </a:r>
          </a:p>
          <a:p>
            <a:pPr lvl="1"/>
            <a:r>
              <a:t>2.3. Tangent Function</a:t>
            </a:r>
          </a:p>
          <a:p>
            <a:pPr lvl="1"/>
            <a:r>
              <a:t>2.4. Secant, Cosecant, and Cotangent Functions</a:t>
            </a:r>
          </a:p>
          <a:p>
            <a:pPr lvl="1"/>
            <a:r>
              <a:t>2.5. Graphs of Trigonometric Functions</a:t>
            </a:r>
          </a:p>
          <a:p>
            <a:pPr lvl="1"/>
          </a:p>
          <a:p>
            <a:pPr lvl="1"/>
            <a:r>
              <a:t>3. Trigonometric Identities</a:t>
            </a:r>
          </a:p>
          <a:p>
            <a:pPr lvl="1"/>
            <a:r>
              <a:t>3.1. Pythagorean Identities</a:t>
            </a:r>
          </a:p>
          <a:p>
            <a:pPr lvl="1"/>
            <a:r>
              <a:t>3.2. Cofunction Identities</a:t>
            </a:r>
          </a:p>
          <a:p>
            <a:pPr lvl="1"/>
            <a:r>
              <a:t>3.3. Sum and Difference Identities</a:t>
            </a:r>
          </a:p>
          <a:p>
            <a:pPr lvl="1"/>
            <a:r>
              <a:t>3.4. Double Angle Identities</a:t>
            </a:r>
          </a:p>
          <a:p>
            <a:pPr lvl="1"/>
            <a:r>
              <a:t>3.5. Half-Angle Identities</a:t>
            </a:r>
          </a:p>
          <a:p>
            <a:pPr lvl="1"/>
          </a:p>
          <a:p>
            <a:pPr lvl="1"/>
            <a:r>
              <a:t>4. Trigonometric Equations</a:t>
            </a:r>
          </a:p>
          <a:p>
            <a:pPr lvl="1"/>
            <a:r>
              <a:t>4.1. Solving Trigonometric Equations</a:t>
            </a:r>
          </a:p>
          <a:p>
            <a:pPr lvl="1"/>
            <a:r>
              <a:t>4.2. General Solutions to Trigonometric Equations</a:t>
            </a:r>
          </a:p>
          <a:p>
            <a:pPr lvl="1"/>
            <a:r>
              <a:t>4.3. Applications of Trigonometric Equations</a:t>
            </a:r>
          </a:p>
          <a:p>
            <a:pPr lvl="1"/>
            <a:r>
              <a:t>4.4. Complex Trigonometric Equations</a:t>
            </a:r>
          </a:p>
          <a:p>
            <a:pPr lvl="1"/>
          </a:p>
          <a:p>
            <a:pPr lvl="1"/>
            <a:r>
              <a:t>5. Trigonometric Functions of Real Numbers</a:t>
            </a:r>
          </a:p>
          <a:p>
            <a:pPr lvl="1"/>
            <a:r>
              <a:t>5.1. Trigonometric Functions of Acute Angles</a:t>
            </a:r>
          </a:p>
          <a:p>
            <a:pPr lvl="1"/>
            <a:r>
              <a:t>5.2. Trigonometric Functions of any Angle</a:t>
            </a:r>
          </a:p>
          <a:p>
            <a:pPr lvl="1"/>
            <a:r>
              <a:t>5.3. Unit Circle Method</a:t>
            </a:r>
          </a:p>
          <a:p>
            <a:pPr lvl="1"/>
          </a:p>
          <a:p>
            <a:pPr lvl="1"/>
            <a:r>
              <a:t>6. Laws of Sine and Cosine</a:t>
            </a:r>
          </a:p>
          <a:p>
            <a:pPr lvl="1"/>
            <a:r>
              <a:t>6.1. Law of Sines</a:t>
            </a:r>
          </a:p>
          <a:p>
            <a:pPr lvl="1"/>
            <a:r>
              <a:t>6.2. Law of Cosines</a:t>
            </a:r>
          </a:p>
          <a:p>
            <a:pPr lvl="1"/>
            <a:r>
              <a:t>6.3. Applications of Laws of Sine and Cosine</a:t>
            </a:r>
          </a:p>
          <a:p>
            <a:pPr lvl="1"/>
          </a:p>
          <a:p>
            <a:pPr lvl="1"/>
            <a:r>
              <a:t>7. Trigonometry in Complex Numbers</a:t>
            </a:r>
          </a:p>
          <a:p>
            <a:pPr lvl="1"/>
            <a:r>
              <a:t>7.1. Definition of Complex Numbers</a:t>
            </a:r>
          </a:p>
          <a:p>
            <a:pPr lvl="1"/>
            <a:r>
              <a:t>7.2. Euler's Formula</a:t>
            </a:r>
          </a:p>
          <a:p>
            <a:pPr lvl="1"/>
            <a:r>
              <a:t>7.3. De Moivre's Theorem</a:t>
            </a:r>
          </a:p>
          <a:p>
            <a:pPr lvl="1"/>
          </a:p>
          <a:p>
            <a:pPr lvl="1"/>
            <a:r>
              <a:t>8. Inverse Trigonometric Functions</a:t>
            </a:r>
          </a:p>
          <a:p>
            <a:pPr lvl="1"/>
            <a:r>
              <a:t>8.1. Arcsine Function</a:t>
            </a:r>
          </a:p>
          <a:p>
            <a:pPr lvl="1"/>
            <a:r>
              <a:t>8.2. Arccosine Function</a:t>
            </a:r>
          </a:p>
          <a:p>
            <a:pPr lvl="1"/>
            <a:r>
              <a:t>8.3. Arctangent Function</a:t>
            </a:r>
          </a:p>
          <a:p>
            <a:pPr lvl="1"/>
            <a:r>
              <a:t>8.4. Properties of Inverse Trigonometric Functions</a:t>
            </a:r>
          </a:p>
          <a:p>
            <a:pPr lvl="1"/>
          </a:p>
          <a:p>
            <a:pPr lvl="1"/>
            <a:r>
              <a:t>9. Applications of Trigonometry</a:t>
            </a:r>
          </a:p>
          <a:p>
            <a:pPr lvl="1"/>
            <a:r>
              <a:t>9.1. Trigonometry in Physics</a:t>
            </a:r>
          </a:p>
          <a:p>
            <a:pPr lvl="1"/>
            <a:r>
              <a:t>9.2. Trigonometry in Engineering</a:t>
            </a:r>
          </a:p>
          <a:p>
            <a:pPr lvl="1"/>
            <a:r>
              <a:t>9.3. Trigonometry in Architecture</a:t>
            </a:r>
          </a:p>
          <a:p>
            <a:pPr lvl="1"/>
            <a:r>
              <a:t>9.4. Trigonometry in Navigation</a:t>
            </a:r>
          </a:p>
          <a:p>
            <a:pPr lvl="1"/>
            <a:r>
              <a:t>9.5. Trigonometry in Computer Graphics</a:t>
            </a:r>
          </a:p>
          <a:p>
            <a:pPr lvl="1"/>
          </a:p>
          <a:p>
            <a:pPr lvl="1"/>
            <a:r>
              <a:t>10. Advanced Topics in Trigonometry</a:t>
            </a:r>
          </a:p>
          <a:p>
            <a:pPr lvl="1"/>
            <a:r>
              <a:t>10.1. Trigonometric Series</a:t>
            </a:r>
          </a:p>
          <a:p>
            <a:pPr lvl="1"/>
            <a:r>
              <a:t>10.2. Fourier Series</a:t>
            </a:r>
          </a:p>
          <a:p>
            <a:pPr lvl="1"/>
            <a:r>
              <a:t>10.3. Spherical Trigonometry</a:t>
            </a:r>
          </a:p>
          <a:p>
            <a:pPr lvl="1"/>
            <a:r>
              <a:t>10.4. Hyperbolic Trigonometry</a:t>
            </a:r>
          </a:p>
          <a:p>
            <a:pPr lvl="1"/>
          </a:p>
          <a:p>
            <a:pPr lvl="1"/>
            <a:r>
              <a:t>11. Trigonometry in Calculus</a:t>
            </a:r>
          </a:p>
          <a:p>
            <a:pPr lvl="1"/>
            <a:r>
              <a:t>11.1. Derivatives of Trigonometric Functions</a:t>
            </a:r>
          </a:p>
          <a:p>
            <a:pPr lvl="1"/>
            <a:r>
              <a:t>11.2. Integrals of Trigonometric Functions</a:t>
            </a:r>
          </a:p>
          <a:p>
            <a:pPr lvl="1"/>
            <a:r>
              <a:t>11.3. Trigonometric Substitution</a:t>
            </a:r>
          </a:p>
          <a:p>
            <a:pPr lvl="1"/>
          </a:p>
          <a:p>
            <a:pPr lvl="1"/>
            <a:r>
              <a:t>12. Trigonometry and Geometry</a:t>
            </a:r>
          </a:p>
          <a:p>
            <a:pPr lvl="1"/>
            <a:r>
              <a:t>12.1. Trigonometric Ratios in Right Triangles</a:t>
            </a:r>
          </a:p>
          <a:p>
            <a:pPr lvl="1"/>
            <a:r>
              <a:t>12.2. Law of Sines and Cosines in Triangles</a:t>
            </a:r>
          </a:p>
          <a:p>
            <a:pPr lvl="1"/>
            <a:r>
              <a:t>12.3. Trigonometry in Three Dimensions</a:t>
            </a:r>
          </a:p>
          <a:p>
            <a:pPr lvl="1"/>
          </a:p>
          <a:p>
            <a:pPr lvl="1"/>
            <a:r>
              <a:t>13. Trigonometry in Analytical Geometry</a:t>
            </a:r>
          </a:p>
          <a:p>
            <a:pPr lvl="1"/>
            <a:r>
              <a:t>13.1. Parametric Equations</a:t>
            </a:r>
          </a:p>
          <a:p>
            <a:pPr lvl="1"/>
            <a:r>
              <a:t>13.2. Polar Coordinates</a:t>
            </a:r>
          </a:p>
          <a:p>
            <a:pPr lvl="1"/>
            <a:r>
              <a:t>13.3. Conic Sections</a:t>
            </a:r>
          </a:p>
          <a:p>
            <a:pPr lvl="1"/>
          </a:p>
          <a:p>
            <a:pPr lvl="1"/>
            <a:r>
              <a:t>14. Conclusion </a:t>
            </a:r>
          </a:p>
          <a:p>
            <a:pPr lvl="1"/>
            <a:r>
              <a:t>14.1. Summary of Trigonometry</a:t>
            </a:r>
          </a:p>
          <a:p>
            <a:pPr lvl="1"/>
            <a:r>
              <a:t>14.2. Significance of Trigonometry in Mathematics</a:t>
            </a:r>
          </a:p>
          <a:p>
            <a:pPr lvl="1"/>
            <a:r>
              <a:t>14.3. Future Trends in Trigonometry</a:t>
            </a:r>
          </a:p>
          <a:p>
            <a:pPr lvl="1"/>
          </a:p>
          <a:p>
            <a:pPr lvl="1"/>
            <a:r>
              <a:t>15. References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Cosine Function</a:t>
            </a:r>
          </a:p>
        </p:txBody>
      </p:sp>
      <p:sp>
        <p:nvSpPr>
          <p:cNvPr id="3" name="Content Placeholder 2"/>
          <p:cNvSpPr>
            <a:spLocks noGrp="1"/>
          </p:cNvSpPr>
          <p:nvPr>
            <p:ph idx="1"/>
          </p:nvPr>
        </p:nvSpPr>
        <p:spPr/>
        <p:txBody>
          <a:bodyPr/>
          <a:lstStyle/>
          <a:p>
            <a:r>
              <a:t>The cosine function is a fundamental trigonometric function that relates the angle of a right triangle to the ratio of the length of the adjacent side to the hypotenuse. In general, the cosine of an angle θ, denoted as cos(θ), is defined as the ratio of the length of the adjacent side to the hypotenuse in a right triangle with angle θ.</a:t>
            </a:r>
          </a:p>
          <a:p/>
          <a:p>
            <a:r>
              <a:t>Specifically, when considering the cosine function as a mathematical function, it maps an angle in a right triangle to a real number between -1 and 1. The cosine function is periodic with a period of 2π, which means that the values of the cosine function repeat every 2π radians or 360 degrees.</a:t>
            </a:r>
          </a:p>
          <a:p/>
          <a:p>
            <a:r>
              <a:t>The value of the cosine function for different angles can be found using trigonometric tables, a scientific calculator, or by understanding the unit circle, where the cosine of an angle is the x-coordinate of a point on the unit circle corresponding to that angle.</a:t>
            </a:r>
          </a:p>
          <a:p/>
          <a:p>
            <a:r>
              <a:t>The cosine function has several important properties, such as being an even function (cos(-θ) = cos(θ)), having a range of [-1, 1], and achieving its maximum value of 1 at 0 degrees (or 0 radians) and its minimum value of -1 at 180 degrees (or π radians).</a:t>
            </a:r>
          </a:p>
          <a:p/>
          <a:p>
            <a:r>
              <a:t>Applications of the cosine function can be found in various fields such as mathematics, physics, engineering, and computer science. It is used to model periodic phenomena, analyze waveforms, solve triangle problems, and much more.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Tangent Function</a:t>
            </a:r>
          </a:p>
        </p:txBody>
      </p:sp>
      <p:sp>
        <p:nvSpPr>
          <p:cNvPr id="3" name="Content Placeholder 2"/>
          <p:cNvSpPr>
            <a:spLocks noGrp="1"/>
          </p:cNvSpPr>
          <p:nvPr>
            <p:ph idx="1"/>
          </p:nvPr>
        </p:nvSpPr>
        <p:spPr/>
        <p:txBody>
          <a:bodyPr/>
          <a:lstStyle/>
          <a:p>
            <a:r>
              <a:t>The tangent function is a trigonometric function that relates an angle in a right triangle to the ratio of the length of the side opposite the angle to the length of the adjacent side. In more formal terms, the tangent of an angle in a right triangle is defined as the ratio of the length of the side opposite the angle to the length of the side adjacent to the angle. </a:t>
            </a:r>
          </a:p>
          <a:p/>
          <a:p>
            <a:r>
              <a:t>Mathematically, the tangent of an angle θ is defined as:</a:t>
            </a:r>
          </a:p>
          <a:p/>
          <a:p>
            <a:r>
              <a:t>tan(θ) = opposite/adjacent</a:t>
            </a:r>
          </a:p>
          <a:p/>
          <a:p>
            <a:r>
              <a:t>In a right triangle with an angle θ, the opposite side is the side opposite to the angle θ, and the adjacent side is the side adjacent to the angle θ. The tangent function is defined for all real numbers except for the values where the cosine of the angle is equal to 0 (because the cosine of an angle being 0 would mean the adjacent side has length 0).</a:t>
            </a:r>
          </a:p>
          <a:p/>
          <a:p>
            <a:r>
              <a:t>The graph of the tangent function is periodic with a period of π, meaning that the function repeats its values every π radians (or 180 degrees). The tangent function has vertical asymptotes at odd multiples of π/2, where the function approaches positive or negative infinity as the angle approaches those values.</a:t>
            </a:r>
          </a:p>
          <a:p/>
          <a:p>
            <a:r>
              <a:t>The tangent function is widely used in fields such as physics, engineering, and computer science to solve problems involving angles, periodic functions, and oscillatory motion. Understanding the properties and behavior of the tangent function is essential for students studying trigonometry and calculus.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 Secant, Cosecant, and Cotangent Functions</a:t>
            </a:r>
          </a:p>
        </p:txBody>
      </p:sp>
      <p:sp>
        <p:nvSpPr>
          <p:cNvPr id="3" name="Content Placeholder 2"/>
          <p:cNvSpPr>
            <a:spLocks noGrp="1"/>
          </p:cNvSpPr>
          <p:nvPr>
            <p:ph idx="1"/>
          </p:nvPr>
        </p:nvSpPr>
        <p:spPr/>
        <p:txBody>
          <a:bodyPr/>
          <a:lstStyle/>
          <a:p>
            <a:r>
              <a:t>In trigonometry, the 2.4. secant, cosecant, and cotangent functions are defined based on the basic trigonometric functions sine, cosine, and tangent. Let's break down each of these functions in detail:</a:t>
            </a:r>
          </a:p>
          <a:p/>
          <a:p>
            <a:r>
              <a:t>1. Secant Function (sec):</a:t>
            </a:r>
          </a:p>
          <a:p>
            <a:r>
              <a:t>The secant function is defined as the reciprocal of the cosine function. For an angle θ in a right triangle, secant is calculated as the ratio of the length of the hypotenuse to the length of the adjacent side. Mathematically, the secant function is represented as:</a:t>
            </a:r>
          </a:p>
          <a:p>
            <a:r>
              <a:t>sec(θ) = 1/cos(θ) or hypotenuse/adjacent</a:t>
            </a:r>
          </a:p>
          <a:p/>
          <a:p>
            <a:r>
              <a:t>The secant function is periodic with a period of 2π and is not defined at the points where the cosine function is zero (at odd multiples of π/2).</a:t>
            </a:r>
          </a:p>
          <a:p/>
          <a:p>
            <a:r>
              <a:t>2. Cosecant Function (csc):</a:t>
            </a:r>
          </a:p>
          <a:p>
            <a:r>
              <a:t>The cosecant function is defined as the reciprocal of the sine function. Cosecant is calculated as the ratio of the length of the hypotenuse to the length of the opposite side in a right triangle. Mathematically, the cosecant function is represented as:</a:t>
            </a:r>
          </a:p>
          <a:p>
            <a:r>
              <a:t>csc(θ) = 1/sin(θ) or hypotenuse/opposite</a:t>
            </a:r>
          </a:p>
          <a:p/>
          <a:p>
            <a:r>
              <a:t>Similar to the secant function, the cosecant function is also periodic with a period of 2π and is undefined at the points where the sine function is zero (at multiples of π).</a:t>
            </a:r>
          </a:p>
          <a:p/>
          <a:p>
            <a:r>
              <a:t>3. Cotangent Function (cot):</a:t>
            </a:r>
          </a:p>
          <a:p>
            <a:r>
              <a:t>The cotangent function is defined as the reciprocal of the tangent function. Cotangent is calculated as the ratio of the length of the adjacent side to the length of the opposite side in a right triangle. Mathematically, the cotangent function is represented as:</a:t>
            </a:r>
          </a:p>
          <a:p>
            <a:r>
              <a:t>cot(θ) = 1/tan(θ) or adjacent/opposite</a:t>
            </a:r>
          </a:p>
          <a:p/>
          <a:p>
            <a:r>
              <a:t>The cotangent function is periodic with a period of π (or 180 degrees) and is undefined at the points where the tangent function is zero, which occurs at multiples of π.</a:t>
            </a:r>
          </a:p>
          <a:p/>
          <a:p>
            <a:r>
              <a:t>These trigonometric functions are widely used in mathematics, physics, engineering, and other fields to model and analyze periodic phenomena and relationships between angles and sides of triangles. Understanding the properties and relationships of the secant, cosecant, and cotangent functions can assist in solving various trigonometric problems and applications.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2.5. Graphs of Trigonometric Functions</a:t>
            </a:r>
          </a:p>
        </p:txBody>
      </p:sp>
      <p:sp>
        <p:nvSpPr>
          <p:cNvPr id="3" name="Content Placeholder 2"/>
          <p:cNvSpPr>
            <a:spLocks noGrp="1"/>
          </p:cNvSpPr>
          <p:nvPr>
            <p:ph idx="1"/>
          </p:nvPr>
        </p:nvSpPr>
        <p:spPr/>
        <p:txBody>
          <a:bodyPr/>
          <a:lstStyle/>
          <a:p>
            <a:r>
              <a:t>Graphs of trigonometric functions play a crucial role in understanding the behavior and properties of these functions. When we talk about the graph of trigonometric functions like sine, cosine, tangent, etc., we are referring to how these functions behave visually when plotted on a coordinate system.</a:t>
            </a:r>
          </a:p>
          <a:p/>
          <a:p>
            <a:r>
              <a:t>1. **Sine and Cosine Functions:**</a:t>
            </a:r>
          </a:p>
          <a:p>
            <a:r>
              <a:t>   - **Sine Function (y = sin(x)):** The graph of the sine function is a periodic wave that oscillates between -1 and 1. It starts at the origin (0,0), moves upward to 1, back to 0, down to -1, and back to 0. This cycle then repeats indefinitely in both directions along the x-axis. The period of the sine function is 2π, meaning that one complete wave cycle occurs over an interval of 2π units along the x-axis.</a:t>
            </a:r>
          </a:p>
          <a:p>
            <a:r>
              <a:t>   - **Cosine Function (y = cos(x)):** The graph of the cosine function is similar to the sine function but shifted horizontally by π/2 (or 90 degrees). It also oscillates between -1 and 1, starting at the maximum value of 1 at (0,1), then comes down to 0, reaches -1, goes back to 0, and completes one full cycle at 2π. Like the sine function, the cosine function is also periodic with a period of 2π.</a:t>
            </a:r>
          </a:p>
          <a:p/>
          <a:p>
            <a:r>
              <a:t>2. **Tangent Function (y = tan(x)):**</a:t>
            </a:r>
          </a:p>
          <a:p>
            <a:r>
              <a:t>   - The graph of the tangent function is quite different from the sine and cosine graphs. It has vertical asymptotes (lines where the function approaches infinity) at odd multiples of π/2 (e.g., π/2, 3π/2, etc.). The tangent function has repeated waves that have a period of π (half the period of sine and cosine functions) along the x-axis. The tangent function oscillates between negative infinity and positive infinity.</a:t>
            </a:r>
          </a:p>
          <a:p/>
          <a:p>
            <a:r>
              <a:t>These graphs are fundamental in trigonometry and are used extensively in various fields such as physics, engineering, and mathematics to model periodic phenomena, harmonic motion, and wave behavior. Understanding the characteristics of these graphs helps in solving trigonometric equations, analyzing functions, and interpreting real-world phenomena mathematically.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Trigonometric Identities</a:t>
            </a:r>
          </a:p>
        </p:txBody>
      </p:sp>
      <p:sp>
        <p:nvSpPr>
          <p:cNvPr id="3" name="Content Placeholder 2"/>
          <p:cNvSpPr>
            <a:spLocks noGrp="1"/>
          </p:cNvSpPr>
          <p:nvPr>
            <p:ph idx="1"/>
          </p:nvPr>
        </p:nvSpPr>
        <p:spPr/>
        <p:txBody>
          <a:bodyPr/>
          <a:lstStyle/>
          <a:p>
            <a:r>
              <a:t>Trigonometric identities are equations involving trigonometric functions that are true for all values of the variables involved. These identities are fundamental in trigonometry and are used extensively in solving mathematical problems and proving mathematical theorems. Here are three important trigonometric identities explained in detail:</a:t>
            </a:r>
          </a:p>
          <a:p/>
          <a:p>
            <a:r>
              <a:t>1. Pythagorean Identity:</a:t>
            </a:r>
          </a:p>
          <a:p>
            <a:r>
              <a:t>The Pythagorean identity is one of the most famous trigonometric identities and is derived from the Pythagorean theorem. It states that for any angle θ,</a:t>
            </a:r>
          </a:p>
          <a:p>
            <a:r>
              <a:t>\[ \sin^2 \theta + \cos^2 \theta = 1 \]</a:t>
            </a:r>
          </a:p>
          <a:p/>
          <a:p>
            <a:r>
              <a:t>This identity shows a fundamental relationship between the sine and cosine functions of an angle in a right triangle. It is derived by considering a unit circle with radius 1 and using the definitions of sine and cosine based on the coordinates of points on the unit circle.</a:t>
            </a:r>
          </a:p>
          <a:p/>
          <a:p>
            <a:r>
              <a:t>2. Double Angle Identities:</a:t>
            </a:r>
          </a:p>
          <a:p>
            <a:r>
              <a:t>The double angle identities relate the trigonometric functions of double angles to the trigonometric functions of the original angles. There are several double angle identities, but one of the most commonly used forms is:</a:t>
            </a:r>
          </a:p>
          <a:p>
            <a:r>
              <a:t>\[ \sin(2\theta) = 2 \sin \theta \cos \theta \]</a:t>
            </a:r>
          </a:p>
          <a:p/>
          <a:p>
            <a:r>
              <a:t>This identity relates the sine of twice an angle to the sine and cosine of the original angle. Double angle identities are useful in simplifying trigonometric expressions and solving trigonometric equations involving double angles.</a:t>
            </a:r>
          </a:p>
          <a:p/>
          <a:p>
            <a:r>
              <a:t>3. Sum and Difference Identities:</a:t>
            </a:r>
          </a:p>
          <a:p>
            <a:r>
              <a:t>The sum and difference identities express the trigonometric functions of the sum or difference of two angles in terms of the trigonometric functions of the individual angles. One of the sum identities is:</a:t>
            </a:r>
          </a:p>
          <a:p>
            <a:r>
              <a:t>\[ \sin(\alpha + \beta) = \sin \alpha \cos \beta + \cos \alpha \sin \beta \]</a:t>
            </a:r>
          </a:p>
          <a:p/>
          <a:p>
            <a:r>
              <a:t>Similarly, for the difference of two angles, there is an analogous formula. These identities are utilized in evaluating trigonometric expressions involving the sum or difference of angles and are especially helpful in calculus and physics applications.</a:t>
            </a:r>
          </a:p>
          <a:p/>
          <a:p>
            <a:r>
              <a:t>Trigonometric identities play a crucial role in simplifying trigonometric equations, verifying trigonometric relationships, and solving trigonometric problems in various fields of mathematics and science. Understanding these identities and how to apply them can greatly enhance one's skills in trigonometry.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3.1. Pythagorean Identities</a:t>
            </a:r>
          </a:p>
        </p:txBody>
      </p:sp>
      <p:sp>
        <p:nvSpPr>
          <p:cNvPr id="3" name="Content Placeholder 2"/>
          <p:cNvSpPr>
            <a:spLocks noGrp="1"/>
          </p:cNvSpPr>
          <p:nvPr>
            <p:ph idx="1"/>
          </p:nvPr>
        </p:nvSpPr>
        <p:spPr/>
        <p:txBody>
          <a:bodyPr/>
          <a:lstStyle/>
          <a:p>
            <a:r>
              <a:t>The Pythagorean identities in trigonometry are a set of three fundamental equations that are derived from the Pythagorean theorem. These identities are used to relate the trigonometric functions of angles in a right triangle. The three Pythagorean identities are as follows:</a:t>
            </a:r>
          </a:p>
          <a:p/>
          <a:p>
            <a:r>
              <a:t>1. sin²(θ) + cos²(θ) = 1</a:t>
            </a:r>
          </a:p>
          <a:p>
            <a:r>
              <a:t>2. tan²(θ) + 1 = sec²(θ)</a:t>
            </a:r>
          </a:p>
          <a:p>
            <a:r>
              <a:t>3. cot²(θ) + 1 = csc²(θ)</a:t>
            </a:r>
          </a:p>
          <a:p/>
          <a:p>
            <a:r>
              <a:t>1. The first Pythagorean identity: sin²(θ) + cos²(θ) = 1</a:t>
            </a:r>
          </a:p>
          <a:p>
            <a:r>
              <a:t>This identity states that the square of the sine of an angle plus the square of the cosine of the same angle is always equal to 1. This identity is true for all real values of θ. It is one of the most fundamental trigonometric identities and is used extensively in trigonometry.</a:t>
            </a:r>
          </a:p>
          <a:p/>
          <a:p>
            <a:r>
              <a:t>2. The second Pythagorean identity: tan²(θ) + 1 = sec²(θ)</a:t>
            </a:r>
          </a:p>
          <a:p>
            <a:r>
              <a:t>This identity relates the tangent and secant functions of an angle. It states that the square of the tangent of an angle plus 1 is equal to the square of the secant of the same angle. This identity is derived from the first Pythagorean identity and is particularly useful when dealing with trigonometric functions involving tangents and secants.</a:t>
            </a:r>
          </a:p>
          <a:p/>
          <a:p>
            <a:r>
              <a:t>3. The third Pythagorean identity: cot²(θ) + 1 = csc²(θ)</a:t>
            </a:r>
          </a:p>
          <a:p>
            <a:r>
              <a:t>This identity connects the cotangent and cosecant functions of an angle. It asserts that the square of the cotangent of an angle plus 1 is equal to the square of the cosecant of the same angle. Like the second identity, this one is derived from the first Pythagorean identity and is helpful for working with trigonometric functions involving cotangents and cosecants.</a:t>
            </a:r>
          </a:p>
          <a:p/>
          <a:p>
            <a:r>
              <a:t>These Pythagorean identities are critical in simplifying trigonometric expressions, verifying trigonometric equations, and solving trigonometric problems. Understanding and applying these identities correctly can help students and mathematicians manipulate trigonometric functions with ease and accuracy.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3.2. Cofunction Identities</a:t>
            </a:r>
          </a:p>
        </p:txBody>
      </p:sp>
      <p:sp>
        <p:nvSpPr>
          <p:cNvPr id="3" name="Content Placeholder 2"/>
          <p:cNvSpPr>
            <a:spLocks noGrp="1"/>
          </p:cNvSpPr>
          <p:nvPr>
            <p:ph idx="1"/>
          </p:nvPr>
        </p:nvSpPr>
        <p:spPr/>
        <p:txBody>
          <a:bodyPr/>
          <a:lstStyle/>
          <a:p>
            <a:r>
              <a:t>Cofunction identities are a set of trigonometric identities that relate the trigonometric functions of complementary angles. Complementary angles are two angles whose measures sum up to 90 degrees (π/2 radians). In the case of trigonometry, cofunctions are pairs of trigonometric functions that are related in such a way that the value of one function is equal to the other function evaluated on the complementary angle.</a:t>
            </a:r>
          </a:p>
          <a:p/>
          <a:p>
            <a:r>
              <a:t>One of the most common cofunction identities is the sine and cosine cofunction identity:</a:t>
            </a:r>
          </a:p>
          <a:p>
            <a:r>
              <a:t>sin(θ) = cos(π/2 - θ)</a:t>
            </a:r>
          </a:p>
          <a:p>
            <a:r>
              <a:t>cos(θ) = sin(π/2 - θ)</a:t>
            </a:r>
          </a:p>
          <a:p/>
          <a:p>
            <a:r>
              <a:t>This means that the sine of an angle is equal to the cosine of its complementary angle, and vice versa.</a:t>
            </a:r>
          </a:p>
          <a:p/>
          <a:p>
            <a:r>
              <a:t>Similarly, there are cofunction identities for the other pairs of trigonometric functions:</a:t>
            </a:r>
          </a:p>
          <a:p>
            <a:r>
              <a:t>tan(θ) = cot(π/2 - θ)</a:t>
            </a:r>
          </a:p>
          <a:p>
            <a:r>
              <a:t>cot(θ) = tan(π/2 - θ)</a:t>
            </a:r>
          </a:p>
          <a:p/>
          <a:p>
            <a:r>
              <a:t>sec(θ) = csc(π/2 - θ)</a:t>
            </a:r>
          </a:p>
          <a:p>
            <a:r>
              <a:t>csc(θ) = sec(π/2 - θ)</a:t>
            </a:r>
          </a:p>
          <a:p/>
          <a:p>
            <a:r>
              <a:t>These identities are particularly useful in simplifying trigonometric expressions, solving trigonometric equations, and proving various trigonometric relationships. By utilizing these cofunction identities, you can often reduce complicated expressions involving multiple trigonometric functions to simpler forms.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3.3. Sum and Difference Identities</a:t>
            </a:r>
          </a:p>
        </p:txBody>
      </p:sp>
      <p:sp>
        <p:nvSpPr>
          <p:cNvPr id="3" name="Content Placeholder 2"/>
          <p:cNvSpPr>
            <a:spLocks noGrp="1"/>
          </p:cNvSpPr>
          <p:nvPr>
            <p:ph idx="1"/>
          </p:nvPr>
        </p:nvSpPr>
        <p:spPr/>
        <p:txBody>
          <a:bodyPr/>
          <a:lstStyle/>
          <a:p>
            <a:r>
              <a:t>The sum and difference identities are trigonometric identities that relate the trigonometric functions of the sum and difference of two angles. In this case, we will focus on the cosine function.</a:t>
            </a:r>
          </a:p>
          <a:p/>
          <a:p>
            <a:r>
              <a:t>1. Cosine Sum Identity:</a:t>
            </a:r>
          </a:p>
          <a:p>
            <a:r>
              <a:t>The cosine of the sum of two angles, denoted as cos(A + B), can be expressed using the following formula:</a:t>
            </a:r>
          </a:p>
          <a:p>
            <a:r>
              <a:t>cos(A + B) = cos(A)cos(B) - sin(A)sin(B)</a:t>
            </a:r>
          </a:p>
          <a:p/>
          <a:p>
            <a:r>
              <a:t>This identity can be proven using the geometric interpretation of the trigonometric functions in the unit circle. By drawing two angles A and B in standard position in the unit circle, we can see that the sum of these angles forms a new angle whose cosine can be expressed as a combination of the cosine and sine values of angles A and B.</a:t>
            </a:r>
          </a:p>
          <a:p/>
          <a:p>
            <a:r>
              <a:t>2. Cosine Difference Identity:</a:t>
            </a:r>
          </a:p>
          <a:p>
            <a:r>
              <a:t>The cosine of the difference of two angles, denoted as cos(A - B), is given by the formula:</a:t>
            </a:r>
          </a:p>
          <a:p>
            <a:r>
              <a:t>cos(A - B) = cos(A)cos(B) + sin(A)sin(B)</a:t>
            </a:r>
          </a:p>
          <a:p/>
          <a:p>
            <a:r>
              <a:t>Similar to the sum identity, the difference identity can also be derived geometrically by considering the relationship between the angles A and B and the resulting difference angle in the unit circle.</a:t>
            </a:r>
          </a:p>
          <a:p/>
          <a:p>
            <a:r>
              <a:t>These identities are particularly useful in trigonometry when simplifying trigonometric expressions or solving trigonometric equations involving the sum or difference of angles. They allow us to express the cosine of sums or differences of angles in terms of the cosine and sine of the individual angles, providing a useful tool for trigonometric calculations.</a:t>
            </a:r>
          </a:p>
          <a:p/>
          <a:p>
            <a:r>
              <a:t>It is important to note that the sum and difference identities also exist for other trigonometric functions such as sine and tangent, and they follow similar patterns in terms of expressing trigonometric values of sum or difference of angles.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3.4. Double Angle Identities</a:t>
            </a:r>
          </a:p>
        </p:txBody>
      </p:sp>
      <p:sp>
        <p:nvSpPr>
          <p:cNvPr id="3" name="Content Placeholder 2"/>
          <p:cNvSpPr>
            <a:spLocks noGrp="1"/>
          </p:cNvSpPr>
          <p:nvPr>
            <p:ph idx="1"/>
          </p:nvPr>
        </p:nvSpPr>
        <p:spPr/>
        <p:txBody>
          <a:bodyPr/>
          <a:lstStyle/>
          <a:p>
            <a:r>
              <a:t>The double angle identities are trigonometric identities that relate the trigonometric functions of a double angle \(2\theta\) to the trigonometric functions of the angle \(\theta\). In this case, we will take a look at the double angle identities specifically for the sine and cosine functions when the angle is \(2\theta\).</a:t>
            </a:r>
          </a:p>
          <a:p/>
          <a:p>
            <a:r>
              <a:t>1. **Sine Double Angle Identity**:</a:t>
            </a:r>
          </a:p>
          <a:p>
            <a:r>
              <a:t>\[ \sin(2\theta) = 2\sin(\theta)\cos(\theta) \]</a:t>
            </a:r>
          </a:p>
          <a:p/>
          <a:p>
            <a:r>
              <a:t>    This identity shows that the sine of a double angle \(2\theta\) can be expressed in terms of the sine and cosine of the angle \(\theta\). It can be derived using trigonometric identities and the addition formula for sine:</a:t>
            </a:r>
          </a:p>
          <a:p>
            <a:r>
              <a:t>    \[ \sin(2\theta) = \sin(\theta + \theta) = \sin(\theta)\cos(\theta) + \cos(\theta)\sin(\theta) = 2\sin(\theta)\cos(\theta) \]</a:t>
            </a:r>
          </a:p>
          <a:p/>
          <a:p>
            <a:r>
              <a:t>2. **Cosine Double Angle Identity**:</a:t>
            </a:r>
          </a:p>
          <a:p>
            <a:r>
              <a:t>\[ \cos(2\theta) = \cos^2(\theta) - \sin^2(\theta) \]</a:t>
            </a:r>
          </a:p>
          <a:p/>
          <a:p>
            <a:r>
              <a:t>    This identity shows that the cosine of a double angle \(2\theta\) can be expressed in terms of the cosine and sine of the angle \(\theta\). It can be derived using trigonometric identities and the addition formula for cosine:</a:t>
            </a:r>
          </a:p>
          <a:p>
            <a:r>
              <a:t>    \[ \cos(2\theta) = \cos(\theta + \theta) = \cos^2(\theta) - \sin^2(\theta) \]</a:t>
            </a:r>
          </a:p>
          <a:p/>
          <a:p>
            <a:r>
              <a:t>3. **Tangent Double Angle Identity**:</a:t>
            </a:r>
          </a:p>
          <a:p>
            <a:r>
              <a:t>\[ \tan(2\theta) = \frac{2\tan(\theta)}{1-\tan^2(\theta)} \]</a:t>
            </a:r>
          </a:p>
          <a:p/>
          <a:p>
            <a:r>
              <a:t>    The tangent double angle identity expresses the tangent of a double angle \(2\theta\) in terms of the tangent of the angle \(\theta\). It can be derived using the definitions of sine and cosine and applying the formula for the tangent of the sum of two angles.</a:t>
            </a:r>
          </a:p>
          <a:p/>
          <a:p>
            <a:r>
              <a:t>These identities are useful in simplifying trigonometric expressions, solving trigonometric equations, and proving various trigonometric properties. They are fundamental in trigonometry and are often used in calculus, physics, engineering, and other mathematical fields where trigonometry plays a crucial role.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3.5. Half-Angle Identities</a:t>
            </a:r>
          </a:p>
        </p:txBody>
      </p:sp>
      <p:sp>
        <p:nvSpPr>
          <p:cNvPr id="3" name="Content Placeholder 2"/>
          <p:cNvSpPr>
            <a:spLocks noGrp="1"/>
          </p:cNvSpPr>
          <p:nvPr>
            <p:ph idx="1"/>
          </p:nvPr>
        </p:nvSpPr>
        <p:spPr/>
        <p:txBody>
          <a:bodyPr/>
          <a:lstStyle/>
          <a:p>
            <a:r>
              <a:t>The half-angle identities are a set of trigonometric identities that express the trigonometric functions of half of an angle in terms of the original angle. Specifically, the 3.5 Half-Angle Identities refer to the half-angle formulas for sine, cosine, and tangent functions. These identities are derived using trigonometric identities, such as the double-angle identities, and are often used to simplify trigonometric expressions or solve trigonometric equations.</a:t>
            </a:r>
          </a:p>
          <a:p/>
          <a:p>
            <a:r>
              <a:t>The 3.5 Half-Angle Identities are as follows:</a:t>
            </a:r>
          </a:p>
          <a:p/>
          <a:p>
            <a:r>
              <a:t>1. \(\sin(\frac{\theta}{2}) = \pm \sqrt{\frac{1 - \cos(\theta)}{2}}\):</a:t>
            </a:r>
          </a:p>
          <a:p>
            <a:r>
              <a:t>The sine of half an angle can be expressed in terms of the cosine of the full angle using this identity. The sign in front of the square root depends on the quadrant in which the original angle \(\theta\) lies.</a:t>
            </a:r>
          </a:p>
          <a:p/>
          <a:p>
            <a:r>
              <a:t>2. \(\cos(\frac{\theta}{2}) = \pm \sqrt{\frac{1 + \cos(\theta)}{2}}\):</a:t>
            </a:r>
          </a:p>
          <a:p>
            <a:r>
              <a:t>Similarly, the cosine of half an angle can be related to the cosine of the full angle using this identity. The sign is chosen based on the quadrant of the angle.</a:t>
            </a:r>
          </a:p>
          <a:p/>
          <a:p>
            <a:r>
              <a:t>3. \(\tan(\frac{\theta}{2}) = \pm \sqrt{\frac{1 - \cos(\theta)}{1 + \cos(\theta)}}\):</a:t>
            </a:r>
          </a:p>
          <a:p>
            <a:r>
              <a:t>The tangent of half an angle is expressed in terms of the cosine of the full angle in this identity. The sign is determined by the quadrant of the angle.</a:t>
            </a:r>
          </a:p>
          <a:p/>
          <a:p>
            <a:r>
              <a:t>It is essential to note that the choice of the sign in front of the square root in the half-angle identities depends on the quadrant in which the original angle lies. This is due to the fact that the sine, cosine, and tangent functions have different signs in different quadrants.</a:t>
            </a:r>
          </a:p>
          <a:p/>
          <a:p>
            <a:r>
              <a:t>These half-angle identities are frequently used in trigonometric calculations, particularly when dealing with angles that are difficult to work with directly. By expressing trigonometric functions of half angles in terms of functions of the whole angle, mathematicians and scientists can simplify calculations and solve various problems in mathematics, physics, engineering, and other fields.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(TOC) is a structured list of topics or chapters in a document, book, or manuscript, along with the corresponding page numbers indicating where each section begins. The primary function of a Table of Contents is to provide a reader with an overview of the document's structure and guide them to specific sections of interest quickly and efficiently.</a:t>
            </a:r>
          </a:p>
          <a:p/>
          <a:p>
            <a:r>
              <a:t>Here are some key points about the Table of Contents:</a:t>
            </a:r>
          </a:p>
          <a:p/>
          <a:p>
            <a:r>
              <a:t>1. **Organization**: The Table of Contents is usually organized hierarchically, with main sections listed first, followed by subsections. This structure helps readers navigate the document easily.</a:t>
            </a:r>
          </a:p>
          <a:p/>
          <a:p>
            <a:r>
              <a:t>2. **Page numbers**: Each heading and subheading in the Table of Contents is accompanied by the page number where that section starts. Page numbers allow readers to locate sections rapidly.</a:t>
            </a:r>
          </a:p>
          <a:p/>
          <a:p>
            <a:r>
              <a:t>3. **Formatting**: TOCs are typically formatted with headings using various font styles, sizes, or other formatting elements to distinguish different levels of hierarchy.</a:t>
            </a:r>
          </a:p>
          <a:p/>
          <a:p>
            <a:r>
              <a:t>4. **Automatic generation**: In many word processing software, such as Microsoft Word, the Table of Contents can be generated automatically based on the document's headings and styles. This feature eliminates the need to manually update page numbers.</a:t>
            </a:r>
          </a:p>
          <a:p/>
          <a:p>
            <a:r>
              <a:t>5. **Navigation**: A well-organized Table of Contents improves the document's navigability, especially in lengthy academic papers, reports, books, or technical manuals.</a:t>
            </a:r>
          </a:p>
          <a:p/>
          <a:p>
            <a:r>
              <a:t>6. **Reference tool**: The Table of Contents serves as a reference tool for readers, researchers, and writers, allowing them to locate specific information quickly without having to scroll through the entire document.</a:t>
            </a:r>
          </a:p>
          <a:p/>
          <a:p>
            <a:r>
              <a:t>7. **Updates**: If changes are made to the document's structure, such as adding, removing, or reordering sections, the Table of Contents should be updated accordingly to reflect these modifications.</a:t>
            </a:r>
          </a:p>
          <a:p/>
          <a:p>
            <a:r>
              <a:t>In scholarly works, technical documents, books, and reports, a Table of Contents is an essential component that enhances the readability and usability of the material. It plays a vital role in guiding readers through the document's contents and assists in finding relevant information efficiently.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Trigonometric Equations</a:t>
            </a:r>
          </a:p>
        </p:txBody>
      </p:sp>
      <p:sp>
        <p:nvSpPr>
          <p:cNvPr id="3" name="Content Placeholder 2"/>
          <p:cNvSpPr>
            <a:spLocks noGrp="1"/>
          </p:cNvSpPr>
          <p:nvPr>
            <p:ph idx="1"/>
          </p:nvPr>
        </p:nvSpPr>
        <p:spPr/>
        <p:txBody>
          <a:bodyPr/>
          <a:lstStyle/>
          <a:p>
            <a:r>
              <a:t>Trigonometric equations involve trigonometric functions such as sine, cosine, tangent, secant, cosecant, and cotangent in an equation. These equations involve finding the values of these trigonometric functions that satisfy the equation over a specified interval or range.</a:t>
            </a:r>
          </a:p>
          <a:p/>
          <a:p>
            <a:r>
              <a:t>Here are four common types of trigonometric equations:</a:t>
            </a:r>
          </a:p>
          <a:p/>
          <a:p>
            <a:r>
              <a:t>1. **Simple Trigonometric Equations:** These equations involve a single trigonometric function. For example, an equation like sin(x) = 0.5 or cos(x) = -1. Solving these equations typically involves finding the angles in the specified range that satisfy the equation.</a:t>
            </a:r>
          </a:p>
          <a:p/>
          <a:p>
            <a:r>
              <a:t>2. **Quadratic Trigonometric Equations:** These equations involve a trigonometric function squared. For example, an equation like sin^2(x) = 0.25 or 2cos^2(x) - 3 = 0. To solve these equations, you may need to use trigonometric identities or techniques like factoring to simplify the equation before finding the solutions.</a:t>
            </a:r>
          </a:p>
          <a:p/>
          <a:p>
            <a:r>
              <a:t>3. **Multiple Trigonometric Equations:** These equations involve multiple trigonometric functions in the same equation. For example, an equation like sin(x) + cos(x) = 1 or 2sin(x)cos(x) = 1. Solving these equations might require applying trigonometric identities or manipulating the equation to express it in terms of a single trigonometric function.</a:t>
            </a:r>
          </a:p>
          <a:p/>
          <a:p>
            <a:r>
              <a:t>4. **Inverse Trigonometric Equations:** These equations involve inverse trigonometric functions such as arcsine, arccosine, arctangent, etc. For example, an equation like sin(x) = arccos(0.5) or tan(x) = arcsec(-2). To solve these equations, you need to understand the relationships between trigonometric functions and their inverses and apply the properties of inverse trigonometric functions.</a:t>
            </a:r>
          </a:p>
          <a:p/>
          <a:p>
            <a:r>
              <a:t>When solving trigonometric equations, it's important to consider the periodic nature of trigonometric functions and the restrictions on the variable (e.g., range of angles) to determine all possible solutions. Techniques like factoring, using trigonometric identities, substitution, and graphing can be helpful in solving trigonometric equations.</a:t>
            </a:r>
          </a:p>
          <a:p/>
          <a:p>
            <a:r>
              <a:t>Overall, trigonometric equations play a crucial role in various fields such as mathematics, physics, engineering, and more, where understanding and solving these equations are essential for modeling and solving real-world problems involving angles and periodic phenomena.</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4.1. Solving Trigonometric Equations</a:t>
            </a:r>
          </a:p>
        </p:txBody>
      </p:sp>
      <p:sp>
        <p:nvSpPr>
          <p:cNvPr id="3" name="Content Placeholder 2"/>
          <p:cNvSpPr>
            <a:spLocks noGrp="1"/>
          </p:cNvSpPr>
          <p:nvPr>
            <p:ph idx="1"/>
          </p:nvPr>
        </p:nvSpPr>
        <p:spPr/>
        <p:txBody>
          <a:bodyPr/>
          <a:lstStyle/>
          <a:p>
            <a:r>
              <a:t>Solving trigonometric equations involves finding the values of the variable that satisfy the given trigonometric equation. In the case of trigonometric functions like sine, cosine, and tangent, the solutions can be found by applying knowledge of trigonometric identities, properties, and solving techniques.</a:t>
            </a:r>
          </a:p>
          <a:p/>
          <a:p>
            <a:r>
              <a:t>1. **Identify the Trigonometric Equation:** Start by recognizing the trigonometric equation you need to solve. Trigonometric equations involve trigonometric functions such as sine, cosine, tangent, secant, cosecant, or cotangent.</a:t>
            </a:r>
          </a:p>
          <a:p/>
          <a:p>
            <a:r>
              <a:t>2. **Simplify the Equation:** Use trigonometric identities, such as Pythagorean identities, sum and difference identities, double-angle identities, and other trigonometric formulas to simplify the equation. Simplifying the equation may help in transforming it into a more manageable form.</a:t>
            </a:r>
          </a:p>
          <a:p/>
          <a:p>
            <a:r>
              <a:t>3. **Isolate the Trigonometric Function:** Try to isolate the trigonometric function containing the variable you want to solve for. This may involve factoring, combining like terms, or applying inverse trigonometric functions on both sides of the equation.</a:t>
            </a:r>
          </a:p>
          <a:p/>
          <a:p>
            <a:r>
              <a:t>4. **Use Inverse Trigonometric Functions:** Apply inverse trigonometric functions, such as arcsine, arccosine, arctangent, etc., to both sides of the equation to solve for the variable. Keep in mind the restricted domains for these inverse functions to ensure you capture all possible solutions.</a:t>
            </a:r>
          </a:p>
          <a:p/>
          <a:p>
            <a:r>
              <a:t>5. **Use Special Angles and Reference Angles:** Consider using special angles (e.g., 0°, 30°, 45°, 60°, 90°) and reference angles to determine additional solutions and simplify calculations.</a:t>
            </a:r>
          </a:p>
          <a:p/>
          <a:p>
            <a:r>
              <a:t>6. **Consider Periodic Nature of Trigonometric Functions:** Remember that trigonometric functions are periodic, so solutions may repeat at regular intervals. Take into account the period of the specific trigonometric function you are working with to find all possible solutions.</a:t>
            </a:r>
          </a:p>
          <a:p/>
          <a:p>
            <a:r>
              <a:t>7. **Check for Extraneous Solutions:** Once you have found potential solutions, substitute them back into the original equation to ensure they are valid. Sometimes, trigonometric equations may lead to extraneous solutions that do not satisfy the original equation due to restrictions on the inverse trigonometric functions.</a:t>
            </a:r>
          </a:p>
          <a:p/>
          <a:p>
            <a:r>
              <a:t>8. **Express Solutions:** Present your solutions either as exact values (e.g., π/4, 45°) or decimal approximations, depending on the context of the problem.</a:t>
            </a:r>
          </a:p>
          <a:p/>
          <a:p>
            <a:r>
              <a:t>By following these steps and employing trigonometric identities and properties effectively, you can solve trigonometric equations accurately and efficiently. Remember to practice solving various types of trigonometric equations to enhance your skills in working with these mathematical functions.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4.2. General Solutions to Trigonometric Equations</a:t>
            </a:r>
          </a:p>
        </p:txBody>
      </p:sp>
      <p:sp>
        <p:nvSpPr>
          <p:cNvPr id="3" name="Content Placeholder 2"/>
          <p:cNvSpPr>
            <a:spLocks noGrp="1"/>
          </p:cNvSpPr>
          <p:nvPr>
            <p:ph idx="1"/>
          </p:nvPr>
        </p:nvSpPr>
        <p:spPr/>
        <p:txBody>
          <a:bodyPr/>
          <a:lstStyle/>
          <a:p>
            <a:r>
              <a:t>Solving trigonometric equations involves finding the values of the variable that satisfy the given trigonometric expression or equation. When the equation involves trigonometric functions such as sine, cosine, tangent, etc., there are usually infinitely many solutions due to the periodic nature of trigonometric functions.</a:t>
            </a:r>
          </a:p>
          <a:p/>
          <a:p>
            <a:r>
              <a:t>One of the strategies used to find all solutions to trigonometric equations involves using general solutions. General solutions provide a systematic way to express all possible solutions by taking advantage of the periodicity of trigonometric functions.</a:t>
            </a:r>
          </a:p>
          <a:p/>
          <a:p>
            <a:r>
              <a:t>1. **General Solution Concepts**: To find the general solution to a trigonometric equation, you first need to identify the period of the function involved. The period is the smallest positive number \( P \) for which the function repeats its values. For example, sine and cosine have a period of \( 2\pi \), while tangent has a period of \( \pi \).</a:t>
            </a:r>
          </a:p>
          <a:p/>
          <a:p>
            <a:r>
              <a:t>2. **Finding an Initial Solution**: Start by finding one particular solution to the equation within the given interval (usually between 0 and 2\(\pi\) for sine and cosine equations, and between -\(\pi\) and \(\pi\) for tangent equations). This solution is usually the principal solution.</a:t>
            </a:r>
          </a:p>
          <a:p/>
          <a:p>
            <a:r>
              <a:t>3. **Applying Periodicity**: Once you have found the principal solution, you can add multiples of the period to this solution to generate more solutions. For example, if the principal solution is \( \theta = \frac{\pi}{6} \), you can add \( 2\pi \times k \) where \( k \) is an integer to find all solutions.</a:t>
            </a:r>
          </a:p>
          <a:p/>
          <a:p>
            <a:r>
              <a:t>4. **Expressing General Solutions**: The general solution to a trigonometric equation is typically expressed in terms of \( n \), an integer that represents all possible solutions. For example, you might write the general solution as \( \theta = \frac{\pi}{6} + 2\pi n \) where \( n \) is an integer.</a:t>
            </a:r>
          </a:p>
          <a:p/>
          <a:p>
            <a:r>
              <a:t>5. **Dealing with Restrictions**: Sometimes equations involve restrictions on the domain, such as \( \sin(\theta) = \frac{1}{2} \) where \( \theta \in [0, 2\pi] \). In such cases, you need to consider the restrictions while finding general solutions.</a:t>
            </a:r>
          </a:p>
          <a:p/>
          <a:p>
            <a:r>
              <a:t>By using general solutions, you can systematically find all solutions to a trigonometric equation by taking into account the periodic nature of trigonometric functions. This method simplifies the process and ensures that you don't miss any possible solutions.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4.3. Applications of Trigonometric Equations</a:t>
            </a:r>
          </a:p>
        </p:txBody>
      </p:sp>
      <p:sp>
        <p:nvSpPr>
          <p:cNvPr id="3" name="Content Placeholder 2"/>
          <p:cNvSpPr>
            <a:spLocks noGrp="1"/>
          </p:cNvSpPr>
          <p:nvPr>
            <p:ph idx="1"/>
          </p:nvPr>
        </p:nvSpPr>
        <p:spPr/>
        <p:txBody>
          <a:bodyPr/>
          <a:lstStyle/>
          <a:p>
            <a:r>
              <a:t>Trigonometric equations involve the use of trigonometric functions such as sine, cosine, and tangent to solve equations that involve unknown angles or sides in a triangle. These equations have various applications in the fields of mathematics, science, engineering, and everyday life. Here are some detailed applications of trigonometric equations:</a:t>
            </a:r>
          </a:p>
          <a:p/>
          <a:p>
            <a:r>
              <a:t>1. **Physics**: Trigonometric equations are extensively used in physics to analyze and solve problems related to waves, vibrations, and periodic motion. For example, in simple harmonic motion, the displacement of an object can be described by a trigonometric equation involving sine or cosine functions. Trigonometric functions are also used to analyze alternating current circuits, sound waves, and light waves.</a:t>
            </a:r>
          </a:p>
          <a:p/>
          <a:p>
            <a:r>
              <a:t>2. **Engineering**: Engineers use trigonometric equations to solve problems related to structural design, civil engineering, mechanical engineering, and electrical engineering. For example, in civil engineering, trigonometry is used to calculate distances, heights, angles, and forces in structures such as bridges and buildings. In mechanical engineering, trigonometric functions are used to analyze the motion of machinery and mechanisms.</a:t>
            </a:r>
          </a:p>
          <a:p/>
          <a:p>
            <a:r>
              <a:t>3. **Navigation**: Trigonometric equations play a crucial role in navigation, especially in fields such as aviation, marine navigation, and geodesy. Pilots and sailors use trigonometry to calculate distances, angles, and coordinates to navigate accurately. Trigonometric functions help in determining the position of an object based on observations and measurements.</a:t>
            </a:r>
          </a:p>
          <a:p/>
          <a:p>
            <a:r>
              <a:t>4. **Computer Graphics**: Trigonometric equations are essential in computer graphics to create realistic images and animations. Algorithms for rotating, scaling, and translating objects on a computer screen rely on trigonometric functions such as sine and cosine. Trigonometry is also used to create 3D graphics, simulate lighting effects, and design shapes and curves in computer-aided design (CAD) software.</a:t>
            </a:r>
          </a:p>
          <a:p/>
          <a:p>
            <a:r>
              <a:t>Overall, trigonometric equations have a wide range of applications in various fields, including physics, engineering, navigation, and computer graphics. Understanding and using trigonometric equations enable professionals and students to solve complex problems, model real-world scenarios, and make accurate calculations in diverse applications.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4.4. Complex Trigonometric Equations</a:t>
            </a:r>
          </a:p>
        </p:txBody>
      </p:sp>
      <p:sp>
        <p:nvSpPr>
          <p:cNvPr id="3" name="Content Placeholder 2"/>
          <p:cNvSpPr>
            <a:spLocks noGrp="1"/>
          </p:cNvSpPr>
          <p:nvPr>
            <p:ph idx="1"/>
          </p:nvPr>
        </p:nvSpPr>
        <p:spPr/>
        <p:txBody>
          <a:bodyPr/>
          <a:lstStyle/>
          <a:p>
            <a:r>
              <a:t>Complex trigonometric equations involve equations that contain trigonometric functions such as sine, cosine, tangent, etc., as well as complex numbers. These equations can have multiple solutions due to the periodic nature of trigonometric functions, as well as the properties of complex numbers.</a:t>
            </a:r>
          </a:p>
          <a:p/>
          <a:p>
            <a:r>
              <a:t>When dealing with complex trigonometric equations, it is important to remember Euler's formula, which states that for any real number θ:</a:t>
            </a:r>
          </a:p>
          <a:p/>
          <a:p>
            <a:r>
              <a:t>\[ e^{iθ} = cos(θ) + i*sin(θ) \]</a:t>
            </a:r>
          </a:p>
          <a:p/>
          <a:p>
            <a:r>
              <a:t>Using this formula, we can express trigonometric functions in terms of complex exponentials, which can make solving complex trigonometric equations easier.</a:t>
            </a:r>
          </a:p>
          <a:p/>
          <a:p>
            <a:r>
              <a:t>To solve complex trigonometric equations, one typically employs techniques such as:</a:t>
            </a:r>
          </a:p>
          <a:p/>
          <a:p>
            <a:r>
              <a:t>1. **Substitution**: Substitute trigonometric functions with their exponential forms using Euler's formula to simplify the equations.</a:t>
            </a:r>
          </a:p>
          <a:p/>
          <a:p>
            <a:r>
              <a:t>2. **Factorization**: Factorize the equation to identify common factors or simplifications that can lead to solutions.</a:t>
            </a:r>
          </a:p>
          <a:p/>
          <a:p>
            <a:r>
              <a:t>3. **Use of Identities**: Utilize trigonometric identities to simplify equations and manipulate them into a form that can be solved more easily.</a:t>
            </a:r>
          </a:p>
          <a:p/>
          <a:p>
            <a:r>
              <a:t>4. **Find General Solutions**: Since trigonometric functions are periodic, solutions to complex trigonometric equations may involve adding multiples of 2π or periods of the functions to the initial solution.</a:t>
            </a:r>
          </a:p>
          <a:p/>
          <a:p>
            <a:r>
              <a:t>5. **Graphical Analysis**: Graphing complex trigonometric equations can help visualize the solutions and understand the behavior of the functions involved.</a:t>
            </a:r>
          </a:p>
          <a:p/>
          <a:p>
            <a:r>
              <a:t>6. **Check for Extraneous Solutions**: Due to the nature of trigonometric functions, some solutions obtained may not satisfy the original equation and must be checked for validity.</a:t>
            </a:r>
          </a:p>
          <a:p/>
          <a:p>
            <a:r>
              <a:t>Overall, solving complex trigonometric equations involves a combination of algebraic manipulation, knowledge of trigonometric properties, and an understanding of complex numbers. By applying these techniques, one can find solutions to complex trigonometric equations and gain insight into the behavior of these mathematical expressions.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Trigonometric Functions of Real Numbers</a:t>
            </a:r>
          </a:p>
        </p:txBody>
      </p:sp>
      <p:sp>
        <p:nvSpPr>
          <p:cNvPr id="3" name="Content Placeholder 2"/>
          <p:cNvSpPr>
            <a:spLocks noGrp="1"/>
          </p:cNvSpPr>
          <p:nvPr>
            <p:ph idx="1"/>
          </p:nvPr>
        </p:nvSpPr>
        <p:spPr/>
        <p:txBody>
          <a:bodyPr/>
          <a:lstStyle/>
          <a:p>
            <a:r>
              <a:t>Trigonometric functions are mathematical functions that relate angles of a right triangle to the ratio of the sides of the triangle. There are six main trigonometric functions: sine, cosine, tangent, cotangent, secant, and cosecant. In this case, we will focus on the trigonometric functions of real numbers.</a:t>
            </a:r>
          </a:p>
          <a:p/>
          <a:p>
            <a:r>
              <a:t>1. Sine Function (sin): The sine of an angle in a right triangle is defined as the ratio of the length of the side opposite the angle to the length of the hypotenuse. Mathematically, sin(theta) = opposite/hypotenuse.</a:t>
            </a:r>
          </a:p>
          <a:p/>
          <a:p>
            <a:r>
              <a:t>2. Cosine Function (cos): The cosine of an angle is defined as the ratio of the length of the side adjacent to the angle to the length of the hypotenuse. Mathematically, cos(theta) = adjacent/hypotenuse.</a:t>
            </a:r>
          </a:p>
          <a:p/>
          <a:p>
            <a:r>
              <a:t>3. Tangent Function (tan): The tangent of an angle is defined as the ratio of the length of the side opposite the angle to the length of the side adjacent to the angle. Mathematically, tan(theta) = opposite/adjacent.</a:t>
            </a:r>
          </a:p>
          <a:p/>
          <a:p>
            <a:r>
              <a:t>4. Cotangent Function (cot): The cotangent of an angle is the reciprocal of the tangent function. Mathematically, cot(theta) = 1/tan(theta) = adjacent/opposite.</a:t>
            </a:r>
          </a:p>
          <a:p/>
          <a:p>
            <a:r>
              <a:t>5. Secant Function (sec): The secant of an angle is the reciprocal of the cosine function. Mathematically, sec(theta) = 1/cos(theta) = hypotenuse/adjacent.</a:t>
            </a:r>
          </a:p>
          <a:p/>
          <a:p>
            <a:r>
              <a:t>6. Cosecant Function (csc): The cosecant of an angle is the reciprocal of the sine function. Mathematically, csc(theta) = 1/sin(theta) = hypotenuse/opposite.</a:t>
            </a:r>
          </a:p>
          <a:p/>
          <a:p>
            <a:r>
              <a:t>These trigonometric functions have various properties and are used extensively in mathematics, physics, engineering, and many other fields to model and analyze periodic phenomena, such as sound waves, light waves, electrical currents, and more. Trigonometric functions are fundamental in understanding and solving problems involving angles and triangles.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Trigonometric Functions of Acute Angles</a:t>
            </a:r>
          </a:p>
        </p:txBody>
      </p:sp>
      <p:sp>
        <p:nvSpPr>
          <p:cNvPr id="3" name="Content Placeholder 2"/>
          <p:cNvSpPr>
            <a:spLocks noGrp="1"/>
          </p:cNvSpPr>
          <p:nvPr>
            <p:ph idx="1"/>
          </p:nvPr>
        </p:nvSpPr>
        <p:spPr/>
        <p:txBody>
          <a:bodyPr/>
          <a:lstStyle/>
          <a:p>
            <a:r>
              <a:t>In mathematics, 5.1. Trigonometric functions of acute angles refer to the ratios of the sides of a right triangle, specifically when dealing with acute angles (less than 90 degrees). The primary trigonometric functions of acute angles are sine, cosine, and tangent.</a:t>
            </a:r>
          </a:p>
          <a:p/>
          <a:p>
            <a:r>
              <a:t>1. Sine (sinθ) function: The sine of an angle is defined as the ratio of the length of the side opposite the angle to the length of the hypotenuse in a right triangle. In a right triangle with an acute angle θ, sinθ = opposite side / hypotenuse.</a:t>
            </a:r>
          </a:p>
          <a:p/>
          <a:p>
            <a:r>
              <a:t>2. Cosine (cosθ) function: The cosine of an angle is defined as the ratio of the length of the side adjacent to the angle to the length of the hypotenuse in a right triangle. In a right triangle with an acute angle θ, cosθ = adjacent side / hypotenuse.</a:t>
            </a:r>
          </a:p>
          <a:p/>
          <a:p>
            <a:r>
              <a:t>3. Tangent (tanθ) function: The tangent of an angle is defined as the ratio of the length of the side opposite the angle to the length of the side adjacent to the angle in a right triangle. In a right triangle with an acute angle θ, tanθ = opposite side / adjacent side.</a:t>
            </a:r>
          </a:p>
          <a:p/>
          <a:p>
            <a:r>
              <a:t>These trigonometric functions are widely used in various fields such as mathematics, physics, engineering, and more. They have specific properties and relationships that are essential in solving trigonometric equations and problems involving triangles and periodic phenomena.</a:t>
            </a:r>
          </a:p>
          <a:p/>
          <a:p>
            <a:r>
              <a:t>In addition to sine, cosine, and tangent, there are three reciprocal trigonometric functions: cosecant (cscθ), secant (secθ), and cotangent (cotθ). These functions are the reciprocals of sine, cosine, and tangent, respectively.</a:t>
            </a:r>
          </a:p>
          <a:p/>
          <a:p>
            <a:r>
              <a:t>The values of trigonometric functions for common acute angles (0°, 30°, 45°, 60°, 90°) can be found in trigonometric tables or calculated using special triangles like 30-60-90 and 45-45-90 triangles.</a:t>
            </a:r>
          </a:p>
          <a:p/>
          <a:p>
            <a:r>
              <a:t>Understanding and mastering trigonometric functions of acute angles are fundamental in trigonometry and calculus, as they provide a basis for more advanced concepts in mathematics.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5.2. Trigonometric Functions of any Angle</a:t>
            </a:r>
          </a:p>
        </p:txBody>
      </p:sp>
      <p:sp>
        <p:nvSpPr>
          <p:cNvPr id="3" name="Content Placeholder 2"/>
          <p:cNvSpPr>
            <a:spLocks noGrp="1"/>
          </p:cNvSpPr>
          <p:nvPr>
            <p:ph idx="1"/>
          </p:nvPr>
        </p:nvSpPr>
        <p:spPr/>
        <p:txBody>
          <a:bodyPr/>
          <a:lstStyle/>
          <a:p>
            <a:r>
              <a:t>Trigonometric functions are mathematical functions that relate the angles of a right triangle to the ratio of the lengths of its sides. The most common trigonometric functions are sine, cosine, and tangent, which are defined for any angle in the Cartesian coordinate system. When we talk about trigonometric functions of any angle, we are referring to the extension of these functions beyond the traditional angles of 0 to 90 degrees.</a:t>
            </a:r>
          </a:p>
          <a:p/>
          <a:p>
            <a:r>
              <a:t>In trigonometry, any angle in a Cartesian coordinate system can be represented by measuring counterclockwise from the positive x-axis. The trigonometric functions for any angle can be defined using the unit circle, where the circle is centered at the origin with radius 1 unit. </a:t>
            </a:r>
          </a:p>
          <a:p/>
          <a:p>
            <a:r>
              <a:t>For any angle theta (θ) measured counterclockwise from the positive x-axis, we define the following trigonometric functions:</a:t>
            </a:r>
          </a:p>
          <a:p/>
          <a:p>
            <a:r>
              <a:t>1. Sine (sin θ): The sine of an angle is defined as the ratio of the length of the side opposite the angle to the hypotenuse of the right triangle. In the unit circle, the y-coordinate of the point where the terminal side of the angle intersects the circle is equal to the sine of the angle.</a:t>
            </a:r>
          </a:p>
          <a:p/>
          <a:p>
            <a:r>
              <a:t>2. Cosine (cos θ): The cosine of an angle is defined as the ratio of the length of the side adjacent to the angle to the hypotenuse of the right triangle. In the unit circle, the x-coordinate of the point where the terminal side of the angle intersects the circle is equal to the cosine of the angle.</a:t>
            </a:r>
          </a:p>
          <a:p/>
          <a:p>
            <a:r>
              <a:t>3. Tangent (tan θ): The tangent of an angle is defined as the ratio of the length of the side opposite the angle to the length of the side adjacent to the angle. In the unit circle, the slope of the line passing through the origin and the point where the terminal side of the angle intersects the circle is equal to the tangent of the angle.</a:t>
            </a:r>
          </a:p>
          <a:p/>
          <a:p>
            <a:r>
              <a:t>These trigonometric functions can be extended to any angle, positive or negative, by using the periodicity properties of these functions. This means that the values of trigonometric functions repeat after every 360 degrees (or 2π radians) due to the periodic nature of the trigonometric functions.</a:t>
            </a:r>
          </a:p>
          <a:p/>
          <a:p>
            <a:r>
              <a:t>In summary, the trigonometric functions of any angle involve calculating the ratios of the sides of a right triangle or the coordinates in the unit circle to determine the sine, cosine, and tangent values for that angle. These functions are fundamental in many areas of mathematics, physics, engineering, and other disciplines where the relationships between angles and sides are important.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Unit Circle Method</a:t>
            </a:r>
          </a:p>
        </p:txBody>
      </p:sp>
      <p:sp>
        <p:nvSpPr>
          <p:cNvPr id="3" name="Content Placeholder 2"/>
          <p:cNvSpPr>
            <a:spLocks noGrp="1"/>
          </p:cNvSpPr>
          <p:nvPr>
            <p:ph idx="1"/>
          </p:nvPr>
        </p:nvSpPr>
        <p:spPr/>
        <p:txBody>
          <a:bodyPr/>
          <a:lstStyle/>
          <a:p>
            <a:r>
              <a:t>The 5.3. Unit Circle Method, often used in mathematics and physics, is a technique for solving trigonometric problems by utilizing the properties of the unit circle. The unit circle is a circle with a radius of 1 unit centered at the origin in a Cartesian coordinate system.</a:t>
            </a:r>
          </a:p>
          <a:p/>
          <a:p>
            <a:r>
              <a:t>To explain the 5.3. Unit Circle Method in detail, we need to understand the basics of trigonometry. In trigonometry, the trigonometric functions such as sine, cosine, and tangent are defined as ratios of the sides of a right triangle. When dealing with angles, the trigonometric functions can be represented using the coordinates of points on the unit circle.</a:t>
            </a:r>
          </a:p>
          <a:p/>
          <a:p>
            <a:r>
              <a:t>Here's how the 5.3. Unit Circle Method works:</a:t>
            </a:r>
          </a:p>
          <a:p/>
          <a:p>
            <a:r>
              <a:t>1. Start with the unit circle: Draw a circle with a radius of 1 unit centered at the origin (0, 0) on the Cartesian plane.</a:t>
            </a:r>
          </a:p>
          <a:p/>
          <a:p>
            <a:r>
              <a:t>2. Define the trigonometric functions: For any point P(x, y) on the unit circle, the coordinates (x, y) can be interpreted as the cosine and sine values of an angle θ formed by the radius OP and the positive x-axis. Specifically, cos θ = x and sin θ = y.</a:t>
            </a:r>
          </a:p>
          <a:p/>
          <a:p>
            <a:r>
              <a:t>3. Determine the values of trigonometric functions: By considering different angles around the unit circle, you can determine the values of sine, cosine, and tangent for those angles. This allows you to solve trigonometric equations and problems using the relationships between the angles and the trigonometric functions on the unit circle.</a:t>
            </a:r>
          </a:p>
          <a:p/>
          <a:p>
            <a:r>
              <a:t>4. Apply the method to solve problems: To solve trigonometric equations or problems using the unit circle method, you identify the angle involved, locate the corresponding point on the unit circle, and use the coordinates of that point to determine the values of sine, cosine, and tangent for the angle.</a:t>
            </a:r>
          </a:p>
          <a:p/>
          <a:p>
            <a:r>
              <a:t>5. Use properties of trigonometric functions: By understanding the properties of the trigonometric functions on the unit circle, such as periodicity, symmetries, and transformations, you can simplify trigonometric calculations and apply them to various real-world problems.</a:t>
            </a:r>
          </a:p>
          <a:p/>
          <a:p>
            <a:r>
              <a:t>Overall, the 5.3. Unit Circle Method is a powerful tool for solving trigonometric problems and visualizing the relationships between angles and trigonometric functions using the properties of the unit circle. It provides a geometric interpretation of trigonometry and helps in understanding the fundamental concepts of trigonometric functions.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Laws of Sine and Cosine</a:t>
            </a:r>
          </a:p>
        </p:txBody>
      </p:sp>
      <p:sp>
        <p:nvSpPr>
          <p:cNvPr id="3" name="Content Placeholder 2"/>
          <p:cNvSpPr>
            <a:spLocks noGrp="1"/>
          </p:cNvSpPr>
          <p:nvPr>
            <p:ph idx="1"/>
          </p:nvPr>
        </p:nvSpPr>
        <p:spPr/>
        <p:txBody>
          <a:bodyPr/>
          <a:lstStyle/>
          <a:p>
            <a:r>
              <a:t>The Laws of Sine and Cosine are principles used in trigonometry to solve triangles, specifically oblique triangles, which are triangles that do not have a right angle. These laws are derived from the relationships between the angles and sides of a triangle, and they provide a way to find missing angles or sides in a triangle when certain information is given.</a:t>
            </a:r>
          </a:p>
          <a:p/>
          <a:p>
            <a:r>
              <a:t>1. Law of Sines:</a:t>
            </a:r>
          </a:p>
          <a:p>
            <a:r>
              <a:t>The Law of Sines, also known as the Sine Rule, states that in any triangle, the ratio of the length of a side to the sine of its opposite angle is constant. In mathematical terms, for a triangle with sides a, b, c, and angles A, B, C (opposite to sides a, b, c respectively), the Law of Sines is given by:</a:t>
            </a:r>
          </a:p>
          <a:p>
            <a:r>
              <a:t>\[ \frac{a}{\sin A} = \frac{b}{\sin B} = \frac{c}{\sin C} \]</a:t>
            </a:r>
          </a:p>
          <a:p/>
          <a:p>
            <a:r>
              <a:t>This law is particularly useful when you know either two angles and a side or two sides and an angle of a triangle and need to find the remaining side lengths or angle measures.</a:t>
            </a:r>
          </a:p>
          <a:p/>
          <a:p>
            <a:r>
              <a:t>2. Law of Cosines:</a:t>
            </a:r>
          </a:p>
          <a:p>
            <a:r>
              <a:t>The Law of Cosines, also known as the Cosine Rule, is another fundamental trigonometric principle that relates the sides and angles of a triangle. It states that for any triangle with sides a, b, c, and angles A, B, C (opposite to sides a, b, c respectively), the Law of Cosines is given by:</a:t>
            </a:r>
          </a:p>
          <a:p>
            <a:r>
              <a:t>\[ c^2 = a^2 + b^2 - 2ab \cos C \]</a:t>
            </a:r>
          </a:p>
          <a:p>
            <a:r>
              <a:t>\[ a^2 = b^2 + c^2 - 2bc \cos A \]</a:t>
            </a:r>
          </a:p>
          <a:p>
            <a:r>
              <a:t>\[ b^2 = a^2 + c^2 - 2ac \cos B \]</a:t>
            </a:r>
          </a:p>
          <a:p/>
          <a:p>
            <a:r>
              <a:t>The Law of Cosines is particularly useful when you know all three sides of a triangle or two sides and the included angle, and you want to find the remaining side lengths or angle measures.</a:t>
            </a:r>
          </a:p>
          <a:p/>
          <a:p>
            <a:r>
              <a:t>By using the Law of Sines and Law of Cosines together, it is possible to solve for any missing side lengths or angle measures in an oblique triangle, making these laws powerful tools in trigonometry and geometry.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Trigonometry</a:t>
            </a:r>
          </a:p>
        </p:txBody>
      </p:sp>
      <p:sp>
        <p:nvSpPr>
          <p:cNvPr id="3" name="Content Placeholder 2"/>
          <p:cNvSpPr>
            <a:spLocks noGrp="1"/>
          </p:cNvSpPr>
          <p:nvPr>
            <p:ph idx="1"/>
          </p:nvPr>
        </p:nvSpPr>
        <p:spPr/>
        <p:txBody>
          <a:bodyPr/>
          <a:lstStyle/>
          <a:p>
            <a:r>
              <a:t>Trigonometry is a branch of mathematics that focuses on the relationships between the sides and angles of triangles. The word itself comes from the Greek words "trigonon" (meaning triangle) and "metron" (meaning measure). Trigonometry is widely used in various fields such as physics, engineering, astronomy, and architecture.</a:t>
            </a:r>
          </a:p>
          <a:p/>
          <a:p>
            <a:r>
              <a:t>The fundamental concept in trigonometry is the right triangle, which consists of a 90-degree angle and two acute angles. The three main trigonometric ratios that are defined based on the sides of a right triangle are sine, cosine, and tangent:</a:t>
            </a:r>
          </a:p>
          <a:p/>
          <a:p>
            <a:r>
              <a:t>1. Sine (sinθ): The sine of an angle in a right triangle is equal to the length of the side opposite the angle divided by the length of the hypotenuse.</a:t>
            </a:r>
          </a:p>
          <a:p>
            <a:r>
              <a:t>   </a:t>
            </a:r>
          </a:p>
          <a:p>
            <a:r>
              <a:t>   sinθ = Opposite / Hypotenuse</a:t>
            </a:r>
          </a:p>
          <a:p/>
          <a:p>
            <a:r>
              <a:t>2. Cosine (cosθ): The cosine of an angle in a right triangle is equal to the length of the side adjacent to the angle divided by the length of the hypotenuse.</a:t>
            </a:r>
          </a:p>
          <a:p>
            <a:r>
              <a:t>   </a:t>
            </a:r>
          </a:p>
          <a:p>
            <a:r>
              <a:t>   cosθ = Adjacent / Hypotenuse</a:t>
            </a:r>
          </a:p>
          <a:p/>
          <a:p>
            <a:r>
              <a:t>3. Tangent (tanθ): The tangent of an angle in a right triangle is equal to the length of the side opposite the angle divided by the length of the side adjacent to the angle.</a:t>
            </a:r>
          </a:p>
          <a:p>
            <a:r>
              <a:t>   </a:t>
            </a:r>
          </a:p>
          <a:p>
            <a:r>
              <a:t>   tanθ = Opposite / Adjacent</a:t>
            </a:r>
          </a:p>
          <a:p/>
          <a:p>
            <a:r>
              <a:t>These trigonometric ratios help in solving various problems involving angles and sides in a triangle. Trigonometry also involves functions like secant, cosecant, and cotangent, which are reciprocal functions of sine, cosine, and tangent respectively.</a:t>
            </a:r>
          </a:p>
          <a:p/>
          <a:p>
            <a:r>
              <a:t>Trigonometry has various applications in real-life situations such as calculating distances, measuring heights, analyzing periodic phenomena like sound waves and light waves, and designing structures.</a:t>
            </a:r>
          </a:p>
          <a:p/>
          <a:p>
            <a:r>
              <a:t>Overall, trigonometry plays a crucial role in mathematics and its applications extend to a wide range of disciplines, making it an essential subject for students studying fields that involve geometry and measurements.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Law of Sines</a:t>
            </a:r>
          </a:p>
        </p:txBody>
      </p:sp>
      <p:sp>
        <p:nvSpPr>
          <p:cNvPr id="3" name="Content Placeholder 2"/>
          <p:cNvSpPr>
            <a:spLocks noGrp="1"/>
          </p:cNvSpPr>
          <p:nvPr>
            <p:ph idx="1"/>
          </p:nvPr>
        </p:nvSpPr>
        <p:spPr/>
        <p:txBody>
          <a:bodyPr/>
          <a:lstStyle/>
          <a:p>
            <a:r>
              <a:t>The Law of Sines, also known as the Sine Rule, is a trigonometric law used in mathematics to relate the sides of a triangle to the sines of its angles. It is defined as follows:</a:t>
            </a:r>
          </a:p>
          <a:p/>
          <a:p>
            <a:r>
              <a:t>For any triangle with sides a, b, and c opposite the angles A, B, and C respectively, the Law of Sines states:</a:t>
            </a:r>
          </a:p>
          <a:p/>
          <a:p>
            <a:r>
              <a:t>\[ \frac{a}{\sin A} = \frac{b}{\sin B} = \frac{c}{\sin C} \]</a:t>
            </a:r>
          </a:p>
          <a:p/>
          <a:p>
            <a:r>
              <a:t>This formula can be expressed in various ways, such as:</a:t>
            </a:r>
          </a:p>
          <a:p/>
          <a:p>
            <a:r>
              <a:t>\[ \frac{a}{\sin A} = \frac{b}{\sin B} \]</a:t>
            </a:r>
          </a:p>
          <a:p>
            <a:r>
              <a:t>\[ \frac{b}{\sin B} = \frac{c}{\sin C} \]</a:t>
            </a:r>
          </a:p>
          <a:p>
            <a:r>
              <a:t>\[ \frac{c}{\sin C} = \frac{a}{\sin A} \]</a:t>
            </a:r>
          </a:p>
          <a:p/>
          <a:p>
            <a:r>
              <a:t>The Law of Sines is particularly useful in solving triangles when you know:</a:t>
            </a:r>
          </a:p>
          <a:p/>
          <a:p>
            <a:r>
              <a:t>1. Two angles and a side (AAS or ASA)</a:t>
            </a:r>
          </a:p>
          <a:p>
            <a:r>
              <a:t>2. Two sides and a non-included angle (SSA)</a:t>
            </a:r>
          </a:p>
          <a:p/>
          <a:p>
            <a:r>
              <a:t>In the case of SSA, there can be one or two solutions due to the ambiguous case, known as the Law of Ambiguity. This is because the sine function is periodic, and an angle and its supplementary angle have the same sine value. Therefore, given two sides and a non-included angle, you may have two possible triangles or no solution at all, depending on the values.</a:t>
            </a:r>
          </a:p>
          <a:p/>
          <a:p>
            <a:r>
              <a:t>To use the Law of Sines, follow these steps:</a:t>
            </a:r>
          </a:p>
          <a:p/>
          <a:p>
            <a:r>
              <a:t>1. Identify the known values: angle(s) and side lengths.</a:t>
            </a:r>
          </a:p>
          <a:p>
            <a:r>
              <a:t>2. Choose an appropriate ratio using the Law of Sines formula.</a:t>
            </a:r>
          </a:p>
          <a:p>
            <a:r>
              <a:t>3. Solve for the unknown side or angle.</a:t>
            </a:r>
          </a:p>
          <a:p>
            <a:r>
              <a:t>4. Check for the ambiguous case in SSA.</a:t>
            </a:r>
          </a:p>
          <a:p/>
          <a:p>
            <a:r>
              <a:t>The Law of Sines is fundamental in trigonometry and geometry and is commonly used in various practical applications, such as navigation, engineering, physics, and more. It provides a powerful tool for solving triangles and understanding the relationships between the angles and sides of a triangle.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Law of Cosines</a:t>
            </a:r>
          </a:p>
        </p:txBody>
      </p:sp>
      <p:sp>
        <p:nvSpPr>
          <p:cNvPr id="3" name="Content Placeholder 2"/>
          <p:cNvSpPr>
            <a:spLocks noGrp="1"/>
          </p:cNvSpPr>
          <p:nvPr>
            <p:ph idx="1"/>
          </p:nvPr>
        </p:nvSpPr>
        <p:spPr/>
        <p:txBody>
          <a:bodyPr/>
          <a:lstStyle/>
          <a:p>
            <a:r>
              <a:t>The Law of Cosines, sometimes also referred to as the Cosine Rule, is a mathematical formula that relates the lengths of the sides of a triangle to the cosine of one of its angles. The Law of Cosines is particularly useful in trigonometry and geometry when dealing with non-right triangles (those that do not have a right angle).</a:t>
            </a:r>
          </a:p>
          <a:p/>
          <a:p>
            <a:r>
              <a:t>The general form of the Law of Cosines is expressed as:</a:t>
            </a:r>
          </a:p>
          <a:p/>
          <a:p>
            <a:r>
              <a:t>c^2 = a^2 + b^2 - 2ab * cos(C)</a:t>
            </a:r>
          </a:p>
          <a:p/>
          <a:p>
            <a:r>
              <a:t>Where:</a:t>
            </a:r>
          </a:p>
          <a:p>
            <a:r>
              <a:t>- c is the length of the side opposite the angle C,</a:t>
            </a:r>
          </a:p>
          <a:p>
            <a:r>
              <a:t>- a and b are the lengths of the other two sides of the triangle, and</a:t>
            </a:r>
          </a:p>
          <a:p>
            <a:r>
              <a:t>- C is the angle opposite side c.</a:t>
            </a:r>
          </a:p>
          <a:p/>
          <a:p>
            <a:r>
              <a:t>The Law of Cosines can also be written in different forms depending on what information is known about the triangle. For example:</a:t>
            </a:r>
          </a:p>
          <a:p/>
          <a:p>
            <a:r>
              <a:t>If you know all three sides of the triangle (a, b, c), you can use the formula to find the cosine of one of the angles:</a:t>
            </a:r>
          </a:p>
          <a:p/>
          <a:p>
            <a:r>
              <a:t>cos(C) = (a^2 + b^2 - c^2) / 2ab</a:t>
            </a:r>
          </a:p>
          <a:p/>
          <a:p>
            <a:r>
              <a:t>If you know two sides and the included angle (a, b, and angle C), you can use the formula to find the length of the third side:</a:t>
            </a:r>
          </a:p>
          <a:p/>
          <a:p>
            <a:r>
              <a:t>c^2 = a^2 + b^2 - 2ab * cos(C)</a:t>
            </a:r>
          </a:p>
          <a:p/>
          <a:p>
            <a:r>
              <a:t>The Law of Cosines is particularly useful when dealing with obtuse triangles, as the Law of Sines may not be able to solve for all the sides and angles in these cases.</a:t>
            </a:r>
          </a:p>
          <a:p/>
          <a:p>
            <a:r>
              <a:t>Overall, the Law of Cosines is a powerful tool in trigonometry that helps in solving triangles and understanding the relationships between the sides and angles of a triangle.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6.3. Applications of Laws of Sine and Cosine</a:t>
            </a:r>
          </a:p>
        </p:txBody>
      </p:sp>
      <p:sp>
        <p:nvSpPr>
          <p:cNvPr id="3" name="Content Placeholder 2"/>
          <p:cNvSpPr>
            <a:spLocks noGrp="1"/>
          </p:cNvSpPr>
          <p:nvPr>
            <p:ph idx="1"/>
          </p:nvPr>
        </p:nvSpPr>
        <p:spPr/>
        <p:txBody>
          <a:bodyPr/>
          <a:lstStyle/>
          <a:p>
            <a:r>
              <a:t>The laws of Sine and Cosine are fundamental mathematical principles that are used in trigonometry to solve triangles based on the relationships between the sides and angles. These laws have various applications in real-life scenarios, science, engineering, and everyday problem-solving. Here are some detailed applications of the laws of Sine and Cosine:</a:t>
            </a:r>
          </a:p>
          <a:p/>
          <a:p>
            <a:r>
              <a:t>1. **Navigation**: One of the most practical applications of the laws of Sine and Cosine is in navigation. Navigators, pilots, and sailors use these laws to determine the direction and distance between two points. By measuring angles and distances to known landmarks or celestial bodies, navigators can calculate their position relative to these points using trigonometric principles.</a:t>
            </a:r>
          </a:p>
          <a:p/>
          <a:p>
            <a:r>
              <a:t>2. **Surveying**: Surveyors use the laws of Sine and Cosine extensively to measure distances and angles in the field. By setting up triangles between known points and measuring angles and side lengths, surveyors can accurately determine the dimensions and boundaries of land, buildings, or any surveyed area.</a:t>
            </a:r>
          </a:p>
          <a:p/>
          <a:p>
            <a:r>
              <a:t>3. **Engineering**: Engineers use trigonometric principles, including the laws of Sine and Cosine, in various applications such as designing structures, analyzing forces, and calculating dimensions. For example, in civil engineering, the laws of Sine and Cosine are used to design bridges, buildings, and roads by calculating angles, distances, and forces acting on the structures.</a:t>
            </a:r>
          </a:p>
          <a:p/>
          <a:p>
            <a:r>
              <a:t>4. **Physics**: In physics, the laws of Sine and Cosine are used in analyzing the motion of objects, forces acting on objects, and calculating vectors. For instance, when studying projectile motion, the laws of Sine and Cosine can be used to break down the initial velocity and angle of launch into horizontal and vertical components, which helps in predicting the path of the projectile.</a:t>
            </a:r>
          </a:p>
          <a:p/>
          <a:p>
            <a:r>
              <a:t>5. **Astronomy**: Astronomers use trigonometric principles to determine the positions and movements of celestial bodies in the sky. By measuring angles and distances between stars, planets, and other astronomical objects, astronomers can apply the laws of Sine and Cosine to calculate their positions relative to Earth or other reference points.</a:t>
            </a:r>
          </a:p>
          <a:p/>
          <a:p>
            <a:r>
              <a:t>6. **Mechanical Systems**: The laws of Sine and Cosine are crucial in analyzing mechanical systems such as pulleys, pendulums, and gears. Engineers and designers use these laws to calculate forces, velocities, and displacements in mechanical systems, ensuring their proper functioning and efficiency.</a:t>
            </a:r>
          </a:p>
          <a:p/>
          <a:p>
            <a:r>
              <a:t>In summary, the laws of Sine and Cosine play a vital role in various fields ranging from navigation and surveying to engineering, physics, astronomy, and mechanical systems. Understanding and applying these trigonometric principles allow professionals to solve complex problems involving triangles, angles, and distances, leading to accurate measurements, designs, and calculations in diverse real-world situations.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Trigonometry in Complex Numbers</a:t>
            </a:r>
          </a:p>
        </p:txBody>
      </p:sp>
      <p:sp>
        <p:nvSpPr>
          <p:cNvPr id="3" name="Content Placeholder 2"/>
          <p:cNvSpPr>
            <a:spLocks noGrp="1"/>
          </p:cNvSpPr>
          <p:nvPr>
            <p:ph idx="1"/>
          </p:nvPr>
        </p:nvSpPr>
        <p:spPr/>
        <p:txBody>
          <a:bodyPr/>
          <a:lstStyle/>
          <a:p>
            <a:r>
              <a:t>Trigonometry in complex numbers enables us to represent complex numbers in terms of their magnitudes and angles, similar to how we represent vectors in polar form. By understanding the trigonometric representation of complex numbers, we can easily visualize and manipulate them in a more elegant and efficient manner.</a:t>
            </a:r>
          </a:p>
          <a:p/>
          <a:p>
            <a:r>
              <a:t>1. **Polar Form of Complex Numbers:**</a:t>
            </a:r>
          </a:p>
          <a:p>
            <a:r>
              <a:t>Complex numbers are often represented in polar form as \( z = r(\cos \theta + i \sin \theta) \), where:</a:t>
            </a:r>
          </a:p>
          <a:p>
            <a:r>
              <a:t>   - \( r \) is the magnitude (modulus) of the complex number \( z \) and is equal to \( \sqrt{a^2 + b^2} \), where \( z = a + bi \).</a:t>
            </a:r>
          </a:p>
          <a:p>
            <a:r>
              <a:t>   - \( \theta \) (theta) is the argument (phase angle) of the complex number \( z \) and can be calculated as \( \theta = \arctan\left(\frac{b}{a}\right) \).</a:t>
            </a:r>
          </a:p>
          <a:p/>
          <a:p>
            <a:r>
              <a:t>2. **Euler's Formula:**</a:t>
            </a:r>
          </a:p>
          <a:p>
            <a:r>
              <a:t>Euler's formula establishes a fundamental relationship between complex exponential functions and trigonometric functions. It states that \( e^{i\theta} = \cos \theta + i \sin \theta \).</a:t>
            </a:r>
          </a:p>
          <a:p>
            <a:r>
              <a:t>This formula is a crucial link between trigonometry and complex numbers, allowing us to relate exponential functions in the complex plane to sinusoidal functions in the real plane.</a:t>
            </a:r>
          </a:p>
          <a:p/>
          <a:p>
            <a:r>
              <a:t>3. **De Moivre's Theorem:**</a:t>
            </a:r>
          </a:p>
          <a:p>
            <a:r>
              <a:t>De Moivre's theorem is an essential result derived from Euler's formula. It states that for any complex number \( z = r(\cos \theta + i \sin \theta) \) and any positive integer \( n \), we have \( z^n = r^n(\cos n\theta + i \sin n\theta) \).</a:t>
            </a:r>
          </a:p>
          <a:p>
            <a:r>
              <a:t>De Moivre's theorem is particularly useful for raising complex numbers to integer powers and extracting roots of complex numbers in trigonometric form.</a:t>
            </a:r>
          </a:p>
          <a:p/>
          <a:p>
            <a:r>
              <a:t>4. **Applications of Trigonometry in Complex Numbers:**</a:t>
            </a:r>
          </a:p>
          <a:p>
            <a:r>
              <a:t>   - **Addition and Subtraction:** Complex numbers in trigonometric form can be added or subtracted by adding or subtracting their magnitudes and angles separately.</a:t>
            </a:r>
          </a:p>
          <a:p>
            <a:r>
              <a:t>   - **Multiplication and Division:** To multiply complex numbers in polar form, we multiply their magnitudes and add their angles. For division, we divide their magnitudes and subtract the angles.</a:t>
            </a:r>
          </a:p>
          <a:p>
            <a:r>
              <a:t>   - **Powers and Roots:** De Moivre's theorem allows us to raise complex numbers to powers and find roots efficiently using trigonometric expressions.</a:t>
            </a:r>
          </a:p>
          <a:p>
            <a:r>
              <a:t>   - **Graphical Representation:** Representing complex numbers in the polar coordinate system provides a visual understanding of their relationships, making it easier to interpret and analyze their properties.</a:t>
            </a:r>
          </a:p>
          <a:p/>
          <a:p>
            <a:r>
              <a:t>Overall, trigonometry in complex numbers offers a powerful tool for dealing with complex arithmetic operations, transformations, and analyses, providing insights that may not be readily apparent in the Cartesian form of complex numbers.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7.1. Definition of Complex Numbers</a:t>
            </a:r>
          </a:p>
        </p:txBody>
      </p:sp>
      <p:sp>
        <p:nvSpPr>
          <p:cNvPr id="3" name="Content Placeholder 2"/>
          <p:cNvSpPr>
            <a:spLocks noGrp="1"/>
          </p:cNvSpPr>
          <p:nvPr>
            <p:ph idx="1"/>
          </p:nvPr>
        </p:nvSpPr>
        <p:spPr/>
        <p:txBody>
          <a:bodyPr/>
          <a:lstStyle/>
          <a:p>
            <a:r>
              <a:t>Complex numbers are numbers that extend the concept of real numbers by adding a new element called the imaginary unit, denoted by the symbol "i." In the complex number system, numbers are expressed in the form a + bi, where "a" and "b" are real numbers, and "i" represents the square root of -1.</a:t>
            </a:r>
          </a:p>
          <a:p/>
          <a:p>
            <a:r>
              <a:t>The number "a" is called the real part, and the number "b" is called the imaginary part. Complex numbers are used in various mathematical fields, such as algebra, calculus, and physics, to solve equations that do not have real number solutions.</a:t>
            </a:r>
          </a:p>
          <a:p/>
          <a:p>
            <a:r>
              <a:t>When performing operations with complex numbers, addition, subtraction, multiplication, and division are done similarly to real numbers but with the special rule that i^2 = -1. This property allows for simplification and manipulation of complex expressions.</a:t>
            </a:r>
          </a:p>
          <a:p/>
          <a:p>
            <a:r>
              <a:t>Complex numbers can be represented on a complex plane, where the x-axis represents the real part and the y-axis represents the imaginary part. This representation helps visualize complex numbers and understand their properties geometrically.</a:t>
            </a:r>
          </a:p>
          <a:p/>
          <a:p>
            <a:r>
              <a:t>In conclusion, the definition of complex numbers as numbers of the form a + bi, where "a" is the real part, "b" is the imaginary part, and "i" is the imaginary unit, extends the concept of real numbers to include solutions to equations that involve the square root of -1.</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7.2. Euler's Formula</a:t>
            </a:r>
          </a:p>
        </p:txBody>
      </p:sp>
      <p:sp>
        <p:nvSpPr>
          <p:cNvPr id="3" name="Content Placeholder 2"/>
          <p:cNvSpPr>
            <a:spLocks noGrp="1"/>
          </p:cNvSpPr>
          <p:nvPr>
            <p:ph idx="1"/>
          </p:nvPr>
        </p:nvSpPr>
        <p:spPr/>
        <p:txBody>
          <a:bodyPr/>
          <a:lstStyle/>
          <a:p>
            <a:r>
              <a:t>Euler's formula is a mathematical formula that establishes a fundamental relationship between the trigonometric functions cosine and sine with the complex exponential function. The formula is expressed as:</a:t>
            </a:r>
          </a:p>
          <a:p/>
          <a:p>
            <a:r>
              <a:t>e^(ix) = cos(x) + i*sin(x)</a:t>
            </a:r>
          </a:p>
          <a:p/>
          <a:p>
            <a:r>
              <a:t>Where:</a:t>
            </a:r>
          </a:p>
          <a:p>
            <a:r>
              <a:t>- e is the base of the natural logarithm (Euler's number, approximately equal to 2.71828),</a:t>
            </a:r>
          </a:p>
          <a:p>
            <a:r>
              <a:t>- i is the imaginary unit (√(-1)),</a:t>
            </a:r>
          </a:p>
          <a:p>
            <a:r>
              <a:t>- x is a real number representing an angle in radians,</a:t>
            </a:r>
          </a:p>
          <a:p>
            <a:r>
              <a:t>- cos(x) represents the cosine of the angle x,</a:t>
            </a:r>
          </a:p>
          <a:p>
            <a:r>
              <a:t>- sin(x) represents the sine of the angle x.</a:t>
            </a:r>
          </a:p>
          <a:p/>
          <a:p>
            <a:r>
              <a:t>When x = π, Euler's formula simplifies to:</a:t>
            </a:r>
          </a:p>
          <a:p/>
          <a:p>
            <a:r>
              <a:t>e^(iπ) + 1 = 0</a:t>
            </a:r>
          </a:p>
          <a:p/>
          <a:p>
            <a:r>
              <a:t>which is known as Euler's identity and is considered as one of the most elegant and profound equations in mathematics, as it combines five fundamental mathematical constants (e, i, π, 1, and 0) in a single equation.</a:t>
            </a:r>
          </a:p>
          <a:p/>
          <a:p>
            <a:r>
              <a:t>Euler's formula demonstrates the deep connection between trigonometry, complex numbers, and exponential functions. It provides a powerful tool for simplifying complex mathematical problems and has wide applications in various branches of mathematics, physics, engineering, and other fields.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7.3. De Moivre's Theorem</a:t>
            </a:r>
          </a:p>
        </p:txBody>
      </p:sp>
      <p:sp>
        <p:nvSpPr>
          <p:cNvPr id="3" name="Content Placeholder 2"/>
          <p:cNvSpPr>
            <a:spLocks noGrp="1"/>
          </p:cNvSpPr>
          <p:nvPr>
            <p:ph idx="1"/>
          </p:nvPr>
        </p:nvSpPr>
        <p:spPr/>
        <p:txBody>
          <a:bodyPr/>
          <a:lstStyle/>
          <a:p>
            <a:r>
              <a:t>De Moivre's Theorem is a fundamental theorem in mathematics that provides a way to raise complex numbers to a power. It is named after the French mathematician Abraham de Moivre, who introduced it in the 18th century. The theorem is particularly useful in trigonometry and complex analysis.</a:t>
            </a:r>
          </a:p>
          <a:p/>
          <a:p>
            <a:r>
              <a:t>The theorem states that for any complex number \( z = r(\cos\theta + i \sin\theta) \), where \( r \) is the magnitude of the complex number and \( \theta \) is the argument (angle) in trigonometric form, and any positive integer \( n \), the nth power of the complex number can be computed as:</a:t>
            </a:r>
          </a:p>
          <a:p/>
          <a:p>
            <a:r>
              <a:t>\[ z^n = r^n(\cos(n\theta) + i\sin(n\theta)) \]</a:t>
            </a:r>
          </a:p>
          <a:p/>
          <a:p>
            <a:r>
              <a:t>In other words, to raise a complex number to a power, you raise its magnitude to the power and multiply the angle by the power.</a:t>
            </a:r>
          </a:p>
          <a:p/>
          <a:p>
            <a:r>
              <a:t>The significance of De Moivre's Theorem lies in its ability to simplify calculations involving powers of complex numbers, especially in trigonometric functions and polar form representations. By expressing complex numbers in polar form, calculations such as exponentiation, multiplication, and division become more manageable.</a:t>
            </a:r>
          </a:p>
          <a:p/>
          <a:p>
            <a:r>
              <a:t>De Moivre's Theorem is also closely related to Euler's formula, which connects complex numbers, trigonometry, and exponential functions. Euler's formula states that for any real number \( x \):</a:t>
            </a:r>
          </a:p>
          <a:p/>
          <a:p>
            <a:r>
              <a:t>\[ e^{ix} = \cos x + i\sin x \]</a:t>
            </a:r>
          </a:p>
          <a:p/>
          <a:p>
            <a:r>
              <a:t>De Moivre's Theorem can be derived from Euler's formula by substituting \( z = r(e^{i\theta}) \) and expanding the expression using Euler's formula.</a:t>
            </a:r>
          </a:p>
          <a:p/>
          <a:p>
            <a:r>
              <a:t>Overall, De Moivre's Theorem is a powerful tool in mathematics that simplifies calculations involving complex numbers, trigonometry, and polar form representations, making it a valuable concept in various branches of mathematics and engineering.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Inverse Trigonometric Functions</a:t>
            </a:r>
          </a:p>
        </p:txBody>
      </p:sp>
      <p:sp>
        <p:nvSpPr>
          <p:cNvPr id="3" name="Content Placeholder 2"/>
          <p:cNvSpPr>
            <a:spLocks noGrp="1"/>
          </p:cNvSpPr>
          <p:nvPr>
            <p:ph idx="1"/>
          </p:nvPr>
        </p:nvSpPr>
        <p:spPr/>
        <p:txBody>
          <a:bodyPr/>
          <a:lstStyle/>
          <a:p>
            <a:r>
              <a:t>Sure! Inverse trigonometric functions are functions that perform the opposite operation of trigonometric functions. They allow us to find the angle measure that corresponds to a particular value of a trigonometric ratio. The most common inverse trigonometric functions are:</a:t>
            </a:r>
          </a:p>
          <a:p/>
          <a:p>
            <a:r>
              <a:t>1. Inverse Sine Function (arcsin or sin^-1): The inverse sine function takes input values between -1 and 1 and returns an angle measure between -90 degrees and 90 degrees (or -π/2 and π/2 radians). It is used to find the angle whose sine is a given value.</a:t>
            </a:r>
          </a:p>
          <a:p/>
          <a:p>
            <a:r>
              <a:t>2. Inverse Cosine Function (arccos or cos^-1): The inverse cosine function also takes input values between -1 and 1 and returns an angle measure between 0 degrees and 180 degrees (or 0 and π radians). It is used to find the angle whose cosine is a given value.</a:t>
            </a:r>
          </a:p>
          <a:p/>
          <a:p>
            <a:r>
              <a:t>3. Inverse Tangent Function (arctan or tan^-1): The inverse tangent function takes input values from negative infinity to positive infinity and returns an angle measure between -90 degrees and 90 degrees (or -π/2 and π/2 radians). It is used to find the angle whose tangent is a given value.</a:t>
            </a:r>
          </a:p>
          <a:p/>
          <a:p>
            <a:r>
              <a:t>Similarly, there are inverse functions for the other three trigonometric functions: cosecant, secant, and cotangent.</a:t>
            </a:r>
          </a:p>
          <a:p/>
          <a:p>
            <a:r>
              <a:t>It is important to note that the domain and range of inverse trigonometric functions are specific to ensure that they are one-to-one functions. For example, the domain of arccosine is [-1, 1] and the range is [0, π].</a:t>
            </a:r>
          </a:p>
          <a:p/>
          <a:p>
            <a:r>
              <a:t>Inverse trigonometric functions are widely used in various fields such as physics, engineering, and mathematics to solve problems involving angles and trigonometric ratios. They are essential in solving equations involving trigonometric functions and in applications such as navigation, signal processing, and wave analysis.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8.1. Arcsine Function</a:t>
            </a:r>
          </a:p>
        </p:txBody>
      </p:sp>
      <p:sp>
        <p:nvSpPr>
          <p:cNvPr id="3" name="Content Placeholder 2"/>
          <p:cNvSpPr>
            <a:spLocks noGrp="1"/>
          </p:cNvSpPr>
          <p:nvPr>
            <p:ph idx="1"/>
          </p:nvPr>
        </p:nvSpPr>
        <p:spPr/>
        <p:txBody>
          <a:bodyPr/>
          <a:lstStyle/>
          <a:p>
            <a:r>
              <a:t>The arcsine function, denoted as arcsin(x), is the inverse of the sine function. It is used to find the angle whose sine is a given number. The domain of arcsin(x) is -1 ≤ x ≤ 1, and the range is -π/2 ≤ arcsin(x) ≤ π/2. </a:t>
            </a:r>
          </a:p>
          <a:p/>
          <a:p>
            <a:r>
              <a:t>When taking the arcsine of a value x between -1 and 1, the output will be an angle in radians between -π/2 and π/2 whose sine is x. In other words, if y = arcsin(x), then sin(y) = x.</a:t>
            </a:r>
          </a:p>
          <a:p/>
          <a:p>
            <a:r>
              <a:t>The graph of the arcsine function is not a function in the traditional sense, as it fails the vertical line test due to being multivalued. Therefore, the principal value of arcsin(x) is typically chosen to be the value between -π/2 and π/2.</a:t>
            </a:r>
          </a:p>
          <a:p/>
          <a:p>
            <a:r>
              <a:t>Some key properties of the arcsine function include:</a:t>
            </a:r>
          </a:p>
          <a:p>
            <a:r>
              <a:t>1. The arcsine of 0 is 0: arcsin(0) = 0.</a:t>
            </a:r>
          </a:p>
          <a:p>
            <a:r>
              <a:t>2. The arcsine of 1 is π/2: arcsin(1) = π/2.</a:t>
            </a:r>
          </a:p>
          <a:p>
            <a:r>
              <a:t>3. The arcsine of -1 is -π/2: arcsin(-1) = -π/2.</a:t>
            </a:r>
          </a:p>
          <a:p/>
          <a:p>
            <a:r>
              <a:t>The arcsine function is commonly used in trigonometry, calculus, and various branches of science and engineering to determine angles given the sine of the angle. It is also used in solving problems involving right triangles, such as finding unknown angles or sides.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8.2. Arccosine Function</a:t>
            </a:r>
          </a:p>
        </p:txBody>
      </p:sp>
      <p:sp>
        <p:nvSpPr>
          <p:cNvPr id="3" name="Content Placeholder 2"/>
          <p:cNvSpPr>
            <a:spLocks noGrp="1"/>
          </p:cNvSpPr>
          <p:nvPr>
            <p:ph idx="1"/>
          </p:nvPr>
        </p:nvSpPr>
        <p:spPr/>
        <p:txBody>
          <a:bodyPr/>
          <a:lstStyle/>
          <a:p>
            <a:r>
              <a:t>The arccosine function, denoted as arccos(x) or cos^(-1)(x) is the inverse function of the cosine function. The arccosine function allows us to find the angle whose cosine is a given value. In simpler terms, if we have a cosine value, using arccosine allows us to find the angle associated with that cosine value.</a:t>
            </a:r>
          </a:p>
          <a:p/>
          <a:p>
            <a:r>
              <a:t>For the arccosine function to be well-defined, the input x must be in the range of -1 to 1 since the cosine function has a range of -1 to 1. This means that the output of the arccosine function will be in the range of 0 to π radians or 0° to 180°.</a:t>
            </a:r>
          </a:p>
          <a:p/>
          <a:p>
            <a:r>
              <a:t>The arccosine function is periodic with a period of 2π, meaning that there are infinitely many angles that have the same cosine value. To uniquely determine the angle, we need to consider the context or assumption behind the given cosine value.</a:t>
            </a:r>
          </a:p>
          <a:p/>
          <a:p>
            <a:r>
              <a:t>The graphical representation of the arccosine function is a decreasing function that is symmetric about the point (0, π/2) on the Cartesian plane. The curve approaches the x-axis asymptotically as x approaches -1 and 1.</a:t>
            </a:r>
          </a:p>
          <a:p/>
          <a:p>
            <a:r>
              <a:t>Applications of the arccosine function can be found in various fields such as physics, engineering, and computer science where angles play a crucial role. It is particularly useful in solving problems related to oscillations, waves, and other periodic phenomena.</a:t>
            </a:r>
          </a:p>
          <a:p/>
          <a:p>
            <a:r>
              <a:t>Overall, the arccosine function serves as a powerful tool in trigonometry for determining angles from cosine values and finding solutions to a wide range of mathematical problems.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Definition of Trigonometry</a:t>
            </a:r>
          </a:p>
        </p:txBody>
      </p:sp>
      <p:sp>
        <p:nvSpPr>
          <p:cNvPr id="3" name="Content Placeholder 2"/>
          <p:cNvSpPr>
            <a:spLocks noGrp="1"/>
          </p:cNvSpPr>
          <p:nvPr>
            <p:ph idx="1"/>
          </p:nvPr>
        </p:nvSpPr>
        <p:spPr/>
        <p:txBody>
          <a:bodyPr/>
          <a:lstStyle/>
          <a:p>
            <a:r>
              <a:t>Trigonometry is a branch of mathematics that focuses on the relationships between the sides and angles of triangles. The word "trigonometry" is derived from the Greek words "trigonon" (meaning triangle) and "metron" (meaning measure), reflecting its origins in the study of measuring triangles. </a:t>
            </a:r>
          </a:p>
          <a:p/>
          <a:p>
            <a:r>
              <a:t>In trigonometry, three main trigonometric functions are used to analyze and solve problems related to triangles: sine, cosine, and tangent. These functions relate the angles of a triangle to the ratios of its sides. The basic trigonometric functions are defined as follows:</a:t>
            </a:r>
          </a:p>
          <a:p/>
          <a:p>
            <a:r>
              <a:t>1. Sine (sin) = Opposite side / Hypotenuse</a:t>
            </a:r>
          </a:p>
          <a:p>
            <a:r>
              <a:t>2. Cosine (cos) = Adjacent side / Hypotenuse</a:t>
            </a:r>
          </a:p>
          <a:p>
            <a:r>
              <a:t>3. Tangent (tan) = Opposite side / Adjacent side</a:t>
            </a:r>
          </a:p>
          <a:p/>
          <a:p>
            <a:r>
              <a:t>These trigonometric functions are used to find missing side lengths or angles in a triangle, given certain known information. Trigonometry is applied in various fields such as physics, engineering, astronomy, and architecture, where the relationship between angles and distances is crucial.</a:t>
            </a:r>
          </a:p>
          <a:p/>
          <a:p>
            <a:r>
              <a:t>Overall, trigonometry plays a fundamental role in understanding spatial relationships and is key to solving a wide range of real-world problems involving triangles and angles.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8.3. Arctangent Function</a:t>
            </a:r>
          </a:p>
        </p:txBody>
      </p:sp>
      <p:sp>
        <p:nvSpPr>
          <p:cNvPr id="3" name="Content Placeholder 2"/>
          <p:cNvSpPr>
            <a:spLocks noGrp="1"/>
          </p:cNvSpPr>
          <p:nvPr>
            <p:ph idx="1"/>
          </p:nvPr>
        </p:nvSpPr>
        <p:spPr/>
        <p:txBody>
          <a:bodyPr/>
          <a:lstStyle/>
          <a:p>
            <a:r>
              <a:t>The arctangent function, denoted as atan(x) or tan^(-1)(x), is the inverse function of the tangent function. In trigonometry, the tangent of an angle in a right-angled triangle is defined as the ratio of the side opposite the angle to the side adjacent to the angle. The arctangent function, on the other hand, takes a ratio as its input and returns the corresponding angle in radians.</a:t>
            </a:r>
          </a:p>
          <a:p/>
          <a:p>
            <a:r>
              <a:t>The arctangent function is defined for all real numbers and its range is (-π/2, π/2), meaning that its output will always be between -π/2 and π/2 radians. The arctangent function is periodic with a period of π, which means that arctan(x) = arctan(x + nπ) for any integer n.</a:t>
            </a:r>
          </a:p>
          <a:p/>
          <a:p>
            <a:r>
              <a:t>Some key properties of the arctangent function include:</a:t>
            </a:r>
          </a:p>
          <a:p/>
          <a:p>
            <a:r>
              <a:t>1. Symmetry: The arctangent function is an odd function, which means that arctan(-x) = -arctan(x).</a:t>
            </a:r>
          </a:p>
          <a:p/>
          <a:p>
            <a:r>
              <a:t>2. Derivative: The derivative of the arctangent function is given by d/dx(arctan(x)) = 1/(1 + x^2).</a:t>
            </a:r>
          </a:p>
          <a:p/>
          <a:p>
            <a:r>
              <a:t>3. Inverse Relationship: The arctangent function is the inverse of the tangent function, so arctan(tan(x)) = x for all x in the domain of the tangent function.</a:t>
            </a:r>
          </a:p>
          <a:p/>
          <a:p>
            <a:r>
              <a:t>4. Trigonometric Identity: The arctangent function can also be expressed in terms of complex logarithms using the identity arctan(x) = (i/2) * ln((1+ix)/(1-ix)).</a:t>
            </a:r>
          </a:p>
          <a:p/>
          <a:p>
            <a:r>
              <a:t>The arctangent function finds applications in various fields such as geometry, physics, engineering, and computer science. It is commonly used in the calculation of angles in right-angled triangles, solving trigonometric equations, and in signal processing applications.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8.4. Properties of Inverse Trigonometric Functions</a:t>
            </a:r>
          </a:p>
        </p:txBody>
      </p:sp>
      <p:sp>
        <p:nvSpPr>
          <p:cNvPr id="3" name="Content Placeholder 2"/>
          <p:cNvSpPr>
            <a:spLocks noGrp="1"/>
          </p:cNvSpPr>
          <p:nvPr>
            <p:ph idx="1"/>
          </p:nvPr>
        </p:nvSpPr>
        <p:spPr/>
        <p:txBody>
          <a:bodyPr/>
          <a:lstStyle/>
          <a:p>
            <a:r>
              <a:t>Inverse trigonometric functions are functions that reverse the output of trigonometric functions, allowing us to determine an angle from its trigonometric ratio. Here, we will discuss the properties of inverse trigonometric functions when using the value 8.4.</a:t>
            </a:r>
          </a:p>
          <a:p/>
          <a:p>
            <a:r>
              <a:t>1. Domain and Range:</a:t>
            </a:r>
          </a:p>
          <a:p>
            <a:r>
              <a:t>   - The domain of the inverse trigonometric functions is typically restricted to specific intervals to ensure that they are one-to-one functions.</a:t>
            </a:r>
          </a:p>
          <a:p>
            <a:r>
              <a:t>   - For arcsin(x), arccos(x), and arctan(x), the domain and range must be carefully considered to maintain a one-to-one correspondence with the original trigonometric function.</a:t>
            </a:r>
          </a:p>
          <a:p/>
          <a:p>
            <a:r>
              <a:t>2. Principal Values:</a:t>
            </a:r>
          </a:p>
          <a:p>
            <a:r>
              <a:t>   - Each inverse trigonometric function has a principal value associated with it, which represents the primary angle for which the function is defined.</a:t>
            </a:r>
          </a:p>
          <a:p>
            <a:r>
              <a:t>   - For example, the principal value of arcsin(x) lies between -pi/2 and pi/2, while the principal value of arccos(x) lies between 0 and pi.</a:t>
            </a:r>
          </a:p>
          <a:p/>
          <a:p>
            <a:r>
              <a:t>3. Periodicity:</a:t>
            </a:r>
          </a:p>
          <a:p>
            <a:r>
              <a:t>   - Inverse trigonometric functions are periodic, with their values repeating at regular intervals.</a:t>
            </a:r>
          </a:p>
          <a:p>
            <a:r>
              <a:t>   - For the inverse sine and cosine functions, the periodicity is 2pi, while for the inverse tangent function, the periodicity is pi.</a:t>
            </a:r>
          </a:p>
          <a:p/>
          <a:p>
            <a:r>
              <a:t>4. Symmetry:</a:t>
            </a:r>
          </a:p>
          <a:p>
            <a:r>
              <a:t>   - The graphs of inverse trigonometric functions exhibit symmetry across specific axes.</a:t>
            </a:r>
          </a:p>
          <a:p>
            <a:r>
              <a:t>   - The inverse sine function, arcsin(x), is odd and symmetric about the origin.</a:t>
            </a:r>
          </a:p>
          <a:p>
            <a:r>
              <a:t>   - The inverse cosine function, arccos(x), is also odd and symmetric about the origin.</a:t>
            </a:r>
          </a:p>
          <a:p>
            <a:r>
              <a:t>   - The inverse tangent function, arctan(x), is odd and symmetric about the origin.</a:t>
            </a:r>
          </a:p>
          <a:p/>
          <a:p>
            <a:r>
              <a:t>5. Inverse Relationships:</a:t>
            </a:r>
          </a:p>
          <a:p>
            <a:r>
              <a:t>   - Inverse trigonometric functions establish a unique relationship between an angle and its corresponding trigonometric ratio.</a:t>
            </a:r>
          </a:p>
          <a:p>
            <a:r>
              <a:t>   - For example, if sin(theta) = x, then arcsin(x) = theta, where theta is the angle whose sine is x.</a:t>
            </a:r>
          </a:p>
          <a:p/>
          <a:p>
            <a:r>
              <a:t>6. Trigonometric Identities:</a:t>
            </a:r>
          </a:p>
          <a:p>
            <a:r>
              <a:t>   - Inverse trigonometric functions are connected to trigonometric identities that help in simplifying trigonometric expressions.</a:t>
            </a:r>
          </a:p>
          <a:p>
            <a:r>
              <a:t>   - For example, the Pythagorean identity sin^2(theta) + cos^2(theta) = 1 can be used in conjunction with inverse trigonometric functions to simplify expressions involving arcsin(x) and arccos(x).</a:t>
            </a:r>
          </a:p>
          <a:p/>
          <a:p>
            <a:r>
              <a:t>7. Real-Valued Outputs:</a:t>
            </a:r>
          </a:p>
          <a:p>
            <a:r>
              <a:t>   - Inverse trigonometric functions typically yield real values within their specified domains.</a:t>
            </a:r>
          </a:p>
          <a:p>
            <a:r>
              <a:t>   - It is crucial to ensure that the input values lie within the appropriate range to obtain meaningful outputs from inverse trigonometric functions.</a:t>
            </a:r>
          </a:p>
          <a:p/>
          <a:p>
            <a:r>
              <a:t>Understanding these properties of inverse trigonometric functions is essential for effectively using them in various mathematical contexts and solving problems related to angles and their trigonometric ratios.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Applications of Trigonometry</a:t>
            </a:r>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It has a wide range of applications in various fields, some of which are listed below:</a:t>
            </a:r>
          </a:p>
          <a:p/>
          <a:p>
            <a:r>
              <a:t>1. **Engineering**: Trigonometry is extensively used in engineering, especially in fields such as civil, mechanical, electrical, and aerospace engineering. Engineers use trigonometric principles to design and analyze structures, machinery, circuits, and flight paths.</a:t>
            </a:r>
          </a:p>
          <a:p/>
          <a:p>
            <a:r>
              <a:t>2. **Physics**: Trigonometry is crucial in physics for analyzing and solving problems related to waves, oscillations, sound, light, and motion. Concepts like simple harmonic motion, wave functions, and projectile motion heavily rely on trigonometric functions.</a:t>
            </a:r>
          </a:p>
          <a:p/>
          <a:p>
            <a:r>
              <a:t>3. **Architecture**: Architects use trigonometry to design and construct buildings, bridges, and other structures. Trigonometric principles help architects understand angles, measurements, proportions, and spatial relationships in their designs.</a:t>
            </a:r>
          </a:p>
          <a:p/>
          <a:p>
            <a:r>
              <a:t>4. **Navigation**: Trigonometry plays a significant role in navigation, including marine, air, and space navigation. Navigators use trigonometric functions to determine distances, angles, positions, and bearings, making accurate navigation possible.</a:t>
            </a:r>
          </a:p>
          <a:p/>
          <a:p>
            <a:r>
              <a:t>5. **Computer Graphics**: In the field of computer graphics and animation, trigonometry is used to create realistic images and simulate movements. Algorithms based on trigonometric functions help in rendering 3D graphics, modeling shapes, and animating characters.</a:t>
            </a:r>
          </a:p>
          <a:p/>
          <a:p>
            <a:r>
              <a:t>6. **Geography and Cartography**: Trigonometry is essential in geography for measuring distances, heights, and angles on the Earth's surface. Cartographers use trigonometric concepts to create maps, accurately represent geographical features, and calculate map projections.</a:t>
            </a:r>
          </a:p>
          <a:p/>
          <a:p>
            <a:r>
              <a:t>7. **Astrophysics**: Trigonometry is fundamental in astrophysics for studying celestial bodies, their positions, motions, and properties. Astronomers use trigonometric methods to measure distances between stars, galaxies, and planets, aiding in the understanding of the universe.</a:t>
            </a:r>
          </a:p>
          <a:p/>
          <a:p>
            <a:r>
              <a:t>8. **Music**: Trigonometry has applications in music theory and acoustics. Sound waves, frequencies, harmonics, and musical intervals can be analyzed using trigonometric functions, helping musicians and composers create and understand musical compositions.</a:t>
            </a:r>
          </a:p>
          <a:p/>
          <a:p>
            <a:r>
              <a:t>9. **Finance**: Trigonometry is utilized in finance for risk analysis, pricing models, and investment calculations. Trigonometric functions are applied in financial mathematics to evaluate interest rates, amortization schedules, and portfolio performance.</a:t>
            </a:r>
          </a:p>
          <a:p/>
          <a:p>
            <a:r>
              <a:t>These applications highlight the diverse and practical uses of trigonometry across various disciplines, demonstrating its importance in advancing scientific, technological, and mathematical endeavors.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9.1. Trigonometry in Physics</a:t>
            </a:r>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In the field of physics, trigonometry plays a crucial role in solving problems involving vectors, forces, motion, waves, and many other physical phenomena. Here are some key applications of trigonometry in physics:</a:t>
            </a:r>
          </a:p>
          <a:p/>
          <a:p>
            <a:r>
              <a:t>1. **Vector Analysis**: Vectors are quantities that have both magnitude and direction. In physics, vectors are used to represent physical quantities such as displacement, velocity, acceleration, and force. Trigonometry is used to break down a vector into its components along the x and y axes, allowing for easier mathematical manipulation and analysis.</a:t>
            </a:r>
          </a:p>
          <a:p/>
          <a:p>
            <a:r>
              <a:t>2. **Force Analysis**: When dealing with forces acting at different angles, trigonometric functions such as sine, cosine, and tangent are used to determine the components of a force in different directions. This is essential in resolving forces into their horizontal and vertical components to analyze their effects on an object.</a:t>
            </a:r>
          </a:p>
          <a:p/>
          <a:p>
            <a:r>
              <a:t>3. **Projectile Motion**: Trigonometry is extensively used to analyze the motion of projectiles such as a thrown ball or a launched rocket. By decomposing the initial velocity into horizontal and vertical components, trigonometry can be used to calculate the range, maximum height, time of flight, and other properties of the projectile motion.</a:t>
            </a:r>
          </a:p>
          <a:p/>
          <a:p>
            <a:r>
              <a:t>4. **Wave Properties**: Trigonometry is used to describe various wave properties such as amplitude, frequency, wavelength, and phase. By using trigonometric functions like sine and cosine, physicists can model and analyze wave behavior in different mediums.</a:t>
            </a:r>
          </a:p>
          <a:p/>
          <a:p>
            <a:r>
              <a:t>5. **Rotation and Angular Motion**: Trigonometry is fundamental in analyzing rotational motion and angular displacement. Concepts such as angular velocity, angular acceleration, and moment of inertia are described using trigonometric relationships.</a:t>
            </a:r>
          </a:p>
          <a:p/>
          <a:p>
            <a:r>
              <a:t>6. **Optics**: In optics, trigonometry is used to study the behavior of light waves, including reflection, refraction, diffraction, and interference. Trigonometric functions help physicists calculate angles of incidence and refraction, image formation in lenses and mirrors, and other optical phenomena.</a:t>
            </a:r>
          </a:p>
          <a:p/>
          <a:p>
            <a:r>
              <a:t>7. **Simple Harmonic Motion (SHM)**: Trigonometry is essential in analyzing systems that exhibit simple harmonic motion, such as a swinging pendulum or a vibrating spring. Sinusoidal functions are used to describe the periodic motion of these systems.</a:t>
            </a:r>
          </a:p>
          <a:p/>
          <a:p>
            <a:r>
              <a:t>In summary, trigonometry is a fundamental mathematical tool in physics that enables physicists to analyze and solve a wide range of problems related to forces, motion, waves, optics, and other physical phenomena. Its applications are diverse and vital for understanding the natural world and making accurate predictions in various areas of physics.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9.2. Trigonometry in Engineering</a:t>
            </a:r>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It is commonly used in various fields of science and engineering, including civil, mechanical, electrical, and aerospace engineering. In the context of engineering, trigonometry plays a crucial role in solving complex problems related to structures, forces, motion, waves, and many other applications. </a:t>
            </a:r>
          </a:p>
          <a:p/>
          <a:p>
            <a:r>
              <a:t>In engineering, trigonometry is used to analyze and design structures such as buildings, bridges, and roads. Engineers use trigonometric functions such as sine, cosine, and tangent to calculate angles, distances, and dimensions of various components. For example, when designing a bridge, engineers use trigonometry to calculate the forces acting on different parts of the structure, ensuring its stability and safety.</a:t>
            </a:r>
          </a:p>
          <a:p/>
          <a:p>
            <a:r>
              <a:t>Trigonometry is also essential in mechanical engineering for applications such as motion analysis, machine design, and fluid dynamics. Engineers use trigonometric functions to model and analyze the movement of mechanical systems, such as gears, pulleys, and linkages. By applying trigonometry, engineers can predict the behavior of these systems under different conditions and optimize their performance.</a:t>
            </a:r>
          </a:p>
          <a:p/>
          <a:p>
            <a:r>
              <a:t>In electrical engineering, trigonometry is used to analyze alternating current (AC) circuits, waveforms, and signal processing. Engineers use trigonometric functions to represent and manipulate sinusoidal signals, which are commonly found in electrical systems. By understanding trigonometric concepts, engineers can design circuits that efficiently transmit and process electrical signals.</a:t>
            </a:r>
          </a:p>
          <a:p/>
          <a:p>
            <a:r>
              <a:t>In aerospace engineering, trigonometry is used in navigation, aircraft design, and aerodynamics. Pilots and aerospace engineers rely on trigonometric formulas to calculate distances, angles, and velocities during flight. Trigonometry also plays a vital role in designing aircraft wings, propellers, and control surfaces to ensure optimal performance and stability in various flight conditions.</a:t>
            </a:r>
          </a:p>
          <a:p/>
          <a:p>
            <a:r>
              <a:t>Overall, trigonometry is an indispensable tool in engineering as it provides engineers with the necessary mathematical framework to solve complex problems, make accurate calculations, and design innovative solutions across various disciplines. It helps engineers understand the relationship between geometry and physical phenomena, making it a fundamental skill for anyone pursuing a career in engineering.</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9.3. Trigonometry in Architecture</a:t>
            </a:r>
          </a:p>
        </p:txBody>
      </p:sp>
      <p:sp>
        <p:nvSpPr>
          <p:cNvPr id="3" name="Content Placeholder 2"/>
          <p:cNvSpPr>
            <a:spLocks noGrp="1"/>
          </p:cNvSpPr>
          <p:nvPr>
            <p:ph idx="1"/>
          </p:nvPr>
        </p:nvSpPr>
        <p:spPr/>
        <p:txBody>
          <a:bodyPr/>
          <a:lstStyle/>
          <a:p>
            <a:r>
              <a:t>Trigonometry plays a significant role in architecture, particularly in the design and construction of buildings, bridges, and other structures. The use of trigonometric functions such as sine, cosine, and tangent enables architects to accurately calculate dimensions, angles, and distances in their designs. Here are some ways in which trigonometry is applied in architecture:</a:t>
            </a:r>
          </a:p>
          <a:p/>
          <a:p>
            <a:r>
              <a:t>1. **Calculating Angles**: Architects use trigonometry to determine the angles between various structural elements in a building. This is crucial for ensuring the stability and integrity of the structure.</a:t>
            </a:r>
          </a:p>
          <a:p/>
          <a:p>
            <a:r>
              <a:t>2. **Roof Design**: Trigonometry is essential in designing the roof of a building. Architects use trigonometric functions to calculate the slope of the roof, the height of the walls, and the dimensions of the entire structure.</a:t>
            </a:r>
          </a:p>
          <a:p/>
          <a:p>
            <a:r>
              <a:t>3. **Staircase Design**: Trigonometry helps in designing staircases with the right dimensions and angles for safe and comfortable use. Architects use trigonometric ratios to calculate the rise and run of each step.</a:t>
            </a:r>
          </a:p>
          <a:p/>
          <a:p>
            <a:r>
              <a:t>4. **Architectural Drawings**: Trigonometry is used to create accurate architectural drawings by calculating the dimensions and proportions of the various components of a building.</a:t>
            </a:r>
          </a:p>
          <a:p/>
          <a:p>
            <a:r>
              <a:t>5. **Structural Stability**: Trigonometry is crucial in determining the stability of a structure. Architects use trigonometric principles to analyze the forces acting on different parts of the building and ensure that it can withstand various loads and forces.</a:t>
            </a:r>
          </a:p>
          <a:p/>
          <a:p>
            <a:r>
              <a:t>6. **Landscaping**: Trigonometry is also used in landscaping design to calculate angles for proper drainage, slope, and placement of elements such as pathways, walls, and plants.</a:t>
            </a:r>
          </a:p>
          <a:p/>
          <a:p>
            <a:r>
              <a:t>7. **Building Orientation**: Trigonometry helps architects in determining the best orientation for a building to maximize natural light, ventilation, and energy efficiency.</a:t>
            </a:r>
          </a:p>
          <a:p/>
          <a:p>
            <a:r>
              <a:t>Overall, trigonometry is an essential tool for architects to create functional, aesthetically pleasing, and structurally sound buildings. By applying trigonometric principles in their designs, architects can ensure that their creations meet both practical and aesthetic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9.4. Trigonometry in Navigation</a:t>
            </a:r>
          </a:p>
        </p:txBody>
      </p:sp>
      <p:sp>
        <p:nvSpPr>
          <p:cNvPr id="3" name="Content Placeholder 2"/>
          <p:cNvSpPr>
            <a:spLocks noGrp="1"/>
          </p:cNvSpPr>
          <p:nvPr>
            <p:ph idx="1"/>
          </p:nvPr>
        </p:nvSpPr>
        <p:spPr/>
        <p:txBody>
          <a:bodyPr/>
          <a:lstStyle/>
          <a:p>
            <a:r>
              <a:t>Trigonometry plays a significant role in navigation, specifically in determining the position, direction, and distance between points on the Earth's surface. The value of trigonometry in navigation lies in its ability to solve problems related to angles, distances, and heights in a variety of scenarios. In this case, the number 9.4 represents a specific concept or calculation involving trigonometry in navigation.</a:t>
            </a:r>
          </a:p>
          <a:p/>
          <a:p>
            <a:r>
              <a:t>One common application of trigonometry in navigation is celestial navigation, where sailors and aviators use the positions of celestial bodies such as stars, sun, and moon to determine their own position and course. This involves calculating angles, distances, and heights using trigonometric functions such as sine, cosine, and tangent.</a:t>
            </a:r>
          </a:p>
          <a:p/>
          <a:p>
            <a:r>
              <a:t>For example, when navigating using the stars, sailors can measure the angle between the horizon and a celestial body to determine their latitude. This process involves utilizing trigonometric relationships between angles and distances to accurately pinpoint their location on the Earth's surface.</a:t>
            </a:r>
          </a:p>
          <a:p/>
          <a:p>
            <a:r>
              <a:t>Trigonometry is also essential in calculating distances between points on the Earth's surface using methods such as triangulation. By measuring angles and distances between known points and an unknown point, navigators can use trigonometric principles to determine the exact location of the unknown point.</a:t>
            </a:r>
          </a:p>
          <a:p/>
          <a:p>
            <a:r>
              <a:t>Overall, trigonometry in navigation provides a precise and reliable method for determining positions, directions, and distances when navigating vast expanses of land or sea. It is a fundamental tool used by sailors, aviators, and explorers to navigate safely and accurately across the globe.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9.5. Trigonometry in Computer Graphics</a:t>
            </a:r>
          </a:p>
        </p:txBody>
      </p:sp>
      <p:sp>
        <p:nvSpPr>
          <p:cNvPr id="3" name="Content Placeholder 2"/>
          <p:cNvSpPr>
            <a:spLocks noGrp="1"/>
          </p:cNvSpPr>
          <p:nvPr>
            <p:ph idx="1"/>
          </p:nvPr>
        </p:nvSpPr>
        <p:spPr/>
        <p:txBody>
          <a:bodyPr/>
          <a:lstStyle/>
          <a:p>
            <a:r>
              <a:t>Trigonometry plays a crucial role in computer graphics, including rendering images, animations, and simulations. When it comes to computer graphics, trigonometry, especially sine, cosine, and tangent functions, are used to calculate various aspects of objects in a virtual 3D space.</a:t>
            </a:r>
          </a:p>
          <a:p/>
          <a:p>
            <a:r>
              <a:t>Some of the key applications of trigonometry in computer graphics include:</a:t>
            </a:r>
          </a:p>
          <a:p/>
          <a:p>
            <a:r>
              <a:t>1. **Rotation**: Trigonometric functions are used to rotate objects in 2D and 3D space. By calculating the sine and cosine of an angle, graphics software can determine how an object should be rotated on the screen.</a:t>
            </a:r>
          </a:p>
          <a:p/>
          <a:p>
            <a:r>
              <a:t>2. **Camera Projection**: Trigonometry is essential in determining how the camera in a 3D environment should project a 3D scene onto a 2D screen. This involves using trigonometric functions to calculate the field of view, aspect ratio, and perspective.</a:t>
            </a:r>
          </a:p>
          <a:p/>
          <a:p>
            <a:r>
              <a:t>3. **Lighting and Shading**: Trigonometry is used to calculate lighting effects like shadows, highlights, and reflections in a virtual scene. By using the angles between light sources, surfaces, and the viewer, graphics software can determine how light interacts with objects.</a:t>
            </a:r>
          </a:p>
          <a:p/>
          <a:p>
            <a:r>
              <a:t>4. **Animation**: Trigonometry is used to create smooth animations by interpolating between keyframes. Functions like sine and cosine are often used to calculate the movement of objects over time to create realistic animations.</a:t>
            </a:r>
          </a:p>
          <a:p/>
          <a:p>
            <a:r>
              <a:t>5. **Texture Mapping**: Trigonometry is used to map textures onto 3D objects in a way that they appear realistic and coherent with the geometry of the object. This involves calculating how textures should be distorted and applied onto the surfaces of the object.</a:t>
            </a:r>
          </a:p>
          <a:p/>
          <a:p>
            <a:r>
              <a:t>Overall, understanding trigonometry is essential for developers and artists working in computer graphics as it enables them to create realistic and visually appealing virtual environments. From basic transformations to complex lighting effects, trigonometry forms the backbone of many algorithms used in modern graphics software.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Advanced Topics in Trigonometry</a:t>
            </a:r>
          </a:p>
        </p:txBody>
      </p:sp>
      <p:sp>
        <p:nvSpPr>
          <p:cNvPr id="3" name="Content Placeholder 2"/>
          <p:cNvSpPr>
            <a:spLocks noGrp="1"/>
          </p:cNvSpPr>
          <p:nvPr>
            <p:ph idx="1"/>
          </p:nvPr>
        </p:nvSpPr>
        <p:spPr/>
        <p:txBody>
          <a:bodyPr/>
          <a:lstStyle/>
          <a:p>
            <a:r>
              <a:t>Advanced topics in trigonometry go beyond the basic concepts of right triangles and trigonometric functions. Here are 10 advanced topics in trigonometry explained in detail:</a:t>
            </a:r>
          </a:p>
          <a:p/>
          <a:p>
            <a:r>
              <a:t>1. Trigonometric Identities: Trigonometric identities are equations involving trigonometric functions that are true for all values of the variables within their domain. Common identities include Pythagorean identities, co-function identities, double-angle identities, and sum and difference identities.</a:t>
            </a:r>
          </a:p>
          <a:p/>
          <a:p>
            <a:r>
              <a:t>2. Trigonometric Equations: Trigonometric equations involve trigonometric functions and unknown variables. Solving trigonometric equations often requires applying trigonometric identities and properties to simplify and find solutions.</a:t>
            </a:r>
          </a:p>
          <a:p/>
          <a:p>
            <a:r>
              <a:t>3. Trigonometric Functions of Angles: Trigonometric functions such as sine, cosine, tangent, secant, cosecant, and cotangent can be extended to any angle, not just acute angles. Understanding how these functions behave for different angles is crucial in trigonometry.</a:t>
            </a:r>
          </a:p>
          <a:p/>
          <a:p>
            <a:r>
              <a:t>4. Graphs of Trigonometric Functions: Graphs of trigonometric functions show the relationship between the angle measurement and the corresponding trigonometric value. Understanding these graphs helps in visualizing periodic patterns and transformations of functions.</a:t>
            </a:r>
          </a:p>
          <a:p/>
          <a:p>
            <a:r>
              <a:t>5. Inverse Trigonometric Functions: Inverse trigonometric functions such as arcsine, arccosine, arctangent, arcsecant, arccosecant, and arccotangent are used to find angles given trigonometric values. These functions are essential in solving trigonometric equations and applications.</a:t>
            </a:r>
          </a:p>
          <a:p/>
          <a:p>
            <a:r>
              <a:t>6. Law of Sines: The Law of Sines relates the sides of a triangle to the sines of the opposite angles. It is particularly useful in solving non-right triangles and finding unknown side lengths or angles using proportions.</a:t>
            </a:r>
          </a:p>
          <a:p/>
          <a:p>
            <a:r>
              <a:t>7. Law of Cosines: The Law of Cosines relates the sides of a triangle to the cosine of one of its angles. This law is used to solve triangles when the angles or sides are not congruent, providing a more general method for calculating side lengths and angles.</a:t>
            </a:r>
          </a:p>
          <a:p/>
          <a:p>
            <a:r>
              <a:t>8. Polar Coordinates and Complex Numbers: Trigonometric functions can be extended to polar coordinates, where angles and distances are represented in a polar grid. Complex numbers can also be expressed using trigonometric form, showing the connection between trigonometry and complex analysis.</a:t>
            </a:r>
          </a:p>
          <a:p/>
          <a:p>
            <a:r>
              <a:t>9. Fourier Series: Fourier series is a mathematical tool that represents periodic functions as a sum of sine and cosine functions. This concept is widely used in signal processing, physics, and engineering to analyze and synthesize complex waveforms.</a:t>
            </a:r>
          </a:p>
          <a:p/>
          <a:p>
            <a:r>
              <a:t>10. Applications of Trigonometry: Trigonometry has numerous applications in various fields such as physics, engineering, astronomy, geography, and architecture. Understanding advanced trigonometric concepts allows for solving real-world problems involving angles, distances, and periodic phenomena.</a:t>
            </a:r>
          </a:p>
          <a:p/>
          <a:p>
            <a:r>
              <a:t>Overall, mastering these advanced topics in trigonometry provides a deeper understanding of the relationships between angles, sides, and trigonometric functions, leading to enhanced problem-solving skills and applications in diverse fields.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10.1. Trigonometric Series</a:t>
            </a:r>
          </a:p>
        </p:txBody>
      </p:sp>
      <p:sp>
        <p:nvSpPr>
          <p:cNvPr id="3" name="Content Placeholder 2"/>
          <p:cNvSpPr>
            <a:spLocks noGrp="1"/>
          </p:cNvSpPr>
          <p:nvPr>
            <p:ph idx="1"/>
          </p:nvPr>
        </p:nvSpPr>
        <p:spPr/>
        <p:txBody>
          <a:bodyPr/>
          <a:lstStyle/>
          <a:p>
            <a:r>
              <a:t>A trigonometric series is a mathematical series that includes terms in the form of trigonometric functions, usually sine and cosine functions. The general form of a trigonometric series is given by:</a:t>
            </a:r>
          </a:p>
          <a:p/>
          <a:p>
            <a:r>
              <a:t>\[ f(x) = a_0 + \sum_{n=1}^{\infty} \left( a_n \cos(nx) + b_n \sin(nx) \right) \]</a:t>
            </a:r>
          </a:p>
          <a:p/>
          <a:p>
            <a:r>
              <a:t>where \( a_0, a_n, b_n \) are constants, and \( n \) is a positive integer.</a:t>
            </a:r>
          </a:p>
          <a:p/>
          <a:p>
            <a:r>
              <a:t>The 10.1 Trigonometric Series refers specifically to a series where the terms involve sine and cosine functions with a parameter of 10.</a:t>
            </a:r>
          </a:p>
          <a:p/>
          <a:p>
            <a:r>
              <a:t>In trigonometric series, the coefficients \( a_n \) and \( b_n \) determine the amplitudes of the respective sine and cosine terms, and the frequency of the sine and cosine functions is dictated by the integer \( n \) in the argument of these functions. The terms in the series oscillate and can be used to approximate various periodic functions.</a:t>
            </a:r>
          </a:p>
          <a:p/>
          <a:p>
            <a:r>
              <a:t>Trigonometric series play a significant role in mathematics, particularly in areas like Fourier analysis, where functions are decomposed into simpler trigonometric functions to study their properties or solve differential equations. The convergence of trigonometric series is a critical aspect to consider, and various convergence tests can be applied to determine whether a trigonometric series converges or diverges.</a:t>
            </a:r>
          </a:p>
          <a:p/>
          <a:p>
            <a:r>
              <a:t>Overall, 10.1 Trigonometric Series represents a specific type of trigonometric series with a parameter of 10, and understanding its properties and behavior can provide valuable insights into the world of mathematical series and functions.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Importance of Trigonometry</a:t>
            </a:r>
          </a:p>
        </p:txBody>
      </p:sp>
      <p:sp>
        <p:nvSpPr>
          <p:cNvPr id="3" name="Content Placeholder 2"/>
          <p:cNvSpPr>
            <a:spLocks noGrp="1"/>
          </p:cNvSpPr>
          <p:nvPr>
            <p:ph idx="1"/>
          </p:nvPr>
        </p:nvSpPr>
        <p:spPr/>
        <p:txBody>
          <a:bodyPr/>
          <a:lstStyle/>
          <a:p>
            <a:r>
              <a:t>Trigonometry is a branch of mathematics that deals with the relationships between the angles and sides of triangles. It plays a crucial role in various fields due to its practical applications and significance. Here are some key points highlighting the importance of trigonometry:</a:t>
            </a:r>
          </a:p>
          <a:p/>
          <a:p>
            <a:r>
              <a:t>1. **Navigation**: Trigonometry is essential in navigation, particularly in aviation, maritime operations, and surveying. Pilots and ship captains use trigonometric functions to calculate distances, headings, and angles, ensuring accurate and safe navigation.</a:t>
            </a:r>
          </a:p>
          <a:p/>
          <a:p>
            <a:r>
              <a:t>2. **Engineering and Architecture**: Trigonometry is extensively used in engineering and architecture to design structures, analyze forces, and determine the optimal angles for construction projects. It helps in calculating measurements, such as roof slopes, beam and column loads, and truss designs.</a:t>
            </a:r>
          </a:p>
          <a:p/>
          <a:p>
            <a:r>
              <a:t>3. **Physics**: Trigonometric principles are applied in physics to understand and solve problems related to periodic motion, waveforms, and oscillations. Concepts like amplitude, frequency, and phase shift rely on trigonometric functions like sine and cosine.</a:t>
            </a:r>
          </a:p>
          <a:p/>
          <a:p>
            <a:r>
              <a:t>4. **Technology**: In the field of technology, trigonometry is vital for developing computer graphics, animation, and game programming. Algorithms based on trigonometric functions enable the creation of visual effects, simulations, and realistic virtual environments.</a:t>
            </a:r>
          </a:p>
          <a:p/>
          <a:p>
            <a:r>
              <a:t>5. **Astronomy**: Astronomers use trigonometry to study celestial objects, calculate distances between stars and planets, and predict astronomical events like eclipses and planetary transits. Trigonometric principles help in determining the positions and movements of celestial bodies.</a:t>
            </a:r>
          </a:p>
          <a:p/>
          <a:p>
            <a:r>
              <a:t>6. **Surveying and Mapping**: Trigonometry is fundamental in surveying land, creating maps, and measuring angles and distances. Surveyors use trigonometric formulas to establish property boundaries, monitor land erosion, and plan construction projects accurately.</a:t>
            </a:r>
          </a:p>
          <a:p/>
          <a:p>
            <a:r>
              <a:t>7. **Finance and Economics**: Trigonometry is applied in finance and economics to model periodic phenomena like interest rates, stock market fluctuations, and business cycles. Trigonometric functions help in analyzing trends, forecasting data, and making informed decisions.</a:t>
            </a:r>
          </a:p>
          <a:p/>
          <a:p>
            <a:r>
              <a:t>8. **Medical Imaging**: In medical imaging technologies such as MRI and CT scans, trigonometry is utilized to reconstruct 3D images from 2D scans. Trigonometric algorithms help in visualizing internal body structures and detecting abnormalities with precision.</a:t>
            </a:r>
          </a:p>
          <a:p/>
          <a:p>
            <a:r>
              <a:t>In conclusion, trigonometry is indispensable in various disciplines due to its practical applications and role in problem-solving. Its relevance extends across diverse fields, making it a foundational concept in mathematics with widespread significance in both theoretical and real-world scenarios.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10.2. Fourier Series</a:t>
            </a:r>
          </a:p>
        </p:txBody>
      </p:sp>
      <p:sp>
        <p:nvSpPr>
          <p:cNvPr id="3" name="Content Placeholder 2"/>
          <p:cNvSpPr>
            <a:spLocks noGrp="1"/>
          </p:cNvSpPr>
          <p:nvPr>
            <p:ph idx="1"/>
          </p:nvPr>
        </p:nvSpPr>
        <p:spPr/>
        <p:txBody>
          <a:bodyPr/>
          <a:lstStyle/>
          <a:p>
            <a:r>
              <a:t>The Fourier series is a mathematical tool used to represent periodic functions as a sum of sine and cosine functions. The 10.2 Fourier series refers to a specific case where the periodic function is represented using trigonometric functions with a period of 10.2 units.</a:t>
            </a:r>
          </a:p>
          <a:p/>
          <a:p>
            <a:r>
              <a:t>A periodic function f(x) with a period T can be represented as a Fourier series given by:</a:t>
            </a:r>
          </a:p>
          <a:p/>
          <a:p>
            <a:r>
              <a:t>f(x) = a₀/2 + Σ [aₙ * cos(2πn/T * x) + bₙ * sin(2πn/T * x)]</a:t>
            </a:r>
          </a:p>
          <a:p/>
          <a:p>
            <a:r>
              <a:t>where:</a:t>
            </a:r>
          </a:p>
          <a:p>
            <a:r>
              <a:t>- a₀/2 represents the average value of the function over one period.</a:t>
            </a:r>
          </a:p>
          <a:p>
            <a:r>
              <a:t>- aₙ and bₙ are coefficients that depend on the function f(x).</a:t>
            </a:r>
          </a:p>
          <a:p>
            <a:r>
              <a:t>- n = 1, 2, 3, ...</a:t>
            </a:r>
          </a:p>
          <a:p/>
          <a:p>
            <a:r>
              <a:t>The coefficients aₙ and bₙ are calculated using the following formulas:</a:t>
            </a:r>
          </a:p>
          <a:p/>
          <a:p>
            <a:r>
              <a:t>aₙ = (2/T) * ∫[f(x) * cos(2πn/T * x) dx]</a:t>
            </a:r>
          </a:p>
          <a:p>
            <a:r>
              <a:t>bₙ = (2/T) * ∫[f(x) * sin(2πn/T * x) dx]</a:t>
            </a:r>
          </a:p>
          <a:p/>
          <a:p>
            <a:r>
              <a:t>These coefficients determine the amplitudes of the cosine and sine functions that make up the Fourier series.</a:t>
            </a:r>
          </a:p>
          <a:p/>
          <a:p>
            <a:r>
              <a:t>Applying the Fourier series to a function with a period of 10.2 units involves calculating the coefficients aₙ and bₙ using the specific period T = 10.2. By doing so, the function can be approximated by a finite sum of trigonometric functions.</a:t>
            </a:r>
          </a:p>
          <a:p/>
          <a:p>
            <a:r>
              <a:t>The Fourier series has numerous applications in various fields such as signal processing, image compression, and solving partial differential equations. It allows complex periodic functions to be approximated and analyzed using simpler trigonometric functions, providing a powerful tool for understanding and manipulating periodic phenomena.</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10.3. Spherical Trigonometry</a:t>
            </a:r>
          </a:p>
        </p:txBody>
      </p:sp>
      <p:sp>
        <p:nvSpPr>
          <p:cNvPr id="3" name="Content Placeholder 2"/>
          <p:cNvSpPr>
            <a:spLocks noGrp="1"/>
          </p:cNvSpPr>
          <p:nvPr>
            <p:ph idx="1"/>
          </p:nvPr>
        </p:nvSpPr>
        <p:spPr/>
        <p:txBody>
          <a:bodyPr/>
          <a:lstStyle/>
          <a:p>
            <a:r>
              <a:t>In mathematics, spherical trigonometry is a branch of spherical geometry that deals with the relationships between the angles and sides of spherical triangles. A spherical triangle is a figure formed by three great circle arcs on the surface of a sphere. In spherical trigonometry, the usual rules of trigonometry are modified to accommodate the curved surface of the sphere.</a:t>
            </a:r>
          </a:p>
          <a:p/>
          <a:p>
            <a:r>
              <a:t>Key concepts in spherical trigonometry include:</a:t>
            </a:r>
          </a:p>
          <a:p/>
          <a:p>
            <a:r>
              <a:t>1. Spherical Law of Sines: The spherical law of sines states that the ratio of the sine of an angle to the sine of the opposite side is constant for all three angles and sides of a spherical triangle.</a:t>
            </a:r>
          </a:p>
          <a:p/>
          <a:p>
            <a:r>
              <a:t>2. Spherical Law of Cosines: The spherical law of cosines relates the cosines of the sides of a spherical triangle to the cosines of the angles.</a:t>
            </a:r>
          </a:p>
          <a:p/>
          <a:p>
            <a:r>
              <a:t>3. Napier's Rules: Named after John Napier, Napier's rules provide a way to compute the sides and angles of a spherical triangle using trigonometric functions.</a:t>
            </a:r>
          </a:p>
          <a:p/>
          <a:p>
            <a:r>
              <a:t>4. Half-Angle Formulas: Half-angle formulas in spherical trigonometry are used to find the great circle distance between two points on the sphere, given their latitudes and longitudes.</a:t>
            </a:r>
          </a:p>
          <a:p/>
          <a:p>
            <a:r>
              <a:t>5. Excess Angle Formula: The excess angle formula states that the sum of the angles of a spherical triangle is equal to 180 degrees plus the area of the triangle in steradians.</a:t>
            </a:r>
          </a:p>
          <a:p/>
          <a:p>
            <a:r>
              <a:t>6. Orthodromic and Loxodromic Lines: In spherical geometry, an orthodromic line is the shortest path between two points on the surface of a sphere, while a loxodromic line is a path that intersects all meridians at a constant angle.</a:t>
            </a:r>
          </a:p>
          <a:p/>
          <a:p>
            <a:r>
              <a:t>Spherical trigonometry has many practical applications, such as navigation, astronomy, and geodesy. It is used in calculating distances, bearings, and positions on the Earth's surface, as well as in the motion of celestial bodies.</a:t>
            </a:r>
          </a:p>
          <a:p/>
          <a:p>
            <a:r>
              <a:t>Overall, spherical trigonometry provides the tools necessary to solve problems involving spherical triangles and navigate the curved surface of the Earth or any other spherical surface. It is an important field of study in mathematics and has a wide range of applications in various disciplines.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10.4. Hyperbolic Trigonometry</a:t>
            </a:r>
          </a:p>
        </p:txBody>
      </p:sp>
      <p:sp>
        <p:nvSpPr>
          <p:cNvPr id="3" name="Content Placeholder 2"/>
          <p:cNvSpPr>
            <a:spLocks noGrp="1"/>
          </p:cNvSpPr>
          <p:nvPr>
            <p:ph idx="1"/>
          </p:nvPr>
        </p:nvSpPr>
        <p:spPr/>
        <p:txBody>
          <a:bodyPr/>
          <a:lstStyle/>
          <a:p>
            <a:r>
              <a:t>Hyperbolic trigonometry is a branch of mathematics that deals with hyperbolic functions, which are analogs of the standard trigonometric functions such as sine, cosine, and tangent. These hyperbolic functions are defined in terms of exponential functions and have important applications in various fields including physics, engineering, and mathematics.</a:t>
            </a:r>
          </a:p>
          <a:p/>
          <a:p>
            <a:r>
              <a:t>In hyperbolic trigonometry, the main hyperbolic functions are:</a:t>
            </a:r>
          </a:p>
          <a:p/>
          <a:p>
            <a:r>
              <a:t>1. Hyperbolic Sine (sinh x): Defined as (e^x - e^(-x)) / 2, where e is the base of the natural logarithm. It represents the relationship between the sides of a hyperbolic triangle in a manner analogous to sine in regular trigonometry.</a:t>
            </a:r>
          </a:p>
          <a:p/>
          <a:p>
            <a:r>
              <a:t>2. Hyperbolic Cosine (cosh x): Defined as (e^x + e^(-x)) / 2. It is similar to cosine in standard trigonometry and is used to determine the lengths of sides in hyperbolic triangles.</a:t>
            </a:r>
          </a:p>
          <a:p/>
          <a:p>
            <a:r>
              <a:t>3. Hyperbolic Tangent (tanh x): Defined as sinh x / cosh x. It is used to relate the sides of a hyperbolic triangle in a manner similar to tangent in regular trigonometry.</a:t>
            </a:r>
          </a:p>
          <a:p/>
          <a:p>
            <a:r>
              <a:t>Just like the trigonometric functions, hyperbolic functions have certain properties that can be useful in solving various mathematical problems. For example, hyperbolic identities can be derived similar to trigonometric identities, which can simplify complex expressions involving hyperbolic functions.</a:t>
            </a:r>
          </a:p>
          <a:p/>
          <a:p>
            <a:r>
              <a:t>Hyperbolic trigonometry is also used in the study of hyperbolic geometry, a non-Euclidean geometry where the parallel postulate of Euclidean geometry does not hold. Hyperbolic functions play a crucial role in understanding the properties of hyperbolic space and have applications in areas such as special relativity and general relativity.</a:t>
            </a:r>
          </a:p>
          <a:p/>
          <a:p>
            <a:r>
              <a:t>Overall, hyperbolic trigonometry provides a different perspective on trigonometric functions and has important applications in various fields of mathematics and science.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Trigonometry in Calculus</a:t>
            </a:r>
          </a:p>
        </p:txBody>
      </p:sp>
      <p:sp>
        <p:nvSpPr>
          <p:cNvPr id="3" name="Content Placeholder 2"/>
          <p:cNvSpPr>
            <a:spLocks noGrp="1"/>
          </p:cNvSpPr>
          <p:nvPr>
            <p:ph idx="1"/>
          </p:nvPr>
        </p:nvSpPr>
        <p:spPr/>
        <p:txBody>
          <a:bodyPr/>
          <a:lstStyle/>
          <a:p>
            <a:r>
              <a:t>Trigonometry plays a fundamental role in calculus, particularly when dealing with problems involving angles, curves, and periodic functions. When you study calculus, you will encounter trigonometric functions such as sine, cosine, and tangent, as well as their inverses.</a:t>
            </a:r>
          </a:p>
          <a:p/>
          <a:p>
            <a:r>
              <a:t>1. **Trigonometric Functions**: In calculus, trigonometric functions are used to model various phenomena. For instance, the sine function is often used to describe periodic motion such as vibrations, waves, and alternating currents. The cosine function is used in calculating oscillations and rotations angle, and the tangent function is used to describe slopes and angles in geometry and physics.</a:t>
            </a:r>
          </a:p>
          <a:p/>
          <a:p>
            <a:r>
              <a:t>2. **Limits and Continuity**: Understanding trigonometric functions is crucial when dealing with limits and continuity in calculus. When finding limits involving trigonometric functions, you may need to use trigonometric identities or properties to simplify the expressions and evaluate the limits.</a:t>
            </a:r>
          </a:p>
          <a:p/>
          <a:p>
            <a:r>
              <a:t>3. **Derivatives**: Calculus deals with rates of change, and trigonometric functions are involved in finding derivatives. The derivative of trigonometric functions such as sine and cosine are used extensively in calculus to solve optimization problems, related rates, and to describe the behavior of functions.</a:t>
            </a:r>
          </a:p>
          <a:p/>
          <a:p>
            <a:r>
              <a:t>4. **Integrals**: Trigonometric integrals are important in calculus when finding areas under curves, calculating volumes, or solving differential equations. Integrating trigonometric functions involves techniques like substitution, trigonometric identities, and integration by parts.</a:t>
            </a:r>
          </a:p>
          <a:p/>
          <a:p>
            <a:r>
              <a:t>5. **Applications**: Trigonometry in calculus is applied in various fields such as physics, engineering, astronomy, and computer graphics. For instance, when analyzing the motion of objects, calculating electrical signals, modeling sound waves, or designing graphical interfaces, trigonometry is used in conjunction with calculus to solve complex problems.</a:t>
            </a:r>
          </a:p>
          <a:p/>
          <a:p>
            <a:r>
              <a:t>Understanding trigonometry in calculus allows you to analyze and solve problems involving angles, curves, rates of change, and periodic functions. It provides a powerful toolset for mathematical modeling and problem-solving in various scientific and engineering disciplines.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11.1. Derivatives of Trigonometric Functions</a:t>
            </a:r>
          </a:p>
        </p:txBody>
      </p:sp>
      <p:sp>
        <p:nvSpPr>
          <p:cNvPr id="3" name="Content Placeholder 2"/>
          <p:cNvSpPr>
            <a:spLocks noGrp="1"/>
          </p:cNvSpPr>
          <p:nvPr>
            <p:ph idx="1"/>
          </p:nvPr>
        </p:nvSpPr>
        <p:spPr/>
        <p:txBody>
          <a:bodyPr/>
          <a:lstStyle/>
          <a:p>
            <a:r>
              <a:t>Derivatives of trigonometric functions are mathematical expressions that describe how the rate of change of trigonometric functions, such as sine, cosine, tangent, secant, cosecant, and cotangent, varies with respect to the input variable. In this case, we will focus on discussing the derivatives of the fundamental trigonometric functions: sine function (sin x) and cosine function (cos x), as well as briefly mention tangent function (tan x).</a:t>
            </a:r>
          </a:p>
          <a:p/>
          <a:p>
            <a:r>
              <a:t>1. Derivative of Sine Function (sin x):</a:t>
            </a:r>
          </a:p>
          <a:p>
            <a:r>
              <a:t>The derivative of the sine function is represented as cos x. Mathematically, if y = sin x, then dy/dx = cos x. This means that the rate of change of the sine function at any point x is equal to the value of the cosine function at that same point.</a:t>
            </a:r>
          </a:p>
          <a:p/>
          <a:p>
            <a:r>
              <a:t>2. Derivative of Cosine Function (cos x):</a:t>
            </a:r>
          </a:p>
          <a:p>
            <a:r>
              <a:t>The derivative of the cosine function is represented as -sin x. If y = cos x, then dy/dx = -sin x. This implies that the rate of change of the cosine function at any point x is equal to the negative value of the sine function at that same point.</a:t>
            </a:r>
          </a:p>
          <a:p/>
          <a:p>
            <a:r>
              <a:t>3. Derivative of Tangent Function (tan x):</a:t>
            </a:r>
          </a:p>
          <a:p>
            <a:r>
              <a:t>The derivative of the tangent function is sec^2(x), where sec x is the secant function. Mathematically, if y = tan x, then dy/dx = sec^2(x). This expression denotes that the rate of change of the tangent function at any point x is equal to the squared value of the secant function at that same point.</a:t>
            </a:r>
          </a:p>
          <a:p/>
          <a:p>
            <a:r>
              <a:t>The derivatives of the remaining trigonometric functions (secant, cosecant, cotangent) can also be calculated using the derivatives of the sine and cosine functions. By applying basic trigonometric identities and the rules of differentiation, these derivatives can be obtained.</a:t>
            </a:r>
          </a:p>
          <a:p/>
          <a:p>
            <a:r>
              <a:t>Understanding the derivatives of trigonometric functions is essential in calculus and mathematical analysis. These derivatives are used in various fields such as physics, engineering, and economics to analyze rates of change, slopes of curves, and optimization problems. The knowledge of these derivatives allows for the efficient solving of trigonometric equations and problems involving trigonometric functions.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11.2. Integrals of Trigonometric Functions</a:t>
            </a:r>
          </a:p>
        </p:txBody>
      </p:sp>
      <p:sp>
        <p:nvSpPr>
          <p:cNvPr id="3" name="Content Placeholder 2"/>
          <p:cNvSpPr>
            <a:spLocks noGrp="1"/>
          </p:cNvSpPr>
          <p:nvPr>
            <p:ph idx="1"/>
          </p:nvPr>
        </p:nvSpPr>
        <p:spPr/>
        <p:txBody>
          <a:bodyPr/>
          <a:lstStyle/>
          <a:p>
            <a:r>
              <a:t>Sure! </a:t>
            </a:r>
          </a:p>
          <a:p/>
          <a:p>
            <a:r>
              <a:t>To explain the concept of integrals of trigonometric functions, let's start by breaking down what an integral is. An integral is a fundamental concept in calculus that represents the area under a curve on a graph. In this case, we're specifically looking at integrals involving trigonometric functions - such as sine, cosine, and tangent functions.</a:t>
            </a:r>
          </a:p>
          <a:p/>
          <a:p>
            <a:r>
              <a:t>When dealing with integrals of trigonometric functions, it's important to understand the basic trigonometric identities and the relationships between the different trigonometric functions. These identities can help simplify the integration process and make it easier to solve the integral.</a:t>
            </a:r>
          </a:p>
          <a:p/>
          <a:p>
            <a:r>
              <a:t>For example, when integrating trigonometric functions like sin(x) or cos(x), you may encounter certain standard forms that have known antiderivatives. Here are some common integrals involving trigonometric functions:</a:t>
            </a:r>
          </a:p>
          <a:p/>
          <a:p>
            <a:r>
              <a:t>1. ∫ sin(x) dx = -cos(x) + C</a:t>
            </a:r>
          </a:p>
          <a:p>
            <a:r>
              <a:t>2. ∫ cos(x) dx = sin(x) + C</a:t>
            </a:r>
          </a:p>
          <a:p>
            <a:r>
              <a:t>3. ∫ sec^2(x) dx = tan(x) + C</a:t>
            </a:r>
          </a:p>
          <a:p>
            <a:r>
              <a:t>4. ∫ csc(x) cot(x) dx = -csc(x) + C</a:t>
            </a:r>
          </a:p>
          <a:p/>
          <a:p>
            <a:r>
              <a:t>These are just a few examples, and there are many more integrals involving trigonometric functions that can be solved using various techniques such as substitution, integration by parts, trigonometric identities, and trigonometric substitution.</a:t>
            </a:r>
          </a:p>
          <a:p/>
          <a:p>
            <a:r>
              <a:t>When working with trigonometric integrals, it's helpful to be familiar with the properties and rules of trigonometric functions, as well as techniques for simplifying expressions using trigonometric identities. This can make the integration process more manageable and help you find the correct antiderivative.</a:t>
            </a:r>
          </a:p>
          <a:p/>
          <a:p>
            <a:r>
              <a:t>Overall, integrals of trigonometric functions can be challenging but rewarding to solve. By understanding the basic concepts, identities, and techniques involved, you can tackle these types of integrals with confidence and proficiency in calculus.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11.3. Trigonometric Substitution</a:t>
            </a:r>
          </a:p>
        </p:txBody>
      </p:sp>
      <p:sp>
        <p:nvSpPr>
          <p:cNvPr id="3" name="Content Placeholder 2"/>
          <p:cNvSpPr>
            <a:spLocks noGrp="1"/>
          </p:cNvSpPr>
          <p:nvPr>
            <p:ph idx="1"/>
          </p:nvPr>
        </p:nvSpPr>
        <p:spPr/>
        <p:txBody>
          <a:bodyPr/>
          <a:lstStyle/>
          <a:p>
            <a:r>
              <a:t>Trigonometric substitution is a technique used in calculus to simplify and solve integrals that involve square roots of quadratic expressions. When faced with an integral that contains an expression of the form $\sqrt{a^2-x^2}$, $\sqrt{a^2+x^2}$, or $\sqrt{x^2-a^2}$, trigonometric substitution can be a helpful method to evaluate the integral.</a:t>
            </a:r>
          </a:p>
          <a:p/>
          <a:p>
            <a:r>
              <a:t>In the case of the integral involving $\sqrt{a^2-x^2}$, the trigonometric substitution commonly used is $x = a \sin(\theta)$ or $x = a \cos(\theta)$, depending on the form of the expression. This substitution helps to create a right triangle where the trigonometric identities can be used to simplify the integral and relate it to trigonometric functions.</a:t>
            </a:r>
          </a:p>
          <a:p/>
          <a:p>
            <a:r>
              <a:t>Similarly, for integrals with expressions of the form $\sqrt{a^2+x^2}$ or $\sqrt{x^2-a^2}$, different trigonometric substitutions are used. For $\sqrt{a^2+x^2}$, the substitution $x = a \tan(\theta)$ is commonly employed, while for $\sqrt{x^2-a^2}$, the substitution $x = a \sec(\theta)$ is typically used.</a:t>
            </a:r>
          </a:p>
          <a:p/>
          <a:p>
            <a:r>
              <a:t>After substituting and simplifying the integral using trigonometric identities and properties, the integral can often be transformed into a more manageable form involving trigonometric functions. This allows for the evaluation of the integral using standard trigonometric techniques or integration formulas.</a:t>
            </a:r>
          </a:p>
          <a:p/>
          <a:p>
            <a:r>
              <a:t>It is important to consider the appropriate trigonometric substitution based on the form of the square root expression in the integral. Careful selection and application of trigonometric substitutions can lead to successful integration and help solve complex problems in calculus involving trigonometric functions and square roots.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Trigonometry and Geometry</a:t>
            </a:r>
          </a:p>
        </p:txBody>
      </p:sp>
      <p:sp>
        <p:nvSpPr>
          <p:cNvPr id="3" name="Content Placeholder 2"/>
          <p:cNvSpPr>
            <a:spLocks noGrp="1"/>
          </p:cNvSpPr>
          <p:nvPr>
            <p:ph idx="1"/>
          </p:nvPr>
        </p:nvSpPr>
        <p:spPr/>
        <p:txBody>
          <a:bodyPr/>
          <a:lstStyle/>
          <a:p>
            <a:r>
              <a:t>Trigonometry and Geometry are two branches of mathematics that deal with different aspects of shapes, sizes, angles, and distances. Here is a detailed explanation of both:</a:t>
            </a:r>
          </a:p>
          <a:p/>
          <a:p>
            <a:r>
              <a:t>1. Trigonometry:</a:t>
            </a:r>
          </a:p>
          <a:p>
            <a:r>
              <a:t>Trigonometry is the branch of mathematics that deals with the relationships between the sides and angles of triangles. It primarily focuses on trigonometric functions such as sine, cosine, and tangent. These functions help in solving problems related to right-angled and non-right-angled triangles. Trigonometry is widely used in various fields such as physics, engineering, computer science, and astronomy.</a:t>
            </a:r>
          </a:p>
          <a:p/>
          <a:p>
            <a:r>
              <a:t>Key concepts in trigonometry include:</a:t>
            </a:r>
          </a:p>
          <a:p>
            <a:r>
              <a:t>- Trigonometric functions: Sine (sin), Cosine (cos), Tangent (tan), Cosecant (csc), Secant (sec), Cotangent (cot).</a:t>
            </a:r>
          </a:p>
          <a:p>
            <a:r>
              <a:t>- Trigonometric identities: These are equations that involve trigonometric functions and are true for all values of the variables.</a:t>
            </a:r>
          </a:p>
          <a:p>
            <a:r>
              <a:t>- Unit circle: A circle with a radius of 1, used to define trigonometric functions for all angles.</a:t>
            </a:r>
          </a:p>
          <a:p>
            <a:r>
              <a:t>- Laws of sines and cosines: These are laws that relate the sides and angles of a triangle and are used to solve triangles.</a:t>
            </a:r>
          </a:p>
          <a:p/>
          <a:p>
            <a:r>
              <a:t>2. Geometry:</a:t>
            </a:r>
          </a:p>
          <a:p>
            <a:r>
              <a:t>Geometry is the branch of mathematics that deals with the study of shapes, sizes, properties, and dimensions of objects in space. It involves understanding concepts such as points, lines, angles, surfaces, and solids. Geometry is divided into different branches including Euclidean geometry, analytical geometry, differential geometry, and algebraic geometry.</a:t>
            </a:r>
          </a:p>
          <a:p/>
          <a:p>
            <a:r>
              <a:t>Key concepts in geometry include:</a:t>
            </a:r>
          </a:p>
          <a:p>
            <a:r>
              <a:t>- Euclidean geometry: The study of geometry based on the postulates of the ancient Greek mathematician Euclid.</a:t>
            </a:r>
          </a:p>
          <a:p>
            <a:r>
              <a:t>- Shapes and figures: Geometric shapes such as circles, triangles, squares, rectangles, cubes, cylinders, and cones.</a:t>
            </a:r>
          </a:p>
          <a:p>
            <a:r>
              <a:t>- Angles: The measurement of the amount of rotation needed to superimpose one line or plane on another.</a:t>
            </a:r>
          </a:p>
          <a:p>
            <a:r>
              <a:t>- Theorems: Statements that are proven to be true based on previously established facts.</a:t>
            </a:r>
          </a:p>
          <a:p>
            <a:r>
              <a:t>- Coordinate geometry: The study of geometry using algebraic techniques and coordinates.</a:t>
            </a:r>
          </a:p>
          <a:p/>
          <a:p>
            <a:r>
              <a:t>Both trigonometry and geometry play essential roles in various fields such as engineering, architecture, physics, surveying, navigation, and computer graphics. They provide tools and methods for solving problems related to measurements, distances, angles, and shapes in the physical world.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12.1. Trigonometric Ratios in Right Triangles</a:t>
            </a:r>
          </a:p>
        </p:txBody>
      </p:sp>
      <p:sp>
        <p:nvSpPr>
          <p:cNvPr id="3" name="Content Placeholder 2"/>
          <p:cNvSpPr>
            <a:spLocks noGrp="1"/>
          </p:cNvSpPr>
          <p:nvPr>
            <p:ph idx="1"/>
          </p:nvPr>
        </p:nvSpPr>
        <p:spPr/>
        <p:txBody>
          <a:bodyPr/>
          <a:lstStyle/>
          <a:p>
            <a:r>
              <a:t>In a right triangle, which is a triangle that has one angle equal to 90 degrees, there are three main trigonometric ratios that are defined based on the sides of the triangle. These ratios are sine, cosine, and tangent, often denoted as sin, cos, and tan, respectively. When working with trigonometric ratios in right triangles, the angles are considered with respect to the right angle.</a:t>
            </a:r>
          </a:p>
          <a:p/>
          <a:p>
            <a:r>
              <a:t>1. Sine (sin): The sine of an angle in a right triangle is defined as the ratio of the length of the side opposite the angle to the length of the hypotenuse. Mathematically, sin(A) = opposite / hypotenuse, where A is the angle of interest.</a:t>
            </a:r>
          </a:p>
          <a:p/>
          <a:p>
            <a:r>
              <a:t>2. Cosine (cos): The cosine of an angle in a right triangle is defined as the ratio of the length of the side adjacent to the angle to the length of the hypotenuse. Mathematically, cos(A) = adjacent / hypotenuse.</a:t>
            </a:r>
          </a:p>
          <a:p/>
          <a:p>
            <a:r>
              <a:t>3. Tangent (tan): The tangent of an angle in a right triangle is defined as the ratio of the length of the side opposite the angle to the length of the side adjacent to the angle. Mathematically, tan(A) = opposite / adjacent.</a:t>
            </a:r>
          </a:p>
          <a:p/>
          <a:p>
            <a:r>
              <a:t>For example, in a right triangle ABC where angle A is the angle of interest:</a:t>
            </a:r>
          </a:p>
          <a:p>
            <a:r>
              <a:t>- sin(A) = BC / AC</a:t>
            </a:r>
          </a:p>
          <a:p>
            <a:r>
              <a:t>- cos(A) = AB / AC</a:t>
            </a:r>
          </a:p>
          <a:p>
            <a:r>
              <a:t>- tan(A) = BC / AB</a:t>
            </a:r>
          </a:p>
          <a:p/>
          <a:p>
            <a:r>
              <a:t>These trigonometric ratios are very useful in solving various problems involving right triangles, such as finding missing side lengths or angle measures. They also have important applications in various fields such as physics, engineering, and astronomy. Trigonometry is a fundamental concept in mathematics and has wide-ranging applications in real-world scenarios.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12.2. Law of Sines and Cosines in Triangles</a:t>
            </a:r>
          </a:p>
        </p:txBody>
      </p:sp>
      <p:sp>
        <p:nvSpPr>
          <p:cNvPr id="3" name="Content Placeholder 2"/>
          <p:cNvSpPr>
            <a:spLocks noGrp="1"/>
          </p:cNvSpPr>
          <p:nvPr>
            <p:ph idx="1"/>
          </p:nvPr>
        </p:nvSpPr>
        <p:spPr/>
        <p:txBody>
          <a:bodyPr/>
          <a:lstStyle/>
          <a:p>
            <a:r>
              <a:t>The Law of Sines and the Law of Cosines are two important mathematical principles used in solving triangles, particularly when dealing with non-right triangles. These laws help us determine the unknown sides and angles of a triangle using the lengths of the sides. </a:t>
            </a:r>
          </a:p>
          <a:p/>
          <a:p>
            <a:r>
              <a:t>1. **Law of Sines (Sine Rule)**:</a:t>
            </a:r>
          </a:p>
          <a:p>
            <a:r>
              <a:t>   - The Law of Sines relates the lengths of the sides of a triangle to the sines of its angles. It can be used when you have either:</a:t>
            </a:r>
          </a:p>
          <a:p>
            <a:r>
              <a:t>     - Two angles and a side (Angle-Side-Angle or ASA)</a:t>
            </a:r>
          </a:p>
          <a:p>
            <a:r>
              <a:t>     - Two sides and an angle opposite one of them (Side-Angle-Side or SAS)</a:t>
            </a:r>
          </a:p>
          <a:p>
            <a:r>
              <a:t>   - The Law of Sines states that for any triangle:</a:t>
            </a:r>
          </a:p>
          <a:p>
            <a:r>
              <a:t>     \[ \frac{a}{\sin A} = \frac{b}{\sin B} = \frac{c}{\sin C} = 2R \]</a:t>
            </a:r>
          </a:p>
          <a:p>
            <a:r>
              <a:t>   where:</a:t>
            </a:r>
          </a:p>
          <a:p>
            <a:r>
              <a:t>     - \( a, b, c \) are the lengths of the sides of the triangle.</a:t>
            </a:r>
          </a:p>
          <a:p>
            <a:r>
              <a:t>     - \( A, B, C \) are the opposite angles.</a:t>
            </a:r>
          </a:p>
          <a:p>
            <a:r>
              <a:t>     - \( R \) is the radius of the circumcircle of the triangle.</a:t>
            </a:r>
          </a:p>
          <a:p/>
          <a:p>
            <a:r>
              <a:t>2. **Law of Cosines (Cosine Rule)**:</a:t>
            </a:r>
          </a:p>
          <a:p>
            <a:r>
              <a:t>   - The Law of Cosines allows you to find the length of a side when you know the lengths of the other two sides and the included angle. It can be applied when you have either:</a:t>
            </a:r>
          </a:p>
          <a:p>
            <a:r>
              <a:t>     - Three sides (Side-Side-Side or SSA)</a:t>
            </a:r>
          </a:p>
          <a:p>
            <a:r>
              <a:t>     - Two sides and the included angle (SAS)</a:t>
            </a:r>
          </a:p>
          <a:p>
            <a:r>
              <a:t>   - The Law of Cosines is defined as:</a:t>
            </a:r>
          </a:p>
          <a:p>
            <a:r>
              <a:t>      \[ c^2 = a^2 + b^2 - 2ab\cos C \]</a:t>
            </a:r>
          </a:p>
          <a:p>
            <a:r>
              <a:t>      \[ a^2 = b^2 + c^2 - 2bc\cos A \]</a:t>
            </a:r>
          </a:p>
          <a:p>
            <a:r>
              <a:t>      \[ b^2 = a^2 + c^2 - 2ac\cos B \]</a:t>
            </a:r>
          </a:p>
          <a:p>
            <a:r>
              <a:t>   where:</a:t>
            </a:r>
          </a:p>
          <a:p>
            <a:r>
              <a:t>      - \( a, b, c \) are the lengths of the sides of the triangle.</a:t>
            </a:r>
          </a:p>
          <a:p>
            <a:r>
              <a:t>      - \( A, B, C \) are the angles opposite the corresponding sides.</a:t>
            </a:r>
          </a:p>
          <a:p/>
          <a:p>
            <a:r>
              <a:t>When to use each Law:</a:t>
            </a:r>
          </a:p>
          <a:p>
            <a:r>
              <a:t>- Use the Law of Sines:</a:t>
            </a:r>
          </a:p>
          <a:p>
            <a:r>
              <a:t>    - When you know either two angles and one side or two sides and an angle opposite one of them.</a:t>
            </a:r>
          </a:p>
          <a:p>
            <a:r>
              <a:t>- Use the Law of Cosines:</a:t>
            </a:r>
          </a:p>
          <a:p>
            <a:r>
              <a:t>    - When you know either three sides or two sides with the angle between them.</a:t>
            </a:r>
          </a:p>
          <a:p/>
          <a:p>
            <a:r>
              <a:t>Both laws are crucial tools in trigonometry and geometry as they provide methods for solving triangles when traditional methods like the Pythagorean Theorem are not applicable.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History of Trigonometry</a:t>
            </a:r>
          </a:p>
        </p:txBody>
      </p:sp>
      <p:sp>
        <p:nvSpPr>
          <p:cNvPr id="3" name="Content Placeholder 2"/>
          <p:cNvSpPr>
            <a:spLocks noGrp="1"/>
          </p:cNvSpPr>
          <p:nvPr>
            <p:ph idx="1"/>
          </p:nvPr>
        </p:nvSpPr>
        <p:spPr/>
        <p:txBody>
          <a:bodyPr/>
          <a:lstStyle/>
          <a:p>
            <a:r>
              <a:t>Trigonometry is a branch of mathematics that deals with the study of relationships between the angles and sides of triangles. The history of trigonometry can be traced back to ancient civilizations where early mathematicians and astronomers recognized the importance of understanding and applying trigonometric concepts.</a:t>
            </a:r>
          </a:p>
          <a:p/>
          <a:p>
            <a:r>
              <a:t>1. Ancient Egypt and Mesopotamia: The origins of trigonometry can be found in the ancient civilizations of Egypt and Mesopotamia. The Egyptians used trigonometric principles to survey and construct the pyramids, while the Babylonians in Mesopotamia developed tables of trigonometric values to aid in astronomical calculations.</a:t>
            </a:r>
          </a:p>
          <a:p/>
          <a:p>
            <a:r>
              <a:t>2. Ancient Greece: The ancient Greeks, particularly mathematicians like Hipparchus and Ptolemy, made significant contributions to the development of trigonometry. They further explored the relationships between angles and sides of triangles and introduced the concept of trigonometric functions such as sine, cosine, and tangent.</a:t>
            </a:r>
          </a:p>
          <a:p/>
          <a:p>
            <a:r>
              <a:t>3. Islamic Golden Age: During the Islamic Golden Age, scholars like Al-Khwarizmi and Al-Battani made substantial advancements in trigonometry. They refined and expanded upon the Greek trigonometric principles and introduced new methods for calculating trigonometric functions.</a:t>
            </a:r>
          </a:p>
          <a:p/>
          <a:p>
            <a:r>
              <a:t>4. Renaissance Era: In the Renaissance era, European mathematicians such as Regiomontanus and Rheticus further developed trigonometry by incorporating it into the field of astronomy and navigation. Trigonometry became essential for solving problems related to celestial observations and map-making.</a:t>
            </a:r>
          </a:p>
          <a:p/>
          <a:p>
            <a:r>
              <a:t>5. Modern Era: In the modern era, trigonometry has become a fundamental part of mathematics and finds applications in various fields such as physics, engineering, architecture, and computer science. Advances in technology have allowed for the development of more advanced trigonometric tools and techniques.</a:t>
            </a:r>
          </a:p>
          <a:p/>
          <a:p>
            <a:r>
              <a:t>Overall, the history of trigonometry is a testament to humanity's curiosity and ingenuity in understanding the mathematical relationships that govern the physical world. The evolution of trigonometry over centuries has led to its widespread applications and significance in various disciplines.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12.3. Trigonometry in Three Dimensions</a:t>
            </a:r>
          </a:p>
        </p:txBody>
      </p:sp>
      <p:sp>
        <p:nvSpPr>
          <p:cNvPr id="3" name="Content Placeholder 2"/>
          <p:cNvSpPr>
            <a:spLocks noGrp="1"/>
          </p:cNvSpPr>
          <p:nvPr>
            <p:ph idx="1"/>
          </p:nvPr>
        </p:nvSpPr>
        <p:spPr/>
        <p:txBody>
          <a:bodyPr/>
          <a:lstStyle/>
          <a:p>
            <a:r>
              <a:t>In three-dimensional space, trigonometry involves the study of angles and relationships between sides and angles of three-dimensional shapes such as spheres, cones, cylinders, and polyhedrons. The trigonometric functions commonly used in three dimensions are the sine, cosine, and tangent functions.</a:t>
            </a:r>
          </a:p>
          <a:p/>
          <a:p>
            <a:r>
              <a:t>1. Sine function (sin): The sine of an angle in three dimensions is defined as the ratio of the length of the side opposite the angle to the hypotenuse of the right triangle. In three dimensions, the sine of an angle can be used to determine the height of a point above a horizontal plane or the vertical component of a vector.</a:t>
            </a:r>
          </a:p>
          <a:p/>
          <a:p>
            <a:r>
              <a:t>2. Cosine function (cos): The cosine of an angle in three dimensions is defined as the ratio of the length of the side adjacent to the angle to the hypotenuse of the right triangle. In three dimensions, the cosine of an angle can be used to determine the distance of a point from the origin or the horizontal component of a vector.</a:t>
            </a:r>
          </a:p>
          <a:p/>
          <a:p>
            <a:r>
              <a:t>3. Tangent function (tan): The tangent of an angle in three dimensions is defined as the ratio of the length of the side opposite the angle to the side adjacent to the angle. In three dimensions, the tangent of an angle can be used to determine slopes of lines or the ratio of two sides of a right triangle.</a:t>
            </a:r>
          </a:p>
          <a:p/>
          <a:p>
            <a:r>
              <a:t>Trigonometric identities and formulas such as the Pythagorean theorem, the sum and difference identities, and the double-angle formulas are used in three-dimensional trigonometry to solve problems involving angles, distances, and shapes.</a:t>
            </a:r>
          </a:p>
          <a:p/>
          <a:p>
            <a:r>
              <a:t>Applications of trigonometry in three dimensions include navigation, engineering, physics, computer graphics, architecture, and more. Understanding three-dimensional trigonometry is essential for solving problems involving spatial relationships and angles in three-dimensional space.</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Trigonometry in Analytical Geometry</a:t>
            </a:r>
          </a:p>
        </p:txBody>
      </p:sp>
      <p:sp>
        <p:nvSpPr>
          <p:cNvPr id="3" name="Content Placeholder 2"/>
          <p:cNvSpPr>
            <a:spLocks noGrp="1"/>
          </p:cNvSpPr>
          <p:nvPr>
            <p:ph idx="1"/>
          </p:nvPr>
        </p:nvSpPr>
        <p:spPr/>
        <p:txBody>
          <a:bodyPr/>
          <a:lstStyle/>
          <a:p>
            <a:r>
              <a:t>In Analytical Geometry, trigonometry plays a significant role in determining the relationship between the sides and angles of triangles. Trigonometry, in this context, involves utilizing algebraic and geometric methods to solve problems related to triangles within the Cartesian coordinate system. Specifically, when we refer to 13. Trigonometry, we are likely discussing the trigonometric functions within the context of Analytical Geometry.</a:t>
            </a:r>
          </a:p>
          <a:p/>
          <a:p>
            <a:r>
              <a:t>The fundamental trigonometric functions used in Analytical Geometry include sine, cosine, and tangent which are defined as follows:</a:t>
            </a:r>
          </a:p>
          <a:p/>
          <a:p>
            <a:r>
              <a:t>1. Sine (sin): The sine of an angle in a right-angled triangle is defined as the ratio of the length of the side opposite the given angle to the length of the hypotenuse.</a:t>
            </a:r>
          </a:p>
          <a:p/>
          <a:p>
            <a:r>
              <a:t>2. Cosine (cos): The cosine of an angle in a right-angled triangle is defined as the ratio of the length of the side adjacent to the given angle to the length of the hypotenuse.</a:t>
            </a:r>
          </a:p>
          <a:p/>
          <a:p>
            <a:r>
              <a:t>3. Tangent (tan): The tangent of an angle in a right-angled triangle is defined as the ratio of the length of the side opposite the given angle to the length of the side adjacent to the angle.</a:t>
            </a:r>
          </a:p>
          <a:p/>
          <a:p>
            <a:r>
              <a:t>These trigonometric functions are used to relate the angles of a triangle to the lengths of its sides, and they can also be expressed in terms of the coordinates of points on a plane. By using these functions, mathematicians can solve various problems related to triangles, such as finding side lengths, angles, areas, and distances between points.</a:t>
            </a:r>
          </a:p>
          <a:p/>
          <a:p>
            <a:r>
              <a:t>Moreover, in Analytical Geometry, trigonometry is closely connected to the concept of the unit circle, where trigonometric functions are defined based on the properties of points on the circle. This relationship allows for a deeper understanding of the periodic nature of trigonometric functions and their graphical representations.</a:t>
            </a:r>
          </a:p>
          <a:p/>
          <a:p>
            <a:r>
              <a:t>Overall, 13. Trigonometry in Analytical Geometry involves the application of trigonometric functions to derive relationships between angles and sides of triangles, which are essential for solving geometric problems within the coordinate system.</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13.1. Parametric Equations</a:t>
            </a:r>
          </a:p>
        </p:txBody>
      </p:sp>
      <p:sp>
        <p:nvSpPr>
          <p:cNvPr id="3" name="Content Placeholder 2"/>
          <p:cNvSpPr>
            <a:spLocks noGrp="1"/>
          </p:cNvSpPr>
          <p:nvPr>
            <p:ph idx="1"/>
          </p:nvPr>
        </p:nvSpPr>
        <p:spPr/>
        <p:txBody>
          <a:bodyPr/>
          <a:lstStyle/>
          <a:p>
            <a:r>
              <a:t>Parametric equations are a set of equations that define different quantities as functions of one or more independent variables, known as parameters. In the context of mathematics, parametric equations are often used to describe the motion or trajectory of objects in space or to represent complex curves that are not easily defined by traditional functions.</a:t>
            </a:r>
          </a:p>
          <a:p/>
          <a:p>
            <a:r>
              <a:t>When using parametric equations, each variable is expressed in terms of a parameter rather than a single variable. For example, consider the set of parametric equations:</a:t>
            </a:r>
          </a:p>
          <a:p/>
          <a:p>
            <a:r>
              <a:t>x = f(t)</a:t>
            </a:r>
          </a:p>
          <a:p>
            <a:r>
              <a:t>y = g(t)</a:t>
            </a:r>
          </a:p>
          <a:p/>
          <a:p>
            <a:r>
              <a:t>In this system of equations, x and y are defined as functions of the parameter t. By varying the parameter t, we can generate different values of x and y that correspond to different points on the curve defined by the parametric equations.</a:t>
            </a:r>
          </a:p>
          <a:p/>
          <a:p>
            <a:r>
              <a:t>One of the key advantages of using parametric equations is that they allow us to model a wide range of complex shapes and curves that would be difficult or impossible to represent using standard Cartesian equations. Parametric equations are particularly useful in physics and engineering for describing the motion of objects in space, such as projectiles, planets, or particles following a certain path.</a:t>
            </a:r>
          </a:p>
          <a:p/>
          <a:p>
            <a:r>
              <a:t>Parametric equations can also be used to describe curves in two or three dimensions, such as ellipses, spirals, or other intricate shapes. By parameterizing these curves, we can more easily analyze their properties and behavior.</a:t>
            </a:r>
          </a:p>
          <a:p/>
          <a:p>
            <a:r>
              <a:t>Overall, parametric equations provide a powerful tool for representing a wide variety of mathematical functions and curves, especially those that involve motion, change, or complex shapes in space.</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13.2. Polar Coordinates</a:t>
            </a:r>
          </a:p>
        </p:txBody>
      </p:sp>
      <p:sp>
        <p:nvSpPr>
          <p:cNvPr id="3" name="Content Placeholder 2"/>
          <p:cNvSpPr>
            <a:spLocks noGrp="1"/>
          </p:cNvSpPr>
          <p:nvPr>
            <p:ph idx="1"/>
          </p:nvPr>
        </p:nvSpPr>
        <p:spPr/>
        <p:txBody>
          <a:bodyPr/>
          <a:lstStyle/>
          <a:p>
            <a:r>
              <a:t>Polar coordinates are a two-dimensional coordinate system in which each point on a plane is determined by a distance from a reference point and an angle from a reference direction. In the case of 13.2, it would represent a point that is 13.2 units away from the origin at an angle of 0 degrees in the polar coordinate system.</a:t>
            </a:r>
          </a:p>
          <a:p/>
          <a:p>
            <a:r>
              <a:t>In polar coordinates, the reference point is known as the pole or origin, and the reference direction is typically the positive x-axis in the Cartesian coordinate system. The distance from the pole to the point is called the radial coordinate or radius (r), and the angle from the reference direction to the line segment connecting the point to the pole is called the angular coordinate or azimuth angle (θ).</a:t>
            </a:r>
          </a:p>
          <a:p/>
          <a:p>
            <a:r>
              <a:t>To convert Cartesian coordinates (x, y) to polar coordinates (r, θ), the following formulas are used:</a:t>
            </a:r>
          </a:p>
          <a:p>
            <a:r>
              <a:t>r = √(x² + y²)</a:t>
            </a:r>
          </a:p>
          <a:p>
            <a:r>
              <a:t>θ = arctan(y/x)</a:t>
            </a:r>
          </a:p>
          <a:p/>
          <a:p>
            <a:r>
              <a:t>Conversely, to convert polar coordinates (r, θ) to Cartesian coordinates (x, y), the formulas are:</a:t>
            </a:r>
          </a:p>
          <a:p>
            <a:r>
              <a:t>x = r * cos(θ)</a:t>
            </a:r>
          </a:p>
          <a:p>
            <a:r>
              <a:t>y = r * sin(θ)</a:t>
            </a:r>
          </a:p>
          <a:p/>
          <a:p>
            <a:r>
              <a:t>The polar coordinate system is particularly useful when working with circular or symmetric patterns, such as polar graphs, spiral patterns, or when dealing with problems involving angles and distances. It offers an alternative way to represent points in a plane compared to the traditional Cartesian coordinates system and is often used in fields such as physics, engineering, and mathematics.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13.3. Conic Sections</a:t>
            </a:r>
          </a:p>
        </p:txBody>
      </p:sp>
      <p:sp>
        <p:nvSpPr>
          <p:cNvPr id="3" name="Content Placeholder 2"/>
          <p:cNvSpPr>
            <a:spLocks noGrp="1"/>
          </p:cNvSpPr>
          <p:nvPr>
            <p:ph idx="1"/>
          </p:nvPr>
        </p:nvSpPr>
        <p:spPr/>
        <p:txBody>
          <a:bodyPr/>
          <a:lstStyle/>
          <a:p>
            <a:r>
              <a:t>Conic sections are the curves formed by the intersection of a plane with a double-napped cone. These curves have been studied for centuries and are a fundamental topic in mathematics. One of the well-known types of conic sections is the parabola, the ellipse, and the hyperbola. Each of these conic sections has unique characteristics and equations that define their shape.</a:t>
            </a:r>
          </a:p>
          <a:p/>
          <a:p>
            <a:r>
              <a:t>1. Parabola: A parabola is a set of all points that are equidistant from a fixed point called the focus and a fixed line called the directrix. The standard equation for a parabola with its vertex at the origin is \(y = ax^2\), where \(a\) is a constant determining the width and direction of the parabola.</a:t>
            </a:r>
          </a:p>
          <a:p/>
          <a:p>
            <a:r>
              <a:t>2. Ellipse: An ellipse is a set of all points such that the sum of the distances from two fixed points (foci) is constant. The shape of an ellipse can vary from a circle to a long, thin oval depending on the distances between the foci and the major and minor axes. The standard equation for an ellipse centered at the origin is \(\frac{x^2}{a^2} + \frac{y^2}{b^2} = 1\), where \(a\) and \(b\) are the lengths of the major and minor axes, respectively.</a:t>
            </a:r>
          </a:p>
          <a:p/>
          <a:p>
            <a:r>
              <a:t>3. Hyperbola: A hyperbola is a set of all points such that the absolute value of the difference of the distances from two fixed points (foci) is constant. The standard equation for a hyperbola centered at the origin is \(\frac{x^2}{a^2} - \frac{y^2}{b^2} = 1\) or \(\frac{y^2}{a^2} - \frac{x^2}{b^2} = 1\), depending on whether the transverse axis is along the x-axis or y-axis.</a:t>
            </a:r>
          </a:p>
          <a:p/>
          <a:p>
            <a:r>
              <a:t>Conic sections have numerous applications in mathematics, physics, engineering, and other fields. They are used to model various phenomena such as the orbits of planets, satellite dishes, and reflective properties of light. Understanding conic sections is essential for solving problems involving quadratic equations, geometry, and advanced calculus.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 Conclusion</a:t>
            </a:r>
          </a:p>
        </p:txBody>
      </p:sp>
      <p:sp>
        <p:nvSpPr>
          <p:cNvPr id="3" name="Content Placeholder 2"/>
          <p:cNvSpPr>
            <a:spLocks noGrp="1"/>
          </p:cNvSpPr>
          <p:nvPr>
            <p:ph idx="1"/>
          </p:nvPr>
        </p:nvSpPr>
        <p:spPr/>
        <p:txBody>
          <a:bodyPr/>
          <a:lstStyle/>
          <a:p>
            <a:r>
              <a:t>In academic or research writing, the conclusion is the final section of the paper where you summarize the main points and findings of your work. The conclusion is a crucial part of your writing as it provides closure to your argument or study. Here is a detailed breakdown of what the conclusion typically includes:</a:t>
            </a:r>
          </a:p>
          <a:p/>
          <a:p>
            <a:r>
              <a:t>1. **Restatement of the Thesis Statement**: Begin your conclusion by restating the thesis statement or main argument of your paper. This reminds the reader of the central focus of your work.</a:t>
            </a:r>
          </a:p>
          <a:p/>
          <a:p>
            <a:r>
              <a:t>2. **Summary of Key Points**: Summarize the main points or arguments that you have made in the body of your paper. This can help reinforce your main ideas and provide a quick review for the reader.</a:t>
            </a:r>
          </a:p>
          <a:p/>
          <a:p>
            <a:r>
              <a:t>3. **Implications of the Findings**: Discuss the implications of your research or the significance of your arguments. Explain why your findings matter and how they contribute to the broader field of study.</a:t>
            </a:r>
          </a:p>
          <a:p/>
          <a:p>
            <a:r>
              <a:t>4. **Limitations and Future Research**: Acknowledge any limitations of your study or areas where further research is needed. This shows that you understand the scope of your work and are aware of its potential shortcomings.</a:t>
            </a:r>
          </a:p>
          <a:p/>
          <a:p>
            <a:r>
              <a:t>5. **Final Thoughts**: Conclude your paper by offering some final thoughts or reflections on the topic. This can include suggestions for future research, practical applications of your findings, or a call to action for the reader.</a:t>
            </a:r>
          </a:p>
          <a:p/>
          <a:p>
            <a:r>
              <a:t>6. **Avoid Introducing New Information**: Remember that the conclusion is not the place to introduce new information or arguments. Instead, focus on summarizing and synthesizing what you have already presented in the body of your paper.</a:t>
            </a:r>
          </a:p>
          <a:p/>
          <a:p>
            <a:r>
              <a:t>By following these guidelines, you can write a strong conclusion that effectively wraps up your paper and leaves a lasting impression on your reader.</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14.1. Summary of Trigonometry</a:t>
            </a:r>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The summary of trigonometry at 14.1 typically includes the following key concepts:</a:t>
            </a:r>
          </a:p>
          <a:p/>
          <a:p>
            <a:r>
              <a:t>1. Definition of Trigonometric Functions: The main trigonometric functions include sine (sin), cosine (cos), tangent (tan), cosecant (csc), secant (sec), and cotangent (cot). These functions relate the angles of a triangle to the ratios of its sides.</a:t>
            </a:r>
          </a:p>
          <a:p/>
          <a:p>
            <a:r>
              <a:t>2. Trigonometric Identities: Trigonometric identities are equations involving trigonometric functions that are true for all values of the variables. Some fundamental identities include Pythagorean identities, reciprocal identities, quotient identities, and cofunction identities.</a:t>
            </a:r>
          </a:p>
          <a:p/>
          <a:p>
            <a:r>
              <a:t>3. Trigonometric Ratios: The primary trigonometric ratios are sine, cosine, and tangent. These ratios help in solving for missing sides and angles in a right triangle, as well as in various applications involving periodic phenomena.</a:t>
            </a:r>
          </a:p>
          <a:p/>
          <a:p>
            <a:r>
              <a:t>4. Unit Circle: The unit circle is a circle with a radius of 1 unit centered at the origin (0,0) on the coordinate plane. It is often used to define trigonometric functions for any angle, not just those in right triangles.</a:t>
            </a:r>
          </a:p>
          <a:p/>
          <a:p>
            <a:r>
              <a:t>5. Trigonometric Graphs: The graphs of trigonometric functions exhibit periodic behavior due to the repeating nature of the functions. Sine and cosine functions have a period of 2π, while tangent, cotangent, secant, and cosecant have a period of π.</a:t>
            </a:r>
          </a:p>
          <a:p/>
          <a:p>
            <a:r>
              <a:t>6. Trigonometric Equations and Solving Triangles: Trigonometric equations involve trigonometric functions and can be solved using algebraic techniques and trigonometric identities. Solving triangles refers to determining the missing sides and angles of a triangle using trigonometric ratios and laws.</a:t>
            </a:r>
          </a:p>
          <a:p/>
          <a:p>
            <a:r>
              <a:t>7. Applications of Trigonometry: Trigonometry has various applications in real-world scenarios such as engineering, physics, astronomy, surveying, and navigation. It is used to model and solve problems involving angles and distances.</a:t>
            </a:r>
          </a:p>
          <a:p/>
          <a:p>
            <a:r>
              <a:t>Overall, trigonometry at 14.1 level provides a foundational understanding of trigonometric functions, identities, ratios, graphs, equations, and applications that form the basis for more advanced studies in mathematics and related fields.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14.2. Significance of Trigonometry in Mathematics</a:t>
            </a:r>
          </a:p>
        </p:txBody>
      </p:sp>
      <p:sp>
        <p:nvSpPr>
          <p:cNvPr id="3" name="Content Placeholder 2"/>
          <p:cNvSpPr>
            <a:spLocks noGrp="1"/>
          </p:cNvSpPr>
          <p:nvPr>
            <p:ph idx="1"/>
          </p:nvPr>
        </p:nvSpPr>
        <p:spPr/>
        <p:txBody>
          <a:bodyPr/>
          <a:lstStyle/>
          <a:p>
            <a:r>
              <a:t>Trigonometry is a branch of mathematics that primarily deals with the relationships between the sides and angles of triangles. The significance of trigonometry in mathematics, particularly as represented by the number 14.2, lies in its wide range of applications in various fields. Below are some key points that highlight the significance of trigonometry:</a:t>
            </a:r>
          </a:p>
          <a:p/>
          <a:p>
            <a:r>
              <a:t>1. **Geometric Applications**: Trigonometry is essential in geometry for calculating the measurements of angles and sides of triangles. It helps in understanding the properties of shapes, sizes, and dimensions of geometric figures.</a:t>
            </a:r>
          </a:p>
          <a:p/>
          <a:p>
            <a:r>
              <a:t>2. **Navigation and Surveying**: Trigonometry plays a crucial role in navigation, cartography, and surveying. It helps in determining locations, distances, and directions on the Earth's surface, making it vital for activities such as GPS navigation and map-making.</a:t>
            </a:r>
          </a:p>
          <a:p/>
          <a:p>
            <a:r>
              <a:t>3. **Physics**: Trigonometric concepts are extensively used in physics to study periodic phenomena, wave motions, and oscillations. Understanding trigonometry helps in analyzing the behavior of sound waves, light waves, and other forms of wave-like motions in nature.</a:t>
            </a:r>
          </a:p>
          <a:p/>
          <a:p>
            <a:r>
              <a:t>4. **Engineering**: Trigonometry is fundamental in engineering disciplines like civil, mechanical, and electrical engineering. Engineers use trigonometric principles to design structures, analyze forces, and solve complex problems related to construction, machines, and circuits.</a:t>
            </a:r>
          </a:p>
          <a:p/>
          <a:p>
            <a:r>
              <a:t>5. **Architecture**: In architecture, trigonometry is applied to design and construct buildings, bridges, and other structures. Architects use trigonometric calculations to create accurate blueprints, determine dimensions, and ensure structural stability.</a:t>
            </a:r>
          </a:p>
          <a:p/>
          <a:p>
            <a:r>
              <a:t>6. **Astronomy**: Trigonometry is indispensable in astronomy for calculating celestial distances, angles, and positions of celestial bodies. Astronomers rely on trigonometric principles to study the movements of planets, stars, and galaxies in the universe.</a:t>
            </a:r>
          </a:p>
          <a:p/>
          <a:p>
            <a:r>
              <a:t>7. **Computer Graphics**: Trigonometry forms the basis of computer graphics, animation, and visual effects. Concepts like transformations, rotations, and scaling in computer-generated imagery are achieved using trigonometric functions like sine and cosine.</a:t>
            </a:r>
          </a:p>
          <a:p/>
          <a:p>
            <a:r>
              <a:t>8. **Mathematical Modeling**: Trigonometry is used in mathematical modeling to represent real-world phenomena using mathematical equations. It facilitates the analysis and prediction of complex systems by applying trigonometric functions to describe their behavior.</a:t>
            </a:r>
          </a:p>
          <a:p/>
          <a:p>
            <a:r>
              <a:t>9. **Calculus**: Trigonometric functions such as sine and cosine play a significant role in calculus, particularly in solving differential equations and integrals involving trigonometric terms. Trigonometry and calculus are closely interconnected in advanced mathematical studies.</a:t>
            </a:r>
          </a:p>
          <a:p/>
          <a:p>
            <a:r>
              <a:t>10. **Music and Acoustics**: Trigonometry is essential in the study of music and acoustics. It helps in analyzing waveforms, frequencies, and harmonics of musical notes, as well as in designing sound systems and musical instruments.</a:t>
            </a:r>
          </a:p>
          <a:p/>
          <a:p>
            <a:r>
              <a:t>In conclusion, trigonometry's significance in mathematics stems from its practical applications in a wide range of scientific, technical, and everyday contexts. Understanding trigonometric concepts is crucial for solving complex problems, making accurate calculations, and gaining insights into the patterns and relationships governing the physical world.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14.3. Future Trends in Trigonometry</a:t>
            </a:r>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While the basic principles of trigonometry have been well-established for centuries, there are ongoing advancements and future trends in the field that are shaping how trigonometry is used and studied. </a:t>
            </a:r>
          </a:p>
          <a:p/>
          <a:p>
            <a:r>
              <a:t>1. **Advancements in Technology**: The use of technology such as calculators, computer software, and online resources has revolutionized the way trigonometry is taught and applied. Future trends are likely to see further integration of technology into the teaching and practice of trigonometry, making complex calculations easier and more accessible.</a:t>
            </a:r>
          </a:p>
          <a:p/>
          <a:p>
            <a:r>
              <a:t>2. **Applications in Engineering and Science**: Trigonometry plays a crucial role in various fields such as engineering, physics, and astronomy. Future trends in trigonometry will involve exploring new applications in emerging fields such as robotics, computer programming, and data science, as well as refining existing applications to make them more accurate and efficient.</a:t>
            </a:r>
          </a:p>
          <a:p/>
          <a:p>
            <a:r>
              <a:t>3. **Development of New Theorems and Formulas**: While the fundamental principles of trigonometry remain unchanged, there is ongoing research into developing new theorems, formulas, and techniques that can simplify complex calculations and solve previously unsolvable problems. Future trends may see the discovery of new relationships between trigonometric functions and the development of new methods for solving trigonometric equations.</a:t>
            </a:r>
          </a:p>
          <a:p/>
          <a:p>
            <a:r>
              <a:t>4. **Integration with Other Branches of Mathematics**: Trigonometry intersects with various other branches of mathematics, such as calculus, geometry, and algebra. Future trends in trigonometry are likely to involve further integration with these fields, leading to the development of interdisciplinary approaches to problem-solving and new areas of study that combine elements of trigonometry with other mathematical concepts.</a:t>
            </a:r>
          </a:p>
          <a:p/>
          <a:p>
            <a:r>
              <a:t>5. **Focus on Real-World Problem-Solving**: As technology advances and the demand for skilled professionals in STEM fields grows, there is a growing emphasis on using trigonometry to solve real-world problems. Future trends in trigonometry education will likely focus on practical applications and hands-on learning experiences that prepare students to apply their trigonometric knowledge in professional settings.</a:t>
            </a:r>
          </a:p>
          <a:p/>
          <a:p>
            <a:r>
              <a:t>In conclusion, while the core principles of trigonometry remain fundamental to the field, ongoing advancements in technology, applications in engineering and science, development of new theorems and formulas, integration with other branches of mathematics, and a focus on real-world problem-solving are shaping the future trends of trigonometry. Students and professionals in the field can expect to see continued innovation and growth in how trigonometry is studied, applied, and integrated into various disciplines.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15. References</a:t>
            </a:r>
          </a:p>
        </p:txBody>
      </p:sp>
      <p:sp>
        <p:nvSpPr>
          <p:cNvPr id="3" name="Content Placeholder 2"/>
          <p:cNvSpPr>
            <a:spLocks noGrp="1"/>
          </p:cNvSpPr>
          <p:nvPr>
            <p:ph idx="1"/>
          </p:nvPr>
        </p:nvSpPr>
        <p:spPr/>
        <p:txBody>
          <a:bodyPr/>
          <a:lstStyle/>
          <a:p>
            <a:r>
              <a:t>In academic writing and research, references play a crucial role in providing credibility and acknowledging sources of information used in the work. Here is a detailed explanation of references:</a:t>
            </a:r>
          </a:p>
          <a:p/>
          <a:p>
            <a:r>
              <a:t>1. **Definition**: References are a list of all sources cited in an academic work to support the arguments, ideas, and findings presented. These sources can include books, journal articles, websites, interviews, and other materials used in the research process.</a:t>
            </a:r>
          </a:p>
          <a:p/>
          <a:p>
            <a:r>
              <a:t>2. **Purpose**: The main purpose of including references is to give credit to the original authors and researchers whose work has been used in the development of the current study. It also helps readers locate and verify the sources of information provided in the text.</a:t>
            </a:r>
          </a:p>
          <a:p/>
          <a:p>
            <a:r>
              <a:t>3. **Types of References**: There are different citation styles used to format references, such as APA (American Psychological Association), MLA (Modern Language Association), Chicago, Harvard, and others. Each style has specific guidelines on how to cite different types of sources.</a:t>
            </a:r>
          </a:p>
          <a:p/>
          <a:p>
            <a:r>
              <a:t>4. **Components of a Reference**: A typical reference entry includes essential components such as the author's name, publication year, title of the work, source (e.g., journal, book), and publication details (e.g., publisher, page numbers, DOI). The format of these components varies depending on the citation style used.</a:t>
            </a:r>
          </a:p>
          <a:p/>
          <a:p>
            <a:r>
              <a:t>5. **In-text Citations**: References are usually cited in the text using in-text citations or footnotes. These citations provide brief information that directs readers to the complete reference in the reference list at the end of the document.</a:t>
            </a:r>
          </a:p>
          <a:p/>
          <a:p>
            <a:r>
              <a:t>6. **Reference List**: At the end of an academic work, a reference list (or bibliography) is included, providing detailed information about each source cited in the text. The list is arranged alphabetically by the authors' last names or by the title of the source.</a:t>
            </a:r>
          </a:p>
          <a:p/>
          <a:p>
            <a:r>
              <a:t>7. **Credibility**: Including accurate and relevant references enhances the credibility of the research and supports the validity of the arguments presented. It shows that the author has engaged with existing literature and built upon previous research.</a:t>
            </a:r>
          </a:p>
          <a:p/>
          <a:p>
            <a:r>
              <a:t>8. **Avoiding Plagiarism**: Proper referencing is essential to avoid plagiarism, which is the act of presenting someone else's work as your own. By acknowledging the sources used, authors demonstrate academic integrity and avoid ethical violations.</a:t>
            </a:r>
          </a:p>
          <a:p/>
          <a:p>
            <a:r>
              <a:t>9. **Peer Review**: In academic publishing, references are crucial for the peer-review process. Reviewers and editors verify the accuracy of the references and assess whether the cited sources are appropriate and relevant to the research being conducted.</a:t>
            </a:r>
          </a:p>
          <a:p/>
          <a:p>
            <a:r>
              <a:t>In conclusion, references are a fundamental aspect of academic writing that serve to acknowledge sources, provide credibility to the work, avoid plagiarism, and facilitate further research and verification of information. Properly formatting and including references is essential for maintaining academic integrity and upholding scholarly standards.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 Branches of Trigonometry</a:t>
            </a:r>
          </a:p>
        </p:txBody>
      </p:sp>
      <p:sp>
        <p:nvSpPr>
          <p:cNvPr id="3" name="Content Placeholder 2"/>
          <p:cNvSpPr>
            <a:spLocks noGrp="1"/>
          </p:cNvSpPr>
          <p:nvPr>
            <p:ph idx="1"/>
          </p:nvPr>
        </p:nvSpPr>
        <p:spPr/>
        <p:txBody>
          <a:bodyPr/>
          <a:lstStyle/>
          <a:p>
            <a:r>
              <a:t>Trigonometry is the branch of mathematics that deals with the study of relationships involving angles and lengths of triangles. There are several branches of trigonometry that explore different aspects of this field:</a:t>
            </a:r>
          </a:p>
          <a:p/>
          <a:p>
            <a:r>
              <a:t>1. Plane Trigonometry: This is the most basic branch of trigonometry and deals with the study of angles and sides of triangles in a two-dimensional plane. Plane trigonometry includes the study of trigonometric functions such as sine, cosine, and tangent, as well as their properties and applications in solving trigonometric equations and problems.</a:t>
            </a:r>
          </a:p>
          <a:p/>
          <a:p>
            <a:r>
              <a:t>2. Spherical Trigonometry: Spherical trigonometry is concerned with the study of triangles on the surface of a sphere. This branch of trigonometry is used in various fields such as astronomy, geodesy, and navigation to study the relationships between angles and sides of spherical triangles.</a:t>
            </a:r>
          </a:p>
          <a:p/>
          <a:p>
            <a:r>
              <a:t>3. Analytical Trigonometry: Analytical trigonometry combines trigonometry with algebra and calculus to study trigonometric functions and equations from a more analytical perspective. This branch of trigonometry explores topics such as trigonometric identities, equations, and the properties of trigonometric functions in more depth.</a:t>
            </a:r>
          </a:p>
          <a:p/>
          <a:p>
            <a:r>
              <a:t>4. Inverse Trigonometry: This branch of trigonometry deals with the study of inverse trigonometric functions such as arcsine, arccosine, and arctangent. Inverse trigonometric functions are used to find the angle or angles corresponding to a given ratio of sides in a right triangle.</a:t>
            </a:r>
          </a:p>
          <a:p/>
          <a:p>
            <a:r>
              <a:t>5. Practical Trigonometry: Practical trigonometry focuses on the applications of trigonometry in solving real-world problems in various fields such as physics, engineering, architecture, and surveying. Practical trigonometry involves the use of trigonometric functions and formulas to solve practical problems involving angles and distances.</a:t>
            </a:r>
          </a:p>
          <a:p/>
          <a:p>
            <a:r>
              <a:t>Overall, the branches of trigonometry collectively provide a comprehensive understanding of the relationships between angles and sides of triangles, and their applications in various fields of mathematics and science.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Trigonometric Functions</a:t>
            </a:r>
          </a:p>
        </p:txBody>
      </p:sp>
      <p:sp>
        <p:nvSpPr>
          <p:cNvPr id="3" name="Content Placeholder 2"/>
          <p:cNvSpPr>
            <a:spLocks noGrp="1"/>
          </p:cNvSpPr>
          <p:nvPr>
            <p:ph idx="1"/>
          </p:nvPr>
        </p:nvSpPr>
        <p:spPr/>
        <p:txBody>
          <a:bodyPr/>
          <a:lstStyle/>
          <a:p>
            <a:r>
              <a:t>Trigonometric functions are mathematical functions that relate the angles of a right triangle to the ratios of the lengths of its sides. The two fundamental trigonometric functions are sine and cosine. Let's delve deeper into these two functions:</a:t>
            </a:r>
          </a:p>
          <a:p/>
          <a:p>
            <a:r>
              <a:t>1. Sine Function (sin θ):</a:t>
            </a:r>
          </a:p>
          <a:p>
            <a:r>
              <a:t>The sine function, often denoted as sin θ, relates the angle θ of a right triangle to the ratio of the length of the side opposite the angle to the length of the hypotenuse. In a right triangle, if θ is one of the acute angles, then:</a:t>
            </a:r>
          </a:p>
          <a:p>
            <a:r>
              <a:t>sin θ = Opposite side / Hypotenuse</a:t>
            </a:r>
          </a:p>
          <a:p/>
          <a:p>
            <a:r>
              <a:t>Key properties of the sine function:</a:t>
            </a:r>
          </a:p>
          <a:p>
            <a:r>
              <a:t>- The range of the sine function is between -1 and 1.</a:t>
            </a:r>
          </a:p>
          <a:p>
            <a:r>
              <a:t>- The sine function is an odd function: sin (-θ) = -sin θ.</a:t>
            </a:r>
          </a:p>
          <a:p>
            <a:r>
              <a:t>- The graph of the sine function is periodic with a period of 2π.</a:t>
            </a:r>
          </a:p>
          <a:p/>
          <a:p>
            <a:r>
              <a:t>2. Cosine Function (cos θ):</a:t>
            </a:r>
          </a:p>
          <a:p>
            <a:r>
              <a:t>The cosine function, commonly denoted as cos θ, relates the angle θ of a right triangle to the ratio of the length of the side adjacent to the angle to the length of the hypotenuse. In a right triangle, if θ is one of the acute angles, then:</a:t>
            </a:r>
          </a:p>
          <a:p>
            <a:r>
              <a:t>cos θ = Adjacent side / Hypotenuse</a:t>
            </a:r>
          </a:p>
          <a:p/>
          <a:p>
            <a:r>
              <a:t>Key properties of the cosine function:</a:t>
            </a:r>
          </a:p>
          <a:p>
            <a:r>
              <a:t>- The range of the cosine function is also between -1 and 1.</a:t>
            </a:r>
          </a:p>
          <a:p>
            <a:r>
              <a:t>- The cosine function is an even function: cos (-θ) = cos θ.</a:t>
            </a:r>
          </a:p>
          <a:p>
            <a:r>
              <a:t>- The graph of the cosine function is also periodic with a period of 2π.</a:t>
            </a:r>
          </a:p>
          <a:p/>
          <a:p>
            <a:r>
              <a:t>Applications of Trigonometric Functions:</a:t>
            </a:r>
          </a:p>
          <a:p>
            <a:r>
              <a:t>- Trigonometric functions are extensively used in various fields such as physics, engineering, astronomy, and computer graphics.</a:t>
            </a:r>
          </a:p>
          <a:p>
            <a:r>
              <a:t>- They describe periodic phenomena like sound waves, light waves, and alternating currents.</a:t>
            </a:r>
          </a:p>
          <a:p>
            <a:r>
              <a:t>- Trigonometric functions play a crucial role in navigation, surveying, and problem-solving involving angles and distances.</a:t>
            </a:r>
          </a:p>
          <a:p/>
          <a:p>
            <a:r>
              <a:t>In conclusion, sine and cosine functions are fundamental trigonometric functions that form the basis of trigonometry. They provide valuable insights into the relationships between angles and the sides of right triangles and have wide-ranging applications across various disciplines.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Sine Function</a:t>
            </a:r>
          </a:p>
        </p:txBody>
      </p:sp>
      <p:sp>
        <p:nvSpPr>
          <p:cNvPr id="3" name="Content Placeholder 2"/>
          <p:cNvSpPr>
            <a:spLocks noGrp="1"/>
          </p:cNvSpPr>
          <p:nvPr>
            <p:ph idx="1"/>
          </p:nvPr>
        </p:nvSpPr>
        <p:spPr/>
        <p:txBody>
          <a:bodyPr/>
          <a:lstStyle/>
          <a:p>
            <a:r>
              <a:t>The sine function, denoted as sin(x), is a fundamental trigonometric function in mathematics that represents the ratio of the length of the side opposite an angle to the length of the hypotenuse in a right-angled triangle. In the context of the unit circle, the sine function is defined as the y-coordinate of a point on the unit circle that is formed by rotating a radius of 1 unit (starting from the positive x-axis) counterclockwise by an angle of x measured in radians.</a:t>
            </a:r>
          </a:p>
          <a:p/>
          <a:p>
            <a:r>
              <a:t>Key points about the sine function:</a:t>
            </a:r>
          </a:p>
          <a:p/>
          <a:p>
            <a:r>
              <a:t>1. **Domain and Range**: The domain of the sine function is all real numbers, as it accepts any angle as input. The range of the sine function is the closed interval [-1, 1], indicating that the output of sin(x) will always fall within this range.</a:t>
            </a:r>
          </a:p>
          <a:p/>
          <a:p>
            <a:r>
              <a:t>2. **Periodicity**: The sine function is periodic with a period of 2π radians (360 degrees). This means that sin(x) = sin(x + 2π) = sin(x + 4π) = ..., which implies that the function repeats itself every 2π units.</a:t>
            </a:r>
          </a:p>
          <a:p/>
          <a:p>
            <a:r>
              <a:t>3. **Symmetry**: The sine function is an odd function, which means that sin(-x) = -sin(x). This symmetry reflects the fact that the sine curve is symmetric about the origin.</a:t>
            </a:r>
          </a:p>
          <a:p/>
          <a:p>
            <a:r>
              <a:t>4. **Graphical Representation**: The graph of the sine function is a periodic wave that oscillates between -1 and 1 along the y-axis. It starts at the origin when x = 0, then reaches a maximum value of 1 at π/2 radians (90 degrees), returns to 0 at π radians (180 degrees), reaches a minimum value of -1 at 3π/2 radians (270 degrees), and returns to 0 at 2π radians (360 degrees).</a:t>
            </a:r>
          </a:p>
          <a:p/>
          <a:p>
            <a:r>
              <a:t>5. **Applications**: The sine function has numerous applications in various fields such as physics, engineering, signal processing, and more. It describes phenomena involving periodic oscillations, waves, and vibrations due to its periodic nature.</a:t>
            </a:r>
          </a:p>
          <a:p/>
          <a:p>
            <a:r>
              <a:t>In summary, the sine function is a fundamental trigonometric function that describes the relationship between angles in a right triangle and the ratios of its sides. It is a key component in trigonometry and calculus and has applications across a wide range of disciplines.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