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t>A matrix is a rectangular array of numbers, symbols, or expressions. It is an essential mathematical concept used in various fields such as physics, computer science, engineering, economics, and more. Matrices are commonly denoted by uppercase letters, such as A, B, C, etc., and the elements of a matrix are typically represented by lowercase letters with subscripts.</a:t>
            </a:r>
          </a:p>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Commutative Property</a:t>
            </a:r>
          </a:p>
        </p:txBody>
      </p:sp>
      <p:sp>
        <p:nvSpPr>
          <p:cNvPr id="3" name="Content Placeholder 2"/>
          <p:cNvSpPr>
            <a:spLocks noGrp="1"/>
          </p:cNvSpPr>
          <p:nvPr>
            <p:ph idx="1"/>
          </p:nvPr>
        </p:nvSpPr>
        <p:spPr/>
        <p:txBody>
          <a:bodyPr/>
          <a:lstStyle/>
          <a:p>
            <a:r>
              <a:t>The commutative property is a fundamental property in mathematics that mainly applies to arithmetic operations, such as addition and multiplication. It states that the order in which two numbers are added or multiplied does not affect the result. In other words, changing the order of the numbers being added or multiplied does not change the outcome.</a:t>
            </a:r>
          </a:p>
          <a:p/>
          <a:p>
            <a:r>
              <a:t>For addition, the commutative property can be stated as: a + b = b + a</a:t>
            </a:r>
          </a:p>
          <a:p>
            <a:r>
              <a:t>For multiplication, the commutative property can be stated as: a * b = b * a</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Commutative Property</a:t>
            </a:r>
          </a:p>
        </p:txBody>
      </p:sp>
      <p:sp>
        <p:nvSpPr>
          <p:cNvPr id="3" name="Content Placeholder 2"/>
          <p:cNvSpPr>
            <a:spLocks noGrp="1"/>
          </p:cNvSpPr>
          <p:nvPr>
            <p:ph idx="1"/>
          </p:nvPr>
        </p:nvSpPr>
        <p:spPr/>
        <p:txBody>
          <a:bodyPr/>
          <a:lstStyle/>
          <a:p/>
          <a:p>
            <a:r>
              <a:t>For example:</a:t>
            </a:r>
          </a:p>
          <a:p>
            <a:r>
              <a:t>1. Addition: 2 + 3 = 3 + 2 (both sides equal 5)</a:t>
            </a:r>
          </a:p>
          <a:p>
            <a:r>
              <a:t>2. Multiplication: 4 * 5 = 5 * 4 (both sides equal 20)</a:t>
            </a:r>
          </a:p>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Commutative Property</a:t>
            </a:r>
          </a:p>
        </p:txBody>
      </p:sp>
      <p:sp>
        <p:nvSpPr>
          <p:cNvPr id="3" name="Content Placeholder 2"/>
          <p:cNvSpPr>
            <a:spLocks noGrp="1"/>
          </p:cNvSpPr>
          <p:nvPr>
            <p:ph idx="1"/>
          </p:nvPr>
        </p:nvSpPr>
        <p:spPr/>
        <p:txBody>
          <a:bodyPr/>
          <a:lstStyle/>
          <a:p>
            <a:r>
              <a:t>The commutative property can be easily observed in everyday calculations and it simplifies computations by allowing us to rearrange numbers without affecting the final result. However, it is important to note that the commutative property does not apply to all mathematical operations. For example, subtraction and division are not commutative operations. Subtraction: 5 - 3 is not equal to 3 - 5. Division: 10 ÷ 2 is not equal to 2 ÷ 10.</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Commutative Property</a:t>
            </a:r>
          </a:p>
        </p:txBody>
      </p:sp>
      <p:sp>
        <p:nvSpPr>
          <p:cNvPr id="3" name="Content Placeholder 2"/>
          <p:cNvSpPr>
            <a:spLocks noGrp="1"/>
          </p:cNvSpPr>
          <p:nvPr>
            <p:ph idx="1"/>
          </p:nvPr>
        </p:nvSpPr>
        <p:spPr/>
        <p:txBody>
          <a:bodyPr/>
          <a:lstStyle/>
          <a:p>
            <a:r>
              <a:t>Understanding and applying the commutative property is essential in mathematics, as it helps simplify calculations and provides a deeper insight into the properties of numbers and operations.</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Associative Property</a:t>
            </a:r>
          </a:p>
        </p:txBody>
      </p:sp>
      <p:sp>
        <p:nvSpPr>
          <p:cNvPr id="3" name="Content Placeholder 2"/>
          <p:cNvSpPr>
            <a:spLocks noGrp="1"/>
          </p:cNvSpPr>
          <p:nvPr>
            <p:ph idx="1"/>
          </p:nvPr>
        </p:nvSpPr>
        <p:spPr/>
        <p:txBody>
          <a:bodyPr/>
          <a:lstStyle/>
          <a:p>
            <a:r>
              <a:t>The Associative Property in mathematics is a fundamental property that deals with the way numbers are grouped in an operation. There are two types of associative properties: Addition and Multiplication.</a:t>
            </a:r>
          </a:p>
          <a:p/>
          <a:p>
            <a:r>
              <a:t>1. Addition:</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Associative Property</a:t>
            </a:r>
          </a:p>
        </p:txBody>
      </p:sp>
      <p:sp>
        <p:nvSpPr>
          <p:cNvPr id="3" name="Content Placeholder 2"/>
          <p:cNvSpPr>
            <a:spLocks noGrp="1"/>
          </p:cNvSpPr>
          <p:nvPr>
            <p:ph idx="1"/>
          </p:nvPr>
        </p:nvSpPr>
        <p:spPr/>
        <p:txBody>
          <a:bodyPr/>
          <a:lstStyle/>
          <a:p>
            <a:r>
              <a:t>The Associative Property of Addition states that when adding three or more numbers, the grouping of the numbers does not affect the sum. More formally, for any three numbers a, b, and c, (a + b) + c = a + (b + c). In simple terms, it means that you can add numbers in any order and still get the same result. For example:</a:t>
            </a:r>
          </a:p>
          <a:p>
            <a:r>
              <a:t>(2 + 3) + 4 = 2 + (3 + 4)</a:t>
            </a:r>
          </a:p>
          <a:p>
            <a:r>
              <a:t>5 + 4 = 2 + 7</a:t>
            </a:r>
          </a:p>
          <a:p>
            <a:r>
              <a:t>9 = 9</a:t>
            </a:r>
          </a:p>
          <a:p/>
          <a:p>
            <a:r>
              <a:t>2. Multiplication:</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Associative Property</a:t>
            </a:r>
          </a:p>
        </p:txBody>
      </p:sp>
      <p:sp>
        <p:nvSpPr>
          <p:cNvPr id="3" name="Content Placeholder 2"/>
          <p:cNvSpPr>
            <a:spLocks noGrp="1"/>
          </p:cNvSpPr>
          <p:nvPr>
            <p:ph idx="1"/>
          </p:nvPr>
        </p:nvSpPr>
        <p:spPr/>
        <p:txBody>
          <a:bodyPr/>
          <a:lstStyle/>
          <a:p>
            <a:r>
              <a:t>The Associative Property of Multiplication states that when multiplying three or more numbers, the grouping of the numbers does not affect the product. More formally, for any three numbers a, b, and c, (a * b) * c = a * (b * c). In simple terms, it means that you can multiply numbers in any order and still get the same result. For example:</a:t>
            </a:r>
          </a:p>
          <a:p>
            <a:r>
              <a:t>(2 * 3) * 4 = 2 * (3 * 4)</a:t>
            </a:r>
          </a:p>
          <a:p>
            <a:r>
              <a:t>6 * 4 = 2 * 12</a:t>
            </a:r>
          </a:p>
          <a:p>
            <a:r>
              <a:t>24 = 24</a:t>
            </a:r>
          </a:p>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Associative Property</a:t>
            </a:r>
          </a:p>
        </p:txBody>
      </p:sp>
      <p:sp>
        <p:nvSpPr>
          <p:cNvPr id="3" name="Content Placeholder 2"/>
          <p:cNvSpPr>
            <a:spLocks noGrp="1"/>
          </p:cNvSpPr>
          <p:nvPr>
            <p:ph idx="1"/>
          </p:nvPr>
        </p:nvSpPr>
        <p:spPr/>
        <p:txBody>
          <a:bodyPr/>
          <a:lstStyle/>
          <a:p>
            <a:r>
              <a:t>In both cases, the associative property allows us to simplify calculations by changing the grouping of numbers. This property is fundamental in mathematics and is used extensively in algebra, arithmetic, and other branches of mathematics. The Associative Property helps us understand how numbers interact with each other in mathematical operations and forms the basis for more advanced mathematical concepts.</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Distributive Property</a:t>
            </a:r>
          </a:p>
        </p:txBody>
      </p:sp>
      <p:sp>
        <p:nvSpPr>
          <p:cNvPr id="3" name="Content Placeholder 2"/>
          <p:cNvSpPr>
            <a:spLocks noGrp="1"/>
          </p:cNvSpPr>
          <p:nvPr>
            <p:ph idx="1"/>
          </p:nvPr>
        </p:nvSpPr>
        <p:spPr/>
        <p:txBody>
          <a:bodyPr/>
          <a:lstStyle/>
          <a:p>
            <a:r>
              <a:t>The distributive property in mathematics is a fundamental property that involves the multiplication of a number by a sum or difference of two other numbers. It describes how multiplication distributes over addition or subtraction. The distributive property is commonly written as a(b + c) = ab + ac, where "a," "b," and "c" are real numbers.</a:t>
            </a:r>
          </a:p>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Distributive Property</a:t>
            </a:r>
          </a:p>
        </p:txBody>
      </p:sp>
      <p:sp>
        <p:nvSpPr>
          <p:cNvPr id="3" name="Content Placeholder 2"/>
          <p:cNvSpPr>
            <a:spLocks noGrp="1"/>
          </p:cNvSpPr>
          <p:nvPr>
            <p:ph idx="1"/>
          </p:nvPr>
        </p:nvSpPr>
        <p:spPr/>
        <p:txBody>
          <a:bodyPr/>
          <a:lstStyle/>
          <a:p>
            <a:r>
              <a:t>In simpler terms, the distributive property states that when you multiply a number by a sum or difference of two other numbers, you can first multiply the number by each of the two numbers and then add or subtract the results. This property helps simplify algebraic expressions and computations involving multiplication.</a:t>
            </a:r>
          </a:p>
          <a:p/>
          <a:p>
            <a:r>
              <a:t>For example, let's consider the expression 3(2 + 4). Using the distributive property, we multiply 3 by each number inside the parentheses before adding the results together:</a:t>
            </a:r>
          </a:p>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t>The general form of a matrix is defined by its dimensions, which are denoted as m x n, where m represents the number of rows and n represents the number of columns. For example, a matrix with 3 rows and 2 columns would be referred to as a 3x2 matrix.</a:t>
            </a:r>
          </a:p>
          <a:p/>
          <a:p>
            <a:r>
              <a:t>Matrices can be classified based on their properties:</a:t>
            </a:r>
          </a:p>
          <a:p/>
          <a:p>
            <a:r>
              <a:t>1. Square Matrix: A square matrix has an equal number of rows and columns. For example, a 3x3 matrix is a square matrix.</a:t>
            </a:r>
          </a:p>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Distributive Property</a:t>
            </a:r>
          </a:p>
        </p:txBody>
      </p:sp>
      <p:sp>
        <p:nvSpPr>
          <p:cNvPr id="3" name="Content Placeholder 2"/>
          <p:cNvSpPr>
            <a:spLocks noGrp="1"/>
          </p:cNvSpPr>
          <p:nvPr>
            <p:ph idx="1"/>
          </p:nvPr>
        </p:nvSpPr>
        <p:spPr/>
        <p:txBody>
          <a:bodyPr/>
          <a:lstStyle/>
          <a:p>
            <a:r>
              <a:t>3(2 + 4) = 3*2 + 3*4</a:t>
            </a:r>
          </a:p>
          <a:p>
            <a:r>
              <a:t>= 6 + 12</a:t>
            </a:r>
          </a:p>
          <a:p>
            <a:r>
              <a:t>= 18</a:t>
            </a:r>
          </a:p>
          <a:p/>
          <a:p>
            <a:r>
              <a:t>This example demonstrates how the distributive property allows us to break down and simplify multiplication operations involving addition or subtraction.</a:t>
            </a:r>
          </a:p>
          <a:p/>
          <a:p>
            <a:r>
              <a:t>The distributive property is a fundamental concept used in algebra, arithmetic, and other branches of mathematics. Understanding and applying this property is essential for simplifying expressions, solving equations, and manipulating mathematical formulas efficiently.</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Identity Matrix Property</a:t>
            </a:r>
          </a:p>
        </p:txBody>
      </p:sp>
      <p:sp>
        <p:nvSpPr>
          <p:cNvPr id="3" name="Content Placeholder 2"/>
          <p:cNvSpPr>
            <a:spLocks noGrp="1"/>
          </p:cNvSpPr>
          <p:nvPr>
            <p:ph idx="1"/>
          </p:nvPr>
        </p:nvSpPr>
        <p:spPr/>
        <p:txBody>
          <a:bodyPr/>
          <a:lstStyle/>
          <a:p>
            <a:r>
              <a:t>The Identity Matrix Property, also known as the Multiplicative Identity Property of Matrices, states that when a matrix is multiplied by an identity matrix, the result is the original matrix. In mathematical terms, for any matrix A of appropriate size, the following equation holds:</a:t>
            </a:r>
          </a:p>
          <a:p/>
          <a:p>
            <a:r>
              <a:t>A x I = A</a:t>
            </a:r>
          </a:p>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Identity Matrix Property</a:t>
            </a:r>
          </a:p>
        </p:txBody>
      </p:sp>
      <p:sp>
        <p:nvSpPr>
          <p:cNvPr id="3" name="Content Placeholder 2"/>
          <p:cNvSpPr>
            <a:spLocks noGrp="1"/>
          </p:cNvSpPr>
          <p:nvPr>
            <p:ph idx="1"/>
          </p:nvPr>
        </p:nvSpPr>
        <p:spPr/>
        <p:txBody>
          <a:bodyPr/>
          <a:lstStyle/>
          <a:p>
            <a:r>
              <a:t>Where A is the original matrix and I is the identity matrix. The identity matrix is a special square matrix that has ones on its main diagonal (from the top left to the bottom right) and zeros elsewhere. It is denoted by I or I(n) to indicate the size of the identity matrix (n x n).</a:t>
            </a:r>
          </a:p>
          <a:p/>
          <a:p>
            <a:r>
              <a:t>For example, if we have a 2x2 matrix A:</a:t>
            </a:r>
          </a:p>
          <a:p/>
          <a:p>
            <a:r>
              <a:t>A = [ a b ]</a:t>
            </a:r>
          </a:p>
          <a:p>
            <a:r>
              <a:t>     [ c d ]</a:t>
            </a:r>
          </a:p>
          <a:p/>
          <a:p>
            <a:r>
              <a:t>And the 2x2 identity matrix I is:</a:t>
            </a:r>
          </a:p>
          <a:p/>
          <a:p>
            <a:r>
              <a:t>I = [ 1 0 ]</a:t>
            </a:r>
          </a:p>
          <a:p>
            <a:r>
              <a:t>     [ 0 1 ]</a:t>
            </a:r>
          </a:p>
          <a:p/>
          <a:p>
            <a:r>
              <a:t>When we multiply A by I:</a:t>
            </a:r>
          </a:p>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Identity Matrix Property</a:t>
            </a:r>
          </a:p>
        </p:txBody>
      </p:sp>
      <p:sp>
        <p:nvSpPr>
          <p:cNvPr id="3" name="Content Placeholder 2"/>
          <p:cNvSpPr>
            <a:spLocks noGrp="1"/>
          </p:cNvSpPr>
          <p:nvPr>
            <p:ph idx="1"/>
          </p:nvPr>
        </p:nvSpPr>
        <p:spPr/>
        <p:txBody>
          <a:bodyPr/>
          <a:lstStyle/>
          <a:p>
            <a:r>
              <a:t>A x I = [ a b ] x [ 1 0 ] = [ (a*1) + (b*0)   (a*0) + (b*1) ] = [ a b ]</a:t>
            </a:r>
          </a:p>
          <a:p>
            <a:r>
              <a:t>         [ c d ]   [ 0 1 ]   [ (c*1) + (d*0)   (c*0) + (d*1) ]   [ (a*1) + (b*0)   (a*0) + (b*1) ]</a:t>
            </a:r>
          </a:p>
          <a:p>
            <a:r>
              <a:t>                = [ (c*1) + (d*0)   (c*0) + (d*1) ]   [ c d ]</a:t>
            </a:r>
          </a:p>
          <a:p/>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Identity Matrix Property</a:t>
            </a:r>
          </a:p>
        </p:txBody>
      </p:sp>
      <p:sp>
        <p:nvSpPr>
          <p:cNvPr id="3" name="Content Placeholder 2"/>
          <p:cNvSpPr>
            <a:spLocks noGrp="1"/>
          </p:cNvSpPr>
          <p:nvPr>
            <p:ph idx="1"/>
          </p:nvPr>
        </p:nvSpPr>
        <p:spPr/>
        <p:txBody>
          <a:bodyPr/>
          <a:lstStyle/>
          <a:p>
            <a:r>
              <a:t>As shown above, the result of multiplying the matrix A with the identity matrix I is the original matrix A. This property is analogous to the concept that multiplying any number by 1 results in the same number. In matrix algebra, the identity matrix plays a similar role to the number 1 in ordinary arithmetic operations.</a:t>
            </a:r>
          </a:p>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Identity Matrix Property</a:t>
            </a:r>
          </a:p>
        </p:txBody>
      </p:sp>
      <p:sp>
        <p:nvSpPr>
          <p:cNvPr id="3" name="Content Placeholder 2"/>
          <p:cNvSpPr>
            <a:spLocks noGrp="1"/>
          </p:cNvSpPr>
          <p:nvPr>
            <p:ph idx="1"/>
          </p:nvPr>
        </p:nvSpPr>
        <p:spPr/>
        <p:txBody>
          <a:bodyPr/>
          <a:lstStyle/>
          <a:p>
            <a:r>
              <a:t>The Identity Matrix Property is fundamental in matrix operations and is utilized in various mathematical applications such as solving systems of linear equations, matrix transformations, and defining inverses of matrices.</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Zero Matrix Property</a:t>
            </a:r>
          </a:p>
        </p:txBody>
      </p:sp>
      <p:sp>
        <p:nvSpPr>
          <p:cNvPr id="3" name="Content Placeholder 2"/>
          <p:cNvSpPr>
            <a:spLocks noGrp="1"/>
          </p:cNvSpPr>
          <p:nvPr>
            <p:ph idx="1"/>
          </p:nvPr>
        </p:nvSpPr>
        <p:spPr/>
        <p:txBody>
          <a:bodyPr/>
          <a:lstStyle/>
          <a:p>
            <a:r>
              <a:t>The E. Zero Matrix Property is a concept in linear algebra that relates to the echelon form of a matrix. In the context of row operations on a matrix, the E. Zero Matrix Property states that in a matrix in echelon form, each row has more zeros at the beginning than the row before it.</a:t>
            </a:r>
          </a:p>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Zero Matrix Property</a:t>
            </a:r>
          </a:p>
        </p:txBody>
      </p:sp>
      <p:sp>
        <p:nvSpPr>
          <p:cNvPr id="3" name="Content Placeholder 2"/>
          <p:cNvSpPr>
            <a:spLocks noGrp="1"/>
          </p:cNvSpPr>
          <p:nvPr>
            <p:ph idx="1"/>
          </p:nvPr>
        </p:nvSpPr>
        <p:spPr/>
        <p:txBody>
          <a:bodyPr/>
          <a:lstStyle/>
          <a:p>
            <a:r>
              <a:t>To understand this property, it is important to first define what an echelon form of a matrix is. An echelon form is a specific form of a matrix obtained through a series of row operations (such as Gaussian elimination) that simplifies the matrix to have certain properties. In an echelon form matrix, the following conditions are satisfied:</a:t>
            </a:r>
          </a:p>
          <a:p/>
          <a:p>
            <a:r>
              <a:t>1. The leading entry (the first non-zero element) of each row is to the right of the leading entry of the row above it.</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Zero Matrix Property</a:t>
            </a:r>
          </a:p>
        </p:txBody>
      </p:sp>
      <p:sp>
        <p:nvSpPr>
          <p:cNvPr id="3" name="Content Placeholder 2"/>
          <p:cNvSpPr>
            <a:spLocks noGrp="1"/>
          </p:cNvSpPr>
          <p:nvPr>
            <p:ph idx="1"/>
          </p:nvPr>
        </p:nvSpPr>
        <p:spPr/>
        <p:txBody>
          <a:bodyPr/>
          <a:lstStyle/>
          <a:p>
            <a:r>
              <a:t>2. All rows consisting entirely of zeros are at the bottom of the matrix.</a:t>
            </a:r>
          </a:p>
          <a:p/>
          <a:p>
            <a:r>
              <a:t>Given these conditions, the E. Zero Matrix Property comes into play. It essentially means that as you move down the rows of a matrix in echelon form, the number of leading zeros at the beginning of each row is greater than the number of leading zeros in the row above it. This is because row operations aim to create zeros below the leading entry of each row as the matrix is transformed into echelon form.</a:t>
            </a:r>
          </a:p>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Zero Matrix Property</a:t>
            </a:r>
          </a:p>
        </p:txBody>
      </p:sp>
      <p:sp>
        <p:nvSpPr>
          <p:cNvPr id="3" name="Content Placeholder 2"/>
          <p:cNvSpPr>
            <a:spLocks noGrp="1"/>
          </p:cNvSpPr>
          <p:nvPr>
            <p:ph idx="1"/>
          </p:nvPr>
        </p:nvSpPr>
        <p:spPr/>
        <p:txBody>
          <a:bodyPr/>
          <a:lstStyle/>
          <a:p>
            <a:r>
              <a:t>The significance of the E. Zero Matrix Property lies in its role in identifying the echelon form of a matrix and providing a systematic way to solve systems of linear equations. By following the rules of row operations and maintaining the E. Zero Matrix Property, one can efficiently manipulate matrices to simplify calculations and solve equations.</a:t>
            </a:r>
          </a:p>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t>2. Row Matrix: A matrix with only one row and multiple columns is called a row matrix.</a:t>
            </a:r>
          </a:p>
          <a:p/>
          <a:p>
            <a:r>
              <a:t>3. Column Matrix: A matrix with only one column and multiple rows is called a column matrix.</a:t>
            </a:r>
          </a:p>
          <a:p/>
          <a:p>
            <a:r>
              <a:t>4. Zero Matrix: A matrix in which all elements are zero is called a zero matrix.</a:t>
            </a:r>
          </a:p>
          <a:p/>
          <a:p>
            <a:r>
              <a:t>5. Identity Matrix: An identity matrix is a square matrix with ones on its main diagonal and zeros elsewhere.</a:t>
            </a:r>
          </a:p>
          <a:p/>
          <a:p>
            <a:r>
              <a:t>6. Diagonal Matrix: A diagonal matrix is a matrix in which all elements outside the main diagonal are zero.</a:t>
            </a:r>
          </a:p>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Zero Matrix Property</a:t>
            </a:r>
          </a:p>
        </p:txBody>
      </p:sp>
      <p:sp>
        <p:nvSpPr>
          <p:cNvPr id="3" name="Content Placeholder 2"/>
          <p:cNvSpPr>
            <a:spLocks noGrp="1"/>
          </p:cNvSpPr>
          <p:nvPr>
            <p:ph idx="1"/>
          </p:nvPr>
        </p:nvSpPr>
        <p:spPr/>
        <p:txBody>
          <a:bodyPr/>
          <a:lstStyle/>
          <a:p>
            <a:r>
              <a:t>In summary, the E. Zero Matrix Property is a key aspect of the echelon form of a matrix, ensuring that each row has more leading zeros than the row above it. Understanding and applying this property is crucial for performing row operations and solving systems of linear equations in matrix form.</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 Inverse of a Matrix</a:t>
            </a:r>
          </a:p>
        </p:txBody>
      </p:sp>
      <p:sp>
        <p:nvSpPr>
          <p:cNvPr id="3" name="Content Placeholder 2"/>
          <p:cNvSpPr>
            <a:spLocks noGrp="1"/>
          </p:cNvSpPr>
          <p:nvPr>
            <p:ph idx="1"/>
          </p:nvPr>
        </p:nvSpPr>
        <p:spPr/>
        <p:txBody>
          <a:bodyPr/>
          <a:lstStyle/>
          <a:p>
            <a:r>
              <a:t>The inverse of a matrix is a fundamental concept in linear algebra. Given a square matrix A, the inverse of matrix A, denoted as A^-1, is another matrix such that when multiplied by matrix A, the result is the identity matrix I.</a:t>
            </a:r>
          </a:p>
          <a:p/>
          <a:p>
            <a:r>
              <a:t>If A is an n x n matrix, the inverse matrix A^-1 exists if and only if the determinant of A is non-zero (det A ≠ 0). The formula to obtain the inverse of a 2x2 matrix is:</a:t>
            </a:r>
          </a:p>
          <a:p>
            <a:r>
              <a:t>A = [a  b]</a:t>
            </a:r>
          </a:p>
          <a:p>
            <a:r>
              <a:t>   [c  d]</a:t>
            </a:r>
          </a:p>
          <a:p/>
          <a:p>
            <a:r>
              <a:t>For a 2x2 matrix A = [a b; c d], the inverse matrix A^-1 is:</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 Inverse of a Matrix</a:t>
            </a:r>
          </a:p>
        </p:txBody>
      </p:sp>
      <p:sp>
        <p:nvSpPr>
          <p:cNvPr id="3" name="Content Placeholder 2"/>
          <p:cNvSpPr>
            <a:spLocks noGrp="1"/>
          </p:cNvSpPr>
          <p:nvPr>
            <p:ph idx="1"/>
          </p:nvPr>
        </p:nvSpPr>
        <p:spPr/>
        <p:txBody>
          <a:bodyPr/>
          <a:lstStyle/>
          <a:p>
            <a:r>
              <a:t>A^-1 = 1/(ad - bc) * [d  -b]</a:t>
            </a:r>
          </a:p>
          <a:p>
            <a:r>
              <a:t>             [-c  a]</a:t>
            </a:r>
          </a:p>
          <a:p/>
          <a:p>
            <a:r>
              <a:t>For larger matrices, the process is more complex and usually done using techniques like Gauss-Jordan elimination or matrix adjugates. In general, if A is an n x n matrix with n&gt;2, the inverse of A is given by:</a:t>
            </a:r>
          </a:p>
          <a:p>
            <a:r>
              <a:t>A^-1 = (1/det(A)) * adj(A)</a:t>
            </a:r>
          </a:p>
          <a:p/>
          <a:p>
            <a:r>
              <a:t>Where adj(A) represents the adjugate (or adjoint) of the matrix A, which is the transpose of the cofactor matrix of A.</a:t>
            </a:r>
          </a:p>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 Inverse of a Matrix</a:t>
            </a:r>
          </a:p>
        </p:txBody>
      </p:sp>
      <p:sp>
        <p:nvSpPr>
          <p:cNvPr id="3" name="Content Placeholder 2"/>
          <p:cNvSpPr>
            <a:spLocks noGrp="1"/>
          </p:cNvSpPr>
          <p:nvPr>
            <p:ph idx="1"/>
          </p:nvPr>
        </p:nvSpPr>
        <p:spPr/>
        <p:txBody>
          <a:bodyPr/>
          <a:lstStyle/>
          <a:p>
            <a:r>
              <a:t>Finding the inverse of a matrix is crucial in various applications such as solving systems of linear equations, computing transformations, and inverting transformations. The inverse of a matrix allows us to undo matrix operations and is a powerful tool in linear algebra and related fields.</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inverse of a matrix is a fundamental concept in linear algebra. Given a square matrix A, the inverse of matrix A, denoted as A^-1, is another matrix such that when multiplied by matrix A, the result is the identity matrix I.</a:t>
            </a:r>
          </a:p>
          <a:p/>
          <a:p>
            <a:r>
              <a:t>If A is an n x n matrix, the inverse matrix A^-1 exists if and only if the determinant of A is non-zero (det A ≠ 0). The formula to obtain the inverse of a 2x2 matrix is:</a:t>
            </a:r>
          </a:p>
          <a:p>
            <a:r>
              <a:t>A = [a  b]</a:t>
            </a:r>
          </a:p>
          <a:p>
            <a:r>
              <a:t>   [c  d]</a:t>
            </a:r>
          </a:p>
          <a:p/>
          <a:p>
            <a:r>
              <a:t>For a 2x2 matrix A = [a b; c d], the inverse matrix A^-1 is:</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A^-1 = 1/(ad - bc) * [d  -b]</a:t>
            </a:r>
          </a:p>
          <a:p>
            <a:r>
              <a:t>             [-c  a]</a:t>
            </a:r>
          </a:p>
          <a:p/>
          <a:p>
            <a:r>
              <a:t>For larger matrices, the process is more complex and usually done using techniques like Gauss-Jordan elimination or matrix adjugates. In general, if A is an n x n matrix with n&gt;2, the inverse of A is given by:</a:t>
            </a:r>
          </a:p>
          <a:p>
            <a:r>
              <a:t>A^-1 = (1/det(A)) * adj(A)</a:t>
            </a:r>
          </a:p>
          <a:p/>
          <a:p>
            <a:r>
              <a:t>Where adj(A) represents the adjugate (or adjoint) of the matrix A, which is the transpose of the cofactor matrix of A.</a:t>
            </a:r>
          </a:p>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Finding the inverse of a matrix is crucial in various applications such as solving systems of linear equations, computing transformations, and inverting transformations. The inverse of a matrix allows us to undo matrix operations and is a powerful tool in linear algebra and related fields.</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Solving Systems of Equations using Matrices</a:t>
            </a:r>
          </a:p>
        </p:txBody>
      </p:sp>
      <p:sp>
        <p:nvSpPr>
          <p:cNvPr id="3" name="Content Placeholder 2"/>
          <p:cNvSpPr>
            <a:spLocks noGrp="1"/>
          </p:cNvSpPr>
          <p:nvPr>
            <p:ph idx="1"/>
          </p:nvPr>
        </p:nvSpPr>
        <p:spPr/>
        <p:txBody>
          <a:bodyPr/>
          <a:lstStyle/>
          <a:p>
            <a:r>
              <a:t>Solving systems of equations using matrices, also known as the method of matrix inversion, is a mathematical technique that allows us to efficiently solve systems of linear equations. This method is particularly useful when dealing with large systems of equations, as it can be programmed into computer software to handle complex calculations.</a:t>
            </a:r>
          </a:p>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Solving Systems of Equations using Matrices</a:t>
            </a:r>
          </a:p>
        </p:txBody>
      </p:sp>
      <p:sp>
        <p:nvSpPr>
          <p:cNvPr id="3" name="Content Placeholder 2"/>
          <p:cNvSpPr>
            <a:spLocks noGrp="1"/>
          </p:cNvSpPr>
          <p:nvPr>
            <p:ph idx="1"/>
          </p:nvPr>
        </p:nvSpPr>
        <p:spPr/>
        <p:txBody>
          <a:bodyPr/>
          <a:lstStyle/>
          <a:p>
            <a:r>
              <a:t>In order to solve a system of linear equations using matrices, the system of equations must be in the form of \( Ax = B \), where \( A \) is a matrix of the coefficients of the variables, \( x \) is a column matrix of the variables, and \( B \) is a column matrix of the constants on the right-hand side of the equations.</a:t>
            </a:r>
          </a:p>
          <a:p/>
          <a:p>
            <a:r>
              <a:t>To solve the system of equations \( Ax = B \), we follow these steps:</a:t>
            </a:r>
          </a:p>
          <a:p/>
          <a:p>
            <a:r>
              <a:t>1. Write the system of equations in matrix form:</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Solving Systems of Equations using Matrices</a:t>
            </a:r>
          </a:p>
        </p:txBody>
      </p:sp>
      <p:sp>
        <p:nvSpPr>
          <p:cNvPr id="3" name="Content Placeholder 2"/>
          <p:cNvSpPr>
            <a:spLocks noGrp="1"/>
          </p:cNvSpPr>
          <p:nvPr>
            <p:ph idx="1"/>
          </p:nvPr>
        </p:nvSpPr>
        <p:spPr/>
        <p:txBody>
          <a:bodyPr/>
          <a:lstStyle/>
          <a:p>
            <a:r>
              <a:t>\[ A = \begin{bmatrix} a_{11} &amp; a_{12} &amp; \cdots &amp; a_{1n} \\ a_{21} &amp; a_{22} &amp; \cdots &amp; a_{2n} \\ \vdots &amp; \vdots &amp; \ddots &amp; \vdots \\ a_{m1} &amp; a_{m2} &amp; \cdots &amp; a_{mn} \end{bmatrix} \]</a:t>
            </a:r>
          </a:p>
          <a:p>
            <a:r>
              <a:t>\[ x = \begin{bmatrix} x_1 \\ x_2 \\ \vdots \\ x_n \end{bmatrix} \]</a:t>
            </a:r>
          </a:p>
          <a:p>
            <a:r>
              <a:t>\[ B = \begin{bmatrix} b_1 \\ b_2 \\ \vdots \\ b_m \end{bmatrix} \]</a:t>
            </a:r>
          </a:p>
          <a:p/>
          <a:p>
            <a:r>
              <a:t>2. Calculate the inverse of matrix \( A \), denoted as \( A^{-1} \).</a:t>
            </a:r>
          </a:p>
          <a:p/>
          <a:p>
            <a:r>
              <a:t>3. Multiply both sides of the equation by the inverse of matrix \( A \) to solve for \( x \):</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t>Matrices are used in various mathematical operations, such as addition, subtraction, multiplication, and inversion. Addition and subtraction of matrices are done element-wise, where corresponding elements are added or subtracted. Multiplication of matrices involves multiplying rows and columns of two matrices to obtain a new matrix. Matrix inversion is the process of finding the matrix that, when multiplied by the original matrix, gives the identity matrix.</a:t>
            </a:r>
          </a:p>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Solving Systems of Equations using Matrices</a:t>
            </a:r>
          </a:p>
        </p:txBody>
      </p:sp>
      <p:sp>
        <p:nvSpPr>
          <p:cNvPr id="3" name="Content Placeholder 2"/>
          <p:cNvSpPr>
            <a:spLocks noGrp="1"/>
          </p:cNvSpPr>
          <p:nvPr>
            <p:ph idx="1"/>
          </p:nvPr>
        </p:nvSpPr>
        <p:spPr/>
        <p:txBody>
          <a:bodyPr/>
          <a:lstStyle/>
          <a:p>
            <a:r>
              <a:t>\[ A^{-1}Ax = A^{-1}B \]</a:t>
            </a:r>
          </a:p>
          <a:p>
            <a:r>
              <a:t>\[ x = A^{-1}B \]</a:t>
            </a:r>
          </a:p>
          <a:p/>
          <a:p>
            <a:r>
              <a:t>4. Compute the product of the inverse of matrix \( A \) and matrix \( B \) to find the solution vector \( x \).</a:t>
            </a:r>
          </a:p>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Solving Systems of Equations using Matrices</a:t>
            </a:r>
          </a:p>
        </p:txBody>
      </p:sp>
      <p:sp>
        <p:nvSpPr>
          <p:cNvPr id="3" name="Content Placeholder 2"/>
          <p:cNvSpPr>
            <a:spLocks noGrp="1"/>
          </p:cNvSpPr>
          <p:nvPr>
            <p:ph idx="1"/>
          </p:nvPr>
        </p:nvSpPr>
        <p:spPr/>
        <p:txBody>
          <a:bodyPr/>
          <a:lstStyle/>
          <a:p>
            <a:r>
              <a:t>It is important to note that not all matrices have inverses. A matrix must be square (having the same number of rows and columns) and have a non-zero determinant in order for it to have an inverse. When the determinant of matrix \( A \) is zero, the system of equations is said to be singular, and the matrix cannot be inverted, meaning either the system has no solution or an infinite number of solutions.</a:t>
            </a:r>
          </a:p>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Solving Systems of Equations using Matrices</a:t>
            </a:r>
          </a:p>
        </p:txBody>
      </p:sp>
      <p:sp>
        <p:nvSpPr>
          <p:cNvPr id="3" name="Content Placeholder 2"/>
          <p:cNvSpPr>
            <a:spLocks noGrp="1"/>
          </p:cNvSpPr>
          <p:nvPr>
            <p:ph idx="1"/>
          </p:nvPr>
        </p:nvSpPr>
        <p:spPr/>
        <p:txBody>
          <a:bodyPr/>
          <a:lstStyle/>
          <a:p>
            <a:r>
              <a:t>Solving systems of equations using matrices is a fundamental concept utilized in various fields such as engineering, physics, economics, and computer science. The method provides a systematic and algorithmic approach to finding solutions to complex systems of linear equations efficiently.</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Augmented Matrix</a:t>
            </a:r>
          </a:p>
        </p:txBody>
      </p:sp>
      <p:sp>
        <p:nvSpPr>
          <p:cNvPr id="3" name="Content Placeholder 2"/>
          <p:cNvSpPr>
            <a:spLocks noGrp="1"/>
          </p:cNvSpPr>
          <p:nvPr>
            <p:ph idx="1"/>
          </p:nvPr>
        </p:nvSpPr>
        <p:spPr/>
        <p:txBody>
          <a:bodyPr/>
          <a:lstStyle/>
          <a:p>
            <a:r>
              <a:t>An augmented matrix is a mathematical representation used in solving a system of linear equations. It combines the coefficients of the variables with the constant terms from the equations into a single matrix for easier manipulation and computation. The augmented matrix is represented as a rectangular array of numbers enclosed in square brackets, with vertical lines separating the coefficient matrix on the left from the constant matrix on the right.</a:t>
            </a:r>
          </a:p>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Augmented Matrix</a:t>
            </a:r>
          </a:p>
        </p:txBody>
      </p:sp>
      <p:sp>
        <p:nvSpPr>
          <p:cNvPr id="3" name="Content Placeholder 2"/>
          <p:cNvSpPr>
            <a:spLocks noGrp="1"/>
          </p:cNvSpPr>
          <p:nvPr>
            <p:ph idx="1"/>
          </p:nvPr>
        </p:nvSpPr>
        <p:spPr/>
        <p:txBody>
          <a:bodyPr/>
          <a:lstStyle/>
          <a:p>
            <a:r>
              <a:t>For example, consider a system of linear equations:</a:t>
            </a:r>
          </a:p>
          <a:p/>
          <a:p>
            <a:r>
              <a:t>\[2x + 3y = 10\]</a:t>
            </a:r>
          </a:p>
          <a:p>
            <a:r>
              <a:t>\[4x - y = 5\]</a:t>
            </a:r>
          </a:p>
          <a:p/>
          <a:p>
            <a:r>
              <a:t>The augmented matrix for this system would be:</a:t>
            </a:r>
          </a:p>
          <a:p/>
          <a:p>
            <a:r>
              <a:t>\[\begin{bmatrix} 2 &amp; 3 &amp; | &amp; 10 \\ 4 &amp; -1 &amp; | &amp; 5 \end{bmatrix}\]</a:t>
            </a:r>
          </a:p>
          <a:p/>
          <a:p>
            <a:r>
              <a:t>In this matrix, the coefficients of the variables x and y are placed in a 2x3 array on the left side of the vertical line, and the constants from the equations are placed in a separate column on the right side.</a:t>
            </a:r>
          </a:p>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Augmented Matrix</a:t>
            </a:r>
          </a:p>
        </p:txBody>
      </p:sp>
      <p:sp>
        <p:nvSpPr>
          <p:cNvPr id="3" name="Content Placeholder 2"/>
          <p:cNvSpPr>
            <a:spLocks noGrp="1"/>
          </p:cNvSpPr>
          <p:nvPr>
            <p:ph idx="1"/>
          </p:nvPr>
        </p:nvSpPr>
        <p:spPr/>
        <p:txBody>
          <a:bodyPr/>
          <a:lstStyle/>
          <a:p>
            <a:r>
              <a:t>By using elementary row operations such as interchange, scaling, and replacement, the augmented matrix can be manipulated to solve the system of linear equations through techniques like Gaussian elimination or Gauss-Jordan elimination. These operations help transform the augmented matrix into row-echelon form or reduced row-echelon form, from which the values of the variables can be determined through back substitution or direct reading from the matrix itself.</a:t>
            </a:r>
          </a:p>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Augmented Matrix</a:t>
            </a:r>
          </a:p>
        </p:txBody>
      </p:sp>
      <p:sp>
        <p:nvSpPr>
          <p:cNvPr id="3" name="Content Placeholder 2"/>
          <p:cNvSpPr>
            <a:spLocks noGrp="1"/>
          </p:cNvSpPr>
          <p:nvPr>
            <p:ph idx="1"/>
          </p:nvPr>
        </p:nvSpPr>
        <p:spPr/>
        <p:txBody>
          <a:bodyPr/>
          <a:lstStyle/>
          <a:p>
            <a:r>
              <a:t>In summary, an augmented matrix is a powerful tool in linear algebra for solving systems of linear equations efficiently by organizing the coefficients and constants into a single matrix structure for systematic manipulation and computation.</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Row Echelon Form</a:t>
            </a:r>
          </a:p>
        </p:txBody>
      </p:sp>
      <p:sp>
        <p:nvSpPr>
          <p:cNvPr id="3" name="Content Placeholder 2"/>
          <p:cNvSpPr>
            <a:spLocks noGrp="1"/>
          </p:cNvSpPr>
          <p:nvPr>
            <p:ph idx="1"/>
          </p:nvPr>
        </p:nvSpPr>
        <p:spPr/>
        <p:txBody>
          <a:bodyPr/>
          <a:lstStyle/>
          <a:p>
            <a:r>
              <a:t>In linear algebra, the row echelon form (REF) is a way to represent a matrix with certain properties that make solving systems of linear equations easier. A matrix is said to be in row echelon form when it satisfies the following conditions:</a:t>
            </a:r>
          </a:p>
          <a:p/>
          <a:p>
            <a:r>
              <a:t>1. The first nonzero entry in each row, called the leading entry, is 1.</a:t>
            </a:r>
          </a:p>
          <a:p>
            <a:r>
              <a:t>2. The leading entry of each row is to the right of the leading entry of the previous row.</a:t>
            </a:r>
          </a:p>
          <a:p>
            <a:r>
              <a:t>3. Rows of all zeros are at the bottom of the matrix.</a:t>
            </a:r>
          </a:p>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Row Echelon Form</a:t>
            </a:r>
          </a:p>
        </p:txBody>
      </p:sp>
      <p:sp>
        <p:nvSpPr>
          <p:cNvPr id="3" name="Content Placeholder 2"/>
          <p:cNvSpPr>
            <a:spLocks noGrp="1"/>
          </p:cNvSpPr>
          <p:nvPr>
            <p:ph idx="1"/>
          </p:nvPr>
        </p:nvSpPr>
        <p:spPr/>
        <p:txBody>
          <a:bodyPr/>
          <a:lstStyle/>
          <a:p>
            <a:r>
              <a:t>To transform a matrix into row echelon form, a sequence of elementary row operations is applied. These operations include:</a:t>
            </a:r>
          </a:p>
          <a:p/>
          <a:p>
            <a:r>
              <a:t>1. Interchanging two rows.</a:t>
            </a:r>
          </a:p>
          <a:p>
            <a:r>
              <a:t>2. Multiplying a row by a nonzero scalar.</a:t>
            </a:r>
          </a:p>
          <a:p>
            <a:r>
              <a:t>3. Adding a multiple of one row to another row.</a:t>
            </a:r>
          </a:p>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Row Echelon Form</a:t>
            </a:r>
          </a:p>
        </p:txBody>
      </p:sp>
      <p:sp>
        <p:nvSpPr>
          <p:cNvPr id="3" name="Content Placeholder 2"/>
          <p:cNvSpPr>
            <a:spLocks noGrp="1"/>
          </p:cNvSpPr>
          <p:nvPr>
            <p:ph idx="1"/>
          </p:nvPr>
        </p:nvSpPr>
        <p:spPr/>
        <p:txBody>
          <a:bodyPr/>
          <a:lstStyle/>
          <a:p>
            <a:r>
              <a:t>By performing these operations, the matrix is manipulated until it satisfies the conditions of being in row echelon form. Once in row echelon form, the matrix simplifies the process of solving systems of linear equations through techniques like back-substitution or Gaussian elimination.</a:t>
            </a:r>
          </a:p>
          <a:p/>
          <a:p>
            <a:r>
              <a:t>Row echelon form is useful for several reasons:</a:t>
            </a:r>
          </a:p>
          <a:p/>
          <a:p>
            <a:r>
              <a:t>1. It simplifies the process of solving systems of linear equations.</a:t>
            </a:r>
          </a:p>
          <a:p>
            <a:r>
              <a:t>2. It facilitates the computation of determinants, ranks, and inverses of matrices.</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t>Matrices play a crucial role in solving systems of linear equations, transforming geometric shapes, representing data in statistics, and many other applications. They provide a convenient and efficient way to organize and manipulate data in various mathematical and scientific contexts.</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Row Echelon Form</a:t>
            </a:r>
          </a:p>
        </p:txBody>
      </p:sp>
      <p:sp>
        <p:nvSpPr>
          <p:cNvPr id="3" name="Content Placeholder 2"/>
          <p:cNvSpPr>
            <a:spLocks noGrp="1"/>
          </p:cNvSpPr>
          <p:nvPr>
            <p:ph idx="1"/>
          </p:nvPr>
        </p:nvSpPr>
        <p:spPr/>
        <p:txBody>
          <a:bodyPr/>
          <a:lstStyle/>
          <a:p>
            <a:r>
              <a:t>3. It clarifies the structure of a matrix by isolating the leading entries.</a:t>
            </a:r>
          </a:p>
          <a:p/>
          <a:p>
            <a:r>
              <a:t>Overall, row echelon form is a fundamental concept in linear algebra that helps in understanding and solving systems of linear equations and studying properties of matrices.</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Reduced Row Echelon Form</a:t>
            </a:r>
          </a:p>
        </p:txBody>
      </p:sp>
      <p:sp>
        <p:nvSpPr>
          <p:cNvPr id="3" name="Content Placeholder 2"/>
          <p:cNvSpPr>
            <a:spLocks noGrp="1"/>
          </p:cNvSpPr>
          <p:nvPr>
            <p:ph idx="1"/>
          </p:nvPr>
        </p:nvSpPr>
        <p:spPr/>
        <p:txBody>
          <a:bodyPr/>
          <a:lstStyle/>
          <a:p>
            <a:r>
              <a:t>Reduced Row Echelon Form (RREF) is a special form that a matrix can be transformed into through a series of row operations. In this form, a matrix exhibits a structured pattern where:</a:t>
            </a:r>
          </a:p>
          <a:p/>
          <a:p>
            <a:r>
              <a:t>1. All rows containing only zeros are located below rows that contain non-zero elements.</a:t>
            </a:r>
          </a:p>
          <a:p>
            <a:r>
              <a:t>   </a:t>
            </a:r>
          </a:p>
          <a:p>
            <a:r>
              <a:t>2. The leading entry (also known as the "pivot") of each non-zero row is strictly to the right of the leading entry of the row above it, and the leading entry is 1.</a:t>
            </a:r>
          </a:p>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Reduced Row Echelon Form</a:t>
            </a:r>
          </a:p>
        </p:txBody>
      </p:sp>
      <p:sp>
        <p:nvSpPr>
          <p:cNvPr id="3" name="Content Placeholder 2"/>
          <p:cNvSpPr>
            <a:spLocks noGrp="1"/>
          </p:cNvSpPr>
          <p:nvPr>
            <p:ph idx="1"/>
          </p:nvPr>
        </p:nvSpPr>
        <p:spPr/>
        <p:txBody>
          <a:bodyPr/>
          <a:lstStyle/>
          <a:p>
            <a:r>
              <a:t>3. All entries above and below the leading entry in a column are zero.</a:t>
            </a:r>
          </a:p>
          <a:p/>
          <a:p>
            <a:r>
              <a:t>The goal of row reducing a matrix to Reduced Row Echelon Form is to simplify the matrix and make it easier to solve systems of linear equations, compute determinants, find inverses, and perform other matrix operations.</a:t>
            </a:r>
          </a:p>
          <a:p/>
          <a:p>
            <a:r>
              <a:t>The process of transforming a matrix into its Reduced Row Echelon Form involves three main steps:</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Reduced Row Echelon Form</a:t>
            </a:r>
          </a:p>
        </p:txBody>
      </p:sp>
      <p:sp>
        <p:nvSpPr>
          <p:cNvPr id="3" name="Content Placeholder 2"/>
          <p:cNvSpPr>
            <a:spLocks noGrp="1"/>
          </p:cNvSpPr>
          <p:nvPr>
            <p:ph idx="1"/>
          </p:nvPr>
        </p:nvSpPr>
        <p:spPr/>
        <p:txBody>
          <a:bodyPr/>
          <a:lstStyle/>
          <a:p>
            <a:r>
              <a:t>1. **Row Reduction**: This involves transforming the matrix into row-echelon form by performing row operations such as adding multiples of one row to another row, multiplying a row by a non-zero constant, or swapping rows. The aim is to create zeros below the leading diagonal elements.</a:t>
            </a:r>
          </a:p>
          <a:p>
            <a:r>
              <a:t>   </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Reduced Row Echelon Form</a:t>
            </a:r>
          </a:p>
        </p:txBody>
      </p:sp>
      <p:sp>
        <p:nvSpPr>
          <p:cNvPr id="3" name="Content Placeholder 2"/>
          <p:cNvSpPr>
            <a:spLocks noGrp="1"/>
          </p:cNvSpPr>
          <p:nvPr>
            <p:ph idx="1"/>
          </p:nvPr>
        </p:nvSpPr>
        <p:spPr/>
        <p:txBody>
          <a:bodyPr/>
          <a:lstStyle/>
          <a:p>
            <a:r>
              <a:t>2. **Back Substitution**: Once the matrix is in row-echelon form, the next step is to perform back substitution to create zeros above the leading diagonal elements. This ensures that the matrix is in Reduced Row Echelon Form.</a:t>
            </a:r>
          </a:p>
          <a:p/>
          <a:p>
            <a:r>
              <a:t>3. **Normalization**: Finally, the matrix is normalized by ensuring that all leading diagonal elements are 1. This step includes dividing each row by its leading diagonal element to ensure that the leading entry in each row is equal to 1.</a:t>
            </a:r>
          </a:p>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Reduced Row Echelon Form</a:t>
            </a:r>
          </a:p>
        </p:txBody>
      </p:sp>
      <p:sp>
        <p:nvSpPr>
          <p:cNvPr id="3" name="Content Placeholder 2"/>
          <p:cNvSpPr>
            <a:spLocks noGrp="1"/>
          </p:cNvSpPr>
          <p:nvPr>
            <p:ph idx="1"/>
          </p:nvPr>
        </p:nvSpPr>
        <p:spPr/>
        <p:txBody>
          <a:bodyPr/>
          <a:lstStyle/>
          <a:p>
            <a:r>
              <a:t>By transforming a matrix into its Reduced Row Echelon Form, we can quickly identify important information about the system of equations or the properties of the matrix. It also simplifies the process of performing further calculations or operations with the matrix.</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Gauss-Jordan Elimination</a:t>
            </a:r>
          </a:p>
        </p:txBody>
      </p:sp>
      <p:sp>
        <p:nvSpPr>
          <p:cNvPr id="3" name="Content Placeholder 2"/>
          <p:cNvSpPr>
            <a:spLocks noGrp="1"/>
          </p:cNvSpPr>
          <p:nvPr>
            <p:ph idx="1"/>
          </p:nvPr>
        </p:nvSpPr>
        <p:spPr/>
        <p:txBody>
          <a:bodyPr/>
          <a:lstStyle/>
          <a:p>
            <a:r>
              <a:t>Gauss-Jordan elimination is a method in linear algebra commonly used to solve systems of linear equations and find the reduced row-echelon form of a matrix. The goal of Gauss-Jordan elimination is to transform a given matrix into its reduced row-echelon form, which simplifies the process of solving systems of linear equations and makes it easier to analyze and interpret the results.</a:t>
            </a:r>
          </a:p>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Gauss-Jordan Elimination</a:t>
            </a:r>
          </a:p>
        </p:txBody>
      </p:sp>
      <p:sp>
        <p:nvSpPr>
          <p:cNvPr id="3" name="Content Placeholder 2"/>
          <p:cNvSpPr>
            <a:spLocks noGrp="1"/>
          </p:cNvSpPr>
          <p:nvPr>
            <p:ph idx="1"/>
          </p:nvPr>
        </p:nvSpPr>
        <p:spPr/>
        <p:txBody>
          <a:bodyPr/>
          <a:lstStyle/>
          <a:p>
            <a:r>
              <a:t>The Gauss-Jordan elimination process involves performing a sequence of row operations on a matrix such as interchange two rows, multiply a row by a nonzero scalar, and add a multiple of one row to another row. These operations are aimed at converting the matrix into a triangular form or reduced row-echelon form where the leading coefficient of each row is 1, and each column containing a leading 1 has zeros above and below it.</a:t>
            </a:r>
          </a:p>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Gauss-Jordan Elimination</a:t>
            </a:r>
          </a:p>
        </p:txBody>
      </p:sp>
      <p:sp>
        <p:nvSpPr>
          <p:cNvPr id="3" name="Content Placeholder 2"/>
          <p:cNvSpPr>
            <a:spLocks noGrp="1"/>
          </p:cNvSpPr>
          <p:nvPr>
            <p:ph idx="1"/>
          </p:nvPr>
        </p:nvSpPr>
        <p:spPr/>
        <p:txBody>
          <a:bodyPr/>
          <a:lstStyle/>
          <a:p>
            <a:r>
              <a:t>The steps involved in Gauss-Jordan elimination can be summarized as follows:</a:t>
            </a:r>
          </a:p>
          <a:p/>
          <a:p>
            <a:r>
              <a:t>1. Start with the original matrix that represents the system of linear equations.</a:t>
            </a:r>
          </a:p>
          <a:p/>
          <a:p>
            <a:r>
              <a:t>2. Perform row operations to create zeros below each leading 1 (pivot element) starting from the top row going downwards.</a:t>
            </a:r>
          </a:p>
          <a:p/>
          <a:p>
            <a:r>
              <a:t>3. After the matrix is in row-echelon form (leading 1s with zeros below), work on creating zeros above the leading 1s by performing row operations going upwards.</a:t>
            </a:r>
          </a:p>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Gauss-Jordan Elimination</a:t>
            </a:r>
          </a:p>
        </p:txBody>
      </p:sp>
      <p:sp>
        <p:nvSpPr>
          <p:cNvPr id="3" name="Content Placeholder 2"/>
          <p:cNvSpPr>
            <a:spLocks noGrp="1"/>
          </p:cNvSpPr>
          <p:nvPr>
            <p:ph idx="1"/>
          </p:nvPr>
        </p:nvSpPr>
        <p:spPr/>
        <p:txBody>
          <a:bodyPr/>
          <a:lstStyle/>
          <a:p>
            <a:r>
              <a:t>4. Continue performing row operations until the matrix is in reduced row-echelon form where each leading coefficient is 1 and all other entries in the column are zeros.</a:t>
            </a:r>
          </a:p>
          <a:p/>
          <a:p>
            <a:r>
              <a:t>5. Once the reduced row-echelon form is achieved, the solutions to the system of linear equations can be easily read off from the matrix.</a:t>
            </a:r>
          </a:p>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Components of a Matrix</a:t>
            </a:r>
          </a:p>
        </p:txBody>
      </p:sp>
      <p:sp>
        <p:nvSpPr>
          <p:cNvPr id="3" name="Content Placeholder 2"/>
          <p:cNvSpPr>
            <a:spLocks noGrp="1"/>
          </p:cNvSpPr>
          <p:nvPr>
            <p:ph idx="1"/>
          </p:nvPr>
        </p:nvSpPr>
        <p:spPr/>
        <p:txBody>
          <a:bodyPr/>
          <a:lstStyle/>
          <a:p>
            <a:r>
              <a:t>In mathematics, a matrix is a rectangular arrangement of numbers, symbols, or expressions organized in rows and columns. The components of a matrix, denoted by the symbol \(a_{ij}\) or \(A_{ij}\), where \(i\) represents the row number and \(j\) represents the column number, are the individual elements that make up the matrix. Let's break down the components of a matrix in detail:</a:t>
            </a:r>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Gauss-Jordan Elimination</a:t>
            </a:r>
          </a:p>
        </p:txBody>
      </p:sp>
      <p:sp>
        <p:nvSpPr>
          <p:cNvPr id="3" name="Content Placeholder 2"/>
          <p:cNvSpPr>
            <a:spLocks noGrp="1"/>
          </p:cNvSpPr>
          <p:nvPr>
            <p:ph idx="1"/>
          </p:nvPr>
        </p:nvSpPr>
        <p:spPr/>
        <p:txBody>
          <a:bodyPr/>
          <a:lstStyle/>
          <a:p>
            <a:r>
              <a:t>Gauss-Jordan elimination is a powerful tool for solving systems of linear equations and finding the inverses of matrices. It is commonly used in various fields such as engineering, physics, and computer science for numerical computations where matrices play a crucial role.</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Gauss-Jordan elimination is a method in linear algebra commonly used to solve systems of linear equations and find the reduced row-echelon form of a matrix. The goal of Gauss-Jordan elimination is to transform a given matrix into its reduced row-echelon form, which simplifies the process of solving systems of linear equations and makes it easier to analyze and interpret the results.</a:t>
            </a:r>
          </a:p>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Gauss-Jordan elimination process involves performing a sequence of row operations on a matrix such as interchange two rows, multiply a row by a nonzero scalar, and add a multiple of one row to another row. These operations are aimed at converting the matrix into a triangular form or reduced row-echelon form where the leading coefficient of each row is 1, and each column containing a leading 1 has zeros above and below it.</a:t>
            </a:r>
          </a:p>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steps involved in Gauss-Jordan elimination can be summarized as follows:</a:t>
            </a:r>
          </a:p>
          <a:p/>
          <a:p>
            <a:r>
              <a:t>1. Start with the original matrix that represents the system of linear equations.</a:t>
            </a:r>
          </a:p>
          <a:p/>
          <a:p>
            <a:r>
              <a:t>2. Perform row operations to create zeros below each leading 1 (pivot element) starting from the top row going downwards.</a:t>
            </a:r>
          </a:p>
          <a:p/>
          <a:p>
            <a:r>
              <a:t>3. After the matrix is in row-echelon form (leading 1s with zeros below), work on creating zeros above the leading 1s by performing row operations going upwards.</a:t>
            </a:r>
          </a:p>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Continue performing row operations until the matrix is in reduced row-echelon form where each leading coefficient is 1 and all other entries in the column are zeros.</a:t>
            </a:r>
          </a:p>
          <a:p/>
          <a:p>
            <a:r>
              <a:t>5. Once the reduced row-echelon form is achieved, the solutions to the system of linear equations can be easily read off from the matrix.</a:t>
            </a:r>
          </a:p>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Gauss-Jordan elimination is a powerful tool for solving systems of linear equations and finding the inverses of matrices. It is commonly used in various fields such as engineering, physics, and computer science for numerical computations where matrices play a crucial role.</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Matrices are widely used in various fields for different purposes due to their ability to efficiently organize and manipulate data. Some of the key applications of matrices include:</a:t>
            </a:r>
          </a:p>
          <a:p/>
          <a:p>
            <a:r>
              <a:t>1. **Computer Graphics**: Matrices play a crucial role in computer graphics for tasks such as scaling, rotating, and translating objects in 2D and 3D spaces. Matrices are used to represent transformations and are essential in rendering realistic images in video games, animation, and visual simulations.</a:t>
            </a:r>
          </a:p>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2. **Engineering**: Matrices are extensively used in engineering for structural analysis, electrical circuit theory, control theory, and signal processing. Matrices help engineers model complex systems, analyze data, and predict behaviors of mechanical and electrical components.</a:t>
            </a:r>
          </a:p>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3. **Statistics**: Matrices are employed in statistics for handling large datasets efficiently. In multivariate analysis, matrices are used to represent correlations between variables and perform operations such as data transformations, regression analysis, and factor analysis.</a:t>
            </a:r>
          </a:p>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4. **Physics**: Matrices are fundamental in various branches of physics, such as quantum mechanics, fluid dynamics, and electromagnetism. Physicists use matrices to describe physical quantities, solve differential equations, and analyze the behavior of particles and waves in different systems.</a:t>
            </a:r>
          </a:p>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Components of a Matrix</a:t>
            </a:r>
          </a:p>
        </p:txBody>
      </p:sp>
      <p:sp>
        <p:nvSpPr>
          <p:cNvPr id="3" name="Content Placeholder 2"/>
          <p:cNvSpPr>
            <a:spLocks noGrp="1"/>
          </p:cNvSpPr>
          <p:nvPr>
            <p:ph idx="1"/>
          </p:nvPr>
        </p:nvSpPr>
        <p:spPr/>
        <p:txBody>
          <a:bodyPr/>
          <a:lstStyle/>
          <a:p>
            <a:r>
              <a:t>1. Rows and Columns: A matrix is typically represented as a grid of numbers with m rows and n columns. The element in the \(i^{th}\) row and \(j^{th}\) column is denoted by \(a_{ij}\) or \(A_{ij}\). For example, in a 3x2 matrix:</a:t>
            </a:r>
          </a:p>
          <a:p>
            <a:r>
              <a:t>   \[</a:t>
            </a:r>
          </a:p>
          <a:p>
            <a:r>
              <a:t>   A = </a:t>
            </a:r>
          </a:p>
          <a:p>
            <a:r>
              <a:t>   \begin{bmatrix}</a:t>
            </a:r>
          </a:p>
          <a:p>
            <a:r>
              <a:t>   a_{11} &amp; a_{12} \\</a:t>
            </a:r>
          </a:p>
          <a:p>
            <a:r>
              <a:t>   a_{21} &amp; a_{22} \\</a:t>
            </a:r>
          </a:p>
          <a:p>
            <a:r>
              <a:t>   a_{31} &amp; a_{32} \\</a:t>
            </a:r>
          </a:p>
          <a:p>
            <a:r>
              <a:t>   \end{bmatrix}</a:t>
            </a:r>
          </a:p>
          <a:p>
            <a:r>
              <a:t>   \]</a:t>
            </a:r>
          </a:p>
          <a:p>
            <a:r>
              <a:t>   Here, the number of rows (m) is 3, and the number of columns (n) is 2.</a:t>
            </a:r>
          </a:p>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5. **Economics and Finance**: Matrices are indispensable in economics and finance for modeling economic systems, analyzing financial data, and optimizing portfolios. In econometrics, matrices are used for regression analysis, input-output analysis, and computable general equilibrium modeling.</a:t>
            </a:r>
          </a:p>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6. **Machine Learning and Data Science**: Matrices form the basis of many machine learning algorithms and techniques. In data science, matrices are used to represent datasets, perform dimensionality reduction, compute eigenvectors and eigenvalues, and implement clustering and classification algorithms.</a:t>
            </a:r>
          </a:p>
          <a:p/>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7. **Cryptology**: Matrices are utilized in cryptology for encrypting and decrypting messages in secure communication systems. Techniques like the Hill cipher and RSA algorithm rely on matrix operations to encode and decode sensitive information.</a:t>
            </a:r>
          </a:p>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8. **Optimization**: Matrices are vital in optimization problems, such as linear programming, where they are used to represent constraints and objectives in a mathematical model. Matrix operations help find optimal solutions for maximizing or minimizing a given function.</a:t>
            </a:r>
          </a:p>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9. **Biomedicine**: Matrices are employed in biomedicine for analyzing gene expression data, modeling biological networks, and studying interactions between molecules in biological systems. Matrices help researchers understand complex biological processes and develop new treatments for diseases.</a:t>
            </a:r>
          </a:p>
          <a:p/>
          <a:p>
            <a:r>
              <a:t>These are just a few examples of how matrices are applied in various fields, showcasing their versatility and importance in modern science, technology, and industry.</a:t>
            </a:r>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a:t>
            </a:r>
          </a:p>
        </p:txBody>
      </p:sp>
      <p:sp>
        <p:nvSpPr>
          <p:cNvPr id="3" name="Content Placeholder 2"/>
          <p:cNvSpPr>
            <a:spLocks noGrp="1"/>
          </p:cNvSpPr>
          <p:nvPr>
            <p:ph idx="1"/>
          </p:nvPr>
        </p:nvSpPr>
        <p:spPr/>
        <p:txBody>
          <a:bodyPr/>
          <a:lstStyle/>
          <a:p>
            <a:r>
              <a:t>Computer graphics involves creating, manipulating, and displaying visual content using computers. It is a broad field that encompasses various aspects of creating and processing visual information using digital technology. Computer graphics play a crucial role in fields such as art, entertainment, advertising, education, virtual reality, simulation, and many others. Here are some key components and techniques that contribute to computer graphics:</a:t>
            </a:r>
          </a:p>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a:t>
            </a:r>
          </a:p>
        </p:txBody>
      </p:sp>
      <p:sp>
        <p:nvSpPr>
          <p:cNvPr id="3" name="Content Placeholder 2"/>
          <p:cNvSpPr>
            <a:spLocks noGrp="1"/>
          </p:cNvSpPr>
          <p:nvPr>
            <p:ph idx="1"/>
          </p:nvPr>
        </p:nvSpPr>
        <p:spPr/>
        <p:txBody>
          <a:bodyPr/>
          <a:lstStyle/>
          <a:p>
            <a:r>
              <a:t>1. **2D Graphics**: This refers to creating and manipulating images in two dimensions. Techniques include drawing shapes, text, and images using software tools like Adobe Photoshop, Illustrator, or GIMP.</a:t>
            </a:r>
          </a:p>
          <a:p/>
          <a:p>
            <a:r>
              <a:t>2. **3D Graphics**: Involves creating and manipulating objects in three dimensions, allowing for the creation of realistic models and environments. 3D graphics are extensively used in video games, movies, architectural visualization, and product design.</a:t>
            </a:r>
          </a:p>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a:t>
            </a:r>
          </a:p>
        </p:txBody>
      </p:sp>
      <p:sp>
        <p:nvSpPr>
          <p:cNvPr id="3" name="Content Placeholder 2"/>
          <p:cNvSpPr>
            <a:spLocks noGrp="1"/>
          </p:cNvSpPr>
          <p:nvPr>
            <p:ph idx="1"/>
          </p:nvPr>
        </p:nvSpPr>
        <p:spPr/>
        <p:txBody>
          <a:bodyPr/>
          <a:lstStyle/>
          <a:p>
            <a:r>
              <a:t>3. **Rendering**: The process of generating a final image or video from a 2D or 3D model. Rendering techniques include ray tracing, rasterization, and global illumination to create realistic lighting, shadows, and textures.</a:t>
            </a:r>
          </a:p>
          <a:p/>
          <a:p>
            <a:r>
              <a:t>4. **Animation**: Involves creating the illusion of movement by displaying a series of images or frames sequentially. Animation techniques include traditional hand-drawn animation, 3D animation, and motion capture.</a:t>
            </a:r>
          </a:p>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a:t>
            </a:r>
          </a:p>
        </p:txBody>
      </p:sp>
      <p:sp>
        <p:nvSpPr>
          <p:cNvPr id="3" name="Content Placeholder 2"/>
          <p:cNvSpPr>
            <a:spLocks noGrp="1"/>
          </p:cNvSpPr>
          <p:nvPr>
            <p:ph idx="1"/>
          </p:nvPr>
        </p:nvSpPr>
        <p:spPr/>
        <p:txBody>
          <a:bodyPr/>
          <a:lstStyle/>
          <a:p>
            <a:r>
              <a:t>5. **Computer-Aided Design (CAD)**: Using computer graphics to assist in the creation, modification, and optimization of designs for engineering, architecture, and manufacturing purposes.</a:t>
            </a:r>
          </a:p>
          <a:p/>
          <a:p>
            <a:r>
              <a:t>6. **Virtual Reality (VR)** and **Augmented Reality (AR)**: Technologies that use computer graphics to create immersive digital experiences or overlay digital content onto the real world.</a:t>
            </a:r>
          </a:p>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a:t>
            </a:r>
          </a:p>
        </p:txBody>
      </p:sp>
      <p:sp>
        <p:nvSpPr>
          <p:cNvPr id="3" name="Content Placeholder 2"/>
          <p:cNvSpPr>
            <a:spLocks noGrp="1"/>
          </p:cNvSpPr>
          <p:nvPr>
            <p:ph idx="1"/>
          </p:nvPr>
        </p:nvSpPr>
        <p:spPr/>
        <p:txBody>
          <a:bodyPr/>
          <a:lstStyle/>
          <a:p>
            <a:r>
              <a:t>7. **Image Processing**: Involves manipulating digital images to enhance their quality, extract information, or apply artistic effects. Techniques include filtering, noise reduction, image stitching, and object recognition.</a:t>
            </a:r>
          </a:p>
          <a:p/>
          <a:p>
            <a:r>
              <a:t>8. **Computer Graphics APIs and Libraries**: Software tools like OpenGL, DirectX, and WebGL provide developers with a set of functions and tools for creating graphics applications efficiently.</a:t>
            </a:r>
          </a:p>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Components of a Matrix</a:t>
            </a:r>
          </a:p>
        </p:txBody>
      </p:sp>
      <p:sp>
        <p:nvSpPr>
          <p:cNvPr id="3" name="Content Placeholder 2"/>
          <p:cNvSpPr>
            <a:spLocks noGrp="1"/>
          </p:cNvSpPr>
          <p:nvPr>
            <p:ph idx="1"/>
          </p:nvPr>
        </p:nvSpPr>
        <p:spPr/>
        <p:txBody>
          <a:bodyPr/>
          <a:lstStyle/>
          <a:p>
            <a:r>
              <a:t>2. Elements: The numbers or symbols in a matrix are called elements. Each element in a matrix is uniquely identified by its row and column position. Element \(a_{ij}\) is the element located in the \(i^{th}\) row and \(j^{th}\) column of a matrix.</a:t>
            </a:r>
          </a:p>
          <a:p/>
          <a:p>
            <a:r>
              <a:t>3. Size of a Matrix: The size of a matrix is denoted by the number of rows and columns it contains. If a matrix has m rows and n columns, it is said to be an \(m \times n\) matrix.</a:t>
            </a:r>
          </a:p>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a:t>
            </a:r>
          </a:p>
        </p:txBody>
      </p:sp>
      <p:sp>
        <p:nvSpPr>
          <p:cNvPr id="3" name="Content Placeholder 2"/>
          <p:cNvSpPr>
            <a:spLocks noGrp="1"/>
          </p:cNvSpPr>
          <p:nvPr>
            <p:ph idx="1"/>
          </p:nvPr>
        </p:nvSpPr>
        <p:spPr/>
        <p:txBody>
          <a:bodyPr/>
          <a:lstStyle/>
          <a:p>
            <a:r>
              <a:t>Computer graphics rely on principles of mathematics, geometry, optics, physics, and human perception to create realistic and visually appealing images and animations. Advancements in hardware such as graphics processing units (GPUs) have significantly improved the speed and quality of computer graphics rendering, leading to realistic simulations and interactive visual experiences.</a:t>
            </a:r>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Markov Chains</a:t>
            </a:r>
          </a:p>
        </p:txBody>
      </p:sp>
      <p:sp>
        <p:nvSpPr>
          <p:cNvPr id="3" name="Content Placeholder 2"/>
          <p:cNvSpPr>
            <a:spLocks noGrp="1"/>
          </p:cNvSpPr>
          <p:nvPr>
            <p:ph idx="1"/>
          </p:nvPr>
        </p:nvSpPr>
        <p:spPr/>
        <p:txBody>
          <a:bodyPr/>
          <a:lstStyle/>
          <a:p>
            <a:r>
              <a:t>A Markov chain is a mathematical system that undergoes transitions from one state to another, where the future state is only dependent on the current state and not on how the system arrived at that state. These transitions are usually represented in the form of probabilities. The system can be in a finite or countably infinite number of states.</a:t>
            </a:r>
          </a:p>
          <a:p/>
          <a:p>
            <a:r>
              <a:t>Key concepts associated with Markov chains include:</a:t>
            </a:r>
          </a:p>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Markov Chains</a:t>
            </a:r>
          </a:p>
        </p:txBody>
      </p:sp>
      <p:sp>
        <p:nvSpPr>
          <p:cNvPr id="3" name="Content Placeholder 2"/>
          <p:cNvSpPr>
            <a:spLocks noGrp="1"/>
          </p:cNvSpPr>
          <p:nvPr>
            <p:ph idx="1"/>
          </p:nvPr>
        </p:nvSpPr>
        <p:spPr/>
        <p:txBody>
          <a:bodyPr/>
          <a:lstStyle/>
          <a:p>
            <a:r>
              <a:t>1. State: Each possible condition or situation of the system is referred to as a state. For example, in a weather prediction model, states could be sunny, cloudy, or rainy.</a:t>
            </a:r>
          </a:p>
          <a:p/>
          <a:p>
            <a:r>
              <a:t>2. Transition Probability: This is the likelihood of moving from one state to another in the next time step. These probabilities are usually summarized in a transition matrix, where the (i, j) entry represents the probability of transitioning from state i to state j.</a:t>
            </a:r>
          </a:p>
          <a:p/>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Markov Chains</a:t>
            </a:r>
          </a:p>
        </p:txBody>
      </p:sp>
      <p:sp>
        <p:nvSpPr>
          <p:cNvPr id="3" name="Content Placeholder 2"/>
          <p:cNvSpPr>
            <a:spLocks noGrp="1"/>
          </p:cNvSpPr>
          <p:nvPr>
            <p:ph idx="1"/>
          </p:nvPr>
        </p:nvSpPr>
        <p:spPr/>
        <p:txBody>
          <a:bodyPr/>
          <a:lstStyle/>
          <a:p>
            <a:r>
              <a:t>3. Stationary Distribution: In the long run, some Markov chains tend towards a stable probability distribution over states. This is known as the stationary distribution. Finding this distribution can provide insights into the long-term behavior of the system.</a:t>
            </a:r>
          </a:p>
          <a:p/>
          <a:p>
            <a:r>
              <a:t>4. Absorbing States: Some states in a Markov chain might be absorbing, meaning that once the system enters that state, it stays there indefinitely. These states have a probability of 1 of transitioning to themselves.</a:t>
            </a:r>
          </a:p>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Markov Chains</a:t>
            </a:r>
          </a:p>
        </p:txBody>
      </p:sp>
      <p:sp>
        <p:nvSpPr>
          <p:cNvPr id="3" name="Content Placeholder 2"/>
          <p:cNvSpPr>
            <a:spLocks noGrp="1"/>
          </p:cNvSpPr>
          <p:nvPr>
            <p:ph idx="1"/>
          </p:nvPr>
        </p:nvSpPr>
        <p:spPr/>
        <p:txBody>
          <a:bodyPr/>
          <a:lstStyle/>
          <a:p>
            <a:r>
              <a:t>5. Markov Chain Monte Carlo (MCMC): This is a family of algorithms that use Markov chains to sample from complex probability distributions. MCMC methods are widely used in statistics, machine learning, and computational biology for tasks like Bayesian inference and model fitting.</a:t>
            </a:r>
          </a:p>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Markov Chains</a:t>
            </a:r>
          </a:p>
        </p:txBody>
      </p:sp>
      <p:sp>
        <p:nvSpPr>
          <p:cNvPr id="3" name="Content Placeholder 2"/>
          <p:cNvSpPr>
            <a:spLocks noGrp="1"/>
          </p:cNvSpPr>
          <p:nvPr>
            <p:ph idx="1"/>
          </p:nvPr>
        </p:nvSpPr>
        <p:spPr/>
        <p:txBody>
          <a:bodyPr/>
          <a:lstStyle/>
          <a:p>
            <a:r>
              <a:t>Markov chains find applications in various fields such as physics, biology, economics, and computer science. They are used for modeling processes that evolve over time in a probabilistic manner. By understanding the dynamics of these systems, researchers and practitioners can make predictions, optimize processes, and simulate real-world scenarios.</a:t>
            </a:r>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Cryptography</a:t>
            </a:r>
          </a:p>
        </p:txBody>
      </p:sp>
      <p:sp>
        <p:nvSpPr>
          <p:cNvPr id="3" name="Content Placeholder 2"/>
          <p:cNvSpPr>
            <a:spLocks noGrp="1"/>
          </p:cNvSpPr>
          <p:nvPr>
            <p:ph idx="1"/>
          </p:nvPr>
        </p:nvSpPr>
        <p:spPr/>
        <p:txBody>
          <a:bodyPr/>
          <a:lstStyle/>
          <a:p>
            <a:r>
              <a:t>Cryptography is the study and practice of techniques that secure communication and information by converting plain text into unreadable ciphertext. The concept of cryptography dates back to ancient times when it was used to protect sensitive information. Today, it plays a crucial role in various aspects of modern life, including secure communication over the internet, e-commerce transactions, data security, and more.</a:t>
            </a:r>
          </a:p>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Cryptography</a:t>
            </a:r>
          </a:p>
        </p:txBody>
      </p:sp>
      <p:sp>
        <p:nvSpPr>
          <p:cNvPr id="3" name="Content Placeholder 2"/>
          <p:cNvSpPr>
            <a:spLocks noGrp="1"/>
          </p:cNvSpPr>
          <p:nvPr>
            <p:ph idx="1"/>
          </p:nvPr>
        </p:nvSpPr>
        <p:spPr/>
        <p:txBody>
          <a:bodyPr/>
          <a:lstStyle/>
          <a:p>
            <a:r>
              <a:t>"Cryptography" is often associated with the three C's: Confidentiality, Integrity, and Authentication. </a:t>
            </a:r>
          </a:p>
          <a:p/>
          <a:p>
            <a:r>
              <a:t>1. **Confidentiality**: The primary goal of cryptography is to ensure that only authorized parties can access and read the information while keeping it confidential from unauthorized users. This is achieved through encryption, where plaintext (original message) is transformed into ciphertext (unreadable message) using an encryption algorithm and a key.</a:t>
            </a:r>
          </a:p>
          <a:p/>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Cryptography</a:t>
            </a:r>
          </a:p>
        </p:txBody>
      </p:sp>
      <p:sp>
        <p:nvSpPr>
          <p:cNvPr id="3" name="Content Placeholder 2"/>
          <p:cNvSpPr>
            <a:spLocks noGrp="1"/>
          </p:cNvSpPr>
          <p:nvPr>
            <p:ph idx="1"/>
          </p:nvPr>
        </p:nvSpPr>
        <p:spPr/>
        <p:txBody>
          <a:bodyPr/>
          <a:lstStyle/>
          <a:p>
            <a:r>
              <a:t>2. **Integrity**: Cryptography helps maintain the integrity of the data by ensuring that the information remains unchanged during transmission or storage. By using techniques like hashing or message authentication codes (MACs), any alterations to the data can be detected.</a:t>
            </a:r>
          </a:p>
          <a:p/>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Cryptography</a:t>
            </a:r>
          </a:p>
        </p:txBody>
      </p:sp>
      <p:sp>
        <p:nvSpPr>
          <p:cNvPr id="3" name="Content Placeholder 2"/>
          <p:cNvSpPr>
            <a:spLocks noGrp="1"/>
          </p:cNvSpPr>
          <p:nvPr>
            <p:ph idx="1"/>
          </p:nvPr>
        </p:nvSpPr>
        <p:spPr/>
        <p:txBody>
          <a:bodyPr/>
          <a:lstStyle/>
          <a:p>
            <a:r>
              <a:t>3. **Authentication**: Cryptography also provides a way to verify the identities of communicating parties. This ensures that the sender and receiver are who they claim to be and helps prevent unauthorized access or tampering of data.</a:t>
            </a:r>
          </a:p>
          <a:p/>
          <a:p>
            <a:r>
              <a:t>There are two main types of cryptography:</a:t>
            </a:r>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Components of a Matrix</a:t>
            </a:r>
          </a:p>
        </p:txBody>
      </p:sp>
      <p:sp>
        <p:nvSpPr>
          <p:cNvPr id="3" name="Content Placeholder 2"/>
          <p:cNvSpPr>
            <a:spLocks noGrp="1"/>
          </p:cNvSpPr>
          <p:nvPr>
            <p:ph idx="1"/>
          </p:nvPr>
        </p:nvSpPr>
        <p:spPr/>
        <p:txBody>
          <a:bodyPr/>
          <a:lstStyle/>
          <a:p>
            <a:r>
              <a:t>4. Order of a Matrix: The order of a matrix is the reverse of its size, so an \(m \times n\) matrix has an order of \(n \times m\).</a:t>
            </a:r>
          </a:p>
          <a:p/>
          <a:p>
            <a:r>
              <a:t>5. Special Types of Matrices: Matrices can have different properties based on the arrangement of their components. Some common types include:</a:t>
            </a:r>
          </a:p>
          <a:p>
            <a:r>
              <a:t>   - Square Matrix: A matrix that has the same number of rows and columns.</a:t>
            </a:r>
          </a:p>
          <a:p>
            <a:r>
              <a:t>   - Diagonal Matrix: A square matrix in which all elements outside the main diagonal are zero.</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Cryptography</a:t>
            </a:r>
          </a:p>
        </p:txBody>
      </p:sp>
      <p:sp>
        <p:nvSpPr>
          <p:cNvPr id="3" name="Content Placeholder 2"/>
          <p:cNvSpPr>
            <a:spLocks noGrp="1"/>
          </p:cNvSpPr>
          <p:nvPr>
            <p:ph idx="1"/>
          </p:nvPr>
        </p:nvSpPr>
        <p:spPr/>
        <p:txBody>
          <a:bodyPr/>
          <a:lstStyle/>
          <a:p>
            <a:r>
              <a:t>1. **Symmetric Cryptography**: In symmetric cryptography, the same key is used for both encryption and decryption. This key needs to be securely shared between the communicating parties. Examples of symmetric encryption algorithms include AES (Advanced Encryption Standard) and DES (Data Encryption Standard).</a:t>
            </a:r>
          </a:p>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Cryptography</a:t>
            </a:r>
          </a:p>
        </p:txBody>
      </p:sp>
      <p:sp>
        <p:nvSpPr>
          <p:cNvPr id="3" name="Content Placeholder 2"/>
          <p:cNvSpPr>
            <a:spLocks noGrp="1"/>
          </p:cNvSpPr>
          <p:nvPr>
            <p:ph idx="1"/>
          </p:nvPr>
        </p:nvSpPr>
        <p:spPr/>
        <p:txBody>
          <a:bodyPr/>
          <a:lstStyle/>
          <a:p>
            <a:r>
              <a:t>2. **Asymmetric Cryptography**: Also known as public-key cryptography, asymmetric cryptography uses a pair of keys - a public key for encryption and a private key for decryption. This eliminates the need for a secure key exchange, as the public key can be openly shared, while the private key is kept secret. Examples of asymmetric encryption algorithms include RSA (Rivest-Shamir-Adleman) and ECC (Elliptic Curve Cryptography).</a:t>
            </a:r>
          </a:p>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Cryptography</a:t>
            </a:r>
          </a:p>
        </p:txBody>
      </p:sp>
      <p:sp>
        <p:nvSpPr>
          <p:cNvPr id="3" name="Content Placeholder 2"/>
          <p:cNvSpPr>
            <a:spLocks noGrp="1"/>
          </p:cNvSpPr>
          <p:nvPr>
            <p:ph idx="1"/>
          </p:nvPr>
        </p:nvSpPr>
        <p:spPr/>
        <p:txBody>
          <a:bodyPr/>
          <a:lstStyle/>
          <a:p>
            <a:r>
              <a:t>Cryptography is constantly evolving to keep up with advancements in technology and to address new security challenges. It is a vital component in ensuring the confidentiality, integrity, and authenticity of data in today's digital world.</a:t>
            </a:r>
          </a:p>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Population studies, also known as demography, is a multidisciplinary field that focuses on the scientific study of human populations. It involves analyzing the distribution, structure, growth, and dynamics of populations, as well as the factors influencing these patterns. Population studies utilize a range of data sources, statistical techniques, and theoretical frameworks to understand the complexities of human populations.</a:t>
            </a:r>
          </a:p>
          <a:p/>
          <a:p>
            <a:r>
              <a:t>Key aspects of population studies include:</a:t>
            </a:r>
          </a:p>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1. Population size: Population studies examine the total number of individuals in a specific geographic area at a given time. This involves data collection, estimation, and projection techniques to understand population trends.</a:t>
            </a:r>
          </a:p>
          <a:p/>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2. Population structure: This aspect looks at the composition of a population based on various demographic characteristics such as age, gender, education, income, and ethnicity. Understanding population structure helps in assessing social and economic trends within a society.</a:t>
            </a:r>
          </a:p>
          <a:p/>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3. Population dynamics: Population studies investigate the processes that drive changes in population size and structure over time. This includes factors such as birth rates, death rates, migration patterns, and fertility rates.</a:t>
            </a:r>
          </a:p>
          <a:p/>
          <a:p>
            <a:r>
              <a:t>4. Population growth: The study of population growth involves analyzing the increase or decrease in population size over time. This is influenced by factors such as birth rates, death rates, migration, and government policies.</a:t>
            </a:r>
          </a:p>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5. Population distribution: Population studies examine how populations are distributed across different regions and communities. This includes analyzing urbanization trends, rural-urban migration, and spatial patterns of population density.</a:t>
            </a:r>
          </a:p>
          <a:p/>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6. Population health: Demographers also examine the health status of populations, including factors such as disease prevalence, life expectancy, and access to healthcare services. Population health studies help policymakers in developing public health interventions.</a:t>
            </a:r>
          </a:p>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7. Population aging: With populations in many countries aging rapidly, population studies also focus on understanding the implications of demographic aging. This includes studying issues related to retirement, healthcare systems, social security, and intergenerational relations.</a:t>
            </a:r>
          </a:p>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Components of a Matrix</a:t>
            </a:r>
          </a:p>
        </p:txBody>
      </p:sp>
      <p:sp>
        <p:nvSpPr>
          <p:cNvPr id="3" name="Content Placeholder 2"/>
          <p:cNvSpPr>
            <a:spLocks noGrp="1"/>
          </p:cNvSpPr>
          <p:nvPr>
            <p:ph idx="1"/>
          </p:nvPr>
        </p:nvSpPr>
        <p:spPr/>
        <p:txBody>
          <a:bodyPr/>
          <a:lstStyle/>
          <a:p>
            <a:r>
              <a:t>   - Identity Matrix: A special diagonal matrix where all diagonal elements are 1.</a:t>
            </a:r>
          </a:p>
          <a:p>
            <a:r>
              <a:t>   - Zero Matrix: A matrix where all elements are zero.</a:t>
            </a:r>
          </a:p>
          <a:p/>
          <a:p>
            <a:r>
              <a:t>6. Operations on Matrices: Matrices can be added, subtracted, multiplied, transposed, inverted, and manipulated in various ways using operations defined for matrices. The components of matrices play a crucial role in these operations.</a:t>
            </a:r>
          </a:p>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Population Studies</a:t>
            </a:r>
          </a:p>
        </p:txBody>
      </p:sp>
      <p:sp>
        <p:nvSpPr>
          <p:cNvPr id="3" name="Content Placeholder 2"/>
          <p:cNvSpPr>
            <a:spLocks noGrp="1"/>
          </p:cNvSpPr>
          <p:nvPr>
            <p:ph idx="1"/>
          </p:nvPr>
        </p:nvSpPr>
        <p:spPr/>
        <p:txBody>
          <a:bodyPr/>
          <a:lstStyle/>
          <a:p>
            <a:r>
              <a:t>Overall, population studies play a crucial role in informing policy decisions, resource allocation, and social interventions at local, national, and global levels. By understanding the dynamics of human populations, researchers and policymakers can address various societal challenges and plan for sustainable development in the future.</a:t>
            </a:r>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Economics</a:t>
            </a:r>
          </a:p>
        </p:txBody>
      </p:sp>
      <p:sp>
        <p:nvSpPr>
          <p:cNvPr id="3" name="Content Placeholder 2"/>
          <p:cNvSpPr>
            <a:spLocks noGrp="1"/>
          </p:cNvSpPr>
          <p:nvPr>
            <p:ph idx="1"/>
          </p:nvPr>
        </p:nvSpPr>
        <p:spPr/>
        <p:txBody>
          <a:bodyPr/>
          <a:lstStyle/>
          <a:p>
            <a:r>
              <a:t>Economics is a social science that studies how individuals, businesses, governments, and societies allocate resources to satisfy their needs and wants. It examines how scarce resources are produced, distributed, and consumed. Economics is divided into two main branches: microeconomics and macroeconomics.</a:t>
            </a:r>
          </a:p>
          <a:p/>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Economics</a:t>
            </a:r>
          </a:p>
        </p:txBody>
      </p:sp>
      <p:sp>
        <p:nvSpPr>
          <p:cNvPr id="3" name="Content Placeholder 2"/>
          <p:cNvSpPr>
            <a:spLocks noGrp="1"/>
          </p:cNvSpPr>
          <p:nvPr>
            <p:ph idx="1"/>
          </p:nvPr>
        </p:nvSpPr>
        <p:spPr/>
        <p:txBody>
          <a:bodyPr/>
          <a:lstStyle/>
          <a:p>
            <a:r>
              <a:t>1. Microeconomics: Microeconomics focuses on individual economic units such as households, firms, and industries. It analyzes how these units make decisions regarding the allocation of resources and how their actions affect markets. Key concepts in microeconomics include supply and demand, price determination, consumer behavior, production costs, market structures, and welfare economics.</a:t>
            </a:r>
          </a:p>
          <a:p/>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Economics</a:t>
            </a:r>
          </a:p>
        </p:txBody>
      </p:sp>
      <p:sp>
        <p:nvSpPr>
          <p:cNvPr id="3" name="Content Placeholder 2"/>
          <p:cNvSpPr>
            <a:spLocks noGrp="1"/>
          </p:cNvSpPr>
          <p:nvPr>
            <p:ph idx="1"/>
          </p:nvPr>
        </p:nvSpPr>
        <p:spPr/>
        <p:txBody>
          <a:bodyPr/>
          <a:lstStyle/>
          <a:p>
            <a:r>
              <a:t>2. Macroeconomics: Macroeconomics looks at the economy as a whole and analyzes aggregate economic indicators such as national income, unemployment, inflation, and economic growth. It studies the overall performance of the economy and aims to understand the factors that influence economic fluctuations. Key concepts in macroeconomics include gross domestic product (GDP), monetary policy, fiscal policy, international trade, and economic development.</a:t>
            </a:r>
          </a:p>
          <a:p/>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Economics</a:t>
            </a:r>
          </a:p>
        </p:txBody>
      </p:sp>
      <p:sp>
        <p:nvSpPr>
          <p:cNvPr id="3" name="Content Placeholder 2"/>
          <p:cNvSpPr>
            <a:spLocks noGrp="1"/>
          </p:cNvSpPr>
          <p:nvPr>
            <p:ph idx="1"/>
          </p:nvPr>
        </p:nvSpPr>
        <p:spPr/>
        <p:txBody>
          <a:bodyPr/>
          <a:lstStyle/>
          <a:p>
            <a:r>
              <a:t>Economics utilizes various models, theories, and quantitative methods to analyze economic phenomena and make predictions about future economic trends. It helps policymakers, businesses, and individuals make informed decisions regarding resource allocation, investment, consumption, and other economic activities. In addition, economics plays a crucial role in shaping public policy, influencing government interventions in the economy, and addressing issues like poverty, inequality, and environmental sustainability.</a:t>
            </a:r>
          </a:p>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Economics</a:t>
            </a:r>
          </a:p>
        </p:txBody>
      </p:sp>
      <p:sp>
        <p:nvSpPr>
          <p:cNvPr id="3" name="Content Placeholder 2"/>
          <p:cNvSpPr>
            <a:spLocks noGrp="1"/>
          </p:cNvSpPr>
          <p:nvPr>
            <p:ph idx="1"/>
          </p:nvPr>
        </p:nvSpPr>
        <p:spPr/>
        <p:txBody>
          <a:bodyPr/>
          <a:lstStyle/>
          <a:p/>
          <a:p>
            <a:r>
              <a:t>Overall, economics is a fundamental discipline that provides insights into how societies organize their economic activities and how individuals and institutions interact within the economic system. It is essential for understanding the complexities of modern economies and addressing challenges related to resource scarcity, efficiency, equity, and economic stability.</a:t>
            </a:r>
          </a:p>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Economics is a social science that studies how individuals, businesses, governments, and societies allocate resources to satisfy their needs and wants. It examines how scarce resources are produced, distributed, and consumed. Economics is divided into two main branches: microeconomics and macroeconomics.</a:t>
            </a:r>
          </a:p>
          <a:p/>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Microeconomics: Microeconomics focuses on individual economic units such as households, firms, and industries. It analyzes how these units make decisions regarding the allocation of resources and how their actions affect markets. Key concepts in microeconomics include supply and demand, price determination, consumer behavior, production costs, market structures, and welfare economics.</a:t>
            </a:r>
          </a:p>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Macroeconomics: Macroeconomics looks at the economy as a whole and analyzes aggregate economic indicators such as national income, unemployment, inflation, and economic growth. It studies the overall performance of the economy and aims to understand the factors that influence economic fluctuations. Key concepts in macroeconomics include gross domestic product (GDP), monetary policy, fiscal policy, international trade, and economic development.</a:t>
            </a:r>
          </a:p>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Economics utilizes various models, theories, and quantitative methods to analyze economic phenomena and make predictions about future economic trends. It helps policymakers, businesses, and individuals make informed decisions regarding resource allocation, investment, consumption, and other economic activities. In addition, economics plays a crucial role in shaping public policy, influencing government interventions in the economy, and addressing issues like poverty, inequality, and environmental sustainability.</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 Introduction to Matrices</a:t>
            </a:r>
          </a:p>
          <a:p>
            <a:r>
              <a:t>    A. Definition of Matrices</a:t>
            </a:r>
          </a:p>
          <a:p>
            <a:r>
              <a:t>    B. Components of a Matrix</a:t>
            </a:r>
          </a:p>
          <a:p>
            <a:r>
              <a:t>        1. Rows and Columns</a:t>
            </a:r>
          </a:p>
          <a:p>
            <a:r>
              <a:t>        2. Elements of a Matrix</a:t>
            </a:r>
          </a:p>
          <a:p>
            <a:r>
              <a:t>    C. Types of Matrices</a:t>
            </a:r>
          </a:p>
          <a:p>
            <a:r>
              <a:t>        1. Row Matrix</a:t>
            </a:r>
          </a:p>
          <a:p>
            <a:r>
              <a:t>        2. Column Matrix</a:t>
            </a:r>
          </a:p>
          <a:p>
            <a:r>
              <a:t>        3. Square Matrix</a:t>
            </a:r>
          </a:p>
          <a:p>
            <a:r>
              <a:t>        4. Zero Matrix</a:t>
            </a:r>
          </a:p>
          <a:p>
            <a:r>
              <a:t>        5. Identity Matrix</a:t>
            </a:r>
          </a:p>
          <a:p/>
          <a:p>
            <a:r>
              <a:t>II. Operations with Matrices</a:t>
            </a:r>
          </a:p>
          <a:p>
            <a:r>
              <a:t>    A. Addition of Matrices</a:t>
            </a:r>
          </a:p>
          <a:p>
            <a:r>
              <a:t>    B. Subtraction of Matrices</a:t>
            </a:r>
          </a:p>
          <a:p>
            <a:r>
              <a:t>    C. Scalar Multiplication</a:t>
            </a:r>
          </a:p>
          <a:p>
            <a:r>
              <a:t>    D. Matrix Multiplication</a:t>
            </a:r>
          </a:p>
          <a:p>
            <a:r>
              <a:t>    E. Transpose of a Matrix</a:t>
            </a:r>
          </a:p>
          <a:p/>
          <a:p>
            <a:r>
              <a:t>III. Properties of Matrices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Components of a Matrix</a:t>
            </a:r>
          </a:p>
        </p:txBody>
      </p:sp>
      <p:sp>
        <p:nvSpPr>
          <p:cNvPr id="3" name="Content Placeholder 2"/>
          <p:cNvSpPr>
            <a:spLocks noGrp="1"/>
          </p:cNvSpPr>
          <p:nvPr>
            <p:ph idx="1"/>
          </p:nvPr>
        </p:nvSpPr>
        <p:spPr/>
        <p:txBody>
          <a:bodyPr/>
          <a:lstStyle/>
          <a:p>
            <a:r>
              <a:t>Understanding the components of a matrix is fundamental in matrix algebra and linear algebra, as matrices are widely used in various fields of mathematics, science, engineering, and computer science for solving systems of linear equations, representing transformations, and many other applications.</a:t>
            </a:r>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Overall, economics is a fundamental discipline that provides insights into how societies organize their economic activities and how individuals and institutions interact within the economic system. It is essential for understanding the complexities of modern economies and addressing challenges related to resource scarcity, efficiency, equity, and economic stability.</a:t>
            </a:r>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Conclusion</a:t>
            </a:r>
          </a:p>
        </p:txBody>
      </p:sp>
      <p:sp>
        <p:nvSpPr>
          <p:cNvPr id="3" name="Content Placeholder 2"/>
          <p:cNvSpPr>
            <a:spLocks noGrp="1"/>
          </p:cNvSpPr>
          <p:nvPr>
            <p:ph idx="1"/>
          </p:nvPr>
        </p:nvSpPr>
        <p:spPr/>
        <p:txBody>
          <a:bodyPr/>
          <a:lstStyle/>
          <a:p>
            <a:r>
              <a:t>In the context of a formal essay or research paper, the conclusion is the final part where you sum up your main points and restate your thesis. The conclusion typically serves several key purposes:</a:t>
            </a:r>
          </a:p>
          <a:p/>
          <a:p>
            <a:r>
              <a:t>1. **Restating the Thesis**: The conclusion allows you to remind the reader of the main argument or thesis statement that you presented in the introduction. This helps to reinforce the central idea of your paper and remind the reader of the point you have been trying to make.</a:t>
            </a:r>
          </a:p>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Conclusion</a:t>
            </a:r>
          </a:p>
        </p:txBody>
      </p:sp>
      <p:sp>
        <p:nvSpPr>
          <p:cNvPr id="3" name="Content Placeholder 2"/>
          <p:cNvSpPr>
            <a:spLocks noGrp="1"/>
          </p:cNvSpPr>
          <p:nvPr>
            <p:ph idx="1"/>
          </p:nvPr>
        </p:nvSpPr>
        <p:spPr/>
        <p:txBody>
          <a:bodyPr/>
          <a:lstStyle/>
          <a:p>
            <a:r>
              <a:t>2. **Summarizing Key Points**: In the conclusion, you should review the main points you discussed in the body of the paper. This summary should be concise and focused on the most important aspects of your argument. It provides closure by reminding the reader of the key ideas you have presented.</a:t>
            </a:r>
          </a:p>
          <a:p/>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Conclusion</a:t>
            </a:r>
          </a:p>
        </p:txBody>
      </p:sp>
      <p:sp>
        <p:nvSpPr>
          <p:cNvPr id="3" name="Content Placeholder 2"/>
          <p:cNvSpPr>
            <a:spLocks noGrp="1"/>
          </p:cNvSpPr>
          <p:nvPr>
            <p:ph idx="1"/>
          </p:nvPr>
        </p:nvSpPr>
        <p:spPr/>
        <p:txBody>
          <a:bodyPr/>
          <a:lstStyle/>
          <a:p>
            <a:r>
              <a:t>3. **Reflecting on Significance**: The conclusion is a good place to reflect on the broader implications of your argument. You can discuss why your thesis is important, how it contributes to existing knowledge, or what implications it might have for future research or real-world applications.</a:t>
            </a:r>
          </a:p>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Conclusion</a:t>
            </a:r>
          </a:p>
        </p:txBody>
      </p:sp>
      <p:sp>
        <p:nvSpPr>
          <p:cNvPr id="3" name="Content Placeholder 2"/>
          <p:cNvSpPr>
            <a:spLocks noGrp="1"/>
          </p:cNvSpPr>
          <p:nvPr>
            <p:ph idx="1"/>
          </p:nvPr>
        </p:nvSpPr>
        <p:spPr/>
        <p:txBody>
          <a:bodyPr/>
          <a:lstStyle/>
          <a:p>
            <a:r>
              <a:t>4. **Leaving a Lasting Impression**: A strong conclusion leaves a lasting impression on the reader. You can do this by restating your thesis in a memorable way, making a thought-provoking final statement, or connecting back to the introduction to show how far you've come in developing your argument.</a:t>
            </a:r>
          </a:p>
          <a:p/>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Conclusion</a:t>
            </a:r>
          </a:p>
        </p:txBody>
      </p:sp>
      <p:sp>
        <p:nvSpPr>
          <p:cNvPr id="3" name="Content Placeholder 2"/>
          <p:cNvSpPr>
            <a:spLocks noGrp="1"/>
          </p:cNvSpPr>
          <p:nvPr>
            <p:ph idx="1"/>
          </p:nvPr>
        </p:nvSpPr>
        <p:spPr/>
        <p:txBody>
          <a:bodyPr/>
          <a:lstStyle/>
          <a:p>
            <a:r>
              <a:t>5. **Call to Action (Optional)**: Depending on the nature of your paper, you may choose to end with a call to action. This could involve encouraging further research, proposing a course of action, or challenging the reader to consider the implications of your argument in their own lives or the world.</a:t>
            </a:r>
          </a:p>
          <a:p/>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Conclusion</a:t>
            </a:r>
          </a:p>
        </p:txBody>
      </p:sp>
      <p:sp>
        <p:nvSpPr>
          <p:cNvPr id="3" name="Content Placeholder 2"/>
          <p:cNvSpPr>
            <a:spLocks noGrp="1"/>
          </p:cNvSpPr>
          <p:nvPr>
            <p:ph idx="1"/>
          </p:nvPr>
        </p:nvSpPr>
        <p:spPr/>
        <p:txBody>
          <a:bodyPr/>
          <a:lstStyle/>
          <a:p>
            <a:r>
              <a:t>In summary, the conclusion of an essay serves to bring closure to your argument by restating key points, reflecting on their significance, and leaving a lasting impression on the reader. It is a crucial part of your paper that helps to tie everything together and leave the reader with a sense of completion.</a:t>
            </a:r>
          </a:p>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"Summary of Key Concepts" refers to a concise overview or abstract of the main ideas, topics, or themes presented within a particular subject, course, book, or article. Creating a summary of key concepts involves identifying the most important information, organizing it in a logical manner, and presenting it in a clear and concise format. Summarizing key concepts is a valuable skill in academic, professional, and personal settings as it helps to distill complex information into its fundamental components for easier understanding and retention.</a:t>
            </a:r>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p>
            <a:r>
              <a:t>When summarizing key concepts, it is essential to:</a:t>
            </a:r>
          </a:p>
          <a:p/>
          <a:p>
            <a:r>
              <a:t>1. Identify the Main Ideas: Determine the primary ideas, arguments, or points being discussed in the material you are summarizing. Look for recurring themes, key terms, and central arguments.</a:t>
            </a:r>
          </a:p>
          <a:p/>
          <a:p>
            <a:r>
              <a:t>2. Organize the Information: Arrange the key concepts in a logical order that flows cohesively. Consider grouping similar ideas together and ensuring a clear progression from one concept to the next.</a:t>
            </a:r>
          </a:p>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Rows and Columns</a:t>
            </a:r>
          </a:p>
        </p:txBody>
      </p:sp>
      <p:sp>
        <p:nvSpPr>
          <p:cNvPr id="3" name="Content Placeholder 2"/>
          <p:cNvSpPr>
            <a:spLocks noGrp="1"/>
          </p:cNvSpPr>
          <p:nvPr>
            <p:ph idx="1"/>
          </p:nvPr>
        </p:nvSpPr>
        <p:spPr/>
        <p:txBody>
          <a:bodyPr/>
          <a:lstStyle/>
          <a:p>
            <a:r>
              <a:t>In the context of spreadsheets, databases, tables, matrices, and other similar structures, rows and columns are fundamental concepts used for organizing and storing data in a structured manner.</a:t>
            </a:r>
          </a:p>
          <a:p/>
          <a:p>
            <a:r>
              <a:t>1. Rows:</a:t>
            </a:r>
          </a:p>
          <a:p>
            <a:r>
              <a:t>- A row is a horizontal line of data in a table or spreadsheet that goes from left to right.</a:t>
            </a:r>
          </a:p>
          <a:p>
            <a:r>
              <a:t>- Each row typically represents a single record or entry, containing related data about a particular entity, item, or object.</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3. Condense Information: Focus on capturing the essence of each concept without including extraneous details. Use your own words to convey the ideas succinctly while retaining their original meaning.</a:t>
            </a:r>
          </a:p>
          <a:p/>
          <a:p>
            <a:r>
              <a:t>4. Maintain Accuracy: Ensure that your summary accurately reflects the main ideas presented in the original material. Avoid misrepresenting or oversimplifying complex concepts.</a:t>
            </a:r>
          </a:p>
          <a:p/>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5. Focus on Clarity: Use clear and straightforward language to communicate the key concepts effectively. Avoid jargon or overly technical terms that may confuse the reader.</a:t>
            </a:r>
          </a:p>
          <a:p/>
          <a:p>
            <a:r>
              <a:t>6. Provide Context: Offer a brief introduction or background to set the stage for the key concepts being summarized. Context helps readers understand the relevance and significance of the information.</a:t>
            </a:r>
          </a:p>
          <a:p/>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7. Use Formatting: Consider using bullet points, subheadings, or other formatting techniques to highlight key concepts and improve the readability of your summary.</a:t>
            </a:r>
          </a:p>
          <a:p/>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In conclusion, a summary of key concepts serves as a valuable tool for synthesizing information, studying for exams, preparing presentations, and conveying essential ideas concisely. By mastering the skill of summarizing key concepts, you can enhance your comprehension of complex topics and communicate effectively in various contexts.</a:t>
            </a:r>
          </a:p>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Matrices are essential mathematical constructs that play a crucial role in various fields of mathematics, science, engineering, computer science, and even economics. They are rectangular arrays of numbers, symbols, or expressions arranged in rows and columns. Matrices are used to represent and manipulate data in a concise and organized manner, making complex calculations and operations more manageable. Here are some key points illustrating the importance of matrices in mathematics:</a:t>
            </a:r>
          </a:p>
          <a:p/>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1. **Linear Algebra**: Matrices are fundamental to the field of linear algebra. In this branch of mathematics, matrices are used to solve systems of linear equations, study vectors and vector spaces, determine eigenvalues and eigenvectors, and perform transformations like rotations, reflections, and scaling.</a:t>
            </a:r>
          </a:p>
          <a:p/>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2. **Transformations**: Matrices play a vital role in representing and studying transformations in mathematics. For instance, in geometry, matrices can be used to represent transformations such as translation, rotation, reflection, and scaling. Understanding these transformations is crucial in various mathematical applications.</a:t>
            </a:r>
          </a:p>
          <a:p/>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3. **Solving Systems of Equations**: Matrices provide a powerful tool for solving systems of linear equations. By representing sets of linear equations in matrix form, one can use algebraic operations like row operations and matrix inverses to determine the solutions efficiently. This is particularly useful in fields like engineering, physics, and economics.</a:t>
            </a:r>
          </a:p>
          <a:p/>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4. **Computer Graphics and Image Processing**: Matrices are extensively used in computer graphics and image processing to represent geometric transformations, manipulate pixels in images, apply filters, and perform operations like scaling and rotation, which are essential in rendering images and processing visual data.</a:t>
            </a:r>
          </a:p>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5. **Optimization Problems**: Matrices are also essential in optimization problems, where the goal is to find the best solution from a set of feasible solutions. Techniques like linear programming and quadratic programming rely heavily on matrices to model constraints, objectives, and decision variables.</a:t>
            </a:r>
          </a:p>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Rows and Columns</a:t>
            </a:r>
          </a:p>
        </p:txBody>
      </p:sp>
      <p:sp>
        <p:nvSpPr>
          <p:cNvPr id="3" name="Content Placeholder 2"/>
          <p:cNvSpPr>
            <a:spLocks noGrp="1"/>
          </p:cNvSpPr>
          <p:nvPr>
            <p:ph idx="1"/>
          </p:nvPr>
        </p:nvSpPr>
        <p:spPr/>
        <p:txBody>
          <a:bodyPr/>
          <a:lstStyle/>
          <a:p>
            <a:r>
              <a:t>- Rows are identified by numbers or other labels, such as IDs, and they are usually numbered sequentially from top to bottom.</a:t>
            </a:r>
          </a:p>
          <a:p>
            <a:r>
              <a:t>- In databases, a row is also referred to as a tuple, which is a single, ordered set of data fields.</a:t>
            </a:r>
          </a:p>
          <a:p>
            <a:r>
              <a:t>- An example of rows in a spreadsheet could be a list of students' names, with each row representing a different student.</a:t>
            </a:r>
          </a:p>
          <a:p>
            <a:r>
              <a:t>- Each cell in a row corresponds to a specific intersection of that row and a column, where the data is entered or stored.</a:t>
            </a:r>
          </a:p>
          <a:p/>
          <a:p>
            <a:r>
              <a:t>2. Columns:</a:t>
            </a:r>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6. **Data Analysis and Statistics**: Matrices are widely used in data analysis and statistics, particularly in multivariate analysis. For example, covariance matrices are used to study the relationships between multiple variables, and techniques like principal component analysis (PCA) and singular value decomposition (SVD) rely on matrix operations to analyze and reduce the dimensionality of data.</a:t>
            </a:r>
          </a:p>
          <a:p/>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7. **Graph Theory**: Matrices are used in graph theory to represent graphs as adjacency matrices or incidence matrices. These matrices help in studying the properties of graphs, finding paths, and analyzing connectivity and relationships between nodes.</a:t>
            </a:r>
          </a:p>
          <a:p/>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Matrices in Mathematics</a:t>
            </a:r>
          </a:p>
        </p:txBody>
      </p:sp>
      <p:sp>
        <p:nvSpPr>
          <p:cNvPr id="3" name="Content Placeholder 2"/>
          <p:cNvSpPr>
            <a:spLocks noGrp="1"/>
          </p:cNvSpPr>
          <p:nvPr>
            <p:ph idx="1"/>
          </p:nvPr>
        </p:nvSpPr>
        <p:spPr/>
        <p:txBody>
          <a:bodyPr/>
          <a:lstStyle/>
          <a:p>
            <a:r>
              <a:t>In conclusion, matrices are an indispensable tool in mathematics and its various applications. Their versatility, efficiency, and ability to represent and manipulate data make them a cornerstone of mathematical reasoning and problem-solving in diverse fields.</a:t>
            </a:r>
          </a:p>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Matrix theory is a branch of mathematics that deals with matrices, which are arrays of numbers or symbols arranged in rows and columns. It has found a wide range of applications across various fields, and the potential for future applications is vast. Here are some future applications of matrix theory:</a:t>
            </a:r>
          </a:p>
          <a:p/>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1. **Quantum Computing**: Matrix theory plays a crucial role in quantum computing algorithms. Quantum operations are represented by unitary matrices, and matrix multiplication is used to describe the evolution of quantum systems. As quantum computing technologies continue to advance, matrix theory will be fundamental in developing more efficient algorithms and solving complex problems.</a:t>
            </a:r>
          </a:p>
          <a:p/>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2. **Machine Learning and Artificial Intelligence**: In machine learning, matrices are used to represent and process data in various forms, such as images, text, and numerical values. Matrix factorization techniques are essential for tasks like recommendation systems and dimensionality reduction. In the future, matrix theory will play a key role in advancing the capabilities of artificial intelligence systems.</a:t>
            </a:r>
          </a:p>
          <a:p/>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3. **Big Data Analysis**: With the exponential growth of data in various fields, such as finance, healthcare, and social media, matrix theory provides powerful tools for analyzing and extracting meaningful insights from large datasets. Techniques like singular value decomposition (SVD) and matrix completion are used for data mining, pattern recognition, and predictive modeling.</a:t>
            </a:r>
          </a:p>
          <a:p/>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4. **Network Theory**: Matrices are used to represent and analyze networks in fields like social science, biology, and computer science. Network models are essential for studying relationships between entities and analyzing complex systems. Matrix theory will continue to be applied in understanding network structures, dynamics, and behaviors to address real-world problems.</a:t>
            </a:r>
          </a:p>
          <a:p/>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5. **Robotics and Control Systems**: Matrices are used to model the dynamics of robotic systems and design control algorithms for tasks like trajectory planning and obstacle avoidance. Matrix theory is crucial for developing advanced robotic systems with improved autonomy, efficiency, and safety.</a:t>
            </a:r>
          </a:p>
          <a:p/>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6. **Structural Engineering**: Matrices are used to analyze the behavior of structures under different loading conditions and determine factors like stress distribution, deformations, and stability. Matrix methods like the finite element method (FEM) are used to simulate and optimize the performance of complex structures in civil engineering, aerospace, and mechanical systems.</a:t>
            </a:r>
          </a:p>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Rows and Columns</a:t>
            </a:r>
          </a:p>
        </p:txBody>
      </p:sp>
      <p:sp>
        <p:nvSpPr>
          <p:cNvPr id="3" name="Content Placeholder 2"/>
          <p:cNvSpPr>
            <a:spLocks noGrp="1"/>
          </p:cNvSpPr>
          <p:nvPr>
            <p:ph idx="1"/>
          </p:nvPr>
        </p:nvSpPr>
        <p:spPr/>
        <p:txBody>
          <a:bodyPr/>
          <a:lstStyle/>
          <a:p>
            <a:r>
              <a:t>- A column is a vertical line of data in a table or spreadsheet that goes from top to bottom.</a:t>
            </a:r>
          </a:p>
          <a:p>
            <a:r>
              <a:t>- Each column typically represents a specific attribute or category of data, providing a consistent structure for organizing information.</a:t>
            </a:r>
          </a:p>
          <a:p>
            <a:r>
              <a:t>- Columns are identified by letters or labels, such as field names, and they are usually positioned horizontally across the table or spreadsheet.</a:t>
            </a:r>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7. **Optimization and Operations Research**: Matrix theory is essential for solving optimization problems in various domains, such as logistics, supply chain management, and resource allocation. Linear programming, quadratic programming, and other optimization techniques rely on matrix operations to find optimal solutions efficiently.</a:t>
            </a:r>
          </a:p>
          <a:p/>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Applications of Matrix Theory</a:t>
            </a:r>
          </a:p>
        </p:txBody>
      </p:sp>
      <p:sp>
        <p:nvSpPr>
          <p:cNvPr id="3" name="Content Placeholder 2"/>
          <p:cNvSpPr>
            <a:spLocks noGrp="1"/>
          </p:cNvSpPr>
          <p:nvPr>
            <p:ph idx="1"/>
          </p:nvPr>
        </p:nvSpPr>
        <p:spPr/>
        <p:txBody>
          <a:bodyPr/>
          <a:lstStyle/>
          <a:p>
            <a:r>
              <a:t>In conclusion, matrix theory has a diverse range of future applications across scientific, engineering, and technological disciplines. As computational power increases and new challenges emerge, the versatility and effectiveness of matrix theory will continue to drive innovation and advancements in various fields.</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Rows and Columns</a:t>
            </a:r>
          </a:p>
        </p:txBody>
      </p:sp>
      <p:sp>
        <p:nvSpPr>
          <p:cNvPr id="3" name="Content Placeholder 2"/>
          <p:cNvSpPr>
            <a:spLocks noGrp="1"/>
          </p:cNvSpPr>
          <p:nvPr>
            <p:ph idx="1"/>
          </p:nvPr>
        </p:nvSpPr>
        <p:spPr/>
        <p:txBody>
          <a:bodyPr/>
          <a:lstStyle/>
          <a:p>
            <a:r>
              <a:t>- In databases, a column is also referred to as an attribute or field, representing a particular characteristic of the data being stored.</a:t>
            </a:r>
          </a:p>
          <a:p>
            <a:r>
              <a:t>- An example of columns in a spreadsheet could be different subject grades, with each column representing a separate subject.</a:t>
            </a:r>
          </a:p>
          <a:p>
            <a:r>
              <a:t>- Each cell in a column corresponds to a specific intersection of that column and a row, where the data is entered or stored.</a:t>
            </a:r>
          </a:p>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Rows and Columns</a:t>
            </a:r>
          </a:p>
        </p:txBody>
      </p:sp>
      <p:sp>
        <p:nvSpPr>
          <p:cNvPr id="3" name="Content Placeholder 2"/>
          <p:cNvSpPr>
            <a:spLocks noGrp="1"/>
          </p:cNvSpPr>
          <p:nvPr>
            <p:ph idx="1"/>
          </p:nvPr>
        </p:nvSpPr>
        <p:spPr/>
        <p:txBody>
          <a:bodyPr/>
          <a:lstStyle/>
          <a:p>
            <a:r>
              <a:t>In summary, rows and columns work together to create a grid-like structure for organizing and storing data in a tabular format. Rows represent individual records or entries, while columns represent specific attributes or categories of data. Together, rows and columns provide a clear and systematic way to manage and analyze information efficiently.</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Elements of a Matrix</a:t>
            </a:r>
          </a:p>
        </p:txBody>
      </p:sp>
      <p:sp>
        <p:nvSpPr>
          <p:cNvPr id="3" name="Content Placeholder 2"/>
          <p:cNvSpPr>
            <a:spLocks noGrp="1"/>
          </p:cNvSpPr>
          <p:nvPr>
            <p:ph idx="1"/>
          </p:nvPr>
        </p:nvSpPr>
        <p:spPr/>
        <p:txBody>
          <a:bodyPr/>
          <a:lstStyle/>
          <a:p>
            <a:r>
              <a:t>In mathematics, a matrix is a rectangular array of numbers, symbols, or expressions, arranged in rows and columns. Each number in a matrix is called an element. Let's delve into the details of two important elements of a matrix:</a:t>
            </a:r>
          </a:p>
          <a:p/>
          <a:p>
            <a:r>
              <a:t>1. **Entry of a Matrix:**</a:t>
            </a:r>
          </a:p>
          <a:p>
            <a:r>
              <a:t>   - An entry of a matrix is the value located at a specific row and column intersection within the matrix. </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Elements of a Matrix</a:t>
            </a:r>
          </a:p>
        </p:txBody>
      </p:sp>
      <p:sp>
        <p:nvSpPr>
          <p:cNvPr id="3" name="Content Placeholder 2"/>
          <p:cNvSpPr>
            <a:spLocks noGrp="1"/>
          </p:cNvSpPr>
          <p:nvPr>
            <p:ph idx="1"/>
          </p:nvPr>
        </p:nvSpPr>
        <p:spPr/>
        <p:txBody>
          <a:bodyPr/>
          <a:lstStyle/>
          <a:p>
            <a:r>
              <a:t>   - Entries are often denoted by the letter \( a \) followed by subscripts representing the row and column position. For example, \( a_{ij} \) refers to the entry located in the \( i \)-th row and \( j \)-th column of the matrix.</a:t>
            </a:r>
          </a:p>
          <a:p>
            <a:r>
              <a:t>   - Entries can be numerical values, variables, or even expressions.</a:t>
            </a:r>
          </a:p>
          <a:p/>
          <a:p>
            <a:r>
              <a:t>2. **Diagonal Elements of a Matrix:**</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Elements of a Matrix</a:t>
            </a:r>
          </a:p>
        </p:txBody>
      </p:sp>
      <p:sp>
        <p:nvSpPr>
          <p:cNvPr id="3" name="Content Placeholder 2"/>
          <p:cNvSpPr>
            <a:spLocks noGrp="1"/>
          </p:cNvSpPr>
          <p:nvPr>
            <p:ph idx="1"/>
          </p:nvPr>
        </p:nvSpPr>
        <p:spPr/>
        <p:txBody>
          <a:bodyPr/>
          <a:lstStyle/>
          <a:p>
            <a:r>
              <a:t>   - The diagonal elements of a matrix are the entries that lie on the principal diagonal of the matrix. The principal diagonal is formed by the entries where the row number equals the column number.</a:t>
            </a:r>
          </a:p>
          <a:p>
            <a:r>
              <a:t>   - In a square matrix (a matrix with the same number of rows and columns), the diagonal elements are the entries from the top-left to the bottom-right of the matrix.</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Elements of a Matrix</a:t>
            </a:r>
          </a:p>
        </p:txBody>
      </p:sp>
      <p:sp>
        <p:nvSpPr>
          <p:cNvPr id="3" name="Content Placeholder 2"/>
          <p:cNvSpPr>
            <a:spLocks noGrp="1"/>
          </p:cNvSpPr>
          <p:nvPr>
            <p:ph idx="1"/>
          </p:nvPr>
        </p:nvSpPr>
        <p:spPr/>
        <p:txBody>
          <a:bodyPr/>
          <a:lstStyle/>
          <a:p>
            <a:r>
              <a:t>   - Diagonal elements are often denoted by \( a_{ii} \), where \( i \) represents the row and column number where the element is located.</a:t>
            </a:r>
          </a:p>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Commutative Property</a:t>
            </a:r>
          </a:p>
          <a:p>
            <a:r>
              <a:t>    B. Associative Property</a:t>
            </a:r>
          </a:p>
          <a:p>
            <a:r>
              <a:t>    C. Distributive Property</a:t>
            </a:r>
          </a:p>
          <a:p>
            <a:r>
              <a:t>    D. Identity Matrix Property</a:t>
            </a:r>
          </a:p>
          <a:p>
            <a:r>
              <a:t>    E. Zero Matrix Property</a:t>
            </a:r>
          </a:p>
          <a:p>
            <a:r>
              <a:t>    F. Inverse of a Matrix</a:t>
            </a:r>
          </a:p>
          <a:p/>
          <a:p>
            <a:r>
              <a:t>IV. Solving Systems of Equations using Matrices</a:t>
            </a:r>
          </a:p>
          <a:p>
            <a:r>
              <a:t>    A. Augmented Matrix</a:t>
            </a:r>
          </a:p>
          <a:p>
            <a:r>
              <a:t>    B. Row Echelon Form</a:t>
            </a:r>
          </a:p>
          <a:p>
            <a:r>
              <a:t>    C. Reduced Row Echelon Form</a:t>
            </a:r>
          </a:p>
          <a:p>
            <a:r>
              <a:t>    D. Gauss-Jordan Elimination</a:t>
            </a:r>
          </a:p>
          <a:p/>
          <a:p>
            <a:r>
              <a:t>V. Applications of Matrices</a:t>
            </a:r>
          </a:p>
          <a:p>
            <a:r>
              <a:t>    A. Computer Graphics</a:t>
            </a:r>
          </a:p>
          <a:p>
            <a:r>
              <a:t>    B. Markov Chains</a:t>
            </a:r>
          </a:p>
          <a:p>
            <a:r>
              <a:t>    C. Cryptography</a:t>
            </a:r>
          </a:p>
          <a:p>
            <a:r>
              <a:t>    D. Population Studies</a:t>
            </a:r>
          </a:p>
          <a:p>
            <a:r>
              <a:t>    E. Economics</a:t>
            </a:r>
          </a:p>
          <a:p/>
          <a:p>
            <a:r>
              <a:t>VI. Conclusion</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Elements of a Matrix</a:t>
            </a:r>
          </a:p>
        </p:txBody>
      </p:sp>
      <p:sp>
        <p:nvSpPr>
          <p:cNvPr id="3" name="Content Placeholder 2"/>
          <p:cNvSpPr>
            <a:spLocks noGrp="1"/>
          </p:cNvSpPr>
          <p:nvPr>
            <p:ph idx="1"/>
          </p:nvPr>
        </p:nvSpPr>
        <p:spPr/>
        <p:txBody>
          <a:bodyPr/>
          <a:lstStyle/>
          <a:p>
            <a:r>
              <a:t>Understanding and working with individual elements of a matrix are crucial for various mathematical operations, including matrix addition, multiplication, inversion, and determinant calculations. Matrices play a vital role in a wide range of fields, including physics, engineering, computer science, and economics, making a thorough comprehension of their elements essential for advanced problem-solving and computations.</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Matrices are an essential concept in mathematics that are used to organize and manipulate data in various fields such as physics, engineering, computer science, and economics. Matrices play a crucial role in solving linear equations, representing networks, and transforming geometric shapes. One of the most commonly used programming languages for manipulating matrices is C.</a:t>
            </a:r>
          </a:p>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In C, matrices are typically represented as arrays of arrays. This means that a matrix is a two-dimensional array, where each element of the array is itself an array representing a row in the matrix. The elements of a matrix can be of any data type, such as integers, floats, or doubles, depending on the specific requirements of the problem.</a:t>
            </a:r>
          </a:p>
          <a:p/>
          <a:p>
            <a:r>
              <a:t>Types of Matrices:</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1. Row Matrix: A row matrix is a matrix that has only one row and multiple columns. It is typically denoted as a 1 x n matrix, where 'n' represents the number of columns in the matrix.</a:t>
            </a:r>
          </a:p>
          <a:p/>
          <a:p>
            <a:r>
              <a:t>2. Column Matrix: A column matrix is a matrix that has only one column and multiple rows. It is typically denoted as an m x 1 matrix, where 'm' represents the number of rows in the matrix.</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3. Square Matrix: A square matrix is a matrix that has an equal number of rows and columns. It is denoted as an n x n matrix, where 'n' represents the number of rows (or columns) in the matrix. Square matrices are commonly used in solving systems of linear equations and performing transformations.</a:t>
            </a:r>
          </a:p>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4. Diagonal Matrix: A diagonal matrix is a square matrix in which all the elements outside the main diagonal (from top left to bottom right) are zero. The elements on the main diagonal may or may not be zero. Diagonal matrices are used to represent systems of linear equations and perform certain mathematical operations efficiently.</a:t>
            </a:r>
          </a:p>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5. Identity Matrix: An identity matrix is a special type of diagonal matrix in which all the elements on the main diagonal are equal to 1, and all other elements are equal to 0. It is denoted as I, and when multiplied with any matrix, it results in the original matrix.</a:t>
            </a:r>
          </a:p>
          <a:p/>
          <a:p>
            <a:r>
              <a:t>6. Zero Matrix: A zero matrix is a matrix in which all elements are zero. It is denoted as O, and it plays a significant role in matrix addition and subtraction operations.</a:t>
            </a:r>
          </a:p>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7. Sparse Matrix: A sparse matrix is a matrix in which most elements are zero. Sparse matrices are commonly used to efficiently store and manipulate large amounts of data that contain mostly zero values. Various techniques, such as compressed sparse row (CSR) or compressed sparse column (CSC), are used to represent sparse matrices in memory.</a:t>
            </a:r>
          </a:p>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Types of Matrices</a:t>
            </a:r>
          </a:p>
        </p:txBody>
      </p:sp>
      <p:sp>
        <p:nvSpPr>
          <p:cNvPr id="3" name="Content Placeholder 2"/>
          <p:cNvSpPr>
            <a:spLocks noGrp="1"/>
          </p:cNvSpPr>
          <p:nvPr>
            <p:ph idx="1"/>
          </p:nvPr>
        </p:nvSpPr>
        <p:spPr/>
        <p:txBody>
          <a:bodyPr/>
          <a:lstStyle/>
          <a:p>
            <a:r>
              <a:t>Understanding the different types of matrices and their properties is crucial for effectively handling and manipulating data in various mathematical and computational applications. In C programming, matrices are a fundamental data structure that is widely used in numerical computations, simulations, and algorithm implementations.</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Matrix</a:t>
            </a:r>
          </a:p>
        </p:txBody>
      </p:sp>
      <p:sp>
        <p:nvSpPr>
          <p:cNvPr id="3" name="Content Placeholder 2"/>
          <p:cNvSpPr>
            <a:spLocks noGrp="1"/>
          </p:cNvSpPr>
          <p:nvPr>
            <p:ph idx="1"/>
          </p:nvPr>
        </p:nvSpPr>
        <p:spPr/>
        <p:txBody>
          <a:bodyPr/>
          <a:lstStyle/>
          <a:p>
            <a:r>
              <a:t>A row matrix is a type of matrix that has a single row and multiple columns. In other words, it is a matrix with a dimension of 1 x n, where n represents the number of columns in the matrix. Each element in a row matrix is represented by a single entry in the row.</a:t>
            </a:r>
          </a:p>
          <a:p/>
          <a:p>
            <a:r>
              <a:t>For example, a row matrix with 1 row and 4 columns would look like this:</a:t>
            </a:r>
          </a:p>
          <a:p/>
          <a:p>
            <a:r>
              <a:t>[a1, a2, a3, a4]</a:t>
            </a:r>
          </a:p>
          <a:p/>
          <a:p>
            <a:r>
              <a:t>Where a1, a2, a3, and a4 are the individual elements in the row matrix.</a:t>
            </a:r>
          </a:p>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Summary of Key Concepts</a:t>
            </a:r>
          </a:p>
          <a:p>
            <a:r>
              <a:t>    B. Importance of Matrices in Mathematics</a:t>
            </a:r>
          </a:p>
          <a:p>
            <a:r>
              <a:t>    C. Future Applications of Matrix Theory</a:t>
            </a:r>
          </a:p>
          <a:p/>
          <a:p>
            <a:pPr lvl="1"/>
            <a:r>
              <a:t>I. Introduction to Matrices</a:t>
            </a:r>
          </a:p>
          <a:p>
            <a:pPr lvl="1"/>
            <a:r>
              <a:t>    A. Definition of Matrices</a:t>
            </a:r>
          </a:p>
          <a:p>
            <a:pPr lvl="1"/>
            <a:r>
              <a:t>    B. Components of a Matrix</a:t>
            </a:r>
          </a:p>
          <a:p>
            <a:pPr lvl="1"/>
            <a:r>
              <a:t>        1. Rows and Columns</a:t>
            </a:r>
          </a:p>
          <a:p>
            <a:pPr lvl="1"/>
            <a:r>
              <a:t>        2. Elements of a Matrix</a:t>
            </a:r>
          </a:p>
          <a:p>
            <a:pPr lvl="1"/>
            <a:r>
              <a:t>    C. Types of Matrices</a:t>
            </a:r>
          </a:p>
          <a:p>
            <a:pPr lvl="1"/>
            <a:r>
              <a:t>        1. Row Matrix</a:t>
            </a:r>
          </a:p>
          <a:p>
            <a:pPr lvl="1"/>
            <a:r>
              <a:t>        2. Column Matrix</a:t>
            </a:r>
          </a:p>
          <a:p>
            <a:pPr lvl="1"/>
            <a:r>
              <a:t>        3. Square Matrix</a:t>
            </a:r>
          </a:p>
          <a:p>
            <a:pPr lvl="1"/>
            <a:r>
              <a:t>        4. Zero Matrix</a:t>
            </a:r>
          </a:p>
          <a:p>
            <a:pPr lvl="1"/>
            <a:r>
              <a:t>        5. Identity Matrix</a:t>
            </a:r>
          </a:p>
          <a:p>
            <a:pPr lvl="1"/>
          </a:p>
          <a:p>
            <a:pPr lvl="1"/>
            <a:r>
              <a:t>II. Operations with Matrices</a:t>
            </a:r>
          </a:p>
          <a:p>
            <a:pPr lvl="1"/>
            <a:r>
              <a:t>    A. Addition of Matrices</a:t>
            </a:r>
          </a:p>
          <a:p>
            <a:pPr lvl="1"/>
            <a:r>
              <a:t>    B. Subtraction of Matrices</a:t>
            </a:r>
          </a:p>
          <a:p>
            <a:pPr lvl="1"/>
            <a:r>
              <a:t>    C. Scalar Multiplication</a:t>
            </a:r>
          </a:p>
          <a:p>
            <a:pPr lvl="1"/>
            <a:r>
              <a:t>    D. Matrix Multiplication</a:t>
            </a:r>
          </a:p>
          <a:p>
            <a:pPr lvl="1"/>
            <a:r>
              <a:t>    E. Transpose of a Matrix</a:t>
            </a:r>
          </a:p>
          <a:p>
            <a:pPr lvl="1"/>
          </a:p>
          <a:p>
            <a:pPr lvl="1"/>
            <a:r>
              <a:t>III. Properties of Matrices</a:t>
            </a:r>
          </a:p>
          <a:p>
            <a:pPr lvl="1"/>
            <a:r>
              <a:t>    A. Commutative Property</a:t>
            </a:r>
          </a:p>
          <a:p>
            <a:pPr lvl="1"/>
            <a:r>
              <a:t>    B. Associative Property</a:t>
            </a:r>
          </a:p>
          <a:p>
            <a:pPr lvl="1"/>
            <a:r>
              <a:t>    C. Distributive Property</a:t>
            </a:r>
          </a:p>
          <a:p>
            <a:pPr lvl="1"/>
            <a:r>
              <a:t>    D. Identity Matrix Property</a:t>
            </a:r>
          </a:p>
          <a:p>
            <a:pPr lvl="1"/>
            <a:r>
              <a:t>    E. Zero Matrix Property</a:t>
            </a:r>
          </a:p>
          <a:p>
            <a:pPr lvl="1"/>
            <a:r>
              <a:t>    F. Inverse of a Matrix</a:t>
            </a:r>
          </a:p>
          <a:p>
            <a:pPr lvl="1"/>
          </a:p>
          <a:p>
            <a:pPr lvl="1"/>
            <a:r>
              <a:t>IV. Solving Systems of Equations using Matrices</a:t>
            </a:r>
          </a:p>
          <a:p>
            <a:pPr lvl="1"/>
            <a:r>
              <a:t>    A. Augmented Matrix</a:t>
            </a:r>
          </a:p>
          <a:p>
            <a:pPr lvl="1"/>
            <a:r>
              <a:t>    B. Row Echelon Form</a:t>
            </a:r>
          </a:p>
          <a:p>
            <a:pPr lvl="1"/>
            <a:r>
              <a:t>    C. Reduced Row Echelon Form</a:t>
            </a:r>
          </a:p>
          <a:p>
            <a:pPr lvl="1"/>
            <a:r>
              <a:t>    D. Gauss-Jordan Elimination</a:t>
            </a:r>
          </a:p>
          <a:p>
            <a:pPr lvl="1"/>
          </a:p>
          <a:p>
            <a:pPr lvl="1"/>
            <a:r>
              <a:t>V. Applications of Matrices</a:t>
            </a:r>
          </a:p>
          <a:p>
            <a:pPr lvl="1"/>
            <a:r>
              <a:t>    A. Computer Graphics</a:t>
            </a:r>
          </a:p>
          <a:p>
            <a:pPr lvl="1"/>
            <a:r>
              <a:t>    B. Markov Chains</a:t>
            </a:r>
          </a:p>
          <a:p>
            <a:pPr lvl="1"/>
            <a:r>
              <a:t>    C. Cryptography</a:t>
            </a:r>
          </a:p>
          <a:p>
            <a:pPr lvl="1"/>
            <a:r>
              <a:t>    D. Population Studies</a:t>
            </a:r>
          </a:p>
          <a:p>
            <a:pPr lvl="1"/>
            <a:r>
              <a:t>    E. Economics</a:t>
            </a:r>
          </a:p>
          <a:p>
            <a:pPr lvl="1"/>
          </a:p>
          <a:p>
            <a:pPr lvl="1"/>
            <a:r>
              <a:t>VI. Conclusion</a:t>
            </a:r>
          </a:p>
          <a:p>
            <a:pPr lvl="1"/>
            <a:r>
              <a:t>    A. Summary of Key Concepts</a:t>
            </a:r>
          </a:p>
          <a:p>
            <a:pPr lvl="1"/>
            <a:r>
              <a:t>    B. Importance of Matrices in Mathematics</a:t>
            </a:r>
          </a:p>
          <a:p>
            <a:pPr lvl="1"/>
            <a:r>
              <a:t>    C. Future Applications of Matrix Theory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Matrix</a:t>
            </a:r>
          </a:p>
        </p:txBody>
      </p:sp>
      <p:sp>
        <p:nvSpPr>
          <p:cNvPr id="3" name="Content Placeholder 2"/>
          <p:cNvSpPr>
            <a:spLocks noGrp="1"/>
          </p:cNvSpPr>
          <p:nvPr>
            <p:ph idx="1"/>
          </p:nvPr>
        </p:nvSpPr>
        <p:spPr/>
        <p:txBody>
          <a:bodyPr/>
          <a:lstStyle/>
          <a:p>
            <a:r>
              <a:t>Row matrices are commonly used in various mathematical operations and applications. They can be used to represent data, perform calculations, and solve equations. Row matrices can also be added, subtracted, multiplied by scalars, and multiplied with other matrices following the corresponding rules for matrix operations.</a:t>
            </a:r>
          </a:p>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Matrix</a:t>
            </a:r>
          </a:p>
        </p:txBody>
      </p:sp>
      <p:sp>
        <p:nvSpPr>
          <p:cNvPr id="3" name="Content Placeholder 2"/>
          <p:cNvSpPr>
            <a:spLocks noGrp="1"/>
          </p:cNvSpPr>
          <p:nvPr>
            <p:ph idx="1"/>
          </p:nvPr>
        </p:nvSpPr>
        <p:spPr/>
        <p:txBody>
          <a:bodyPr/>
          <a:lstStyle/>
          <a:p>
            <a:r>
              <a:t>In terms of notation, a row matrix is usually represented as a horizontal list of elements enclosed in square brackets. The number of columns determines the length of the row matrix. Row matrices are often used in linear algebra, statistics, computer programming, and other fields that involve mathematical modeling and analysis.</a:t>
            </a:r>
          </a:p>
          <a:p/>
          <a:p>
            <a:r>
              <a:t>Overall, a row matrix is a fundamental concept in linear algebra that plays a crucial role in various mathematical operations and applications.</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t>A column matrix is a matrix that has only one column. It is a fundamental concept in linear algebra and is represented in the form of a vertical arrangement of numbers or variables enclosed in brackets. For example, a column matrix with three elements would look like this:</a:t>
            </a:r>
          </a:p>
          <a:p/>
          <a:p>
            <a:r>
              <a:t>\[ \begin{bmatrix} </a:t>
            </a:r>
          </a:p>
          <a:p>
            <a:r>
              <a:t>a \\</a:t>
            </a:r>
          </a:p>
          <a:p>
            <a:r>
              <a:t>b \\</a:t>
            </a:r>
          </a:p>
          <a:p>
            <a:r>
              <a:t>c</a:t>
            </a:r>
          </a:p>
          <a:p>
            <a:r>
              <a:t>\end{bmatrix} \]</a:t>
            </a:r>
          </a:p>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t>Each element in a column matrix is referred to as a scalar. The number of elements in a column matrix determines its dimension. In the example above, the column matrix is a 3x1 matrix (3 rows and 1 column).</a:t>
            </a:r>
          </a:p>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t>Column matrices are used to represent vectors in mathematics and physics. They are particularly useful in representing data sets, equations, and transformations. In the context of vectors, a column matrix can represent a vector in n-dimensional space by specifying the magnitude of each component along the corresponding axis.</a:t>
            </a:r>
          </a:p>
          <a:p/>
          <a:p>
            <a:r>
              <a:t>Column matrices can be added or subtracted similar to other matrices of the same dimensions. For example, if we have two column matrices:</a:t>
            </a:r>
          </a:p>
          <a:p/>
          <a:p>
            <a:r>
              <a:t>A = \[ \begin{bmatrix} </a:t>
            </a:r>
          </a:p>
          <a:p>
            <a:r>
              <a:t>a \\</a:t>
            </a:r>
          </a:p>
          <a:p>
            <a:r>
              <a:t>b \\</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t>c</a:t>
            </a:r>
          </a:p>
          <a:p>
            <a:r>
              <a:t>\end{bmatrix} \]</a:t>
            </a:r>
          </a:p>
          <a:p/>
          <a:p>
            <a:r>
              <a:t>and</a:t>
            </a:r>
          </a:p>
          <a:p/>
          <a:p>
            <a:r>
              <a:t>B = \[ \begin{bmatrix} </a:t>
            </a:r>
          </a:p>
          <a:p>
            <a:r>
              <a:t>x \\</a:t>
            </a:r>
          </a:p>
          <a:p>
            <a:r>
              <a:t>y \\</a:t>
            </a:r>
          </a:p>
          <a:p>
            <a:r>
              <a:t>z</a:t>
            </a:r>
          </a:p>
          <a:p>
            <a:r>
              <a:t>\end{bmatrix} \]</a:t>
            </a:r>
          </a:p>
          <a:p/>
          <a:p>
            <a:r>
              <a:t>Their sum A + B will be:</a:t>
            </a:r>
          </a:p>
          <a:p/>
          <a:p>
            <a:r>
              <a:t>A + B = \[ \begin{bmatrix} </a:t>
            </a:r>
          </a:p>
          <a:p>
            <a:r>
              <a:t>a + x \\</a:t>
            </a:r>
          </a:p>
          <a:p>
            <a:r>
              <a:t>b + y \\</a:t>
            </a:r>
          </a:p>
          <a:p>
            <a:r>
              <a:t>c + z</a:t>
            </a:r>
          </a:p>
          <a:p>
            <a:r>
              <a:t>\end{bmatrix} \]</a:t>
            </a:r>
          </a:p>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t>Column matrices are also commonly used in matrix operations such as multiplication. When multiplying a column matrix with a row matrix, the result will be a scalar value. When multiplying two column matrices, the result will be a matrix with the number of rows equal to the rows of the first matrix and the number of columns equal to the columns of the second matrix.</a:t>
            </a:r>
          </a:p>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t>In conclusion, a column matrix is a matrix with a single column that is used to represent vectors, data sets, equations, and transformations in mathematics. It plays a crucial role in linear algebra and is essential for various applications in mathematics and other fields.</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t>A square matrix is a matrix that has an equal number of rows and columns. In other words, it is a matrix with the same number of rows as columns. The size of a square matrix is represented by the number of rows (or columns) it contains. For example, a 3x3 matrix is a square matrix because it has 3 rows and 3 columns.</a:t>
            </a:r>
          </a:p>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t>Square matrices are widely used in various mathematical disciplines, such as linear algebra, graph theory, and computer science. They have several important properties and characteristics that distinguish them from other types of matrices:</a:t>
            </a:r>
          </a:p>
          <a:p/>
          <a:p>
            <a:r>
              <a:t>1. Inverse: A square matrix is invertible if there exists another square matrix called its inverse, such that when the two matrices are multiplied together, the result is the identity matrix. The inverse of a matrix A is denoted as A^-1.</a:t>
            </a:r>
          </a:p>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Matrices</a:t>
            </a:r>
          </a:p>
        </p:txBody>
      </p:sp>
      <p:sp>
        <p:nvSpPr>
          <p:cNvPr id="3" name="Content Placeholder 2"/>
          <p:cNvSpPr>
            <a:spLocks noGrp="1"/>
          </p:cNvSpPr>
          <p:nvPr>
            <p:ph idx="1"/>
          </p:nvPr>
        </p:nvSpPr>
        <p:spPr/>
        <p:txBody>
          <a:bodyPr/>
          <a:lstStyle/>
          <a:p>
            <a:r>
              <a:t>Introduction to Matrices:</a:t>
            </a:r>
          </a:p>
          <a:p/>
          <a:p>
            <a:r>
              <a:t>A matrix is a mathematical concept that is used to organize and manipulate data in a structured way. It is a rectangular array of numbers, symbols, or expressions arranged in rows and columns. Matrices have various applications in many different fields such as physics, computer science, engineering, economics, and more. They are fundamental objects in linear algebra and are used to solve systems of linear equations, represent transformations, and analyze data.</a:t>
            </a:r>
          </a:p>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t>2. Determinant: The determinant of a square matrix is a scalar value that can provide information about the matrix's properties and behavior. For a 2x2 matrix [[a, b], [c, d]], the determinant is ad - bc. For larger square matrices, the determinant can be calculated using various methods such as cofactor expansion or row reduction.</a:t>
            </a:r>
          </a:p>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t>3. Eigenvalues and Eigenvectors: Square matrices have a concept of eigenvalues and eigenvectors, which are important in systems of linear equations and transformations. An eigenvector of a square matrix A is a non-zero vector that, when multiplied by A, yields a scalar multiple of itself. The corresponding scalar is called the eigenvalue.</a:t>
            </a:r>
          </a:p>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t>Square matrices play a crucial role in linear transformations, solving systems of linear equations, and representing various mathematical models in real-world applications. They are fundamental objects in algebra and can be analyzed and manipulated using a variety of techniques and algorithms.</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Zero Matrix</a:t>
            </a:r>
          </a:p>
        </p:txBody>
      </p:sp>
      <p:sp>
        <p:nvSpPr>
          <p:cNvPr id="3" name="Content Placeholder 2"/>
          <p:cNvSpPr>
            <a:spLocks noGrp="1"/>
          </p:cNvSpPr>
          <p:nvPr>
            <p:ph idx="1"/>
          </p:nvPr>
        </p:nvSpPr>
        <p:spPr/>
        <p:txBody>
          <a:bodyPr/>
          <a:lstStyle/>
          <a:p>
            <a:r>
              <a:t>A zero matrix, also known as a zero matrix, is a matrix in which all the elements are zero. It is denoted by the symbol O or 0 and typically represented in matrix form as:</a:t>
            </a:r>
          </a:p>
          <a:p/>
          <a:p>
            <a:r>
              <a:t>O = [ 0 0 0 ]</a:t>
            </a:r>
          </a:p>
          <a:p>
            <a:r>
              <a:t>       [ 0 0 0 ]</a:t>
            </a:r>
          </a:p>
          <a:p>
            <a:r>
              <a:t>       [ 0 0 0 ]</a:t>
            </a:r>
          </a:p>
          <a:p/>
          <a:p>
            <a:r>
              <a:t>In general, a zero matrix can have any number of rows and columns, but all the elements in the matrix will be zero. Here are some key characteristics and properties of a zero matrix:</a:t>
            </a:r>
          </a:p>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Zero Matrix</a:t>
            </a:r>
          </a:p>
        </p:txBody>
      </p:sp>
      <p:sp>
        <p:nvSpPr>
          <p:cNvPr id="3" name="Content Placeholder 2"/>
          <p:cNvSpPr>
            <a:spLocks noGrp="1"/>
          </p:cNvSpPr>
          <p:nvPr>
            <p:ph idx="1"/>
          </p:nvPr>
        </p:nvSpPr>
        <p:spPr/>
        <p:txBody>
          <a:bodyPr/>
          <a:lstStyle/>
          <a:p>
            <a:r>
              <a:t>1. Additive identity: When a zero matrix is added to another matrix of the same dimensions, the result will be the original matrix unchanged. This property makes the zero matrix the additive identity element in matrix addition.</a:t>
            </a:r>
          </a:p>
          <a:p/>
          <a:p>
            <a:r>
              <a:t>2. Scalar multiplication: When a zero matrix is multiplied by any scalar (a single number), the result is again a zero matrix. This means that scalar multiplication with a zero matrix results in the zero matrix.</a:t>
            </a:r>
          </a:p>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Zero Matrix</a:t>
            </a:r>
          </a:p>
        </p:txBody>
      </p:sp>
      <p:sp>
        <p:nvSpPr>
          <p:cNvPr id="3" name="Content Placeholder 2"/>
          <p:cNvSpPr>
            <a:spLocks noGrp="1"/>
          </p:cNvSpPr>
          <p:nvPr>
            <p:ph idx="1"/>
          </p:nvPr>
        </p:nvSpPr>
        <p:spPr/>
        <p:txBody>
          <a:bodyPr/>
          <a:lstStyle/>
          <a:p>
            <a:r>
              <a:t>3. Dimensions: A zero matrix will always have consistent dimensions, meaning the number of rows and columns will remain the same throughout the matrix.</a:t>
            </a:r>
          </a:p>
          <a:p/>
          <a:p>
            <a:r>
              <a:t>4. Rank: The rank of a zero matrix is always zero because all its rows (and columns) are linearly dependent.</a:t>
            </a:r>
          </a:p>
          <a:p/>
          <a:p>
            <a:r>
              <a:t>5. Operations: When performing operations like addition, subtraction, or multiplication involving a zero matrix, the result will always be influenced by the properties of the zero matrix (e.g., additive identity, scalar multiplication).</a:t>
            </a:r>
          </a:p>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Zero Matrix</a:t>
            </a:r>
          </a:p>
        </p:txBody>
      </p:sp>
      <p:sp>
        <p:nvSpPr>
          <p:cNvPr id="3" name="Content Placeholder 2"/>
          <p:cNvSpPr>
            <a:spLocks noGrp="1"/>
          </p:cNvSpPr>
          <p:nvPr>
            <p:ph idx="1"/>
          </p:nvPr>
        </p:nvSpPr>
        <p:spPr/>
        <p:txBody>
          <a:bodyPr/>
          <a:lstStyle/>
          <a:p>
            <a:r>
              <a:t>Zero matrices are essential in linear algebra and matrix theory because they play a significant role in defining identities, demonstrating properties, and simplifying calculations involving matrices.</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r>
              <a:t>An identity matrix is a special type of square matrix that has ones along its main diagonal from the top-left to the bottom-right, with all other elements being zeros. It is denoted by the symbol \( I \) or sometimes \( I_n \) to indicate its size, where \( n \) represents the number of rows (which is equal to the number of columns) in the matrix.</a:t>
            </a:r>
          </a:p>
          <a:p/>
          <a:p>
            <a:r>
              <a:t>For example, an identity matrix of size 3x3 is denoted as:</a:t>
            </a:r>
          </a:p>
          <a:p/>
          <a:p>
            <a:r>
              <a:t>\[ I_3 = \begin{bmatrix} </a:t>
            </a:r>
          </a:p>
          <a:p>
            <a:r>
              <a:t>1 &amp; 0 &amp; 0 \\ </a:t>
            </a:r>
          </a:p>
          <a:p>
            <a:r>
              <a:t>0 &amp; 1 &amp; 0 \\ </a:t>
            </a:r>
          </a:p>
          <a:p>
            <a:r>
              <a:t>0 &amp; 0 &amp; 1 </a:t>
            </a:r>
          </a:p>
          <a:p>
            <a:r>
              <a:t>\end{bmatrix} \]</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r>
              <a:t>The main properties of an identity matrix are as follows:</a:t>
            </a:r>
          </a:p>
          <a:p/>
          <a:p>
            <a:r>
              <a:t>1. Multiplying any matrix \( A \) of compatible size with an identity matrix \( I \) results in the original matrix: \( AI = IA = A \).</a:t>
            </a:r>
          </a:p>
          <a:p/>
          <a:p>
            <a:r>
              <a:t>2. An identity matrix serves a similar role in matrix multiplication as the number 1 does in scalar multiplication. Multiplying a matrix by an identity matrix preserves the matrix's values.</a:t>
            </a:r>
          </a:p>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r>
              <a:t>3. The identity matrix is analogous to the identity operation in ordinary arithmetic: multiplying any number by 1 leaves the number unchanged, and multiplying a matrix by an identity matrix leaves the matrix unchanged.</a:t>
            </a:r>
          </a:p>
          <a:p/>
          <a:p>
            <a:r>
              <a:t>4. The identity matrix has a determinant equal to 1.</a:t>
            </a:r>
          </a:p>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Matrices</a:t>
            </a:r>
          </a:p>
        </p:txBody>
      </p:sp>
      <p:sp>
        <p:nvSpPr>
          <p:cNvPr id="3" name="Content Placeholder 2"/>
          <p:cNvSpPr>
            <a:spLocks noGrp="1"/>
          </p:cNvSpPr>
          <p:nvPr>
            <p:ph idx="1"/>
          </p:nvPr>
        </p:nvSpPr>
        <p:spPr/>
        <p:txBody>
          <a:bodyPr/>
          <a:lstStyle/>
          <a:p>
            <a:r>
              <a:t>Each element in a matrix is positioned at a specific location defined by its row and column indices. The size of a matrix is given by the number of rows and columns it contains. For example, a matrix with m rows and n columns is said to be an m x n matrix. The numbers within a matrix are called entries or elements. Entries are usually denoted by lowercase letters with subscripts to indicate their position in the matrix. For instance, "Aij" represents the element in the i-th row and j-th column of matrix A.</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r>
              <a:t>Identity matrices are important in matrix operations, particularly in matrix algebra and in solving systems of linear equations, as they can help simplify calculations and serve as reference points in various operations involving matrices.</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 identity matrix is a special type of square matrix that has ones along its main diagonal from the top-left to the bottom-right, with all other elements being zeros. It is denoted by the symbol \( I \) or sometimes \( I_n \) to indicate its size, where \( n \) represents the number of rows (which is equal to the number of columns) in the matrix.</a:t>
            </a:r>
          </a:p>
          <a:p/>
          <a:p>
            <a:r>
              <a:t>For example, an identity matrix of size 3x3 is denoted as:</a:t>
            </a:r>
          </a:p>
          <a:p/>
          <a:p>
            <a:r>
              <a:t>\[ I_3 = \begin{bmatrix} </a:t>
            </a:r>
          </a:p>
          <a:p>
            <a:r>
              <a:t>1 &amp; 0 &amp; 0 \\ </a:t>
            </a:r>
          </a:p>
          <a:p>
            <a:r>
              <a:t>0 &amp; 1 &amp; 0 \\ </a:t>
            </a:r>
          </a:p>
          <a:p>
            <a:r>
              <a:t>0 &amp; 0 &amp; 1 </a:t>
            </a:r>
          </a:p>
          <a:p>
            <a:r>
              <a:t>\end{bmatrix} \]</a:t>
            </a:r>
          </a:p>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main properties of an identity matrix are as follows:</a:t>
            </a:r>
          </a:p>
          <a:p/>
          <a:p>
            <a:r>
              <a:t>1. Multiplying any matrix \( A \) of compatible size with an identity matrix \( I \) results in the original matrix: \( AI = IA = A \).</a:t>
            </a:r>
          </a:p>
          <a:p/>
          <a:p>
            <a:r>
              <a:t>2. An identity matrix serves a similar role in matrix multiplication as the number 1 does in scalar multiplication. Multiplying a matrix by an identity matrix preserves the matrix's values.</a:t>
            </a:r>
          </a:p>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The identity matrix is analogous to the identity operation in ordinary arithmetic: multiplying any number by 1 leaves the number unchanged, and multiplying a matrix by an identity matrix leaves the matrix unchanged.</a:t>
            </a:r>
          </a:p>
          <a:p/>
          <a:p>
            <a:r>
              <a:t>4. The identity matrix has a determinant equal to 1.</a:t>
            </a:r>
          </a:p>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Identity matrices are important in matrix operations, particularly in matrix algebra and in solving systems of linear equations, as they can help simplify calculations and serve as reference points in various operations involving matrices.</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Operations with Matrices</a:t>
            </a:r>
          </a:p>
        </p:txBody>
      </p:sp>
      <p:sp>
        <p:nvSpPr>
          <p:cNvPr id="3" name="Content Placeholder 2"/>
          <p:cNvSpPr>
            <a:spLocks noGrp="1"/>
          </p:cNvSpPr>
          <p:nvPr>
            <p:ph idx="1"/>
          </p:nvPr>
        </p:nvSpPr>
        <p:spPr/>
        <p:txBody>
          <a:bodyPr/>
          <a:lstStyle/>
          <a:p>
            <a:r>
              <a:t>Operations with matrices involve various mathematical manipulations that can be performed on matrices such as addition, subtraction, multiplication, and more. These operations are crucial in various fields including mathematics, computer science, physics, engineering, and more. In this explanation, we will focus on the basics of operations with matrices, specifically addition, subtraction, and multiplication.</a:t>
            </a:r>
          </a:p>
          <a:p/>
          <a:p>
            <a:r>
              <a:t>1. **Matrix Addition:**</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Operations with Matrices</a:t>
            </a:r>
          </a:p>
        </p:txBody>
      </p:sp>
      <p:sp>
        <p:nvSpPr>
          <p:cNvPr id="3" name="Content Placeholder 2"/>
          <p:cNvSpPr>
            <a:spLocks noGrp="1"/>
          </p:cNvSpPr>
          <p:nvPr>
            <p:ph idx="1"/>
          </p:nvPr>
        </p:nvSpPr>
        <p:spPr/>
        <p:txBody>
          <a:bodyPr/>
          <a:lstStyle/>
          <a:p>
            <a:r>
              <a:t>Matrix addition is the simplest operation where corresponding elements of two matrices are added together. For two matrices A and B to be added, they must have the same dimensions, i.e., the same number of rows and columns. The sum of two matrices A and B, denoted as A + B, results in a new matrix C where each element C_ij is the sum of A_ij and B_ij.</a:t>
            </a:r>
          </a:p>
          <a:p/>
          <a:p>
            <a:r>
              <a:t>Example:</a:t>
            </a:r>
          </a:p>
          <a:p>
            <a:r>
              <a:t>```</a:t>
            </a:r>
          </a:p>
          <a:p>
            <a:r>
              <a:t>A = [1 2</a:t>
            </a:r>
          </a:p>
          <a:p>
            <a:r>
              <a:t>     3 4]</a:t>
            </a:r>
          </a:p>
          <a:p/>
          <a:p>
            <a:r>
              <a:t>B = [2 1</a:t>
            </a:r>
          </a:p>
          <a:p>
            <a:r>
              <a:t>     4 3]</a:t>
            </a:r>
          </a:p>
          <a:p/>
          <a:p>
            <a:r>
              <a:t>A + B = [1+2  2+1</a:t>
            </a:r>
          </a:p>
          <a:p>
            <a:r>
              <a:t>         3+4  4+3] = [3 3</a:t>
            </a:r>
          </a:p>
          <a:p>
            <a:r>
              <a:t>                        7 7]</a:t>
            </a:r>
          </a:p>
          <a:p>
            <a:r>
              <a:t>```</a:t>
            </a:r>
          </a:p>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Operations with Matrices</a:t>
            </a:r>
          </a:p>
        </p:txBody>
      </p:sp>
      <p:sp>
        <p:nvSpPr>
          <p:cNvPr id="3" name="Content Placeholder 2"/>
          <p:cNvSpPr>
            <a:spLocks noGrp="1"/>
          </p:cNvSpPr>
          <p:nvPr>
            <p:ph idx="1"/>
          </p:nvPr>
        </p:nvSpPr>
        <p:spPr/>
        <p:txBody>
          <a:bodyPr/>
          <a:lstStyle/>
          <a:p>
            <a:r>
              <a:t>2. **Matrix Subtraction:**</a:t>
            </a:r>
          </a:p>
          <a:p>
            <a:r>
              <a:t>Similar to matrix addition, matrix subtraction involves subtracting corresponding elements of two matrices. The matrices being subtracted must have the same dimensions. The difference of two matrices A and B, denoted as A - B, results in a new matrix C where each element C_ij is the difference of A_ij and B_ij.</a:t>
            </a:r>
          </a:p>
          <a:p/>
          <a:p>
            <a:r>
              <a:t>Example:</a:t>
            </a:r>
          </a:p>
          <a:p>
            <a:r>
              <a:t>```</a:t>
            </a:r>
          </a:p>
          <a:p>
            <a:r>
              <a:t>A = [1 2</a:t>
            </a:r>
          </a:p>
          <a:p>
            <a:r>
              <a:t>     3 4]</a:t>
            </a:r>
          </a:p>
          <a:p/>
          <a:p>
            <a:r>
              <a:t>B = [2 1</a:t>
            </a:r>
          </a:p>
          <a:p>
            <a:r>
              <a:t>     4 3]</a:t>
            </a:r>
          </a:p>
          <a:p/>
          <a:p>
            <a:r>
              <a:t>A - B = [1-2  2-1</a:t>
            </a:r>
          </a:p>
          <a:p>
            <a:r>
              <a:t>         3-4  4-3] = [-1 1</a:t>
            </a:r>
          </a:p>
          <a:p>
            <a:r>
              <a:t>                        -1 1]</a:t>
            </a:r>
          </a:p>
          <a:p>
            <a:r>
              <a:t>```</a:t>
            </a:r>
          </a:p>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Operations with Matrices</a:t>
            </a:r>
          </a:p>
        </p:txBody>
      </p:sp>
      <p:sp>
        <p:nvSpPr>
          <p:cNvPr id="3" name="Content Placeholder 2"/>
          <p:cNvSpPr>
            <a:spLocks noGrp="1"/>
          </p:cNvSpPr>
          <p:nvPr>
            <p:ph idx="1"/>
          </p:nvPr>
        </p:nvSpPr>
        <p:spPr/>
        <p:txBody>
          <a:bodyPr/>
          <a:lstStyle/>
          <a:p>
            <a:r>
              <a:t>3. **Matrix Multiplication:**</a:t>
            </a:r>
          </a:p>
          <a:p>
            <a:r>
              <a:t>Matrix multiplication is a bit more complex compared to addition and subtraction. When multiplying two matrices A and B, the number of columns in matrix A must be equal to the number of rows in matrix B. The resulting matrix C will have the number of rows from matrix A and the number of columns from matrix B. In matrix multiplication, the element C_ij is calculated by taking the dot product of the ith row of matrix A and the jth column of matrix B.</a:t>
            </a:r>
          </a:p>
          <a:p/>
          <a:p>
            <a:r>
              <a:t>Example:</a:t>
            </a:r>
          </a:p>
          <a:p>
            <a:r>
              <a:t>```</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Operations with Matrices</a:t>
            </a:r>
          </a:p>
        </p:txBody>
      </p:sp>
      <p:sp>
        <p:nvSpPr>
          <p:cNvPr id="3" name="Content Placeholder 2"/>
          <p:cNvSpPr>
            <a:spLocks noGrp="1"/>
          </p:cNvSpPr>
          <p:nvPr>
            <p:ph idx="1"/>
          </p:nvPr>
        </p:nvSpPr>
        <p:spPr/>
        <p:txBody>
          <a:bodyPr/>
          <a:lstStyle/>
          <a:p>
            <a:r>
              <a:t>A = [1 2</a:t>
            </a:r>
          </a:p>
          <a:p>
            <a:r>
              <a:t>     3 4]</a:t>
            </a:r>
          </a:p>
          <a:p/>
          <a:p>
            <a:r>
              <a:t>B = [2 1</a:t>
            </a:r>
          </a:p>
          <a:p>
            <a:r>
              <a:t>     4 3]</a:t>
            </a:r>
          </a:p>
          <a:p/>
          <a:p>
            <a:r>
              <a:t>A * B = [1*2+2*4  1*1+2*3</a:t>
            </a:r>
          </a:p>
          <a:p>
            <a:r>
              <a:t>         3*2+4*4  3*1+4*3] = [10 7</a:t>
            </a:r>
          </a:p>
          <a:p>
            <a:r>
              <a:t>                                 18 13]</a:t>
            </a:r>
          </a:p>
          <a:p>
            <a:r>
              <a:t>```</a:t>
            </a:r>
          </a:p>
          <a:p/>
          <a:p>
            <a:r>
              <a:t>These are the fundamental operations with matrices. Understanding these operations is essential for solving various problems in mathematics and other fields where matrices are used. Other operations like matrix transposition, matrix inversion, and determinant calculation are also important and can be explored as you progress in learning about matrices.</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Matrices</a:t>
            </a:r>
          </a:p>
        </p:txBody>
      </p:sp>
      <p:sp>
        <p:nvSpPr>
          <p:cNvPr id="3" name="Content Placeholder 2"/>
          <p:cNvSpPr>
            <a:spLocks noGrp="1"/>
          </p:cNvSpPr>
          <p:nvPr>
            <p:ph idx="1"/>
          </p:nvPr>
        </p:nvSpPr>
        <p:spPr/>
        <p:txBody>
          <a:bodyPr/>
          <a:lstStyle/>
          <a:p/>
          <a:p>
            <a:r>
              <a:t>Matrices play a crucial role in various mathematical operations, such as addition, subtraction, scalar multiplication, matrix multiplication, and more. These operations allow for the manipulation and transformation of data stored within matrices. Some important properties of matrices include commutativity of addition, distributivity of multiplication over addition, and associativity of matrix multiplication.</a:t>
            </a:r>
          </a:p>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of Matrices</a:t>
            </a:r>
          </a:p>
        </p:txBody>
      </p:sp>
      <p:sp>
        <p:nvSpPr>
          <p:cNvPr id="3" name="Content Placeholder 2"/>
          <p:cNvSpPr>
            <a:spLocks noGrp="1"/>
          </p:cNvSpPr>
          <p:nvPr>
            <p:ph idx="1"/>
          </p:nvPr>
        </p:nvSpPr>
        <p:spPr/>
        <p:txBody>
          <a:bodyPr/>
          <a:lstStyle/>
          <a:p>
            <a:r>
              <a:t>Adding matrices involves adding the corresponding elements of two matrices together to produce a new matrix. Matrices must have the same dimensions for addition to be possible, meaning the number of rows and columns in each matrix must be the same.</a:t>
            </a:r>
          </a:p>
          <a:p/>
          <a:p>
            <a:r>
              <a:t>To add two matrices A and B, denoted A + B, you simply add the elements in the same position in each matrix. If A = [a_ij] and B = [b_ij], then the sum of A and B is a new matrix C = [c_ij] where c_ij = a_ij + b_ij for all i and j.</a:t>
            </a:r>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of Matrices</a:t>
            </a:r>
          </a:p>
        </p:txBody>
      </p:sp>
      <p:sp>
        <p:nvSpPr>
          <p:cNvPr id="3" name="Content Placeholder 2"/>
          <p:cNvSpPr>
            <a:spLocks noGrp="1"/>
          </p:cNvSpPr>
          <p:nvPr>
            <p:ph idx="1"/>
          </p:nvPr>
        </p:nvSpPr>
        <p:spPr/>
        <p:txBody>
          <a:bodyPr/>
          <a:lstStyle/>
          <a:p>
            <a:r>
              <a:t>Mathematically, the addition of two matrices can be represented as:</a:t>
            </a:r>
          </a:p>
          <a:p/>
          <a:p>
            <a:r>
              <a:t>\[A + B = \begin{bmatrix} a_{11} &amp; a_{12} &amp; \cdots &amp; a_{1n} \\ a_{21} &amp; a_{22} &amp; \cdots &amp; a_{2n} \\ \vdots &amp; \vdots &amp; \ddots &amp; \vdots \\ a_{m1} &amp; a_{m2} &amp; \cdots &amp; a_{mn} \end{bmatrix} +</a:t>
            </a:r>
          </a:p>
          <a:p>
            <a:r>
              <a:t>\begin{bmatrix} b_{11} &amp; b_{12} &amp; \cdots &amp; b_{1n} \\ b_{21} &amp; b_{22} &amp; \cdots &amp; b_{2n} \\ \vdots &amp; \vdots &amp; \ddots &amp; \vdots \\ b_{m1} &amp; b_{m2} &amp; \cdots &amp; b_{mn} \end{bmatrix} =</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of Matrices</a:t>
            </a:r>
          </a:p>
        </p:txBody>
      </p:sp>
      <p:sp>
        <p:nvSpPr>
          <p:cNvPr id="3" name="Content Placeholder 2"/>
          <p:cNvSpPr>
            <a:spLocks noGrp="1"/>
          </p:cNvSpPr>
          <p:nvPr>
            <p:ph idx="1"/>
          </p:nvPr>
        </p:nvSpPr>
        <p:spPr/>
        <p:txBody>
          <a:bodyPr/>
          <a:lstStyle/>
          <a:p>
            <a:r>
              <a:t>\begin{bmatrix} a_{11} + b_{11} &amp; a_{12} + b_{12} &amp; \cdots &amp; a_{1n} + b_{1n} \\ a_{21} + b_{21} &amp; a_{22} + b_{22} &amp; \cdots &amp; a_{2n} + b_{2n} \\ \vdots &amp; \vdots &amp; \ddots &amp; \vdots \\ a_{m1} + b_{m1} &amp; a_{m2} + b_{m2} &amp; \cdots &amp; a_{mn} + b_{mn} \end{bmatrix}\]</a:t>
            </a:r>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of Matrices</a:t>
            </a:r>
          </a:p>
        </p:txBody>
      </p:sp>
      <p:sp>
        <p:nvSpPr>
          <p:cNvPr id="3" name="Content Placeholder 2"/>
          <p:cNvSpPr>
            <a:spLocks noGrp="1"/>
          </p:cNvSpPr>
          <p:nvPr>
            <p:ph idx="1"/>
          </p:nvPr>
        </p:nvSpPr>
        <p:spPr/>
        <p:txBody>
          <a:bodyPr/>
          <a:lstStyle/>
          <a:p>
            <a:r>
              <a:t>It is important to note that the order of addition in matrices is significant. Matrix addition is commutative, meaning A + B = B + A, as long as A and B are of the same dimensions. Matrix addition is also associative, meaning (A + B) + C = A + (B + C), where A, B, and C are matrices of the same dimensions.</a:t>
            </a:r>
          </a:p>
          <a:p/>
          <a:p>
            <a:r>
              <a:t>When adding matrices with different dimensions, the operation is not defined, and you cannot perform matrix addition on them.</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Subtraction of Matrices</a:t>
            </a:r>
          </a:p>
        </p:txBody>
      </p:sp>
      <p:sp>
        <p:nvSpPr>
          <p:cNvPr id="3" name="Content Placeholder 2"/>
          <p:cNvSpPr>
            <a:spLocks noGrp="1"/>
          </p:cNvSpPr>
          <p:nvPr>
            <p:ph idx="1"/>
          </p:nvPr>
        </p:nvSpPr>
        <p:spPr/>
        <p:txBody>
          <a:bodyPr/>
          <a:lstStyle/>
          <a:p>
            <a:r>
              <a:t>Subtraction of matrices is an operation where corresponding elements of two matrices are subtracted from each other to create a new matrix. In order for two matrices to be subtracted, they must have the same dimensions, meaning they must have the same number of rows and columns.</a:t>
            </a:r>
          </a:p>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Subtraction of Matrices</a:t>
            </a:r>
          </a:p>
        </p:txBody>
      </p:sp>
      <p:sp>
        <p:nvSpPr>
          <p:cNvPr id="3" name="Content Placeholder 2"/>
          <p:cNvSpPr>
            <a:spLocks noGrp="1"/>
          </p:cNvSpPr>
          <p:nvPr>
            <p:ph idx="1"/>
          </p:nvPr>
        </p:nvSpPr>
        <p:spPr/>
        <p:txBody>
          <a:bodyPr/>
          <a:lstStyle/>
          <a:p>
            <a:r>
              <a:t>To subtract matrix B from matrix A, you subtract each element of matrix B from the corresponding element of matrix A. This means that if matrix A is denoted by A = [a(i,j)] and matrix B is denoted by B = [b(i,j)], the resulting matrix C = A - B would be:</a:t>
            </a:r>
          </a:p>
          <a:p/>
          <a:p>
            <a:r>
              <a:t>C = A - B = [a(i,j) - b(i,j)]</a:t>
            </a:r>
          </a:p>
          <a:p/>
          <a:p>
            <a:r>
              <a:t>For example, let's say we have two matrices:</a:t>
            </a:r>
          </a:p>
          <a:p>
            <a:r>
              <a:t>A = [1 2 3</a:t>
            </a:r>
          </a:p>
          <a:p>
            <a:r>
              <a:t>     4 5 6]</a:t>
            </a:r>
          </a:p>
          <a:p>
            <a:r>
              <a:t>B = [1 1 1</a:t>
            </a:r>
          </a:p>
          <a:p>
            <a:r>
              <a:t>     1 1 1]</a:t>
            </a:r>
          </a:p>
          <a:p/>
          <a:p>
            <a:r>
              <a:t>To find the result of A - B, we subtract the corresponding elements:</a:t>
            </a:r>
          </a:p>
          <a:p>
            <a:r>
              <a:t>C = A - B = [1-1 2-1 3-1</a:t>
            </a:r>
          </a:p>
          <a:p>
            <a:r>
              <a:t>              4-1 5-1 6-1] </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Subtraction of Matrices</a:t>
            </a:r>
          </a:p>
        </p:txBody>
      </p:sp>
      <p:sp>
        <p:nvSpPr>
          <p:cNvPr id="3" name="Content Placeholder 2"/>
          <p:cNvSpPr>
            <a:spLocks noGrp="1"/>
          </p:cNvSpPr>
          <p:nvPr>
            <p:ph idx="1"/>
          </p:nvPr>
        </p:nvSpPr>
        <p:spPr/>
        <p:txBody>
          <a:bodyPr/>
          <a:lstStyle/>
          <a:p>
            <a:r>
              <a:t>          = [0 1 2</a:t>
            </a:r>
          </a:p>
          <a:p>
            <a:r>
              <a:t>             3 4 5]</a:t>
            </a:r>
          </a:p>
          <a:p/>
          <a:p>
            <a:r>
              <a:t>Therefore, the result of A - B in this case would be the matrix C as shown above.</a:t>
            </a:r>
          </a:p>
          <a:p/>
          <a:p>
            <a:r>
              <a:t>It is important to note that in order for the subtraction of matrices to be valid, the matrices must have the same dimensions. If the matrices do not have the same dimensions, the subtraction operation cannot be carried out.</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Subtraction of Matrices</a:t>
            </a:r>
          </a:p>
        </p:txBody>
      </p:sp>
      <p:sp>
        <p:nvSpPr>
          <p:cNvPr id="3" name="Content Placeholder 2"/>
          <p:cNvSpPr>
            <a:spLocks noGrp="1"/>
          </p:cNvSpPr>
          <p:nvPr>
            <p:ph idx="1"/>
          </p:nvPr>
        </p:nvSpPr>
        <p:spPr/>
        <p:txBody>
          <a:bodyPr/>
          <a:lstStyle/>
          <a:p>
            <a:r>
              <a:t>Subtraction of matrices is used in various fields such as mathematics, physics, computer science, and engineering for various applications like solving systems of linear equations, transformations, and image processing, among others.</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Scalar Multiplication</a:t>
            </a:r>
          </a:p>
        </p:txBody>
      </p:sp>
      <p:sp>
        <p:nvSpPr>
          <p:cNvPr id="3" name="Content Placeholder 2"/>
          <p:cNvSpPr>
            <a:spLocks noGrp="1"/>
          </p:cNvSpPr>
          <p:nvPr>
            <p:ph idx="1"/>
          </p:nvPr>
        </p:nvSpPr>
        <p:spPr/>
        <p:txBody>
          <a:bodyPr/>
          <a:lstStyle/>
          <a:p>
            <a:r>
              <a:t>Scalar multiplication in the context of linear algebra refers to the operation of multiplying a vector by a scalar (a real number or a complex number). In simple terms, scalar multiplication involves scaling a vector by multiplying each of its components by the scalar.</a:t>
            </a:r>
          </a:p>
          <a:p/>
          <a:p>
            <a:r>
              <a:t>Here is how scalar multiplication is performed on a vector v = [v1, v2, ..., vn] and a scalar k:</a:t>
            </a:r>
          </a:p>
          <a:p/>
          <a:p>
            <a:r>
              <a:t>1. Multiply each component of the vector by the scalar:</a:t>
            </a:r>
          </a:p>
          <a:p>
            <a:r>
              <a:t>  - v * k = [v1 * k, v2 * k, ..., vn * k]</a:t>
            </a:r>
          </a:p>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Scalar Multiplication</a:t>
            </a:r>
          </a:p>
        </p:txBody>
      </p:sp>
      <p:sp>
        <p:nvSpPr>
          <p:cNvPr id="3" name="Content Placeholder 2"/>
          <p:cNvSpPr>
            <a:spLocks noGrp="1"/>
          </p:cNvSpPr>
          <p:nvPr>
            <p:ph idx="1"/>
          </p:nvPr>
        </p:nvSpPr>
        <p:spPr/>
        <p:txBody>
          <a:bodyPr/>
          <a:lstStyle/>
          <a:p>
            <a:r>
              <a:t>2. Geometrically, multiplying a vector by a positive scalar scales the vector in the same direction if the scalar is positive, or in the opposite direction if the scalar is negative. The magnitude of the resulting vector is the product of the scalar and the original vector magnitude.</a:t>
            </a:r>
          </a:p>
          <a:p/>
          <a:p>
            <a:r>
              <a:t>3. Some key properties of scalar multiplication are:</a:t>
            </a:r>
          </a:p>
          <a:p>
            <a:r>
              <a:t>  - Distributive property: a * (u + v) = a * u + a * v, where a is a scalar, and u, v are vectors.</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Matrices</a:t>
            </a:r>
          </a:p>
        </p:txBody>
      </p:sp>
      <p:sp>
        <p:nvSpPr>
          <p:cNvPr id="3" name="Content Placeholder 2"/>
          <p:cNvSpPr>
            <a:spLocks noGrp="1"/>
          </p:cNvSpPr>
          <p:nvPr>
            <p:ph idx="1"/>
          </p:nvPr>
        </p:nvSpPr>
        <p:spPr/>
        <p:txBody>
          <a:bodyPr/>
          <a:lstStyle/>
          <a:p>
            <a:r>
              <a:t>Matrices are often used to represent real-world data in a structured format. For example, a matrix could be used to represent a network of connections, a set of coordinates in space, or the coefficients of a system of linear equations. In addition, matrices can be used to solve systems of linear equations through methods like Gaussian elimination or matrix inversion.</a:t>
            </a:r>
          </a:p>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Scalar Multiplication</a:t>
            </a:r>
          </a:p>
        </p:txBody>
      </p:sp>
      <p:sp>
        <p:nvSpPr>
          <p:cNvPr id="3" name="Content Placeholder 2"/>
          <p:cNvSpPr>
            <a:spLocks noGrp="1"/>
          </p:cNvSpPr>
          <p:nvPr>
            <p:ph idx="1"/>
          </p:nvPr>
        </p:nvSpPr>
        <p:spPr/>
        <p:txBody>
          <a:bodyPr/>
          <a:lstStyle/>
          <a:p>
            <a:r>
              <a:t>  - Associative property: (a * b) * u = a * (b * u), where a, b are scalars, and u is a vector.</a:t>
            </a:r>
          </a:p>
          <a:p>
            <a:r>
              <a:t>  - Multiplicative identity: 1 * v = v, where 1 is the multiplicative identity.</a:t>
            </a:r>
          </a:p>
          <a:p/>
          <a:p>
            <a:r>
              <a:t>4. Scalar multiplication is a fundamental operation in linear algebra and is used in various mathematical applications, including solving systems of linear equations, transforming vectors in computer graphics, and defining linear transformations in mathematics.</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Multiplication</a:t>
            </a:r>
          </a:p>
        </p:txBody>
      </p:sp>
      <p:sp>
        <p:nvSpPr>
          <p:cNvPr id="3" name="Content Placeholder 2"/>
          <p:cNvSpPr>
            <a:spLocks noGrp="1"/>
          </p:cNvSpPr>
          <p:nvPr>
            <p:ph idx="1"/>
          </p:nvPr>
        </p:nvSpPr>
        <p:spPr/>
        <p:txBody>
          <a:bodyPr/>
          <a:lstStyle/>
          <a:p>
            <a:r>
              <a:t>Matrix multiplication is a fundamental operation in linear algebra that involves multiplying two matrices to produce a new matrix. The resulting matrix will have dimensions determined by the number of rows and columns in the original matrices being multiplied.</a:t>
            </a:r>
          </a:p>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Multiplication</a:t>
            </a:r>
          </a:p>
        </p:txBody>
      </p:sp>
      <p:sp>
        <p:nvSpPr>
          <p:cNvPr id="3" name="Content Placeholder 2"/>
          <p:cNvSpPr>
            <a:spLocks noGrp="1"/>
          </p:cNvSpPr>
          <p:nvPr>
            <p:ph idx="1"/>
          </p:nvPr>
        </p:nvSpPr>
        <p:spPr/>
        <p:txBody>
          <a:bodyPr/>
          <a:lstStyle/>
          <a:p>
            <a:r>
              <a:t>Given two matrices A and B, the number of columns in matrix A must be equal to the number of rows in matrix B in order for the matrices to be multiplicatively compatible. If matrix A has dimensions m x n and matrix B has dimensions n x p, the resulting matrix C will have dimensions m x p.</a:t>
            </a:r>
          </a:p>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Multiplication</a:t>
            </a:r>
          </a:p>
        </p:txBody>
      </p:sp>
      <p:sp>
        <p:nvSpPr>
          <p:cNvPr id="3" name="Content Placeholder 2"/>
          <p:cNvSpPr>
            <a:spLocks noGrp="1"/>
          </p:cNvSpPr>
          <p:nvPr>
            <p:ph idx="1"/>
          </p:nvPr>
        </p:nvSpPr>
        <p:spPr/>
        <p:txBody>
          <a:bodyPr/>
          <a:lstStyle/>
          <a:p>
            <a:r>
              <a:t>The elements of the resulting matrix C are calculated by taking the dot product of the corresponding elements of a row in matrix A with a column in matrix B. This means that the element c_ij in matrix C is calculated as follows:</a:t>
            </a:r>
          </a:p>
          <a:p/>
          <a:p>
            <a:r>
              <a:t>\[c_{ij} = a_{i1}b_{1j} + a_{i2}b_{2j} + \cdots + a_{in}b_{nj},\]</a:t>
            </a:r>
          </a:p>
          <a:p/>
          <a:p>
            <a:r>
              <a:t>where a_{ik} and b_{kj} represent the elements in the i-th row of matrix A and the j-th column of matrix B, respectively.</a:t>
            </a:r>
          </a:p>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Multiplication</a:t>
            </a:r>
          </a:p>
        </p:txBody>
      </p:sp>
      <p:sp>
        <p:nvSpPr>
          <p:cNvPr id="3" name="Content Placeholder 2"/>
          <p:cNvSpPr>
            <a:spLocks noGrp="1"/>
          </p:cNvSpPr>
          <p:nvPr>
            <p:ph idx="1"/>
          </p:nvPr>
        </p:nvSpPr>
        <p:spPr/>
        <p:txBody>
          <a:bodyPr/>
          <a:lstStyle/>
          <a:p>
            <a:r>
              <a:t>Matrix multiplication is not commutative, meaning that the order in which matrices are multiplied matters. In general, AB ≠ BA, unless A and B are square matrices of the same dimensions.</a:t>
            </a:r>
          </a:p>
          <a:p/>
          <a:p>
            <a:r>
              <a:t>Matrix multiplication is widely used in various fields such as physics, engineering, computer science, and statistics to solve systems of equations, transform vectors, represent linear transformations, solve optimization problems, and perform various computational tasks.</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Transpose of a Matrix</a:t>
            </a:r>
          </a:p>
        </p:txBody>
      </p:sp>
      <p:sp>
        <p:nvSpPr>
          <p:cNvPr id="3" name="Content Placeholder 2"/>
          <p:cNvSpPr>
            <a:spLocks noGrp="1"/>
          </p:cNvSpPr>
          <p:nvPr>
            <p:ph idx="1"/>
          </p:nvPr>
        </p:nvSpPr>
        <p:spPr/>
        <p:txBody>
          <a:bodyPr/>
          <a:lstStyle/>
          <a:p>
            <a:r>
              <a:t>The transpose of a matrix is an operation that involves flipping a matrix over its main diagonal, which runs from the top-left corner to the bottom-right corner. The transpose of a matrix is denoted by adding a superscript "T" to the matrix name, for example, A^T represents the transpose of matrix A.</a:t>
            </a:r>
          </a:p>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Transpose of a Matrix</a:t>
            </a:r>
          </a:p>
        </p:txBody>
      </p:sp>
      <p:sp>
        <p:nvSpPr>
          <p:cNvPr id="3" name="Content Placeholder 2"/>
          <p:cNvSpPr>
            <a:spLocks noGrp="1"/>
          </p:cNvSpPr>
          <p:nvPr>
            <p:ph idx="1"/>
          </p:nvPr>
        </p:nvSpPr>
        <p:spPr/>
        <p:txBody>
          <a:bodyPr/>
          <a:lstStyle/>
          <a:p>
            <a:r>
              <a:t>To obtain the transpose of a matrix, each element of the matrix is reflected over the main diagonal. This means that the element in row i and column j of the original matrix becomes the element in row j and column i of the transposed matrix.</a:t>
            </a:r>
          </a:p>
          <a:p/>
          <a:p>
            <a:r>
              <a:t>For example, if we have a matrix A:</a:t>
            </a:r>
          </a:p>
          <a:p/>
          <a:p>
            <a:r>
              <a:t>\[ A = \begin{bmatrix} 1 &amp; 2 &amp; 3 \\ 4 &amp; 5 &amp; 6 \\ \end{bmatrix} \]</a:t>
            </a:r>
          </a:p>
          <a:p/>
          <a:p>
            <a:r>
              <a:t>The transpose of matrix A, denoted as A^T, would be:</a:t>
            </a:r>
          </a:p>
          <a:p/>
          <a:p>
            <a:r>
              <a:t>\[ A^T = \begin{bmatrix} 1 &amp; 4 \\ 2 &amp; 5 \\ 3 &amp; 6 \end{bmatrix} \]</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Transpose of a Matrix</a:t>
            </a:r>
          </a:p>
        </p:txBody>
      </p:sp>
      <p:sp>
        <p:nvSpPr>
          <p:cNvPr id="3" name="Content Placeholder 2"/>
          <p:cNvSpPr>
            <a:spLocks noGrp="1"/>
          </p:cNvSpPr>
          <p:nvPr>
            <p:ph idx="1"/>
          </p:nvPr>
        </p:nvSpPr>
        <p:spPr/>
        <p:txBody>
          <a:bodyPr/>
          <a:lstStyle/>
          <a:p>
            <a:r>
              <a:t>The transpose operation has several important properties:</a:t>
            </a:r>
          </a:p>
          <a:p/>
          <a:p>
            <a:r>
              <a:t>1. (A^T)^T = A: Transposing a matrix twice results in the original matrix.</a:t>
            </a:r>
          </a:p>
          <a:p>
            <a:r>
              <a:t>2. (cA)^T = cA^T: The transpose of a scalar multiplied by a matrix is equal to the scalar multiplied by the transpose of the matrix.</a:t>
            </a:r>
          </a:p>
          <a:p>
            <a:r>
              <a:t>3. (A + B)^T = A^T + B^T: The transpose of the sum of two matrices is equal to the sum of their transposes.</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Transpose of a Matrix</a:t>
            </a:r>
          </a:p>
        </p:txBody>
      </p:sp>
      <p:sp>
        <p:nvSpPr>
          <p:cNvPr id="3" name="Content Placeholder 2"/>
          <p:cNvSpPr>
            <a:spLocks noGrp="1"/>
          </p:cNvSpPr>
          <p:nvPr>
            <p:ph idx="1"/>
          </p:nvPr>
        </p:nvSpPr>
        <p:spPr/>
        <p:txBody>
          <a:bodyPr/>
          <a:lstStyle/>
          <a:p>
            <a:r>
              <a:t>4. (AB)^T = B^T A^T: The transpose of the product of two matrices is equal to the product of their transposes in reverse order.</a:t>
            </a:r>
          </a:p>
          <a:p/>
          <a:p>
            <a:r>
              <a:t>Transposing a matrix can be useful in various mathematical operations, such as solving systems of linear equations, calculating determinants, and finding eigenvalues and eigenvectors. It also plays a crucial role in linear algebra and is a fundamental concept in matrix theory and applications.</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transpose of a matrix is an operation that involves flipping a matrix over its main diagonal, which runs from the top-left corner to the bottom-right corner. The transpose of a matrix is denoted by adding a superscript "T" to the matrix name, for example, A^T represents the transpose of matrix A.</a:t>
            </a:r>
          </a:p>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Matrices</a:t>
            </a:r>
          </a:p>
        </p:txBody>
      </p:sp>
      <p:sp>
        <p:nvSpPr>
          <p:cNvPr id="3" name="Content Placeholder 2"/>
          <p:cNvSpPr>
            <a:spLocks noGrp="1"/>
          </p:cNvSpPr>
          <p:nvPr>
            <p:ph idx="1"/>
          </p:nvPr>
        </p:nvSpPr>
        <p:spPr/>
        <p:txBody>
          <a:bodyPr/>
          <a:lstStyle/>
          <a:p>
            <a:r>
              <a:t>In summary, matrices are fundamental mathematical objects that are used to organize and manipulate data in various applications. Understanding matrices and their properties is essential for solving a wide range of mathematical problems and analyzing complex systems.</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To obtain the transpose of a matrix, each element of the matrix is reflected over the main diagonal. This means that the element in row i and column j of the original matrix becomes the element in row j and column i of the transposed matrix.</a:t>
            </a:r>
          </a:p>
          <a:p/>
          <a:p>
            <a:r>
              <a:t>For example, if we have a matrix A:</a:t>
            </a:r>
          </a:p>
          <a:p/>
          <a:p>
            <a:r>
              <a:t>\[ A = \begin{bmatrix} 1 &amp; 2 &amp; 3 \\ 4 &amp; 5 &amp; 6 \\ \end{bmatrix} \]</a:t>
            </a:r>
          </a:p>
          <a:p/>
          <a:p>
            <a:r>
              <a:t>The transpose of matrix A, denoted as A^T, would be:</a:t>
            </a:r>
          </a:p>
          <a:p/>
          <a:p>
            <a:r>
              <a:t>\[ A^T = \begin{bmatrix} 1 &amp; 4 \\ 2 &amp; 5 \\ 3 &amp; 6 \end{bmatrix} \]</a:t>
            </a:r>
          </a:p>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transpose operation has several important properties:</a:t>
            </a:r>
          </a:p>
          <a:p/>
          <a:p>
            <a:r>
              <a:t>1. (A^T)^T = A: Transposing a matrix twice results in the original matrix.</a:t>
            </a:r>
          </a:p>
          <a:p>
            <a:r>
              <a:t>2. (cA)^T = cA^T: The transpose of a scalar multiplied by a matrix is equal to the scalar multiplied by the transpose of the matrix.</a:t>
            </a:r>
          </a:p>
          <a:p>
            <a:r>
              <a:t>3. (A + B)^T = A^T + B^T: The transpose of the sum of two matrices is equal to the sum of their transposes.</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(AB)^T = B^T A^T: The transpose of the product of two matrices is equal to the product of their transposes in reverse order.</a:t>
            </a:r>
          </a:p>
          <a:p/>
          <a:p>
            <a:r>
              <a:t>Transposing a matrix can be useful in various mathematical operations, such as solving systems of linear equations, calculating determinants, and finding eigenvalues and eigenvectors. It also plays a crucial role in linear algebra and is a fundamental concept in matrix theory and applications.</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Properties of Matrices</a:t>
            </a:r>
          </a:p>
        </p:txBody>
      </p:sp>
      <p:sp>
        <p:nvSpPr>
          <p:cNvPr id="3" name="Content Placeholder 2"/>
          <p:cNvSpPr>
            <a:spLocks noGrp="1"/>
          </p:cNvSpPr>
          <p:nvPr>
            <p:ph idx="1"/>
          </p:nvPr>
        </p:nvSpPr>
        <p:spPr/>
        <p:txBody>
          <a:bodyPr/>
          <a:lstStyle/>
          <a:p>
            <a:r>
              <a:t>The properties of matrices are important characteristics that help us understand and manipulate matrices in various mathematical operations. Here is an explanation of some of the key properties of matrices:</a:t>
            </a:r>
          </a:p>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Properties of Matrices</a:t>
            </a:r>
          </a:p>
        </p:txBody>
      </p:sp>
      <p:sp>
        <p:nvSpPr>
          <p:cNvPr id="3" name="Content Placeholder 2"/>
          <p:cNvSpPr>
            <a:spLocks noGrp="1"/>
          </p:cNvSpPr>
          <p:nvPr>
            <p:ph idx="1"/>
          </p:nvPr>
        </p:nvSpPr>
        <p:spPr/>
        <p:txBody>
          <a:bodyPr/>
          <a:lstStyle/>
          <a:p>
            <a:r>
              <a:t>1. **Addition:** Matrix addition is defined for matrices of the same size. For two matrices A and B of size m x n, the sum of matrices is another matrix C of the same size where each element c_ij is the sum of corresponding elements a_ij and b_ij. The addition of matrices is commutative and associative.</a:t>
            </a:r>
          </a:p>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Properties of Matrices</a:t>
            </a:r>
          </a:p>
        </p:txBody>
      </p:sp>
      <p:sp>
        <p:nvSpPr>
          <p:cNvPr id="3" name="Content Placeholder 2"/>
          <p:cNvSpPr>
            <a:spLocks noGrp="1"/>
          </p:cNvSpPr>
          <p:nvPr>
            <p:ph idx="1"/>
          </p:nvPr>
        </p:nvSpPr>
        <p:spPr/>
        <p:txBody>
          <a:bodyPr/>
          <a:lstStyle/>
          <a:p>
            <a:r>
              <a:t>2. **Scalar Multiplication:** A matrix can be multiplied by a scalar, i.e., a single number. Multiplying a matrix A by a scalar k results in a new matrix B where each element b_ij is k times the corresponding element a_ij in matrix A.</a:t>
            </a:r>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Properties of Matrices</a:t>
            </a:r>
          </a:p>
        </p:txBody>
      </p:sp>
      <p:sp>
        <p:nvSpPr>
          <p:cNvPr id="3" name="Content Placeholder 2"/>
          <p:cNvSpPr>
            <a:spLocks noGrp="1"/>
          </p:cNvSpPr>
          <p:nvPr>
            <p:ph idx="1"/>
          </p:nvPr>
        </p:nvSpPr>
        <p:spPr/>
        <p:txBody>
          <a:bodyPr/>
          <a:lstStyle/>
          <a:p>
            <a:r>
              <a:t>3. **Multiplication:** Matrix multiplication is a bit more complicated compared to addition and scalar multiplication. For two matrices A and B to be multiplied, the number of columns in matrix A must be equal to the number of rows in matrix B. The result of multiplying matrix A (m x n) by matrix B (n x p) is a new matrix C (m x p), where each element c_ij is the dot product of the ith row of A and the jth column of B.</a:t>
            </a:r>
          </a:p>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Properties of Matrices</a:t>
            </a:r>
          </a:p>
        </p:txBody>
      </p:sp>
      <p:sp>
        <p:nvSpPr>
          <p:cNvPr id="3" name="Content Placeholder 2"/>
          <p:cNvSpPr>
            <a:spLocks noGrp="1"/>
          </p:cNvSpPr>
          <p:nvPr>
            <p:ph idx="1"/>
          </p:nvPr>
        </p:nvSpPr>
        <p:spPr/>
        <p:txBody>
          <a:bodyPr/>
          <a:lstStyle/>
          <a:p>
            <a:r>
              <a:t>4. **Transpose:** The transpose of a matrix A, denoted as A^T, is a new matrix formed by interchanging rows and columns of matrix A. In other words, if A is an m x n matrix, then the transpose A^T is an n x m matrix, where the element a_ij in matrix A becomes the element a_ji in matrix A^T.</a:t>
            </a:r>
          </a:p>
          <a:p/>
          <a:p>
            <a:r>
              <a:t>5. **Symmetric Matrix:** A matrix is said to be symmetric if it is equal to its transpose, i.e., A = A^T. In a symmetric matrix, elements across the main diagonal are mirrored.</a:t>
            </a:r>
          </a:p>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Properties of Matrices</a:t>
            </a:r>
          </a:p>
        </p:txBody>
      </p:sp>
      <p:sp>
        <p:nvSpPr>
          <p:cNvPr id="3" name="Content Placeholder 2"/>
          <p:cNvSpPr>
            <a:spLocks noGrp="1"/>
          </p:cNvSpPr>
          <p:nvPr>
            <p:ph idx="1"/>
          </p:nvPr>
        </p:nvSpPr>
        <p:spPr/>
        <p:txBody>
          <a:bodyPr/>
          <a:lstStyle/>
          <a:p>
            <a:r>
              <a:t>6. **Identity Matrix:** An identity matrix is a square matrix where all diagonal elements are equal to 1 and all other elements are equal to 0. The identity matrix is denoted by I and is characterized by the property that any matrix A multiplied by the identity matrix I results in the matrix A itself.</a:t>
            </a:r>
          </a:p>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Properties of Matrices</a:t>
            </a:r>
          </a:p>
        </p:txBody>
      </p:sp>
      <p:sp>
        <p:nvSpPr>
          <p:cNvPr id="3" name="Content Placeholder 2"/>
          <p:cNvSpPr>
            <a:spLocks noGrp="1"/>
          </p:cNvSpPr>
          <p:nvPr>
            <p:ph idx="1"/>
          </p:nvPr>
        </p:nvSpPr>
        <p:spPr/>
        <p:txBody>
          <a:bodyPr/>
          <a:lstStyle/>
          <a:p>
            <a:r>
              <a:t>7. **Determinant:** The determinant of a square matrix is a scalar value calculated from its elements. For a 2x2 matrix [[a, b], [c, d]], the determinant is ad - bc. For larger matrices, the calculations become more complex.</a:t>
            </a:r>
          </a:p>
          <a:p/>
          <a:p>
            <a:r>
              <a:t>Understanding these properties of matrices is crucial in various fields such as mathematics, computer science, physics, engineering, and many more. Matrices serve as valuable tools for representing and solving a wide range of problems efficiently.</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