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8. **Signal Processing**: Matrices play a crucial role in various signal processing applications, such as image processing, audio processing, and communication systems. Transformations like Fourier transform and wavelet transform are represented using matrices.</a:t>
            </a:r>
          </a:p>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9. **Robotics**: In robotics, matrices are used to represent the kinematics of robotic arms and simulate their movements. Transformation matrices help in determining the position and orientation of robot end-effectors accurately.</a:t>
            </a:r>
          </a:p>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10. **Machine Learning**: Matrices are extensively used in machine learning algorithms for tasks like regression, classification, clustering, and dimensionality reduction. Techniques like singular value decomposition (SVD) and eigen decomposition involve matrix operations.</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Overall, matrices serve as a powerful mathematical tool with diverse applications across various disciplines, making them indispensable in modern scientific and technological advancements.</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Systems of Linear Equations</a:t>
            </a:r>
          </a:p>
        </p:txBody>
      </p:sp>
      <p:sp>
        <p:nvSpPr>
          <p:cNvPr id="3" name="Content Placeholder 2"/>
          <p:cNvSpPr>
            <a:spLocks noGrp="1"/>
          </p:cNvSpPr>
          <p:nvPr>
            <p:ph idx="1"/>
          </p:nvPr>
        </p:nvSpPr>
        <p:spPr/>
        <p:txBody>
          <a:bodyPr/>
          <a:lstStyle/>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Systems of Linear Equations</a:t>
            </a:r>
          </a:p>
        </p:txBody>
      </p:sp>
      <p:sp>
        <p:nvSpPr>
          <p:cNvPr id="3" name="Content Placeholder 2"/>
          <p:cNvSpPr>
            <a:spLocks noGrp="1"/>
          </p:cNvSpPr>
          <p:nvPr>
            <p:ph idx="1"/>
          </p:nvPr>
        </p:nvSpPr>
        <p:spPr/>
        <p:txBody>
          <a:bodyPr/>
          <a:lstStyle/>
          <a:p>
            <a:r>
              <a:t>To solve systems of linear equations, there are various methods such as substitution method, elimination method, and matrix method. Each method involves manipulating the equations to isolate and solve for the variables. The goal is to find the values of the variables that satisfy all the equations in the system simultaneously. By understanding the properties of linear equations and applying the appropriate method, solutions can be found efficiently.</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Transformation of Coordinates</a:t>
            </a:r>
          </a:p>
        </p:txBody>
      </p:sp>
      <p:sp>
        <p:nvSpPr>
          <p:cNvPr id="3" name="Content Placeholder 2"/>
          <p:cNvSpPr>
            <a:spLocks noGrp="1"/>
          </p:cNvSpPr>
          <p:nvPr>
            <p:ph idx="1"/>
          </p:nvPr>
        </p:nvSpPr>
        <p:spPr/>
        <p:txBody>
          <a:bodyPr/>
          <a:lstStyle/>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Transformation of Coordinates</a:t>
            </a:r>
          </a:p>
        </p:txBody>
      </p:sp>
      <p:sp>
        <p:nvSpPr>
          <p:cNvPr id="3" name="Content Placeholder 2"/>
          <p:cNvSpPr>
            <a:spLocks noGrp="1"/>
          </p:cNvSpPr>
          <p:nvPr>
            <p:ph idx="1"/>
          </p:nvPr>
        </p:nvSpPr>
        <p:spPr/>
        <p:txBody>
          <a:bodyPr/>
          <a:lstStyle/>
          <a:p>
            <a:r>
              <a:t>B. Transformation of Coordinates involves converting the coordinates of a point from one coordinate system to another. This process is crucial in various fields such as mathematics, physics, engineering, and computer graphics. The transformation typically includes rotation, translation, scaling, and reflection of the coordinates based on the relationship between the two coordinate systems. By performing the transformation of coordinates, one can represent a point in space or on a plane accurately and efficiently in different reference frames. This concept plays a significant role in geometric calculations, mapping, modeling, and solving real-world problems in different areas of study.</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Computer Graphics</a:t>
            </a:r>
          </a:p>
        </p:txBody>
      </p:sp>
      <p:sp>
        <p:nvSpPr>
          <p:cNvPr id="3" name="Content Placeholder 2"/>
          <p:cNvSpPr>
            <a:spLocks noGrp="1"/>
          </p:cNvSpPr>
          <p:nvPr>
            <p:ph idx="1"/>
          </p:nvPr>
        </p:nvSpPr>
        <p:spPr/>
        <p:txBody>
          <a:bodyPr/>
          <a:lstStyle/>
          <a:p>
            <a:r>
              <a:t>Computer graphics is a branch of computer science that deals with generating and manipulating visual content using computers. It involves the creation, storage, and manipulation of images and animations to be displayed on a screen. Computer graphics are used in a wide range of applications, including video games, virtual reality, simulations, data visualization, and graphic design. </a:t>
            </a:r>
          </a:p>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Computer Graphics</a:t>
            </a:r>
          </a:p>
        </p:txBody>
      </p:sp>
      <p:sp>
        <p:nvSpPr>
          <p:cNvPr id="3" name="Content Placeholder 2"/>
          <p:cNvSpPr>
            <a:spLocks noGrp="1"/>
          </p:cNvSpPr>
          <p:nvPr>
            <p:ph idx="1"/>
          </p:nvPr>
        </p:nvSpPr>
        <p:spPr/>
        <p:txBody>
          <a:bodyPr/>
          <a:lstStyle/>
          <a:p>
            <a:r>
              <a:t>There are two main types of computer graphics: raster graphics and vector graphics. Raster graphics are made up of a grid of pixels, where each pixel has a specific color and location. This is commonly used for photographs and digital art. Vector graphics are based on mathematical equations to define shapes and lines, making them easily scalable without losing quality. This type is commonly used for logos and illustrations.</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An introduction is the opening section of a piece of writing or a speech that aims to provide context, background information, and set the tone for the rest of the content. It serves to grab the reader's or listener's attention and introduce the main topic or argument that will be discussed. A well-crafted introduction typically includes a hook to engage the audience, a thesis statement that presents the main point or purpose of the work, and an outline of the key points that will be covered. The introduction is crucial as it helps establish the direction and focus of the content, creating a strong foundation for the rest of the piece.</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Computer Graphics</a:t>
            </a:r>
          </a:p>
        </p:txBody>
      </p:sp>
      <p:sp>
        <p:nvSpPr>
          <p:cNvPr id="3" name="Content Placeholder 2"/>
          <p:cNvSpPr>
            <a:spLocks noGrp="1"/>
          </p:cNvSpPr>
          <p:nvPr>
            <p:ph idx="1"/>
          </p:nvPr>
        </p:nvSpPr>
        <p:spPr/>
        <p:txBody>
          <a:bodyPr/>
          <a:lstStyle/>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Computer Graphics</a:t>
            </a:r>
          </a:p>
        </p:txBody>
      </p:sp>
      <p:sp>
        <p:nvSpPr>
          <p:cNvPr id="3" name="Content Placeholder 2"/>
          <p:cNvSpPr>
            <a:spLocks noGrp="1"/>
          </p:cNvSpPr>
          <p:nvPr>
            <p:ph idx="1"/>
          </p:nvPr>
        </p:nvSpPr>
        <p:spPr/>
        <p:txBody>
          <a:bodyPr/>
          <a:lstStyle/>
          <a:p>
            <a:r>
              <a:t>Computer graphics involve various algorithms and techniques to render images, such as rendering pipelines, shading, texturing, lighting, and animation. Rendering pipelines consist of stages like geometry processing, rasterization, and pixel processing to convert 3D models into 2D images. Shading determines the color and brightness of pixels, while texturing applies surface detail to objects. Lighting simulates the way light interacts with objects, creating a sense of depth and realism. Animation involves creating motion and changes over time in graphics.</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Computer Graphics</a:t>
            </a:r>
          </a:p>
        </p:txBody>
      </p:sp>
      <p:sp>
        <p:nvSpPr>
          <p:cNvPr id="3" name="Content Placeholder 2"/>
          <p:cNvSpPr>
            <a:spLocks noGrp="1"/>
          </p:cNvSpPr>
          <p:nvPr>
            <p:ph idx="1"/>
          </p:nvPr>
        </p:nvSpPr>
        <p:spPr/>
        <p:txBody>
          <a:bodyPr/>
          <a:lstStyle/>
          <a:p/>
          <a:p>
            <a:r>
              <a:t>Overall, computer graphics play a crucial role in modern technology and entertainment, providing realistic visuals and interactive experiences in various fields. It continues to evolve with advancements in hardware and software capabilities, enabling more realistic and immersive graphics to be created and displayed on computer screens.</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Markov Chains</a:t>
            </a:r>
          </a:p>
        </p:txBody>
      </p:sp>
      <p:sp>
        <p:nvSpPr>
          <p:cNvPr id="3" name="Content Placeholder 2"/>
          <p:cNvSpPr>
            <a:spLocks noGrp="1"/>
          </p:cNvSpPr>
          <p:nvPr>
            <p:ph idx="1"/>
          </p:nvPr>
        </p:nvSpPr>
        <p:spPr/>
        <p:txBody>
          <a:bodyPr/>
          <a:lstStyle/>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Markov Chains</a:t>
            </a:r>
          </a:p>
        </p:txBody>
      </p:sp>
      <p:sp>
        <p:nvSpPr>
          <p:cNvPr id="3" name="Content Placeholder 2"/>
          <p:cNvSpPr>
            <a:spLocks noGrp="1"/>
          </p:cNvSpPr>
          <p:nvPr>
            <p:ph idx="1"/>
          </p:nvPr>
        </p:nvSpPr>
        <p:spPr/>
        <p:txBody>
          <a:bodyPr/>
          <a:lstStyle/>
          <a:p>
            <a:r>
              <a:t>A Markov chain is a stochastic model used to describe a sequence of possible events in which the probability of each event depends only on the state attained in the previous event. Named after the Russian mathematician Andrey Markov, these chains are widely used in various fields such as economics, finance, genetics, gaming, and more. In a Markov chain, the set of possible states and the probability of transitioning between those states are crucial components. The transitions between states are governed by a transition matrix, which encapsulates all the probabilities of moving from one state to another. The stationary distribution of a Markov chain represents the long-term behavior of the system, indicating the likelihood of being in each state over time. Markov chains play a significant role in understanding complex systems, predicting future states, and making informed decisions based on probabilistic outcomes.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Advanced Concepts</a:t>
            </a:r>
          </a:p>
        </p:txBody>
      </p:sp>
      <p:sp>
        <p:nvSpPr>
          <p:cNvPr id="3" name="Content Placeholder 2"/>
          <p:cNvSpPr>
            <a:spLocks noGrp="1"/>
          </p:cNvSpPr>
          <p:nvPr>
            <p:ph idx="1"/>
          </p:nvPr>
        </p:nvSpPr>
        <p:spPr/>
        <p:txBody>
          <a:bodyPr/>
          <a:lstStyle/>
          <a:p>
            <a:r>
              <a:t>VI. Advanced Concepts can include topics such as:</a:t>
            </a:r>
          </a:p>
          <a:p>
            <a:r>
              <a:t>1. Advanced data visualization techniques</a:t>
            </a:r>
          </a:p>
          <a:p>
            <a:r>
              <a:t>2. Machine learning applications and algorithms</a:t>
            </a:r>
          </a:p>
          <a:p>
            <a:r>
              <a:t>3. Optimization methods for business processes</a:t>
            </a:r>
          </a:p>
          <a:p>
            <a:r>
              <a:t>4. Big data analysis and analytics</a:t>
            </a:r>
          </a:p>
          <a:p>
            <a:r>
              <a:t>5. Natural language processing and text mining</a:t>
            </a:r>
          </a:p>
          <a:p>
            <a:r>
              <a:t>6. Deep learning and neural networks</a:t>
            </a:r>
          </a:p>
          <a:p>
            <a:r>
              <a:t>7. Parallel and distributed computing</a:t>
            </a:r>
          </a:p>
          <a:p>
            <a:r>
              <a:t>8. Advanced statistical methods</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Advanced Concepts</a:t>
            </a:r>
          </a:p>
        </p:txBody>
      </p:sp>
      <p:sp>
        <p:nvSpPr>
          <p:cNvPr id="3" name="Content Placeholder 2"/>
          <p:cNvSpPr>
            <a:spLocks noGrp="1"/>
          </p:cNvSpPr>
          <p:nvPr>
            <p:ph idx="1"/>
          </p:nvPr>
        </p:nvSpPr>
        <p:spPr/>
        <p:txBody>
          <a:bodyPr/>
          <a:lstStyle/>
          <a:p>
            <a:r>
              <a:t>9. Time series analysis and forecasting</a:t>
            </a:r>
          </a:p>
          <a:p>
            <a:r>
              <a:t>10. Spatial data analysis and GIS applications. </a:t>
            </a:r>
          </a:p>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Advanced Concepts</a:t>
            </a:r>
          </a:p>
        </p:txBody>
      </p:sp>
      <p:sp>
        <p:nvSpPr>
          <p:cNvPr id="3" name="Content Placeholder 2"/>
          <p:cNvSpPr>
            <a:spLocks noGrp="1"/>
          </p:cNvSpPr>
          <p:nvPr>
            <p:ph idx="1"/>
          </p:nvPr>
        </p:nvSpPr>
        <p:spPr/>
        <p:txBody>
          <a:bodyPr/>
          <a:lstStyle/>
          <a:p>
            <a:r>
              <a:t>These topics require a deeper understanding of statistical and mathematical concepts, programming skills, and domain knowledge in order to apply them effectively in real-world scenarios. Proficiency in tools like Python, R, SQL, Hadoop, Spark, and visualization libraries is often necessary for mastering these advanced concepts in data science.</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Eigenvalues and Eigenvectors</a:t>
            </a:r>
          </a:p>
        </p:txBody>
      </p:sp>
      <p:sp>
        <p:nvSpPr>
          <p:cNvPr id="3" name="Content Placeholder 2"/>
          <p:cNvSpPr>
            <a:spLocks noGrp="1"/>
          </p:cNvSpPr>
          <p:nvPr>
            <p:ph idx="1"/>
          </p:nvPr>
        </p:nvSpPr>
        <p:spPr/>
        <p:txBody>
          <a:bodyPr/>
          <a:lstStyle/>
          <a:p>
            <a:r>
              <a:t>Eigenvalues and Eigenvectors play a crucial role in the field of linear algebra. Eigenvalues are scalar values that represent how a linear transformation changes in a particular direction when the transformation is applied to an Eigenvector. In simpler terms, Eigenvalues indicate how much an Eigenvector is scaled when multiplied by a matrix.</a:t>
            </a:r>
          </a:p>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Eigenvalues and Eigenvectors</a:t>
            </a:r>
          </a:p>
        </p:txBody>
      </p:sp>
      <p:sp>
        <p:nvSpPr>
          <p:cNvPr id="3" name="Content Placeholder 2"/>
          <p:cNvSpPr>
            <a:spLocks noGrp="1"/>
          </p:cNvSpPr>
          <p:nvPr>
            <p:ph idx="1"/>
          </p:nvPr>
        </p:nvSpPr>
        <p:spPr/>
        <p:txBody>
          <a:bodyPr/>
          <a:lstStyle/>
          <a:p>
            <a:r>
              <a:t>Eigenvectors, on the other hand, are non-zero vectors that remain in the same direction after a linear transformation is applied to them. They may only be scaled during the transformation. The matrix operation on an Eigenvector yields a scalar multiple of the original vector, i.e., a scaled version.</a:t>
            </a:r>
          </a:p>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Eigenvalues and Eigenvectors</a:t>
            </a:r>
          </a:p>
        </p:txBody>
      </p:sp>
      <p:sp>
        <p:nvSpPr>
          <p:cNvPr id="3" name="Content Placeholder 2"/>
          <p:cNvSpPr>
            <a:spLocks noGrp="1"/>
          </p:cNvSpPr>
          <p:nvPr>
            <p:ph idx="1"/>
          </p:nvPr>
        </p:nvSpPr>
        <p:spPr/>
        <p:txBody>
          <a:bodyPr/>
          <a:lstStyle/>
          <a:p>
            <a:r>
              <a:t>To find Eigenvalues and Eigenvectors, one needs to solve the equation (A - λI)v = 0, where A is a square matrix, λ represents the Eigenvalues, I is the identity matrix, and v is the Eigenvectors corresponding to each Eigenvalue. By solving this equation, one can determine the Eigenvalues and corresponding Eigenvectors of the given matrix.</a:t>
            </a:r>
          </a:p>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Eigenvalues and Eigenvectors</a:t>
            </a:r>
          </a:p>
        </p:txBody>
      </p:sp>
      <p:sp>
        <p:nvSpPr>
          <p:cNvPr id="3" name="Content Placeholder 2"/>
          <p:cNvSpPr>
            <a:spLocks noGrp="1"/>
          </p:cNvSpPr>
          <p:nvPr>
            <p:ph idx="1"/>
          </p:nvPr>
        </p:nvSpPr>
        <p:spPr/>
        <p:txBody>
          <a:bodyPr/>
          <a:lstStyle/>
          <a:p>
            <a:r>
              <a:t>Eigenvalues and Eigenvectors have a wide range of applications in various fields such as physics, computer science, engineering, and statistics. They are used in principal component analysis, solving systems of differential equations, graph theory, quantum mechanics, and many other areas. Understanding Eigenvalues and Eigenvectors is essential for solving complex linear algebra problems and analyzing the behavior of linear transformations.</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Singular Value Decomposition (SVD)</a:t>
            </a:r>
          </a:p>
        </p:txBody>
      </p:sp>
      <p:sp>
        <p:nvSpPr>
          <p:cNvPr id="3" name="Content Placeholder 2"/>
          <p:cNvSpPr>
            <a:spLocks noGrp="1"/>
          </p:cNvSpPr>
          <p:nvPr>
            <p:ph idx="1"/>
          </p:nvPr>
        </p:nvSpPr>
        <p:spPr/>
        <p:txBody>
          <a:bodyPr/>
          <a:lstStyle/>
          <a:p>
            <a:r>
              <a:t>Singular Value Decomposition (SVD) is a fundamental concept in linear algebra that has widespread applications in various fields such as signal processing, machine learning, and image compression. SVD is a matrix factorization method that decomposes a matrix into three constituent matrices, capturing the underlying structure and important information of the original matrix.</a:t>
            </a:r>
          </a:p>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Singular Value Decomposition (SVD)</a:t>
            </a:r>
          </a:p>
        </p:txBody>
      </p:sp>
      <p:sp>
        <p:nvSpPr>
          <p:cNvPr id="3" name="Content Placeholder 2"/>
          <p:cNvSpPr>
            <a:spLocks noGrp="1"/>
          </p:cNvSpPr>
          <p:nvPr>
            <p:ph idx="1"/>
          </p:nvPr>
        </p:nvSpPr>
        <p:spPr/>
        <p:txBody>
          <a:bodyPr/>
          <a:lstStyle/>
          <a:p>
            <a:r>
              <a:t>In SVD, a matrix A is decomposed into three matrices: </a:t>
            </a:r>
          </a:p>
          <a:p/>
          <a:p>
            <a:r>
              <a:t>1. U - a matrix containing the left singular vectors,</a:t>
            </a:r>
          </a:p>
          <a:p>
            <a:r>
              <a:t>2. Σ - a diagonal matrix containing the singular values, and</a:t>
            </a:r>
          </a:p>
          <a:p>
            <a:r>
              <a:t>3. V^T - the transpose of V, containing the right singular vectors.</a:t>
            </a:r>
          </a:p>
          <a:p/>
          <a:p>
            <a:r>
              <a:t>The decomposition can be represented as: A = UΣV^T.</a:t>
            </a:r>
          </a:p>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Singular Value Decomposition (SVD)</a:t>
            </a:r>
          </a:p>
        </p:txBody>
      </p:sp>
      <p:sp>
        <p:nvSpPr>
          <p:cNvPr id="3" name="Content Placeholder 2"/>
          <p:cNvSpPr>
            <a:spLocks noGrp="1"/>
          </p:cNvSpPr>
          <p:nvPr>
            <p:ph idx="1"/>
          </p:nvPr>
        </p:nvSpPr>
        <p:spPr/>
        <p:txBody>
          <a:bodyPr/>
          <a:lstStyle/>
          <a:p>
            <a:r>
              <a:t>The singular values in Σ are non-negative, arranged in descending order along the diagonal. The singular vectors in U and V are orthonormal, providing a basis for the row and column spaces of the original matrix A.</a:t>
            </a:r>
          </a:p>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Singular Value Decomposition (SVD)</a:t>
            </a:r>
          </a:p>
        </p:txBody>
      </p:sp>
      <p:sp>
        <p:nvSpPr>
          <p:cNvPr id="3" name="Content Placeholder 2"/>
          <p:cNvSpPr>
            <a:spLocks noGrp="1"/>
          </p:cNvSpPr>
          <p:nvPr>
            <p:ph idx="1"/>
          </p:nvPr>
        </p:nvSpPr>
        <p:spPr/>
        <p:txBody>
          <a:bodyPr/>
          <a:lstStyle/>
          <a:p>
            <a:r>
              <a:t>SVD is widely used for dimensionality reduction, data compression, noise reduction, and solving linear systems of equations. It also plays a crucial role in principal component analysis (PCA) and collaborative filtering methods in recommendation systems.</a:t>
            </a:r>
          </a:p>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Singular Value Decomposition (SVD)</a:t>
            </a:r>
          </a:p>
        </p:txBody>
      </p:sp>
      <p:sp>
        <p:nvSpPr>
          <p:cNvPr id="3" name="Content Placeholder 2"/>
          <p:cNvSpPr>
            <a:spLocks noGrp="1"/>
          </p:cNvSpPr>
          <p:nvPr>
            <p:ph idx="1"/>
          </p:nvPr>
        </p:nvSpPr>
        <p:spPr/>
        <p:txBody>
          <a:bodyPr/>
          <a:lstStyle/>
          <a:p>
            <a:r>
              <a:t>Overall, Singular Value Decomposition is a powerful technique that allows for a compact representation of data while preserving its essential characteristics.</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a:r>
              <a:t>Matrix factorization is a powerful technique used in collaborative filtering recommendation systems, dimensionality reduction, and data analysis. In the context of recommendation systems, matrix factorization is used to break down a large user-item interaction matrix into two lower-dimensional matrices: one representing users and the other representing items. By factorizing the original matrix into these two matrices, the model can learn latent features that describe both users and items, enabling it to make personalized recommendations.</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t>A matrix is a rectangular array of numbers, symbols, or expressions, arranged in rows and columns. Matrices are used in various branches of mathematics, including algebra, calculus, and geometry. Each element of a matrix is identified by its row and column position. Matrices can be added, subtracted, multiplied, and manipulated using various operations. They are commonly used to represent systems of equations, transformations, and data in a concise and organized manner. Matrices play a crucial role in many areas of science and engineering, making them a fundamental concept to understand in mathematics.</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a:r>
              <a:t>Mathematically, given a user-item interaction matrix M of size (m x n), matrix factorization aims to find two matrices U (m x k) and V (k x n) such that their product approximates the original matrix M. Here, k is the number of latent features to be learned. The approximation is usually obtained by minimizing a loss function such as the mean squared error between the original and reconstructed matrices.</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a:p>
            <a:r>
              <a:t>Popular optimization techniques for matrix factorization include stochastic gradient descent, alternating least squares, and singular value decomposition. These methods iteratively update the user and item matrices until convergence is reached, resulting in a factorized representation that captures the underlying patterns in the data.</a:t>
            </a:r>
          </a:p>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a:r>
              <a:t>Matrix factorization has shown success in various applications such as recommendation systems (e.g., Netflix prize competition), image and text processing, and collaborative filtering. It has the advantage of handling sparse and noisy data, capturing complex relationships between users and items, and enabling personalized recommendations based on learned latent features.</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Matrix Operations in Real Life</a:t>
            </a:r>
          </a:p>
        </p:txBody>
      </p:sp>
      <p:sp>
        <p:nvSpPr>
          <p:cNvPr id="3" name="Content Placeholder 2"/>
          <p:cNvSpPr>
            <a:spLocks noGrp="1"/>
          </p:cNvSpPr>
          <p:nvPr>
            <p:ph idx="1"/>
          </p:nvPr>
        </p:nvSpPr>
        <p:spPr/>
        <p:txBody>
          <a:bodyPr/>
          <a:lstStyle/>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Matrix Operations in Real Life</a:t>
            </a:r>
          </a:p>
        </p:txBody>
      </p:sp>
      <p:sp>
        <p:nvSpPr>
          <p:cNvPr id="3" name="Content Placeholder 2"/>
          <p:cNvSpPr>
            <a:spLocks noGrp="1"/>
          </p:cNvSpPr>
          <p:nvPr>
            <p:ph idx="1"/>
          </p:nvPr>
        </p:nvSpPr>
        <p:spPr/>
        <p:txBody>
          <a:bodyPr/>
          <a:lstStyle/>
          <a:p>
            <a:r>
              <a:t>Matrix operations have various real-life applications across different fields such as computer graphics, physics, economics, engineering, and more. In computer graphics, matrices are used to manipulate the position, rotation, and scale of objects in a 3D space. For example, transformations such as translation, rotation, and scaling are represented using matrices to create animations and visual effects in video games and movies.</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Matrix Operations in Real Life</a:t>
            </a:r>
          </a:p>
        </p:txBody>
      </p:sp>
      <p:sp>
        <p:nvSpPr>
          <p:cNvPr id="3" name="Content Placeholder 2"/>
          <p:cNvSpPr>
            <a:spLocks noGrp="1"/>
          </p:cNvSpPr>
          <p:nvPr>
            <p:ph idx="1"/>
          </p:nvPr>
        </p:nvSpPr>
        <p:spPr/>
        <p:txBody>
          <a:bodyPr/>
          <a:lstStyle/>
          <a:p/>
          <a:p>
            <a:r>
              <a:t>In physics, matrices are used to describe linear transformations and systems of linear equations. Matrices can be used to solve complex problems in quantum mechanics, fluid dynamics, and structural analysis. For instance, matrices are used to represent the forces acting on a structure and analyze its stability and performance under different conditions.</a:t>
            </a:r>
          </a:p>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Matrix Operations in Real Life</a:t>
            </a:r>
          </a:p>
        </p:txBody>
      </p:sp>
      <p:sp>
        <p:nvSpPr>
          <p:cNvPr id="3" name="Content Placeholder 2"/>
          <p:cNvSpPr>
            <a:spLocks noGrp="1"/>
          </p:cNvSpPr>
          <p:nvPr>
            <p:ph idx="1"/>
          </p:nvPr>
        </p:nvSpPr>
        <p:spPr/>
        <p:txBody>
          <a:bodyPr/>
          <a:lstStyle/>
          <a:p>
            <a:r>
              <a:t>In economics, matrices are used to model input-output relationships, market dynamics, and economic systems. Input-output models are represented using matrices to analyze the flow of goods and services between different sectors of the economy and predict the impact of changes in one sector on the others.</a:t>
            </a:r>
          </a:p>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Matrix Operations in Real Life</a:t>
            </a:r>
          </a:p>
        </p:txBody>
      </p:sp>
      <p:sp>
        <p:nvSpPr>
          <p:cNvPr id="3" name="Content Placeholder 2"/>
          <p:cNvSpPr>
            <a:spLocks noGrp="1"/>
          </p:cNvSpPr>
          <p:nvPr>
            <p:ph idx="1"/>
          </p:nvPr>
        </p:nvSpPr>
        <p:spPr/>
        <p:txBody>
          <a:bodyPr/>
          <a:lstStyle/>
          <a:p>
            <a:r>
              <a:t>In engineering, matrices are used in control systems, signal processing, and optimization problems. Matrices are used to model dynamic systems, design controllers, and process signals in electrical circuits, mechanical systems, and telecommunications. Optimization problems such as minimizing costs, maximizing efficiency, and scheduling resources are solved using matrix operations and algorithms.</a:t>
            </a:r>
          </a:p>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Matrix Operations in Real Life</a:t>
            </a:r>
          </a:p>
        </p:txBody>
      </p:sp>
      <p:sp>
        <p:nvSpPr>
          <p:cNvPr id="3" name="Content Placeholder 2"/>
          <p:cNvSpPr>
            <a:spLocks noGrp="1"/>
          </p:cNvSpPr>
          <p:nvPr>
            <p:ph idx="1"/>
          </p:nvPr>
        </p:nvSpPr>
        <p:spPr/>
        <p:txBody>
          <a:bodyPr/>
          <a:lstStyle/>
          <a:p>
            <a:r>
              <a:t>Overall, matrix operations play a crucial role in various real-life applications by providing a mathematical framework to analyze, manipulate, and solve complex problems in different fields.</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Economic Analysis</a:t>
            </a:r>
          </a:p>
        </p:txBody>
      </p:sp>
      <p:sp>
        <p:nvSpPr>
          <p:cNvPr id="3" name="Content Placeholder 2"/>
          <p:cNvSpPr>
            <a:spLocks noGrp="1"/>
          </p:cNvSpPr>
          <p:nvPr>
            <p:ph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History of Matrices</a:t>
            </a:r>
          </a:p>
        </p:txBody>
      </p:sp>
      <p:sp>
        <p:nvSpPr>
          <p:cNvPr id="3" name="Content Placeholder 2"/>
          <p:cNvSpPr>
            <a:spLocks noGrp="1"/>
          </p:cNvSpPr>
          <p:nvPr>
            <p:ph idx="1"/>
          </p:nvPr>
        </p:nvSpPr>
        <p:spPr/>
        <p:txBody>
          <a:bodyPr/>
          <a:lstStyle/>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Economic Analysis</a:t>
            </a:r>
          </a:p>
        </p:txBody>
      </p:sp>
      <p:sp>
        <p:nvSpPr>
          <p:cNvPr id="3" name="Content Placeholder 2"/>
          <p:cNvSpPr>
            <a:spLocks noGrp="1"/>
          </p:cNvSpPr>
          <p:nvPr>
            <p:ph idx="1"/>
          </p:nvPr>
        </p:nvSpPr>
        <p:spPr/>
        <p:txBody>
          <a:bodyPr/>
          <a:lstStyle/>
          <a:p>
            <a:r>
              <a:t>Economic analysis is a method used to study the production, distribution, and consumption of goods and services in an economy. It involves the application of economic principles and tools to understand and evaluate various economic phenomena. Economists use economic analysis to assess the impact of different factors on economic outcomes, make predictions about future economic trends, and provide policy recommendations.</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Economic Analysis</a:t>
            </a:r>
          </a:p>
        </p:txBody>
      </p:sp>
      <p:sp>
        <p:nvSpPr>
          <p:cNvPr id="3" name="Content Placeholder 2"/>
          <p:cNvSpPr>
            <a:spLocks noGrp="1"/>
          </p:cNvSpPr>
          <p:nvPr>
            <p:ph idx="1"/>
          </p:nvPr>
        </p:nvSpPr>
        <p:spPr/>
        <p:txBody>
          <a:bodyPr/>
          <a:lstStyle/>
          <a:p/>
          <a:p>
            <a:r>
              <a:t>There are different types of economic analysis, including microeconomic analysis, which focuses on individual markets and industries, and macroeconomic analysis, which looks at the economy as a whole. Economic analysis often involves the use of data, statistical methods, and economic models to study and analyze economic issues.</a:t>
            </a:r>
          </a:p>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Economic Analysis</a:t>
            </a:r>
          </a:p>
        </p:txBody>
      </p:sp>
      <p:sp>
        <p:nvSpPr>
          <p:cNvPr id="3" name="Content Placeholder 2"/>
          <p:cNvSpPr>
            <a:spLocks noGrp="1"/>
          </p:cNvSpPr>
          <p:nvPr>
            <p:ph idx="1"/>
          </p:nvPr>
        </p:nvSpPr>
        <p:spPr/>
        <p:txBody>
          <a:bodyPr/>
          <a:lstStyle/>
          <a:p>
            <a:r>
              <a:t>Key concepts in economic analysis include supply and demand, cost-benefit analysis, elasticity, market structures, and economic indicators. These concepts help economists understand the behavior of consumers, producers, and markets, and provide insights into the functioning of the economy.</a:t>
            </a:r>
          </a:p>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Economic Analysis</a:t>
            </a:r>
          </a:p>
        </p:txBody>
      </p:sp>
      <p:sp>
        <p:nvSpPr>
          <p:cNvPr id="3" name="Content Placeholder 2"/>
          <p:cNvSpPr>
            <a:spLocks noGrp="1"/>
          </p:cNvSpPr>
          <p:nvPr>
            <p:ph idx="1"/>
          </p:nvPr>
        </p:nvSpPr>
        <p:spPr/>
        <p:txBody>
          <a:bodyPr/>
          <a:lstStyle/>
          <a:p>
            <a:r>
              <a:t>Overall, economic analysis is a fundamental tool for understanding how economies work and for making informed decisions in various economic settings, such as government policy-making, business strategy, and financial planning.</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Risk Management</a:t>
            </a:r>
          </a:p>
        </p:txBody>
      </p:sp>
      <p:sp>
        <p:nvSpPr>
          <p:cNvPr id="3" name="Content Placeholder 2"/>
          <p:cNvSpPr>
            <a:spLocks noGrp="1"/>
          </p:cNvSpPr>
          <p:nvPr>
            <p:ph idx="1"/>
          </p:nvPr>
        </p:nvSpPr>
        <p:spPr/>
        <p:txBody>
          <a:bodyPr/>
          <a:lstStyle/>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Risk Management</a:t>
            </a:r>
          </a:p>
        </p:txBody>
      </p:sp>
      <p:sp>
        <p:nvSpPr>
          <p:cNvPr id="3" name="Content Placeholder 2"/>
          <p:cNvSpPr>
            <a:spLocks noGrp="1"/>
          </p:cNvSpPr>
          <p:nvPr>
            <p:ph idx="1"/>
          </p:nvPr>
        </p:nvSpPr>
        <p:spPr/>
        <p:txBody>
          <a:bodyPr/>
          <a:lstStyle/>
          <a:p>
            <a:r>
              <a:t>Risk management is the process of identifying, assessing, and prioritizing risks followed by coordinated and economical application of resources to minimize, monitor, and control the probability and impact of unfortunate events. It involves developing strategies to manage potential risks and uncertainties in order to achieve organizational goals effectively. By implementing risk management practices, businesses can anticipate potential threats, mitigate impacts, and capitalize on opportunities. Key components of risk management include risk identification, risk assessment, risk mitigation, risk monitoring, and risk communication. Effective risk management helps organizations make informed decisions, increase resilience, and enhance overall performance.</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Image Processing</a:t>
            </a:r>
          </a:p>
        </p:txBody>
      </p:sp>
      <p:sp>
        <p:nvSpPr>
          <p:cNvPr id="3" name="Content Placeholder 2"/>
          <p:cNvSpPr>
            <a:spLocks noGrp="1"/>
          </p:cNvSpPr>
          <p:nvPr>
            <p:ph idx="1"/>
          </p:nvPr>
        </p:nvSpPr>
        <p:spPr/>
        <p:txBody>
          <a:bodyPr/>
          <a:lstStyle/>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Image Processing</a:t>
            </a:r>
          </a:p>
        </p:txBody>
      </p:sp>
      <p:sp>
        <p:nvSpPr>
          <p:cNvPr id="3" name="Content Placeholder 2"/>
          <p:cNvSpPr>
            <a:spLocks noGrp="1"/>
          </p:cNvSpPr>
          <p:nvPr>
            <p:ph idx="1"/>
          </p:nvPr>
        </p:nvSpPr>
        <p:spPr/>
        <p:txBody>
          <a:bodyPr/>
          <a:lstStyle/>
          <a:p>
            <a:r>
              <a:t>Image processing is a method used to perform operations on an image in order to get an enhanced image or to extract some useful information from it. The process involves manipulating or enhancing digital images in order to improve their quality or extract useful information. In the field of image processing, the letter "C" may refer to different concepts such as color, contrast, convolution, or even programming languages such as the C programming language used for implementing image processing algorithms. Understanding the basics of image processing techniques such as filtering, enhancement, segmentation, and feature extraction can help in analyzing and manipulating images for various applications such as medical imaging, satellite imagery, computer vision, and more. The algorithms used in image processing can be implemented using programming languages like C, Python, MATLAB, or other software tools specifically designed for image processing tasks. Mastering image processing techniques can lead to improved image quality, better image analysis, and enhanced visualizations for a wide range of applications.</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Machine Learning</a:t>
            </a:r>
          </a:p>
        </p:txBody>
      </p:sp>
      <p:sp>
        <p:nvSpPr>
          <p:cNvPr id="3" name="Content Placeholder 2"/>
          <p:cNvSpPr>
            <a:spLocks noGrp="1"/>
          </p:cNvSpPr>
          <p:nvPr>
            <p:ph idx="1"/>
          </p:nvPr>
        </p:nvSpPr>
        <p:spPr/>
        <p:txBody>
          <a:bodyPr/>
          <a:lstStyle/>
          <a:p>
            <a:r>
              <a:t>I'm sorry, but I cannot provide a detailed explanation of D. Machine Learning in zero words. If you would like, I can provide a brief overview of machine learning instead. Let me know how you would like to proceed.</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Challenges and Limitations</a:t>
            </a:r>
          </a:p>
        </p:txBody>
      </p:sp>
      <p:sp>
        <p:nvSpPr>
          <p:cNvPr id="3" name="Content Placeholder 2"/>
          <p:cNvSpPr>
            <a:spLocks noGrp="1"/>
          </p:cNvSpPr>
          <p:nvPr>
            <p:ph idx="1"/>
          </p:nvPr>
        </p:nvSpPr>
        <p:spPr/>
        <p:txBody>
          <a:bodyPr/>
          <a:lstStyle/>
          <a:p>
            <a:r>
              <a:t>I'm sorry but I cannot provide any information without using any words. Let me know if you would like me to provide a detailed explanation using words.</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History of Matrices</a:t>
            </a:r>
          </a:p>
        </p:txBody>
      </p:sp>
      <p:sp>
        <p:nvSpPr>
          <p:cNvPr id="3" name="Content Placeholder 2"/>
          <p:cNvSpPr>
            <a:spLocks noGrp="1"/>
          </p:cNvSpPr>
          <p:nvPr>
            <p:ph idx="1"/>
          </p:nvPr>
        </p:nvSpPr>
        <p:spPr/>
        <p:txBody>
          <a:bodyPr/>
          <a:lstStyle/>
          <a:p>
            <a:r>
              <a:t>Matrices have a rich history that dates back to ancient civilizations such as the Chinese, Japanese, and Egyptians, who used matrix-like arrays to solve mathematical problems. However, the formal study of matrices as we know them today began in the 19th century. In 1853, the concept of a matrix was introduced by English mathematician James Joseph Sylvester, who defined it as a rectangular array of numbers.</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a:r>
              <a:t>Computational complexity is a field of computer science that deals with the study of the resources required during the computation of a problem or algorithm. It focuses on understanding the efficiency of algorithms and problems in terms of time and space complexity. Time complexity refers to the amount of time an algorithm takes to run as a function of the length of the input, while space complexity refers to the amount of memory space required by an algorithm to solve a problem. The analysis of computational complexity helps in comparing and evaluating the efficiency of different algorithms and determining the tractability of solving a problem within a reasonable amount of time or space. This analysis is crucial in designing and optimizing algorithms to improve their performance and scalability, especially in the context of large-scale or complex computational problems.</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Numerical Stability</a:t>
            </a:r>
          </a:p>
        </p:txBody>
      </p:sp>
      <p:sp>
        <p:nvSpPr>
          <p:cNvPr id="3" name="Content Placeholder 2"/>
          <p:cNvSpPr>
            <a:spLocks noGrp="1"/>
          </p:cNvSpPr>
          <p:nvPr>
            <p:ph idx="1"/>
          </p:nvPr>
        </p:nvSpPr>
        <p:spPr/>
        <p:txBody>
          <a:bodyPr/>
          <a:lstStyle/>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Numerical Stability</a:t>
            </a:r>
          </a:p>
        </p:txBody>
      </p:sp>
      <p:sp>
        <p:nvSpPr>
          <p:cNvPr id="3" name="Content Placeholder 2"/>
          <p:cNvSpPr>
            <a:spLocks noGrp="1"/>
          </p:cNvSpPr>
          <p:nvPr>
            <p:ph idx="1"/>
          </p:nvPr>
        </p:nvSpPr>
        <p:spPr/>
        <p:txBody>
          <a:bodyPr/>
          <a:lstStyle/>
          <a:p>
            <a:r>
              <a:t>Numerical stability refers to the property of an algorithm or a mathematical process that produces accurate and reliable results even in the presence of small errors or uncertainties in the input data. It is an important concept in numerical analysis and computational mathematics, as it ensures that the computed results are close to the true solution and do not introduce excessive errors during the calculations.</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Numerical Stability</a:t>
            </a:r>
          </a:p>
        </p:txBody>
      </p:sp>
      <p:sp>
        <p:nvSpPr>
          <p:cNvPr id="3" name="Content Placeholder 2"/>
          <p:cNvSpPr>
            <a:spLocks noGrp="1"/>
          </p:cNvSpPr>
          <p:nvPr>
            <p:ph idx="1"/>
          </p:nvPr>
        </p:nvSpPr>
        <p:spPr/>
        <p:txBody>
          <a:bodyPr/>
          <a:lstStyle/>
          <a:p/>
          <a:p>
            <a:r>
              <a:t>A numerically stable algorithm is one that produces consistent and reliable outputs, while an unstable algorithm may amplify errors or inaccuracies in the input data, leading to incorrect results. Achieving numerical stability often involves careful considerations of the algorithm design, numerical precision, and computational techniques used to minimize errors and uncertainties.</a:t>
            </a:r>
          </a:p>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Numerical Stability</a:t>
            </a:r>
          </a:p>
        </p:txBody>
      </p:sp>
      <p:sp>
        <p:nvSpPr>
          <p:cNvPr id="3" name="Content Placeholder 2"/>
          <p:cNvSpPr>
            <a:spLocks noGrp="1"/>
          </p:cNvSpPr>
          <p:nvPr>
            <p:ph idx="1"/>
          </p:nvPr>
        </p:nvSpPr>
        <p:spPr/>
        <p:txBody>
          <a:bodyPr/>
          <a:lstStyle/>
          <a:p>
            <a:r>
              <a:t>In practical terms, numerical stability is essential for various scientific and engineering applications where accurate computations are crucial, such as simulations, data analysis, and modeling complex systems. By understanding and ensuring the numerical stability of algorithms and numerical methods, researchers and practitioners can trust the validity and reliability of their results, leading to more informed decision-making and improved understanding of the underlying phenomena.</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Dimensionality</a:t>
            </a:r>
          </a:p>
        </p:txBody>
      </p:sp>
      <p:sp>
        <p:nvSpPr>
          <p:cNvPr id="3" name="Content Placeholder 2"/>
          <p:cNvSpPr>
            <a:spLocks noGrp="1"/>
          </p:cNvSpPr>
          <p:nvPr>
            <p:ph idx="1"/>
          </p:nvPr>
        </p:nvSpPr>
        <p:spPr/>
        <p:txBody>
          <a:bodyPr/>
          <a:lstStyle/>
          <a:p>
            <a:r>
              <a:t>I'm sorry, but I am unable to generate a response without any words. If you have any specific questions related to dimensionality in C programming or any other topic, please feel free to ask, and I'll be happy to provide detailed information.</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Future of Matrices</a:t>
            </a:r>
          </a:p>
        </p:txBody>
      </p:sp>
      <p:sp>
        <p:nvSpPr>
          <p:cNvPr id="3" name="Content Placeholder 2"/>
          <p:cNvSpPr>
            <a:spLocks noGrp="1"/>
          </p:cNvSpPr>
          <p:nvPr>
            <p:ph idx="1"/>
          </p:nvPr>
        </p:nvSpPr>
        <p:spPr/>
        <p:txBody>
          <a:bodyPr/>
          <a:lstStyle/>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Future of Matrices</a:t>
            </a:r>
          </a:p>
        </p:txBody>
      </p:sp>
      <p:sp>
        <p:nvSpPr>
          <p:cNvPr id="3" name="Content Placeholder 2"/>
          <p:cNvSpPr>
            <a:spLocks noGrp="1"/>
          </p:cNvSpPr>
          <p:nvPr>
            <p:ph idx="1"/>
          </p:nvPr>
        </p:nvSpPr>
        <p:spPr/>
        <p:txBody>
          <a:bodyPr/>
          <a:lstStyle/>
          <a:p>
            <a:r>
              <a:t>In recent years, matrices have become increasingly relevant in various fields such as data analysis, computer graphics, quantum mechanics, and more. The future of matrices is promising as they continue to play a crucial role in advancing technology and scientific research. The developments in artificial intelligence, machine learning, and big data analytics heavily rely on matrix operations for processing and manipulating large datasets efficiently. Quantum computing, which uses quantum-mechanical phenomena to perform operations on data, also heavily depends on matrix operations for representing quantum states and calculations.</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Future of Matrices</a:t>
            </a:r>
          </a:p>
        </p:txBody>
      </p:sp>
      <p:sp>
        <p:nvSpPr>
          <p:cNvPr id="3" name="Content Placeholder 2"/>
          <p:cNvSpPr>
            <a:spLocks noGrp="1"/>
          </p:cNvSpPr>
          <p:nvPr>
            <p:ph idx="1"/>
          </p:nvPr>
        </p:nvSpPr>
        <p:spPr/>
        <p:txBody>
          <a:bodyPr/>
          <a:lstStyle/>
          <a:p/>
          <a:p>
            <a:r>
              <a:t>Moreover, the future of matrices also involves exploring new applications in fields such as biology, finance, and social sciences. Matrices provide a powerful framework for modeling complex systems, identifying patterns, and solving real-world problems. Researchers are constantly exploring innovative ways to leverage matrices for advancing various areas of study and industry.</a:t>
            </a:r>
          </a:p>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History of Matrices</a:t>
            </a:r>
          </a:p>
        </p:txBody>
      </p:sp>
      <p:sp>
        <p:nvSpPr>
          <p:cNvPr id="3" name="Content Placeholder 2"/>
          <p:cNvSpPr>
            <a:spLocks noGrp="1"/>
          </p:cNvSpPr>
          <p:nvPr>
            <p:ph idx="1"/>
          </p:nvPr>
        </p:nvSpPr>
        <p:spPr/>
        <p:txBody>
          <a:bodyPr/>
          <a:lstStyle/>
          <a:p/>
          <a:p>
            <a:r>
              <a:t>The practical applications of matrices gained significant importance during the 20th century with the development of quantum mechanics, computer science, and other scientific fields. Matrices are used in various fields such as physics, engineering, computer graphics, statistics, economics, and many more.</a:t>
            </a:r>
          </a:p>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Future of Matrices</a:t>
            </a:r>
          </a:p>
        </p:txBody>
      </p:sp>
      <p:sp>
        <p:nvSpPr>
          <p:cNvPr id="3" name="Content Placeholder 2"/>
          <p:cNvSpPr>
            <a:spLocks noGrp="1"/>
          </p:cNvSpPr>
          <p:nvPr>
            <p:ph idx="1"/>
          </p:nvPr>
        </p:nvSpPr>
        <p:spPr/>
        <p:txBody>
          <a:bodyPr/>
          <a:lstStyle/>
          <a:p>
            <a:r>
              <a:t>Overall, matrices will continue to be a fundamental tool in mathematics and its applications across different disciplines. As technology advances and new challenges emerge, the versatility and power of matrices make them a key component in shaping the future of scientific and technological advancements.</a:t>
            </a:r>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Quantum Computing</a:t>
            </a:r>
          </a:p>
        </p:txBody>
      </p:sp>
      <p:sp>
        <p:nvSpPr>
          <p:cNvPr id="3" name="Content Placeholder 2"/>
          <p:cNvSpPr>
            <a:spLocks noGrp="1"/>
          </p:cNvSpPr>
          <p:nvPr>
            <p:ph idx="1"/>
          </p:nvPr>
        </p:nvSpPr>
        <p:spPr/>
        <p:txBody>
          <a:bodyPr/>
          <a:lstStyle/>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Quantum Computing</a:t>
            </a:r>
          </a:p>
        </p:txBody>
      </p:sp>
      <p:sp>
        <p:nvSpPr>
          <p:cNvPr id="3" name="Content Placeholder 2"/>
          <p:cNvSpPr>
            <a:spLocks noGrp="1"/>
          </p:cNvSpPr>
          <p:nvPr>
            <p:ph idx="1"/>
          </p:nvPr>
        </p:nvSpPr>
        <p:spPr/>
        <p:txBody>
          <a:bodyPr/>
          <a:lstStyle/>
          <a:p>
            <a:r>
              <a:t>Quantum computing is a type of computing that uses quantum-mechanical phenomena, such as superposition and entanglement, to perform operations on data. Unlike classical computers that process information in binary bits (0 or 1), quantum computers use quantum bits or qubits which can exist in multiple states simultaneously. This property allows quantum computers to perform calculations much faster and more efficiently than classical computers for certain types of problems, such as factoring large numbers and optimizing complex systems. Quantum computing has the potential to revolutionize fields like cryptography, drug discovery, financial modeling, and artificial intelligence. Researchers and tech companies are actively working on developing practical quantum computers and algorithms to harness the power of quantum mechanics for various applications.</a:t>
            </a:r>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Big Data Analytics</a:t>
            </a:r>
          </a:p>
        </p:txBody>
      </p:sp>
      <p:sp>
        <p:nvSpPr>
          <p:cNvPr id="3" name="Content Placeholder 2"/>
          <p:cNvSpPr>
            <a:spLocks noGrp="1"/>
          </p:cNvSpPr>
          <p:nvPr>
            <p:ph idx="1"/>
          </p:nvPr>
        </p:nvSpPr>
        <p:spPr/>
        <p:txBody>
          <a:bodyPr/>
          <a:lstStyle/>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Big Data Analytics</a:t>
            </a:r>
          </a:p>
        </p:txBody>
      </p:sp>
      <p:sp>
        <p:nvSpPr>
          <p:cNvPr id="3" name="Content Placeholder 2"/>
          <p:cNvSpPr>
            <a:spLocks noGrp="1"/>
          </p:cNvSpPr>
          <p:nvPr>
            <p:ph idx="1"/>
          </p:nvPr>
        </p:nvSpPr>
        <p:spPr/>
        <p:txBody>
          <a:bodyPr/>
          <a:lstStyle/>
          <a:p>
            <a:r>
              <a:t>Big Data Analytics refers to the process of examining large and complex data sets to uncover hidden patterns, unknown correlations, customer preferences, and other useful information that can help businesses make more informed decisions. By leveraging advanced analytics techniques, such as machine learning and artificial intelligence, organizations can extract valuable insights from massive volumes of structured and unstructured data.</a:t>
            </a:r>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Big Data Analytics</a:t>
            </a:r>
          </a:p>
        </p:txBody>
      </p:sp>
      <p:sp>
        <p:nvSpPr>
          <p:cNvPr id="3" name="Content Placeholder 2"/>
          <p:cNvSpPr>
            <a:spLocks noGrp="1"/>
          </p:cNvSpPr>
          <p:nvPr>
            <p:ph idx="1"/>
          </p:nvPr>
        </p:nvSpPr>
        <p:spPr/>
        <p:txBody>
          <a:bodyPr/>
          <a:lstStyle/>
          <a:p/>
          <a:p>
            <a:r>
              <a:t>The key components of Big Data Analytics include data collection, storage, processing, analysis, and visualization. Data is gathered from various sources, including social media, sensors, websites, and transaction records, and stored in data lakes or data warehouses. Advanced tools and technologies, such as Hadoop, Spark, and NoSQL databases, are used to process and analyze the data efficiently.</a:t>
            </a:r>
          </a:p>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Big Data Analytics</a:t>
            </a:r>
          </a:p>
        </p:txBody>
      </p:sp>
      <p:sp>
        <p:nvSpPr>
          <p:cNvPr id="3" name="Content Placeholder 2"/>
          <p:cNvSpPr>
            <a:spLocks noGrp="1"/>
          </p:cNvSpPr>
          <p:nvPr>
            <p:ph idx="1"/>
          </p:nvPr>
        </p:nvSpPr>
        <p:spPr/>
        <p:txBody>
          <a:bodyPr/>
          <a:lstStyle/>
          <a:p>
            <a:r>
              <a:t>Big Data Analytics allows businesses to improve decision-making, optimize operations, enhance customer experiences, and drive innovation. It is widely used in industries such as finance, healthcare, marketing, retail, and manufacturing to gain a competitive edge and stay ahead in today's data-driven world. By harnessing the power of Big Data Analytics, organizations can uncover valuable insights that can transform their business processes and drive growth and success in the digital age.</a:t>
            </a:r>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Artificial Intelligence</a:t>
            </a:r>
          </a:p>
        </p:txBody>
      </p:sp>
      <p:sp>
        <p:nvSpPr>
          <p:cNvPr id="3" name="Content Placeholder 2"/>
          <p:cNvSpPr>
            <a:spLocks noGrp="1"/>
          </p:cNvSpPr>
          <p:nvPr>
            <p:ph idx="1"/>
          </p:nvPr>
        </p:nvSpPr>
        <p:spPr/>
        <p:txBody>
          <a:bodyPr/>
          <a:lstStyle/>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Artificial Intelligence</a:t>
            </a:r>
          </a:p>
        </p:txBody>
      </p:sp>
      <p:sp>
        <p:nvSpPr>
          <p:cNvPr id="3" name="Content Placeholder 2"/>
          <p:cNvSpPr>
            <a:spLocks noGrp="1"/>
          </p:cNvSpPr>
          <p:nvPr>
            <p:ph idx="1"/>
          </p:nvPr>
        </p:nvSpPr>
        <p:spPr/>
        <p:txBody>
          <a:bodyPr/>
          <a:lstStyle/>
          <a:p>
            <a:r>
              <a:t>**Artificial intelligence (AI)** refers to the simulation of human intelligence processes by machines, especially computer systems. These processes include learning, reasoning, problem-solving, perception, and language understanding. AI is being used in various fields such as healthcare, finance, autonomous vehicles, and many others to automate tasks that normally require human intelligence. AI can be categorized into two types: narrow AI (which is designed for a specific task) and general AI (which has the ability to perform any intellectual task a human can do). Machine learning is a subset of AI that focuses on the development of computer programs that can access data and use it to learn for themselves. Deep learning is a type of machine learning that uses artificial neural networks to model and interpret complex patterns in data. AI has the potential to revolutionize many industries, but it also raises ethical concerns such as data privacy, bias in algorithms, and job displacement. Overall, AI is a rapidly evolving field with the potential to bring significant changes to society.</a:t>
            </a:r>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Conclusion</a:t>
            </a:r>
          </a:p>
        </p:txBody>
      </p:sp>
      <p:sp>
        <p:nvSpPr>
          <p:cNvPr id="3" name="Content Placeholder 2"/>
          <p:cNvSpPr>
            <a:spLocks noGrp="1"/>
          </p:cNvSpPr>
          <p:nvPr>
            <p:ph idx="1"/>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History of Matrices</a:t>
            </a:r>
          </a:p>
        </p:txBody>
      </p:sp>
      <p:sp>
        <p:nvSpPr>
          <p:cNvPr id="3" name="Content Placeholder 2"/>
          <p:cNvSpPr>
            <a:spLocks noGrp="1"/>
          </p:cNvSpPr>
          <p:nvPr>
            <p:ph idx="1"/>
          </p:nvPr>
        </p:nvSpPr>
        <p:spPr/>
        <p:txBody>
          <a:bodyPr/>
          <a:lstStyle/>
          <a:p>
            <a:r>
              <a:t>Matrices play a crucial role in solving systems of linear equations, transformations, coding theory, graph theory, and other mathematical applications. They provide a powerful tool for representing and manipulating data in a concise and efficient manner.</a:t>
            </a:r>
          </a:p>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Conclusion</a:t>
            </a:r>
          </a:p>
        </p:txBody>
      </p:sp>
      <p:sp>
        <p:nvSpPr>
          <p:cNvPr id="3" name="Content Placeholder 2"/>
          <p:cNvSpPr>
            <a:spLocks noGrp="1"/>
          </p:cNvSpPr>
          <p:nvPr>
            <p:ph idx="1"/>
          </p:nvPr>
        </p:nvSpPr>
        <p:spPr/>
        <p:txBody>
          <a:bodyPr/>
          <a:lstStyle/>
          <a:p>
            <a:r>
              <a:t>Conclusion X in an essay, report, or any other piece of writing is a crucial part summarizing the main points and key arguments that have been made throughout the document. It is important to restate the thesis statement in a concise manner and to demonstrate how the evidence provided in the body of the work supports that thesis. The conclusion is an opportunity to reflect on the significance of the topic and the implications of the findings. It should leave the reader with a sense of closure and a clear understanding of the main ideas discussed. Writing a strong conclusion requires careful consideration of the content that has been covered and a thoughtful reflection on its broader implications.</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History of Matrices</a:t>
            </a:r>
          </a:p>
        </p:txBody>
      </p:sp>
      <p:sp>
        <p:nvSpPr>
          <p:cNvPr id="3" name="Content Placeholder 2"/>
          <p:cNvSpPr>
            <a:spLocks noGrp="1"/>
          </p:cNvSpPr>
          <p:nvPr>
            <p:ph idx="1"/>
          </p:nvPr>
        </p:nvSpPr>
        <p:spPr/>
        <p:txBody>
          <a:bodyPr/>
          <a:lstStyle/>
          <a:p>
            <a:r>
              <a:t>In summary, the history of matrices is a fascinating journey that spans centuries and encompasses contributions from various cultures and mathematicians. Today, matrices have become an essential part of modern mathematics and have a wide range of applications in diverse fields.</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Table of Contents:</a:t>
            </a:r>
          </a:p>
          <a:p/>
          <a:p>
            <a:r>
              <a:t>I. Introduction</a:t>
            </a:r>
          </a:p>
          <a:p>
            <a:r>
              <a:t>    A. Definition of Matrices</a:t>
            </a:r>
          </a:p>
          <a:p>
            <a:r>
              <a:t>    B. History of Matrices</a:t>
            </a:r>
          </a:p>
          <a:p>
            <a:r>
              <a:t>II. Basic Concepts</a:t>
            </a:r>
          </a:p>
          <a:p>
            <a:r>
              <a:t>    A. Elements of a Matrix</a:t>
            </a:r>
          </a:p>
          <a:p>
            <a:r>
              <a:t>    B. Types of Matrices</a:t>
            </a:r>
          </a:p>
          <a:p>
            <a:r>
              <a:t>        1. Row and Column Matrices</a:t>
            </a:r>
          </a:p>
          <a:p>
            <a:r>
              <a:t>        2. Square Matrices</a:t>
            </a:r>
          </a:p>
          <a:p>
            <a:r>
              <a:t>        3. Diagonal Matrices</a:t>
            </a:r>
          </a:p>
          <a:p>
            <a:r>
              <a:t>        4. Identity Matrices</a:t>
            </a:r>
          </a:p>
          <a:p>
            <a:r>
              <a:t>        5. Zero Matrices</a:t>
            </a:r>
          </a:p>
          <a:p>
            <a:r>
              <a:t>    C. Matrix Notation</a:t>
            </a:r>
          </a:p>
          <a:p>
            <a:r>
              <a:t>III. Operations on Matrices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a:t>
            </a:r>
          </a:p>
        </p:txBody>
      </p:sp>
      <p:sp>
        <p:nvSpPr>
          <p:cNvPr id="3" name="Content Placeholder 2"/>
          <p:cNvSpPr>
            <a:spLocks noGrp="1"/>
          </p:cNvSpPr>
          <p:nvPr>
            <p:ph idx="1"/>
          </p:nvPr>
        </p:nvSpPr>
        <p:spPr/>
        <p:txBody>
          <a:bodyPr/>
          <a:lstStyle/>
          <a:p>
            <a:r>
              <a:t>Basic Concepts refers to fundamental ideas or principles that form the foundation of a particular subject or discipline. In various fields such as mathematics, science, philosophy, and linguistics, basic concepts serve as the building blocks upon which more complex theories and frameworks are developed. Understanding these fundamental concepts is essential for acquiring a deeper comprehension of the subject matter and for applying that knowledge to solve problems or engage in further analysis and research. In mathematics, for example, basic concepts like numbers, operations, functions, and equations are crucial for developing more advanced mathematical skills. Similarly, in science, basic concepts such as the scientific method, laws of nature, and hypotheses are fundamental to conducting experiments and forming scientific theories. Overall, a solid grasp of basic concepts is essential for mastering a subject and for engaging in critical thinking and problem-solving activities.</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t>A matrix is a rectangular arrangement of numbers, symbols, or expressions in rows and columns. Each entry in a matrix is called an element. The position of an element in a matrix is specified by its row and column. For example, in a 3x3 matrix:</a:t>
            </a:r>
          </a:p>
          <a:p/>
          <a:p>
            <a:r>
              <a:t>\[ A = \begin{bmatrix} 1 &amp; 2 &amp; 3 \\ 4 &amp; 5 &amp; 6 \\ 7 &amp; 8 &amp; 9 \end{bmatrix} \]</a:t>
            </a:r>
          </a:p>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t>The element in the first row and second column of matrix A would be 2. Thus, in a matrix A with dimensions m x n, the elements are typically denoted as \( a_{ij} \), where i represents the row and j represents the column.</a:t>
            </a:r>
          </a:p>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t>Matrices are an essential concept in various fields such as mathematics, physics, computer science, and engineering. They are used to represent and solve systems of linear equations, perform transformations in geometry, store and manipulate data in computer algorithms, and more. Understanding the elements of a matrix is crucial in working with linear algebra and related disciplines.</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Matrices are rectangular arrays of numbers, symbols, or expressions arranged in rows and columns. They are extensively used in various fields such as mathematics, physics, computer science, and engineering to represent and solve complex problems. Matrices can be classified into several types based on their properties and characteristics. Some of the common types of matrices include:</a:t>
            </a:r>
          </a:p>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1. Row Matrix: A row matrix is a matrix that has only one row and multiple columns.</a:t>
            </a:r>
          </a:p>
          <a:p/>
          <a:p>
            <a:r>
              <a:t>2. Column Matrix: A column matrix is a matrix that has only one column and multiple rows.</a:t>
            </a:r>
          </a:p>
          <a:p/>
          <a:p>
            <a:r>
              <a:t>3. Square Matrix: A square matrix is a matrix that has an equal number of rows and columns.</a:t>
            </a:r>
          </a:p>
          <a:p/>
          <a:p>
            <a:r>
              <a:t>4. Diagonal Matrix: A diagonal matrix is a square matrix in which all the elements outside the main diagonal are zero.</a:t>
            </a:r>
          </a:p>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5. Identity Matrix: An identity matrix is a square matrix in which all the elements of the main diagonal are ones and all other elements are zeros.</a:t>
            </a:r>
          </a:p>
          <a:p/>
          <a:p>
            <a:r>
              <a:t>6. Zero Matrix: A zero matrix is a matrix in which all the elements are zeros.</a:t>
            </a:r>
          </a:p>
          <a:p/>
          <a:p>
            <a:r>
              <a:t>7. Transpose of a Matrix: The transpose of a matrix is obtained by interchanging its rows with columns.</a:t>
            </a:r>
          </a:p>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8. Symmetric Matrix: A matrix is symmetric if it is equal to its transpose.</a:t>
            </a:r>
          </a:p>
          <a:p/>
          <a:p>
            <a:r>
              <a:t>9. Skew-Symmetric Matrix: A matrix is skew-symmetric if its transpose is equal to the negative of the original matrix.</a:t>
            </a:r>
          </a:p>
          <a:p/>
          <a:p>
            <a:r>
              <a:t>10. Orthogonal Matrix: An orthogonal matrix is a square matrix in which the product of the matrix and its transpose equals the identity matrix.</a:t>
            </a:r>
          </a:p>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These are some of the common types of matrices that are frequently used in mathematics and its applications. Each type of matrix has its own unique properties and applications in various areas of study.</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and Column Matrices</a:t>
            </a:r>
          </a:p>
        </p:txBody>
      </p:sp>
      <p:sp>
        <p:nvSpPr>
          <p:cNvPr id="3" name="Content Placeholder 2"/>
          <p:cNvSpPr>
            <a:spLocks noGrp="1"/>
          </p:cNvSpPr>
          <p:nvPr>
            <p:ph idx="1"/>
          </p:nvPr>
        </p:nvSpPr>
        <p:spPr/>
        <p:txBody>
          <a:bodyPr/>
          <a:lstStyle/>
          <a:p>
            <a:r>
              <a:t>Row and column matrices are two different forms of matrices in linear algebra. A row matrix is a matrix that has only one row, while a column matrix is a matrix that has only one column. Both types of matrices can be used to represent data in a compact and organized way.</a:t>
            </a:r>
          </a:p>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Addition and Subtraction of Matrices</a:t>
            </a:r>
          </a:p>
          <a:p>
            <a:r>
              <a:t>    B. Scalar Multiplication</a:t>
            </a:r>
          </a:p>
          <a:p>
            <a:r>
              <a:t>    C. Matrix Multiplication</a:t>
            </a:r>
          </a:p>
          <a:p>
            <a:r>
              <a:t>    D. Transpose of a Matrix</a:t>
            </a:r>
          </a:p>
          <a:p>
            <a:r>
              <a:t>    E. Inverse of a Matrix</a:t>
            </a:r>
          </a:p>
          <a:p>
            <a:r>
              <a:t>IV. Properties of Matrices</a:t>
            </a:r>
          </a:p>
          <a:p>
            <a:r>
              <a:t>    A. Commutativity and Associativity</a:t>
            </a:r>
          </a:p>
          <a:p>
            <a:r>
              <a:t>    B. Distributive Property</a:t>
            </a:r>
          </a:p>
          <a:p>
            <a:r>
              <a:t>    C. Identity Matrix Properties</a:t>
            </a:r>
          </a:p>
          <a:p>
            <a:r>
              <a:t>    D. Inverse Matrix Properties</a:t>
            </a:r>
          </a:p>
          <a:p>
            <a:r>
              <a:t>V. Applications of Matrices</a:t>
            </a:r>
          </a:p>
          <a:p>
            <a:r>
              <a:t>    A. Solving Systems of Linear Equations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and Column Matrices</a:t>
            </a:r>
          </a:p>
        </p:txBody>
      </p:sp>
      <p:sp>
        <p:nvSpPr>
          <p:cNvPr id="3" name="Content Placeholder 2"/>
          <p:cNvSpPr>
            <a:spLocks noGrp="1"/>
          </p:cNvSpPr>
          <p:nvPr>
            <p:ph idx="1"/>
          </p:nvPr>
        </p:nvSpPr>
        <p:spPr/>
        <p:txBody>
          <a:bodyPr/>
          <a:lstStyle/>
          <a:p>
            <a:r>
              <a:t>In a row matrix, the elements are written in a single row from left to right, separated by commas or spaces. For example, a row matrix with elements 1, 2, 3 would be represented as [1 2 3]. On the other hand, a column matrix lists the elements in a single column from top to bottom. Using the same elements 1, 2, 3, a column matrix would be represented as:</a:t>
            </a:r>
          </a:p>
          <a:p/>
          <a:p>
            <a:r>
              <a:t>[1</a:t>
            </a:r>
          </a:p>
          <a:p>
            <a:r>
              <a:t> 2</a:t>
            </a:r>
          </a:p>
          <a:p>
            <a:r>
              <a:t> 3]</a:t>
            </a:r>
          </a:p>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and Column Matrices</a:t>
            </a:r>
          </a:p>
        </p:txBody>
      </p:sp>
      <p:sp>
        <p:nvSpPr>
          <p:cNvPr id="3" name="Content Placeholder 2"/>
          <p:cNvSpPr>
            <a:spLocks noGrp="1"/>
          </p:cNvSpPr>
          <p:nvPr>
            <p:ph idx="1"/>
          </p:nvPr>
        </p:nvSpPr>
        <p:spPr/>
        <p:txBody>
          <a:bodyPr/>
          <a:lstStyle/>
          <a:p>
            <a:r>
              <a:t>Row and column matrices are useful in various mathematical operations such as matrix addition, subtraction, multiplication, and more. They are fundamental components in linear algebra and are used extensively in fields such as physics, engineering, computer science, and economics for data organization and manipulation. Understanding the differences between row and column matrices is crucial for working effectively with matrices in mathematical applications.</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Square Matrices</a:t>
            </a:r>
          </a:p>
        </p:txBody>
      </p:sp>
      <p:sp>
        <p:nvSpPr>
          <p:cNvPr id="3" name="Content Placeholder 2"/>
          <p:cNvSpPr>
            <a:spLocks noGrp="1"/>
          </p:cNvSpPr>
          <p:nvPr>
            <p:ph idx="1"/>
          </p:nvPr>
        </p:nvSpPr>
        <p:spPr/>
        <p:txBody>
          <a:bodyPr/>
          <a:lstStyle/>
          <a:p>
            <a:r>
              <a:t>A square matrix is a matrix that has the same number of rows and columns. It is called a square matrix because its dimensions form a square shape. Square matrices are essential in various mathematical operations and applications, particularly in linear algebra. The size of a square matrix is represented as "n x n," where 'n' denotes the number of rows (which is equal to the number of columns).</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Square Matrices</a:t>
            </a:r>
          </a:p>
        </p:txBody>
      </p:sp>
      <p:sp>
        <p:nvSpPr>
          <p:cNvPr id="3" name="Content Placeholder 2"/>
          <p:cNvSpPr>
            <a:spLocks noGrp="1"/>
          </p:cNvSpPr>
          <p:nvPr>
            <p:ph idx="1"/>
          </p:nvPr>
        </p:nvSpPr>
        <p:spPr/>
        <p:txBody>
          <a:bodyPr/>
          <a:lstStyle/>
          <a:p>
            <a:r>
              <a:t>Square matrices play a significant role in representing linear transformations, solving systems of linear equations, and in many other mathematical operations. They can be added, subtracted, multiplied, and inverted under certain conditions. The determinant of a square matrix is a crucial factor in determining its properties and solutions to systems of equations.</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Square Matrices</a:t>
            </a:r>
          </a:p>
        </p:txBody>
      </p:sp>
      <p:sp>
        <p:nvSpPr>
          <p:cNvPr id="3" name="Content Placeholder 2"/>
          <p:cNvSpPr>
            <a:spLocks noGrp="1"/>
          </p:cNvSpPr>
          <p:nvPr>
            <p:ph idx="1"/>
          </p:nvPr>
        </p:nvSpPr>
        <p:spPr/>
        <p:txBody>
          <a:bodyPr/>
          <a:lstStyle/>
          <a:p>
            <a:r>
              <a:t>Overall, square matrices are fundamental in mathematics and have numerous applications in various fields such as physics, computer science, engineering, and economics. Understanding the properties and operations related to square matrices is essential for solving complex mathematical problems and real-world applications.</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Diagonal Matrices</a:t>
            </a:r>
          </a:p>
        </p:txBody>
      </p:sp>
      <p:sp>
        <p:nvSpPr>
          <p:cNvPr id="3" name="Content Placeholder 2"/>
          <p:cNvSpPr>
            <a:spLocks noGrp="1"/>
          </p:cNvSpPr>
          <p:nvPr>
            <p:ph idx="1"/>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Diagonal Matrices</a:t>
            </a:r>
          </a:p>
        </p:txBody>
      </p:sp>
      <p:sp>
        <p:nvSpPr>
          <p:cNvPr id="3" name="Content Placeholder 2"/>
          <p:cNvSpPr>
            <a:spLocks noGrp="1"/>
          </p:cNvSpPr>
          <p:nvPr>
            <p:ph idx="1"/>
          </p:nvPr>
        </p:nvSpPr>
        <p:spPr/>
        <p:txBody>
          <a:bodyPr/>
          <a:lstStyle/>
          <a:p>
            <a:r>
              <a:t>A diagonal matrix is a square matrix in which all off-diagonal elements are zero. This means that the only non-zero elements in a diagonal matrix are located on the main diagonal, which runs from the top left to the bottom right of the matrix. Diagonal matrices are used in various mathematical applications, such as in linear algebra, where they simplify computations and make certain operations more efficient.</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Diagonal Matrices</a:t>
            </a:r>
          </a:p>
        </p:txBody>
      </p:sp>
      <p:sp>
        <p:nvSpPr>
          <p:cNvPr id="3" name="Content Placeholder 2"/>
          <p:cNvSpPr>
            <a:spLocks noGrp="1"/>
          </p:cNvSpPr>
          <p:nvPr>
            <p:ph idx="1"/>
          </p:nvPr>
        </p:nvSpPr>
        <p:spPr/>
        <p:txBody>
          <a:bodyPr/>
          <a:lstStyle/>
          <a:p/>
          <a:p>
            <a:r>
              <a:t>There are several properties of diagonal matrices that make them useful in different applications. For example, diagonal matrices are easy to manipulate and compute with because operations such as addition, subtraction, and multiplication are straightforward. Additionally, diagonal matrices are easy to invert if all diagonal elements are non-zero.</a:t>
            </a:r>
          </a:p>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Diagonal Matrices</a:t>
            </a:r>
          </a:p>
        </p:txBody>
      </p:sp>
      <p:sp>
        <p:nvSpPr>
          <p:cNvPr id="3" name="Content Placeholder 2"/>
          <p:cNvSpPr>
            <a:spLocks noGrp="1"/>
          </p:cNvSpPr>
          <p:nvPr>
            <p:ph idx="1"/>
          </p:nvPr>
        </p:nvSpPr>
        <p:spPr/>
        <p:txBody>
          <a:bodyPr/>
          <a:lstStyle/>
          <a:p>
            <a:r>
              <a:t>In practical terms, diagonal matrices are commonly used in areas such as physics, engineering, computer science, and economics. In physics, diagonal matrices may be used to represent physical systems with distinct states or energy levels. In engineering, diagonal matrices can simplify calculations involving systems of linear equations. In computer science, diagonal matrices are used in algorithms, data compression, and image processing. In economics, diagonal matrices can be used in models that involve multi-dimensional data analysis.</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Diagonal Matrices</a:t>
            </a:r>
          </a:p>
        </p:txBody>
      </p:sp>
      <p:sp>
        <p:nvSpPr>
          <p:cNvPr id="3" name="Content Placeholder 2"/>
          <p:cNvSpPr>
            <a:spLocks noGrp="1"/>
          </p:cNvSpPr>
          <p:nvPr>
            <p:ph idx="1"/>
          </p:nvPr>
        </p:nvSpPr>
        <p:spPr/>
        <p:txBody>
          <a:bodyPr/>
          <a:lstStyle/>
          <a:p/>
          <a:p>
            <a:r>
              <a:t>Overall, diagonal matrices are a fundamental concept in mathematics and have widespread applications in various fields due to their simplicity and efficiency in computations and data representation.</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B. Transformation of Coordinates</a:t>
            </a:r>
          </a:p>
          <a:p>
            <a:r>
              <a:t>    C. Computer Graphics</a:t>
            </a:r>
          </a:p>
          <a:p>
            <a:r>
              <a:t>    D. Markov Chains</a:t>
            </a:r>
          </a:p>
          <a:p>
            <a:r>
              <a:t>VI. Advanced Concepts</a:t>
            </a:r>
          </a:p>
          <a:p>
            <a:r>
              <a:t>    A. Eigenvalues and Eigenvectors</a:t>
            </a:r>
          </a:p>
          <a:p>
            <a:r>
              <a:t>    B. Singular Value Decomposition (SVD)</a:t>
            </a:r>
          </a:p>
          <a:p>
            <a:r>
              <a:t>    C. Matrix Factorization</a:t>
            </a:r>
          </a:p>
          <a:p>
            <a:r>
              <a:t>VII. Matrix Operations in Real Life</a:t>
            </a:r>
          </a:p>
          <a:p>
            <a:r>
              <a:t>    A. Economic Analysis</a:t>
            </a:r>
          </a:p>
          <a:p>
            <a:r>
              <a:t>    B. Risk Management</a:t>
            </a:r>
          </a:p>
          <a:p>
            <a:r>
              <a:t>    C. Image Processing</a:t>
            </a:r>
          </a:p>
          <a:p>
            <a:r>
              <a:t>    D. Machine Learning</a:t>
            </a:r>
          </a:p>
          <a:p>
            <a:r>
              <a:t>VIII. Challenges and Limitations</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Identity Matrices</a:t>
            </a:r>
          </a:p>
        </p:txBody>
      </p:sp>
      <p:sp>
        <p:nvSpPr>
          <p:cNvPr id="3" name="Content Placeholder 2"/>
          <p:cNvSpPr>
            <a:spLocks noGrp="1"/>
          </p:cNvSpPr>
          <p:nvPr>
            <p:ph idx="1"/>
          </p:nvPr>
        </p:nvSpPr>
        <p:spPr/>
        <p:txBody>
          <a:bodyPr/>
          <a:lstStyle/>
          <a:p>
            <a:r>
              <a:t>An identity matrix is a square matrix in which all the elements of the principal diagonal are ones, while all other elements are zeros. It is denoted by the symbol "I" or "𝐼𝑛", where n represents the size of the identity matrix (n x n). For example, a 2x2 identity matrix would look like:</a:t>
            </a:r>
          </a:p>
          <a:p/>
          <a:p>
            <a:r>
              <a:t>```</a:t>
            </a:r>
          </a:p>
          <a:p>
            <a:r>
              <a:t>1 0</a:t>
            </a:r>
          </a:p>
          <a:p>
            <a:r>
              <a:t>0 1</a:t>
            </a:r>
          </a:p>
          <a:p>
            <a:r>
              <a:t>```</a:t>
            </a:r>
          </a:p>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Identity Matrices</a:t>
            </a:r>
          </a:p>
        </p:txBody>
      </p:sp>
      <p:sp>
        <p:nvSpPr>
          <p:cNvPr id="3" name="Content Placeholder 2"/>
          <p:cNvSpPr>
            <a:spLocks noGrp="1"/>
          </p:cNvSpPr>
          <p:nvPr>
            <p:ph idx="1"/>
          </p:nvPr>
        </p:nvSpPr>
        <p:spPr/>
        <p:txBody>
          <a:bodyPr/>
          <a:lstStyle/>
          <a:p>
            <a:r>
              <a:t>The main characteristic of an identity matrix is that when it is multiplied by another matrix of the same size, the result is the original matrix. This property makes the identity matrix act as the multiplicative identity element in matrix multiplication, just like the number 1 in regular multiplication.</a:t>
            </a:r>
          </a:p>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Identity Matrices</a:t>
            </a:r>
          </a:p>
        </p:txBody>
      </p:sp>
      <p:sp>
        <p:nvSpPr>
          <p:cNvPr id="3" name="Content Placeholder 2"/>
          <p:cNvSpPr>
            <a:spLocks noGrp="1"/>
          </p:cNvSpPr>
          <p:nvPr>
            <p:ph idx="1"/>
          </p:nvPr>
        </p:nvSpPr>
        <p:spPr/>
        <p:txBody>
          <a:bodyPr/>
          <a:lstStyle/>
          <a:p>
            <a:r>
              <a:t>Identity matrices have various applications in mathematics, particularly in linear algebra, where they are used to represent transformations or solve systems of equations. They also play a role in defining inverses of matrices and determining eigenvectors and eigenvalues.</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Zero Matrices</a:t>
            </a:r>
          </a:p>
        </p:txBody>
      </p:sp>
      <p:sp>
        <p:nvSpPr>
          <p:cNvPr id="3" name="Content Placeholder 2"/>
          <p:cNvSpPr>
            <a:spLocks noGrp="1"/>
          </p:cNvSpPr>
          <p:nvPr>
            <p:ph idx="1"/>
          </p:nvPr>
        </p:nvSpPr>
        <p:spPr/>
        <p:txBody>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Zero Matrices</a:t>
            </a:r>
          </a:p>
        </p:txBody>
      </p:sp>
      <p:sp>
        <p:nvSpPr>
          <p:cNvPr id="3" name="Content Placeholder 2"/>
          <p:cNvSpPr>
            <a:spLocks noGrp="1"/>
          </p:cNvSpPr>
          <p:nvPr>
            <p:ph idx="1"/>
          </p:nvPr>
        </p:nvSpPr>
        <p:spPr/>
        <p:txBody>
          <a:bodyPr/>
          <a:lstStyle/>
          <a:p>
            <a:r>
              <a:t>A zero matrix is a matrix in which all of its elements are equal to zero. It is represented by a matrix with all entries being zero, no matter how many rows and columns it has. Zero matrices are commonly denoted by the symbol "O" or "0" with a subscript indicating the dimensions of the matrix, for example, "O&lt;sub&gt;m×n&lt;/sub&gt;" or "0&lt;sub&gt;m×n&lt;/sub&gt;". Zero matrices play an essential role in matrix operations such as addition, subtraction, and multiplication. When a zero matrix is added to another matrix, it does not change the other matrix. In matrix multiplication, zero matrices act as identity matrices, preserving the properties of the other matrix. Zero matrices are also used in various mathematical applications, including solving systems of linear equations, transformations, and computer graphics.</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Notation</a:t>
            </a:r>
          </a:p>
        </p:txBody>
      </p:sp>
      <p:sp>
        <p:nvSpPr>
          <p:cNvPr id="3" name="Content Placeholder 2"/>
          <p:cNvSpPr>
            <a:spLocks noGrp="1"/>
          </p:cNvSpPr>
          <p:nvPr>
            <p:ph idx="1"/>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Notation</a:t>
            </a:r>
          </a:p>
        </p:txBody>
      </p:sp>
      <p:sp>
        <p:nvSpPr>
          <p:cNvPr id="3" name="Content Placeholder 2"/>
          <p:cNvSpPr>
            <a:spLocks noGrp="1"/>
          </p:cNvSpPr>
          <p:nvPr>
            <p:ph idx="1"/>
          </p:nvPr>
        </p:nvSpPr>
        <p:spPr/>
        <p:txBody>
          <a:bodyPr/>
          <a:lstStyle/>
          <a:p>
            <a:r>
              <a:t>C. Matrix Notation is a mathematical representation used to organize and manipulate data or values in a structured format. It consists of rows and columns where each element is identified by its position in the matrix. In C programming, matrices are often declared as a 2-dimensional array using nested square brackets. Elements in the matrix can be accessed and modified using row and column indices. Matrix operations such as addition, subtraction, multiplication, and transposition can be performed using loops and appropriate algorithms. Understanding C. Matrix Notation is essential for working with multi-dimensional data structures and algorithms in the C programming language.</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III. Operations on Matrices:</a:t>
            </a:r>
          </a:p>
          <a:p/>
          <a:p>
            <a:r>
              <a:t>Matrix operations are fundamental in linear algebra and are used for various applications in mathematics, physics, computer science, and more. Some of the key operations on matrices include addition, subtraction, scalar multiplication, matrix multiplication, transposition, determinant calculation, and inverse calculation.</a:t>
            </a:r>
          </a:p>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1. Addition and Subtraction: Matrices of the same dimensions can be added or subtracted by simply adding or subtracting corresponding elements. For example, if A and B are two matrices of the same dimension, their sum (A + B) or difference (A - B) is calculated by adding or subtracting their respective elements.</a:t>
            </a:r>
          </a:p>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2. Scalar Multiplication: A matrix can be multiplied by a scalar (a single number) by multiplying each element of the matrix by that scalar. For example, if k is a scalar and A is a matrix, the scalar product kA is obtained by multiplying each element of A by k.</a:t>
            </a:r>
          </a:p>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Computational Complexity</a:t>
            </a:r>
          </a:p>
          <a:p>
            <a:r>
              <a:t>    B. Numerical Stability</a:t>
            </a:r>
          </a:p>
          <a:p>
            <a:r>
              <a:t>    C. Dimensionality</a:t>
            </a:r>
          </a:p>
          <a:p>
            <a:r>
              <a:t>IX. Future of Matrices</a:t>
            </a:r>
          </a:p>
          <a:p>
            <a:r>
              <a:t>    A. Quantum Computing</a:t>
            </a:r>
          </a:p>
          <a:p>
            <a:r>
              <a:t>    B. Big Data Analytics</a:t>
            </a:r>
          </a:p>
          <a:p>
            <a:r>
              <a:t>    C. Artificial Intelligence</a:t>
            </a:r>
          </a:p>
          <a:p>
            <a:r>
              <a:t>X. Conclusion</a:t>
            </a:r>
          </a:p>
          <a:p/>
          <a:p>
            <a:pPr lvl="1"/>
            <a:r>
              <a:t>Table of Contents:</a:t>
            </a:r>
          </a:p>
          <a:p>
            <a:pPr lvl="1"/>
          </a:p>
          <a:p>
            <a:pPr lvl="1"/>
            <a:r>
              <a:t>I. Introduction</a:t>
            </a:r>
          </a:p>
          <a:p>
            <a:pPr lvl="1"/>
            <a:r>
              <a:t>    A. Definition of Matrices</a:t>
            </a:r>
          </a:p>
          <a:p>
            <a:pPr lvl="1"/>
            <a:r>
              <a:t>    B. History of Matrices</a:t>
            </a:r>
          </a:p>
          <a:p>
            <a:pPr lvl="1"/>
            <a:r>
              <a:t>II. Basic Concepts</a:t>
            </a:r>
          </a:p>
          <a:p>
            <a:pPr lvl="1"/>
            <a:r>
              <a:t>    A. Elements of a Matrix</a:t>
            </a:r>
          </a:p>
          <a:p>
            <a:pPr lvl="1"/>
            <a:r>
              <a:t>    B. Types of Matrices</a:t>
            </a:r>
          </a:p>
          <a:p>
            <a:pPr lvl="1"/>
            <a:r>
              <a:t>        1. Row and Column Matrices</a:t>
            </a:r>
          </a:p>
          <a:p>
            <a:pPr lvl="1"/>
            <a:r>
              <a:t>        2. Square Matrices</a:t>
            </a:r>
          </a:p>
          <a:p>
            <a:pPr lvl="1"/>
            <a:r>
              <a:t>        3. Diagonal Matrices</a:t>
            </a:r>
          </a:p>
          <a:p>
            <a:pPr lvl="1"/>
            <a:r>
              <a:t>        4. Identity Matrices</a:t>
            </a:r>
          </a:p>
          <a:p>
            <a:pPr lvl="1"/>
            <a:r>
              <a:t>        5. Zero Matrices</a:t>
            </a:r>
          </a:p>
          <a:p>
            <a:pPr lvl="1"/>
            <a:r>
              <a:t>    C. Matrix Notation</a:t>
            </a:r>
          </a:p>
          <a:p>
            <a:pPr lvl="1"/>
            <a:r>
              <a:t>III. Operations on Matrices</a:t>
            </a:r>
          </a:p>
          <a:p>
            <a:pPr lvl="1"/>
            <a:r>
              <a:t>    A. Addition and Subtraction of Matrices</a:t>
            </a:r>
          </a:p>
          <a:p>
            <a:pPr lvl="1"/>
            <a:r>
              <a:t>    B. Scalar Multiplication</a:t>
            </a:r>
          </a:p>
          <a:p>
            <a:pPr lvl="1"/>
            <a:r>
              <a:t>    C. Matrix Multiplication</a:t>
            </a:r>
          </a:p>
          <a:p>
            <a:pPr lvl="1"/>
            <a:r>
              <a:t>    D. Transpose of a Matrix</a:t>
            </a:r>
          </a:p>
          <a:p>
            <a:pPr lvl="1"/>
            <a:r>
              <a:t>    E. Inverse of a Matrix</a:t>
            </a:r>
          </a:p>
          <a:p>
            <a:pPr lvl="1"/>
            <a:r>
              <a:t>IV. Properties of Matrices</a:t>
            </a:r>
          </a:p>
          <a:p>
            <a:pPr lvl="1"/>
            <a:r>
              <a:t>    A. Commutativity and Associativity</a:t>
            </a:r>
          </a:p>
          <a:p>
            <a:pPr lvl="1"/>
            <a:r>
              <a:t>    B. Distributive Property</a:t>
            </a:r>
          </a:p>
          <a:p>
            <a:pPr lvl="1"/>
            <a:r>
              <a:t>    C. Identity Matrix Properties</a:t>
            </a:r>
          </a:p>
          <a:p>
            <a:pPr lvl="1"/>
            <a:r>
              <a:t>    D. Inverse Matrix Properties</a:t>
            </a:r>
          </a:p>
          <a:p>
            <a:pPr lvl="1"/>
            <a:r>
              <a:t>V. Applications of Matrices</a:t>
            </a:r>
          </a:p>
          <a:p>
            <a:pPr lvl="1"/>
            <a:r>
              <a:t>    A. Solving Systems of Linear Equations</a:t>
            </a:r>
          </a:p>
          <a:p>
            <a:pPr lvl="1"/>
            <a:r>
              <a:t>    B. Transformation of Coordinates</a:t>
            </a:r>
          </a:p>
          <a:p>
            <a:pPr lvl="1"/>
            <a:r>
              <a:t>    C. Computer Graphics</a:t>
            </a:r>
          </a:p>
          <a:p>
            <a:pPr lvl="1"/>
            <a:r>
              <a:t>    D. Markov Chains</a:t>
            </a:r>
          </a:p>
          <a:p>
            <a:pPr lvl="1"/>
            <a:r>
              <a:t>VI. Advanced Concepts</a:t>
            </a:r>
          </a:p>
          <a:p>
            <a:pPr lvl="1"/>
            <a:r>
              <a:t>    A. Eigenvalues and Eigenvectors</a:t>
            </a:r>
          </a:p>
          <a:p>
            <a:pPr lvl="1"/>
            <a:r>
              <a:t>    B. Singular Value Decomposition (SVD)</a:t>
            </a:r>
          </a:p>
          <a:p>
            <a:pPr lvl="1"/>
            <a:r>
              <a:t>    C. Matrix Factorization</a:t>
            </a:r>
          </a:p>
          <a:p>
            <a:pPr lvl="1"/>
            <a:r>
              <a:t>VII. Matrix Operations in Real Life</a:t>
            </a:r>
          </a:p>
          <a:p>
            <a:pPr lvl="1"/>
            <a:r>
              <a:t>    A. Economic Analysis</a:t>
            </a:r>
          </a:p>
          <a:p>
            <a:pPr lvl="1"/>
            <a:r>
              <a:t>    B. Risk Management</a:t>
            </a:r>
          </a:p>
          <a:p>
            <a:pPr lvl="1"/>
            <a:r>
              <a:t>    C. Image Processing</a:t>
            </a:r>
          </a:p>
          <a:p>
            <a:pPr lvl="1"/>
            <a:r>
              <a:t>    D. Machine Learning</a:t>
            </a:r>
          </a:p>
          <a:p>
            <a:pPr lvl="1"/>
            <a:r>
              <a:t>VIII. Challenges and Limitations</a:t>
            </a:r>
          </a:p>
          <a:p>
            <a:pPr lvl="1"/>
            <a:r>
              <a:t>    A. Computational Complexity</a:t>
            </a:r>
          </a:p>
          <a:p>
            <a:pPr lvl="1"/>
            <a:r>
              <a:t>    B. Numerical Stability</a:t>
            </a:r>
          </a:p>
          <a:p>
            <a:pPr lvl="1"/>
            <a:r>
              <a:t>    C. Dimensionality</a:t>
            </a:r>
          </a:p>
          <a:p>
            <a:pPr lvl="1"/>
            <a:r>
              <a:t>IX. Future of Matrices</a:t>
            </a:r>
          </a:p>
          <a:p>
            <a:pPr lvl="1"/>
            <a:r>
              <a:t>    A. Quantum Computing</a:t>
            </a:r>
          </a:p>
          <a:p>
            <a:pPr lvl="1"/>
            <a:r>
              <a:t>    B. Big Data Analytics</a:t>
            </a:r>
          </a:p>
          <a:p>
            <a:pPr lvl="1"/>
            <a:r>
              <a:t>    C. Artificial Intelligence</a:t>
            </a:r>
          </a:p>
          <a:p>
            <a:pPr lvl="1"/>
            <a:r>
              <a:t>X. Conclusion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3. Matrix Multiplication: One of the most important operations on matrices is matrix multiplication. For two matrices A (m x n) and B (n x p), the product of A and B denoted by AB is a matrix C (m x p) where each element c_ij in C is obtained by the dot product of the i-th row of A and the j-th column of B.</a:t>
            </a:r>
          </a:p>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4. Transposition: The transpose of a matrix is obtained by flipping the matrix over its diagonal, which converts its rows into columns and vice versa. If A is an m x n matrix, then the transpose of A denoted by A^T is an n x m matrix.</a:t>
            </a:r>
          </a:p>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5. Determinant Calculation: The determinant of a square matrix is a scalar value that can be calculated using different methods, such as cofactor expansion or row operations. The determinant provides important information about the matrix, such as invertibility and volume scaling factor.</a:t>
            </a:r>
          </a:p>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6. Inverse Calculation: The inverse of a square matrix A is another matrix denoted by A^-1, such that their product is the identity matrix, i.e., AA^-1 = A^-1A = I. Finding the inverse of a matrix involves techniques like Gaussian elimination, adjoint matrix calculation, or using the determinant.</a:t>
            </a:r>
          </a:p>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Understanding these operations on matrices is crucial for solving systems of linear equations, transforming geometric shapes, solving optimization problems, and various other applications in mathematics and beyond.</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and Subtraction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and Subtraction of Matrices</a:t>
            </a:r>
          </a:p>
        </p:txBody>
      </p:sp>
      <p:sp>
        <p:nvSpPr>
          <p:cNvPr id="3" name="Content Placeholder 2"/>
          <p:cNvSpPr>
            <a:spLocks noGrp="1"/>
          </p:cNvSpPr>
          <p:nvPr>
            <p:ph idx="1"/>
          </p:nvPr>
        </p:nvSpPr>
        <p:spPr/>
        <p:txBody>
          <a:bodyPr/>
          <a:lstStyle/>
          <a:p>
            <a:r>
              <a:t>Matrix addition and subtraction involve performing operations on matrices by adding or subtracting corresponding elements. In order to add or subtract matrices, they must have the same dimensions, meaning they must have the same number of rows and the same number of columns. The process involves adding or subtracting each element in the same position from the two matrices to form a new matrix with the same dimensions.</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and Subtraction of Matrices</a:t>
            </a:r>
          </a:p>
        </p:txBody>
      </p:sp>
      <p:sp>
        <p:nvSpPr>
          <p:cNvPr id="3" name="Content Placeholder 2"/>
          <p:cNvSpPr>
            <a:spLocks noGrp="1"/>
          </p:cNvSpPr>
          <p:nvPr>
            <p:ph idx="1"/>
          </p:nvPr>
        </p:nvSpPr>
        <p:spPr/>
        <p:txBody>
          <a:bodyPr/>
          <a:lstStyle/>
          <a:p/>
          <a:p>
            <a:r>
              <a:t>For example, given two matrices A and B:</a:t>
            </a:r>
          </a:p>
          <a:p>
            <a:r>
              <a:t>A = [ [1, 2],</a:t>
            </a:r>
          </a:p>
          <a:p>
            <a:r>
              <a:t>      [3, 4] ]</a:t>
            </a:r>
          </a:p>
          <a:p>
            <a:r>
              <a:t>B = [ [5, 6],</a:t>
            </a:r>
          </a:p>
          <a:p>
            <a:r>
              <a:t>      [7, 8] ]</a:t>
            </a:r>
          </a:p>
          <a:p/>
          <a:p>
            <a:r>
              <a:t>To add A and B, you add the corresponding elements together:</a:t>
            </a:r>
          </a:p>
          <a:p>
            <a:r>
              <a:t>A + B = [ [1+5, 2+6],</a:t>
            </a:r>
          </a:p>
          <a:p>
            <a:r>
              <a:t>          [3+7, 4+8] ]</a:t>
            </a:r>
          </a:p>
          <a:p>
            <a:r>
              <a:t>      = [ [6, 8],</a:t>
            </a:r>
          </a:p>
          <a:p>
            <a:r>
              <a:t>          [10, 12] ]</a:t>
            </a:r>
          </a:p>
          <a:p/>
          <a:p>
            <a:r>
              <a:t>Similarly, to subtract A from B:</a:t>
            </a:r>
          </a:p>
          <a:p>
            <a:r>
              <a:t>A - B = [ [1-5, 2-6],</a:t>
            </a:r>
          </a:p>
          <a:p>
            <a:r>
              <a:t>          [3-7, 4-8] ]</a:t>
            </a:r>
          </a:p>
          <a:p>
            <a:r>
              <a:t>      = [ [-4, -4],</a:t>
            </a:r>
          </a:p>
          <a:p>
            <a:r>
              <a:t>          [-4, -4] ]</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and Subtraction of Matrices</a:t>
            </a:r>
          </a:p>
        </p:txBody>
      </p:sp>
      <p:sp>
        <p:nvSpPr>
          <p:cNvPr id="3" name="Content Placeholder 2"/>
          <p:cNvSpPr>
            <a:spLocks noGrp="1"/>
          </p:cNvSpPr>
          <p:nvPr>
            <p:ph idx="1"/>
          </p:nvPr>
        </p:nvSpPr>
        <p:spPr/>
        <p:txBody>
          <a:bodyPr/>
          <a:lstStyle/>
          <a:p>
            <a:r>
              <a:t>Matrix addition and subtraction are fundamental operations in linear algebra and are used in various mathematical applications, such as solving systems of linear equations, transformations, and computer graphics. It is essential to understand the rules and properties of matrix addition and subtraction to work with matrices effectively in different fields of study and applications.</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Scalar Multiplication</a:t>
            </a:r>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Scalar Multiplication</a:t>
            </a:r>
          </a:p>
        </p:txBody>
      </p:sp>
      <p:sp>
        <p:nvSpPr>
          <p:cNvPr id="3" name="Content Placeholder 2"/>
          <p:cNvSpPr>
            <a:spLocks noGrp="1"/>
          </p:cNvSpPr>
          <p:nvPr>
            <p:ph idx="1"/>
          </p:nvPr>
        </p:nvSpPr>
        <p:spPr/>
        <p:txBody>
          <a:bodyPr/>
          <a:lstStyle/>
          <a:p>
            <a:r>
              <a:t>Scalar multiplication is a mathematical operation performed on a vector, where each element of the vector is multiplied by a scalar, which is a single number. In simpler terms, scalar multiplication involves scaling a vector by a fixed value. The result of scalar multiplication is a new vector with the same direction as the original vector but possibly a different magnitude depending on the scalar value used. This operation is a fundamental concept in linear algebra and is widely used in various fields such as physics, engineering, and computer science.</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Multiplication</a:t>
            </a:r>
          </a:p>
        </p:txBody>
      </p:sp>
      <p:sp>
        <p:nvSpPr>
          <p:cNvPr id="3" name="Content Placeholder 2"/>
          <p:cNvSpPr>
            <a:spLocks noGrp="1"/>
          </p:cNvSpPr>
          <p:nvPr>
            <p:ph idx="1"/>
          </p:nvPr>
        </p:nvSpPr>
        <p:spPr/>
        <p:txBody>
          <a:bodyPr/>
          <a:lstStyle/>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Multiplication</a:t>
            </a:r>
          </a:p>
        </p:txBody>
      </p:sp>
      <p:sp>
        <p:nvSpPr>
          <p:cNvPr id="3" name="Content Placeholder 2"/>
          <p:cNvSpPr>
            <a:spLocks noGrp="1"/>
          </p:cNvSpPr>
          <p:nvPr>
            <p:ph idx="1"/>
          </p:nvPr>
        </p:nvSpPr>
        <p:spPr/>
        <p:txBody>
          <a:bodyPr/>
          <a:lstStyle/>
          <a:p>
            <a:r>
              <a:t>Matrix multiplication in C involves multiplying two matrices to obtain a new matrix. To achieve this, we can use nested loops to iterate through the rows and columns of the matrices. The resulting matrix will have dimensions based on the number of rows from the first matrix and the number of columns from the second matrix. It's important to ensure that the number of columns in the first matrix matches the number of rows in the second matrix for the multiplication to be valid. Each element in the resulting matrix is calculated by multiplying elements from the corresponding rows and columns in the original matrices and summing up these products. The process involves careful indexing and mathematical operations to correctly perform matrix multiplication in C.</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r>
              <a:t>The transpose of a matrix is a fundamental operation in linear algebra that involves swapping its rows with columns. Mathematically, for an m x n matrix A, the transpose, denoted as A^T, is an n x m matrix obtained by reflecting the elements of A over its main diagonal (top-left to bottom-right). This means that the entry in the i-th row and j-th column of A becomes the entry in the j-th row and i-th column of A^T.</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p>
            <a:r>
              <a:t>The transpose operation is crucial in various mathematical and engineering applications, such as solving systems of linear equations, computing determinants, and performing transformations in vector spaces. It has several important properties:</a:t>
            </a:r>
          </a:p>
          <a:p/>
          <a:p>
            <a:r>
              <a:t>1. (A^T)^T = A: The transpose of a transpose is the original matrix.</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r>
              <a:t>2. (cA)^T = cA^T: The transpose of a scalar multiple of a matrix is equal to the scalar multiple of the transpose of the matrix.</a:t>
            </a:r>
          </a:p>
          <a:p>
            <a:r>
              <a:t>3. (A + B)^T = A^T + B^T: The transpose of the sum of two matrices is equal to the sum of their transposes.</a:t>
            </a:r>
          </a:p>
          <a:p>
            <a:r>
              <a:t>4. (AB)^T = B^T A^T: The transpose of the product of two matrices is equal to the product of their transposes in the reverse order.</a:t>
            </a:r>
          </a:p>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r>
              <a:t>Understanding and applying matrix transposition is essential for various advanced topics in mathematics, such as eigenvalues and eigenvectors, diagonalization, and orthogonal matrices. It is a powerful tool that simplifies computations and enables efficient manipulation of matrix data in different fields of study.</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The inverse of a matrix is a fundamental concept in linear algebra. Given a square matrix A, if there exists another square matrix B such that the product of A and B results in the identity matrix I, then B is considered the inverse of A, denoted as A^-1.</a:t>
            </a:r>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To calculate the inverse of a matrix, there are various methods such as the Gauss-Jordan elimination method, matrix adjoint method, and elementary row operations. The existence of the inverse is contingent upon the determinant of the matrix. If the determinant of matrix A is non-zero, then A is invertible, and A^-1 exists.</a:t>
            </a:r>
          </a:p>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is a detailed list included at the beginning of a document or book, outlining the contents and structure of the material that follows. It acts as a roadmap for readers, indicating the organization of the content and providing a quick reference tool for finding specific information within the document or book. Typically, the Table of Contents lists the titles or headings of sections, chapters, or other major divisions, along with corresponding page numbers. This allows readers to easily navigate through the material, locate specific topics of interest, and understand the overall structure of the document or book. A well-organized Table of Contents is essential for enhancing the usability and readability of a document or book, facilitating efficient access to information and improving the overall user experience.</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The inverse of a matrix has several important properties. For instance, the product of a matrix and its inverse is the identity matrix, i.e., A * A^-1 = I. Additionally, the inverse of the inverse of a matrix is the matrix itself, i.e., (A^-1)^-1 = A. However, not all matrices have inverses, and singular (non-invertible) matrices have determinants equal to zero.</a:t>
            </a:r>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Understanding how to find the inverse of a matrix is crucial in various mathematical and engineering applications, including solving systems of linear equations, computing eigenvectors and eigenvalues, and performing transformations in computer graphics and optimization problems.</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Properties of Matrices</a:t>
            </a:r>
          </a:p>
        </p:txBody>
      </p:sp>
      <p:sp>
        <p:nvSpPr>
          <p:cNvPr id="3" name="Content Placeholder 2"/>
          <p:cNvSpPr>
            <a:spLocks noGrp="1"/>
          </p:cNvSpPr>
          <p:nvPr>
            <p:ph idx="1"/>
          </p:nvPr>
        </p:nvSpPr>
        <p:spPr/>
        <p:txBody>
          <a:bodyPr/>
          <a:lstStyle/>
          <a:p>
            <a:r>
              <a:t>The properties of matrices are essential features that define their behavior and characteristics in various mathematical operations. Some fundamental properties of matrices include:</a:t>
            </a:r>
          </a:p>
          <a:p/>
          <a:p>
            <a:r>
              <a:t>1. Addition Property: Matrices can be added together only if they have the same dimensions. This means that a matrix of dimensions m x n can only be added to another matrix of the same dimensions m x n.</a:t>
            </a:r>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Properties of Matrices</a:t>
            </a:r>
          </a:p>
        </p:txBody>
      </p:sp>
      <p:sp>
        <p:nvSpPr>
          <p:cNvPr id="3" name="Content Placeholder 2"/>
          <p:cNvSpPr>
            <a:spLocks noGrp="1"/>
          </p:cNvSpPr>
          <p:nvPr>
            <p:ph idx="1"/>
          </p:nvPr>
        </p:nvSpPr>
        <p:spPr/>
        <p:txBody>
          <a:bodyPr/>
          <a:lstStyle/>
          <a:p>
            <a:r>
              <a:t>2. Scalar Multiplication Property: A matrix can be multiplied by a scalar (real number). This operation involves multiplying each element of the matrix by the scalar.</a:t>
            </a:r>
          </a:p>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Properties of Matrices</a:t>
            </a:r>
          </a:p>
        </p:txBody>
      </p:sp>
      <p:sp>
        <p:nvSpPr>
          <p:cNvPr id="3" name="Content Placeholder 2"/>
          <p:cNvSpPr>
            <a:spLocks noGrp="1"/>
          </p:cNvSpPr>
          <p:nvPr>
            <p:ph idx="1"/>
          </p:nvPr>
        </p:nvSpPr>
        <p:spPr/>
        <p:txBody>
          <a:bodyPr/>
          <a:lstStyle/>
          <a:p>
            <a:r>
              <a:t>3. Multiplication Property: Matrix multiplication is a more complex operation where two matrices are multiplied together. The number of columns in the first matrix must equal the number of rows in the second matrix for the multiplication to be possible.</a:t>
            </a:r>
          </a:p>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Properties of Matrices</a:t>
            </a:r>
          </a:p>
        </p:txBody>
      </p:sp>
      <p:sp>
        <p:nvSpPr>
          <p:cNvPr id="3" name="Content Placeholder 2"/>
          <p:cNvSpPr>
            <a:spLocks noGrp="1"/>
          </p:cNvSpPr>
          <p:nvPr>
            <p:ph idx="1"/>
          </p:nvPr>
        </p:nvSpPr>
        <p:spPr/>
        <p:txBody>
          <a:bodyPr/>
          <a:lstStyle/>
          <a:p>
            <a:r>
              <a:t>4. Identity Matrix Property: An identity matrix is a special matrix that, when multiplied with another matrix, results in the same matrix. It acts similarly to the number 1 in scalar multiplication.</a:t>
            </a:r>
          </a:p>
          <a:p/>
          <a:p>
            <a:r>
              <a:t>5. Transpose Property: The transpose of a matrix is obtained by flipping the matrix over its main diagonal. This operation changes the rows into columns and vice versa.</a:t>
            </a:r>
          </a:p>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Properties of Matrices</a:t>
            </a:r>
          </a:p>
        </p:txBody>
      </p:sp>
      <p:sp>
        <p:nvSpPr>
          <p:cNvPr id="3" name="Content Placeholder 2"/>
          <p:cNvSpPr>
            <a:spLocks noGrp="1"/>
          </p:cNvSpPr>
          <p:nvPr>
            <p:ph idx="1"/>
          </p:nvPr>
        </p:nvSpPr>
        <p:spPr/>
        <p:txBody>
          <a:bodyPr/>
          <a:lstStyle/>
          <a:p>
            <a:r>
              <a:t>6. Inverse Property: Not all matrices have an inverse, but for those that do, the inverse matrix, when multiplied by the original matrix, results in the identity matrix.</a:t>
            </a:r>
          </a:p>
          <a:p/>
          <a:p>
            <a:r>
              <a:t>7. Determinant Property: The determinant of a square matrix is a scalar value that provides important information about the matrix, such as whether it is invertible or singular.</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Properties of Matrices</a:t>
            </a:r>
          </a:p>
        </p:txBody>
      </p:sp>
      <p:sp>
        <p:nvSpPr>
          <p:cNvPr id="3" name="Content Placeholder 2"/>
          <p:cNvSpPr>
            <a:spLocks noGrp="1"/>
          </p:cNvSpPr>
          <p:nvPr>
            <p:ph idx="1"/>
          </p:nvPr>
        </p:nvSpPr>
        <p:spPr/>
        <p:txBody>
          <a:bodyPr/>
          <a:lstStyle/>
          <a:p>
            <a:r>
              <a:t>Understanding these properties is crucial for solving matrix equations, performing operations, and analyzing the behavior of matrices in various mathematical contexts.</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Commutativity and Associativity</a:t>
            </a:r>
          </a:p>
        </p:txBody>
      </p:sp>
      <p:sp>
        <p:nvSpPr>
          <p:cNvPr id="3" name="Content Placeholder 2"/>
          <p:cNvSpPr>
            <a:spLocks noGrp="1"/>
          </p:cNvSpPr>
          <p:nvPr>
            <p:ph idx="1"/>
          </p:nvPr>
        </p:nvSpPr>
        <p:spPr/>
        <p:txBody>
          <a:bodyPr/>
          <a:lstStyle/>
          <a:p>
            <a:r>
              <a:t>Commutativity and associativity are two fundamental properties in mathematics, particularly in algebra and arithmetic.</a:t>
            </a:r>
          </a:p>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Commutativity and Associativity</a:t>
            </a:r>
          </a:p>
        </p:txBody>
      </p:sp>
      <p:sp>
        <p:nvSpPr>
          <p:cNvPr id="3" name="Content Placeholder 2"/>
          <p:cNvSpPr>
            <a:spLocks noGrp="1"/>
          </p:cNvSpPr>
          <p:nvPr>
            <p:ph idx="1"/>
          </p:nvPr>
        </p:nvSpPr>
        <p:spPr/>
        <p:txBody>
          <a:bodyPr/>
          <a:lstStyle/>
          <a:p>
            <a:r>
              <a:t>Commutativity refers to the property of a mathematical operation where the order of the operands does not affect the result. For example, addition and multiplication are commutative operations because changing the order of the numbers being added or multiplied does not change the result. In other words, a + b = b + a and a * b = b * a for all numbers a and b.</a:t>
            </a:r>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Commutativity and Associativity</a:t>
            </a:r>
          </a:p>
        </p:txBody>
      </p:sp>
      <p:sp>
        <p:nvSpPr>
          <p:cNvPr id="3" name="Content Placeholder 2"/>
          <p:cNvSpPr>
            <a:spLocks noGrp="1"/>
          </p:cNvSpPr>
          <p:nvPr>
            <p:ph idx="1"/>
          </p:nvPr>
        </p:nvSpPr>
        <p:spPr/>
        <p:txBody>
          <a:bodyPr/>
          <a:lstStyle/>
          <a:p>
            <a:r>
              <a:t>Associativity, on the other hand, is a property of a mathematical operation where the grouping of the operands does not affect the result. For example, addition and multiplication are associative operations because changing the grouping of numbers being added or multiplied does not change the result. In other words, (a + b) + c = a + (b + c) and (a * b) * c = a * (b * c) for all numbers a, b, and c.</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Commutativity and Associativity</a:t>
            </a:r>
          </a:p>
        </p:txBody>
      </p:sp>
      <p:sp>
        <p:nvSpPr>
          <p:cNvPr id="3" name="Content Placeholder 2"/>
          <p:cNvSpPr>
            <a:spLocks noGrp="1"/>
          </p:cNvSpPr>
          <p:nvPr>
            <p:ph idx="1"/>
          </p:nvPr>
        </p:nvSpPr>
        <p:spPr/>
        <p:txBody>
          <a:bodyPr/>
          <a:lstStyle/>
          <a:p/>
          <a:p>
            <a:r>
              <a:t>These properties play a crucial role in various mathematical concepts and calculations, simplifying computations and allowing for more straightforward manipulation of expressions and equations. Understanding commutativity and associativity can help in solving mathematical problems efficiently and effectively.</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Distributive Property</a:t>
            </a:r>
          </a:p>
        </p:txBody>
      </p:sp>
      <p:sp>
        <p:nvSpPr>
          <p:cNvPr id="3" name="Content Placeholder 2"/>
          <p:cNvSpPr>
            <a:spLocks noGrp="1"/>
          </p:cNvSpPr>
          <p:nvPr>
            <p:ph idx="1"/>
          </p:nvPr>
        </p:nvSpPr>
        <p:spPr/>
        <p:txBody>
          <a:bodyPr/>
          <a:lstStyle/>
          <a:p>
            <a:r>
              <a:t>The distributive property, denoted as \( a(b + c) = ab + ac \), is a fundamental property in mathematics that describes how multiplication interacts with addition. In simple terms, it states that when we multiply a number by the sum of two other numbers, it is the same as multiplying the number by each of the two numbers and then adding the results together. </a:t>
            </a:r>
          </a:p>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Distributive Property</a:t>
            </a:r>
          </a:p>
        </p:txBody>
      </p:sp>
      <p:sp>
        <p:nvSpPr>
          <p:cNvPr id="3" name="Content Placeholder 2"/>
          <p:cNvSpPr>
            <a:spLocks noGrp="1"/>
          </p:cNvSpPr>
          <p:nvPr>
            <p:ph idx="1"/>
          </p:nvPr>
        </p:nvSpPr>
        <p:spPr/>
        <p:txBody>
          <a:bodyPr/>
          <a:lstStyle/>
          <a:p>
            <a:r>
              <a:t>This property is useful in simplifying algebraic expressions and equations. By applying the distributive property, we can efficiently expand and factorize expressions, solve equations, and manipulate various mathematical operations involving addition and multiplication. Understanding and applying the distributive property is crucial in algebra and beyond for solving a wide range of mathematical problems.</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Identity Matrix Properties</a:t>
            </a:r>
          </a:p>
        </p:txBody>
      </p:sp>
      <p:sp>
        <p:nvSpPr>
          <p:cNvPr id="3" name="Content Placeholder 2"/>
          <p:cNvSpPr>
            <a:spLocks noGrp="1"/>
          </p:cNvSpPr>
          <p:nvPr>
            <p:ph idx="1"/>
          </p:nvPr>
        </p:nvSpPr>
        <p:spPr/>
        <p:txBody>
          <a:bodyPr/>
          <a:lstStyle/>
          <a:p>
            <a:r>
              <a:t>An identity matrix in a square matrix with "1" along the main diagonal from the top-left to the bottom-right, and "0" everywhere else. The properties of an identity matrix include:</a:t>
            </a:r>
          </a:p>
          <a:p/>
          <a:p>
            <a:r>
              <a:t>1. Multiplicative Property: When an identity matrix is multiplied by another matrix, the result is the other matrix itself. This property is analogous to the concept of multiplying by 1 in regular arithmetic.</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Identity Matrix Properties</a:t>
            </a:r>
          </a:p>
        </p:txBody>
      </p:sp>
      <p:sp>
        <p:nvSpPr>
          <p:cNvPr id="3" name="Content Placeholder 2"/>
          <p:cNvSpPr>
            <a:spLocks noGrp="1"/>
          </p:cNvSpPr>
          <p:nvPr>
            <p:ph idx="1"/>
          </p:nvPr>
        </p:nvSpPr>
        <p:spPr/>
        <p:txBody>
          <a:bodyPr/>
          <a:lstStyle/>
          <a:p>
            <a:r>
              <a:t>2. Size Property: The size of an identity matrix is determined by the number of rows or columns it has, denoted by the symbol "n" where n x n represents an n-by-n identity matrix.</a:t>
            </a:r>
          </a:p>
          <a:p/>
          <a:p>
            <a:r>
              <a:t>3. Inverse Property: The inverse of an identity matrix is itself. This means that the inverse of the matrix where all diagonal elements are 1 and other elements are 0 is the matrix itself.</a:t>
            </a:r>
          </a:p>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Identity Matrix Properties</a:t>
            </a:r>
          </a:p>
        </p:txBody>
      </p:sp>
      <p:sp>
        <p:nvSpPr>
          <p:cNvPr id="3" name="Content Placeholder 2"/>
          <p:cNvSpPr>
            <a:spLocks noGrp="1"/>
          </p:cNvSpPr>
          <p:nvPr>
            <p:ph idx="1"/>
          </p:nvPr>
        </p:nvSpPr>
        <p:spPr/>
        <p:txBody>
          <a:bodyPr/>
          <a:lstStyle/>
          <a:p>
            <a:r>
              <a:t>4. Addition Property: When an identity matrix is added to another matrix, it does not change the other matrix. This property mirrors the neutral element in addition, which is 0 in regular arithmetic.</a:t>
            </a:r>
          </a:p>
          <a:p/>
          <a:p>
            <a:r>
              <a:t>5. Transformation Property: In linear algebra, identity matrices are used as a reference point or starting point for various transformations and operations on vectors and matrices.</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Identity Matrix Properties</a:t>
            </a:r>
          </a:p>
        </p:txBody>
      </p:sp>
      <p:sp>
        <p:nvSpPr>
          <p:cNvPr id="3" name="Content Placeholder 2"/>
          <p:cNvSpPr>
            <a:spLocks noGrp="1"/>
          </p:cNvSpPr>
          <p:nvPr>
            <p:ph idx="1"/>
          </p:nvPr>
        </p:nvSpPr>
        <p:spPr/>
        <p:txBody>
          <a:bodyPr/>
          <a:lstStyle/>
          <a:p>
            <a:r>
              <a:t>These properties make the identity matrix a fundamental concept in linear algebra and matrix operations.</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Inverse Matrix Properties</a:t>
            </a:r>
          </a:p>
        </p:txBody>
      </p:sp>
      <p:sp>
        <p:nvSpPr>
          <p:cNvPr id="3" name="Content Placeholder 2"/>
          <p:cNvSpPr>
            <a:spLocks noGrp="1"/>
          </p:cNvSpPr>
          <p:nvPr>
            <p:ph idx="1"/>
          </p:nvPr>
        </p:nvSpPr>
        <p:spPr/>
        <p:txBody>
          <a:bodyPr/>
          <a:lstStyle/>
          <a:p>
            <a:r>
              <a:t>The inverse of a matrix is a fundamental concept in linear algebra with various important properties. Inverse matrix properties include:</a:t>
            </a:r>
          </a:p>
          <a:p/>
          <a:p>
            <a:r>
              <a:t>1. Existence: A square matrix A has an inverse if and only if its determinant (denoted as |A|) is non-zero. If the determinant is zero, the matrix is singular and does not have an inverse.</a:t>
            </a:r>
          </a:p>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Inverse Matrix Properties</a:t>
            </a:r>
          </a:p>
        </p:txBody>
      </p:sp>
      <p:sp>
        <p:nvSpPr>
          <p:cNvPr id="3" name="Content Placeholder 2"/>
          <p:cNvSpPr>
            <a:spLocks noGrp="1"/>
          </p:cNvSpPr>
          <p:nvPr>
            <p:ph idx="1"/>
          </p:nvPr>
        </p:nvSpPr>
        <p:spPr/>
        <p:txBody>
          <a:bodyPr/>
          <a:lstStyle/>
          <a:p>
            <a:r>
              <a:t>2. Unique Inverse: If a matrix A has an inverse, it is unique. This means that there is only one matrix B such that A * B = B * A = I (where I is the identity matrix).</a:t>
            </a:r>
          </a:p>
          <a:p/>
          <a:p>
            <a:r>
              <a:t>3. Calculation: The inverse of a matrix can be calculated using various methods, such as Gaussian elimination, adjugate matrix formula, or elementary row operations.</a:t>
            </a:r>
          </a:p>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Table of Contents is a detailed list included at the beginning of a document or book, outlining the contents and structure of the material that follows. It acts as a roadmap for readers, indicating the organization of the content and providing a quick reference tool for finding specific information within the document or book. Typically, the Table of Contents lists the titles or headings of sections, chapters, or other major divisions, along with corresponding page numbers. This allows readers to easily navigate through the material, locate specific topics of interest, and understand the overall structure of the document or book. A well-organized Table of Contents is essential for enhancing the usability and readability of a document or book, facilitating efficient access to information and improving the overall user experience.</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Inverse Matrix Properties</a:t>
            </a:r>
          </a:p>
        </p:txBody>
      </p:sp>
      <p:sp>
        <p:nvSpPr>
          <p:cNvPr id="3" name="Content Placeholder 2"/>
          <p:cNvSpPr>
            <a:spLocks noGrp="1"/>
          </p:cNvSpPr>
          <p:nvPr>
            <p:ph idx="1"/>
          </p:nvPr>
        </p:nvSpPr>
        <p:spPr/>
        <p:txBody>
          <a:bodyPr/>
          <a:lstStyle/>
          <a:p>
            <a:r>
              <a:t>4. Properties of the Identity Matrix: A * A^(-1) = A^(-1) * A = I, where A^(-1) is the inverse of A, and I is the identity matrix.</a:t>
            </a:r>
          </a:p>
          <a:p/>
          <a:p>
            <a:r>
              <a:t>5. Product of Inverses: If matrices A and B are invertible, then the product AB is also invertible, and (AB)^(-1) = B^(-1) * A^(-1).</a:t>
            </a:r>
          </a:p>
          <a:p/>
          <a:p>
            <a:r>
              <a:t>6. Transpose of Inverse: The inverse of the transpose of a matrix is equal to the transpose of the inverse: (A^T)^(-1) = (A^(-1))^T.</a:t>
            </a:r>
          </a:p>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Inverse Matrix Properties</a:t>
            </a:r>
          </a:p>
        </p:txBody>
      </p:sp>
      <p:sp>
        <p:nvSpPr>
          <p:cNvPr id="3" name="Content Placeholder 2"/>
          <p:cNvSpPr>
            <a:spLocks noGrp="1"/>
          </p:cNvSpPr>
          <p:nvPr>
            <p:ph idx="1"/>
          </p:nvPr>
        </p:nvSpPr>
        <p:spPr/>
        <p:txBody>
          <a:bodyPr/>
          <a:lstStyle/>
          <a:p>
            <a:r>
              <a:t>7. Inverse of a Product: The inverse of a product of matrices is the reverse order of the individual inverses: (AB)^(-1) = B^(-1) * A^(-1).</a:t>
            </a:r>
          </a:p>
          <a:p/>
          <a:p>
            <a:r>
              <a:t>Understanding these properties is crucial for solving systems of linear equations, computing eigenvectors and eigenvalues, and various other applications in mathematics and beyond.</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Matrices, a fundamental concept in linear algebra, find various applications in different fields of mathematics, science, engineering, and technology. Some of the key applications of matrices are:</a:t>
            </a:r>
          </a:p>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1. **Solving Systems of Linear Equations**: Matrices are commonly used to represent and solve systems of linear equations. By using methods like Gaussian elimination or matrix inversion, we can find the solutions to these systems efficiently.</a:t>
            </a:r>
          </a:p>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2. **Computer Graphics**: In computer graphics, transformations like translation, rotation, and scaling are often represented and manipulated using matrices. Matrices help in performing these transformations quickly and effectively.</a:t>
            </a:r>
          </a:p>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3. **Statistics and Data Analysis**: Matrices play a crucial role in statistics and data analysis. Techniques like principal component analysis (PCA), linear regression, and data clustering involve matrix operations to process and analyze large datasets.</a:t>
            </a:r>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4. **Quantum Mechanics**: In quantum mechanics, operators representing observables like position, momentum, and spin are often represented as matrices. Matrix operations help in calculating the outcomes of quantum experiments accurately.</a:t>
            </a:r>
          </a:p>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5. **Electrical Circuits**: Matrices are used to model and analyze electrical circuits. Techniques like nodal analysis and mesh analysis rely on matrix methods to determine currents and voltages in complex circuits.</a:t>
            </a:r>
          </a:p>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6. **Optimization Problems**: Matrices are essential in solving optimization problems, such as least squares approximation, linear programming, and quadratic programming. Matrix operations help in finding optimal solutions efficiently.</a:t>
            </a:r>
          </a:p>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7. **Economics and Finance**: Matrix algebra is widely used in economics and finance to model economic systems, analyze market trends, and optimize financial portfolios. Techniques like input-output analysis and Markowitz portfolio theory rely heavily on matrices.</a:t>
            </a:r>
          </a:p>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