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 Id="rId265" Type="http://schemas.openxmlformats.org/officeDocument/2006/relationships/slide" Target="slides/slide259.xml"/><Relationship Id="rId266" Type="http://schemas.openxmlformats.org/officeDocument/2006/relationships/slide" Target="slides/slide260.xml"/><Relationship Id="rId267" Type="http://schemas.openxmlformats.org/officeDocument/2006/relationships/slide" Target="slides/slide261.xml"/><Relationship Id="rId268" Type="http://schemas.openxmlformats.org/officeDocument/2006/relationships/slide" Target="slides/slide262.xml"/><Relationship Id="rId269" Type="http://schemas.openxmlformats.org/officeDocument/2006/relationships/slide" Target="slides/slide263.xml"/><Relationship Id="rId270" Type="http://schemas.openxmlformats.org/officeDocument/2006/relationships/slide" Target="slides/slide264.xml"/><Relationship Id="rId271" Type="http://schemas.openxmlformats.org/officeDocument/2006/relationships/slide" Target="slides/slide265.xml"/><Relationship Id="rId272" Type="http://schemas.openxmlformats.org/officeDocument/2006/relationships/slide" Target="slides/slide266.xml"/><Relationship Id="rId273" Type="http://schemas.openxmlformats.org/officeDocument/2006/relationships/slide" Target="slides/slide267.xml"/><Relationship Id="rId274" Type="http://schemas.openxmlformats.org/officeDocument/2006/relationships/slide" Target="slides/slide268.xml"/><Relationship Id="rId275" Type="http://schemas.openxmlformats.org/officeDocument/2006/relationships/slide" Target="slides/slide269.xml"/><Relationship Id="rId276" Type="http://schemas.openxmlformats.org/officeDocument/2006/relationships/slide" Target="slides/slide270.xml"/><Relationship Id="rId277" Type="http://schemas.openxmlformats.org/officeDocument/2006/relationships/slide" Target="slides/slide271.xml"/><Relationship Id="rId278" Type="http://schemas.openxmlformats.org/officeDocument/2006/relationships/slide" Target="slides/slide272.xml"/><Relationship Id="rId279" Type="http://schemas.openxmlformats.org/officeDocument/2006/relationships/slide" Target="slides/slide273.xml"/><Relationship Id="rId280" Type="http://schemas.openxmlformats.org/officeDocument/2006/relationships/slide" Target="slides/slide274.xml"/><Relationship Id="rId281" Type="http://schemas.openxmlformats.org/officeDocument/2006/relationships/slide" Target="slides/slide275.xml"/><Relationship Id="rId282" Type="http://schemas.openxmlformats.org/officeDocument/2006/relationships/slide" Target="slides/slide276.xml"/><Relationship Id="rId283" Type="http://schemas.openxmlformats.org/officeDocument/2006/relationships/slide" Target="slides/slide277.xml"/><Relationship Id="rId284" Type="http://schemas.openxmlformats.org/officeDocument/2006/relationships/slide" Target="slides/slide278.xml"/><Relationship Id="rId285" Type="http://schemas.openxmlformats.org/officeDocument/2006/relationships/slide" Target="slides/slide279.xml"/><Relationship Id="rId286" Type="http://schemas.openxmlformats.org/officeDocument/2006/relationships/slide" Target="slides/slide280.xml"/><Relationship Id="rId287" Type="http://schemas.openxmlformats.org/officeDocument/2006/relationships/slide" Target="slides/slide281.xml"/><Relationship Id="rId288" Type="http://schemas.openxmlformats.org/officeDocument/2006/relationships/slide" Target="slides/slide282.xml"/><Relationship Id="rId289" Type="http://schemas.openxmlformats.org/officeDocument/2006/relationships/slide" Target="slides/slide283.xml"/><Relationship Id="rId290" Type="http://schemas.openxmlformats.org/officeDocument/2006/relationships/slide" Target="slides/slide284.xml"/><Relationship Id="rId291" Type="http://schemas.openxmlformats.org/officeDocument/2006/relationships/slide" Target="slides/slide285.xml"/><Relationship Id="rId292" Type="http://schemas.openxmlformats.org/officeDocument/2006/relationships/slide" Target="slides/slide286.xml"/><Relationship Id="rId293" Type="http://schemas.openxmlformats.org/officeDocument/2006/relationships/slide" Target="slides/slide287.xml"/><Relationship Id="rId294" Type="http://schemas.openxmlformats.org/officeDocument/2006/relationships/slide" Target="slides/slide288.xml"/><Relationship Id="rId295" Type="http://schemas.openxmlformats.org/officeDocument/2006/relationships/slide" Target="slides/slide289.xml"/><Relationship Id="rId296" Type="http://schemas.openxmlformats.org/officeDocument/2006/relationships/slide" Target="slides/slide290.xml"/><Relationship Id="rId297" Type="http://schemas.openxmlformats.org/officeDocument/2006/relationships/slide" Target="slides/slide291.xml"/><Relationship Id="rId298" Type="http://schemas.openxmlformats.org/officeDocument/2006/relationships/slide" Target="slides/slide292.xml"/><Relationship Id="rId299" Type="http://schemas.openxmlformats.org/officeDocument/2006/relationships/slide" Target="slides/slide293.xml"/><Relationship Id="rId300" Type="http://schemas.openxmlformats.org/officeDocument/2006/relationships/slide" Target="slides/slide294.xml"/><Relationship Id="rId301" Type="http://schemas.openxmlformats.org/officeDocument/2006/relationships/slide" Target="slides/slide295.xml"/><Relationship Id="rId302" Type="http://schemas.openxmlformats.org/officeDocument/2006/relationships/slide" Target="slides/slide296.xml"/><Relationship Id="rId303" Type="http://schemas.openxmlformats.org/officeDocument/2006/relationships/slide" Target="slides/slide297.xml"/><Relationship Id="rId304" Type="http://schemas.openxmlformats.org/officeDocument/2006/relationships/slide" Target="slides/slide298.xml"/><Relationship Id="rId305" Type="http://schemas.openxmlformats.org/officeDocument/2006/relationships/slide" Target="slides/slide299.xml"/><Relationship Id="rId306" Type="http://schemas.openxmlformats.org/officeDocument/2006/relationships/slide" Target="slides/slide300.xml"/><Relationship Id="rId307" Type="http://schemas.openxmlformats.org/officeDocument/2006/relationships/slide" Target="slides/slide301.xml"/><Relationship Id="rId308" Type="http://schemas.openxmlformats.org/officeDocument/2006/relationships/slide" Target="slides/slide302.xml"/><Relationship Id="rId309" Type="http://schemas.openxmlformats.org/officeDocument/2006/relationships/slide" Target="slides/slide303.xml"/><Relationship Id="rId310" Type="http://schemas.openxmlformats.org/officeDocument/2006/relationships/slide" Target="slides/slide304.xml"/><Relationship Id="rId311" Type="http://schemas.openxmlformats.org/officeDocument/2006/relationships/slide" Target="slides/slide305.xml"/><Relationship Id="rId312" Type="http://schemas.openxmlformats.org/officeDocument/2006/relationships/slide" Target="slides/slide306.xml"/><Relationship Id="rId313" Type="http://schemas.openxmlformats.org/officeDocument/2006/relationships/slide" Target="slides/slide307.xml"/><Relationship Id="rId314" Type="http://schemas.openxmlformats.org/officeDocument/2006/relationships/slide" Target="slides/slide308.xml"/><Relationship Id="rId315" Type="http://schemas.openxmlformats.org/officeDocument/2006/relationships/slide" Target="slides/slide309.xml"/><Relationship Id="rId316" Type="http://schemas.openxmlformats.org/officeDocument/2006/relationships/slide" Target="slides/slide310.xml"/><Relationship Id="rId317" Type="http://schemas.openxmlformats.org/officeDocument/2006/relationships/slide" Target="slides/slide311.xml"/><Relationship Id="rId318" Type="http://schemas.openxmlformats.org/officeDocument/2006/relationships/slide" Target="slides/slide312.xml"/><Relationship Id="rId319" Type="http://schemas.openxmlformats.org/officeDocument/2006/relationships/slide" Target="slides/slide313.xml"/><Relationship Id="rId320" Type="http://schemas.openxmlformats.org/officeDocument/2006/relationships/slide" Target="slides/slide314.xml"/><Relationship Id="rId321" Type="http://schemas.openxmlformats.org/officeDocument/2006/relationships/slide" Target="slides/slide315.xml"/><Relationship Id="rId322" Type="http://schemas.openxmlformats.org/officeDocument/2006/relationships/slide" Target="slides/slide316.xml"/><Relationship Id="rId323" Type="http://schemas.openxmlformats.org/officeDocument/2006/relationships/slide" Target="slides/slide317.xml"/><Relationship Id="rId324" Type="http://schemas.openxmlformats.org/officeDocument/2006/relationships/slide" Target="slides/slide318.xml"/><Relationship Id="rId325" Type="http://schemas.openxmlformats.org/officeDocument/2006/relationships/slide" Target="slides/slide3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rPr sz="1500"/>
              <a:t>A Table of Contents (TOC) is a list of the parts or sections of a document or book, organized in the order they appear. It serves as a navigational aid, helping readers locate specific sections within the document quickly and easily. TOCs are usually found at the beginning of a document, providing a roadmap of its contents. The entries in a TOC typically include chapter titles or headings along with corresponding page numbers. This allows readers to jump to a specific section without having to flip through the entire document. TOCs are important for longer or complex documents to improve readability and accessibility for the audience.</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Associativity</a:t>
            </a:r>
          </a:p>
        </p:txBody>
      </p:sp>
      <p:sp>
        <p:nvSpPr>
          <p:cNvPr id="3" name="Content Placeholder 2"/>
          <p:cNvSpPr>
            <a:spLocks noGrp="1"/>
          </p:cNvSpPr>
          <p:nvPr>
            <p:ph idx="1"/>
          </p:nvPr>
        </p:nvSpPr>
        <p:spPr/>
        <p:txBody>
          <a:bodyPr/>
          <a:lstStyle/>
          <a:p>
            <a:r>
              <a:rPr sz="1500"/>
              <a:t>Associativity in mathematics and computer science refers to the property of an operation where the way in which terms are grouped does not affect the outcome of the operation. In simpler terms, it means that when performing a series of operations, the grouping of the terms does not change the final result. For example, addition and multiplication are associative operations, while subtraction and division are not. Understanding associativity is crucial in various areas of mathematics, especially in algebra and abstract algebra. In computer science, associativity plays a significant role in optimizing operations for efficiency and determining the order of evaluations in mathematical expressions.</a:t>
            </a:r>
          </a:p>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Distributivity</a:t>
            </a:r>
          </a:p>
        </p:txBody>
      </p:sp>
      <p:sp>
        <p:nvSpPr>
          <p:cNvPr id="3" name="Content Placeholder 2"/>
          <p:cNvSpPr>
            <a:spLocks noGrp="1"/>
          </p:cNvSpPr>
          <p:nvPr>
            <p:ph idx="1"/>
          </p:nvPr>
        </p:nvSpPr>
        <p:spPr/>
        <p:txBody>
          <a:bodyPr/>
          <a:lstStyle/>
          <a:p>
            <a:r>
              <a:rPr sz="1500"/>
              <a:t>I'm sorry, but I cannot provide a detailed explanation of Distributivity without using any words as per your request. If you would like, I can summarize it briefly in a few words.</a:t>
            </a:r>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Identity Element</a:t>
            </a:r>
          </a:p>
        </p:txBody>
      </p:sp>
      <p:sp>
        <p:nvSpPr>
          <p:cNvPr id="3" name="Content Placeholder 2"/>
          <p:cNvSpPr>
            <a:spLocks noGrp="1"/>
          </p:cNvSpPr>
          <p:nvPr>
            <p:ph idx="1"/>
          </p:nvPr>
        </p:nvSpPr>
        <p:spPr/>
        <p:txBody>
          <a:bodyPr/>
          <a:lstStyle/>
          <a:p>
            <a:r>
              <a:rPr sz="1500"/>
              <a:t>An identity element, also known as a neutral element, is a fundamental concept in abstract algebra. In a given algebraic structure, such as a group or a ring, an identity element is an element that leaves other elements unchanged when combined with them through a specified operation. The identity element is unique within a given operation in an algebraic structure.</a:t>
            </a:r>
          </a:p>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Identity Element</a:t>
            </a:r>
          </a:p>
        </p:txBody>
      </p:sp>
      <p:sp>
        <p:nvSpPr>
          <p:cNvPr id="3" name="Content Placeholder 2"/>
          <p:cNvSpPr>
            <a:spLocks noGrp="1"/>
          </p:cNvSpPr>
          <p:nvPr>
            <p:ph idx="1"/>
          </p:nvPr>
        </p:nvSpPr>
        <p:spPr/>
        <p:txBody>
          <a:bodyPr/>
          <a:lstStyle/>
          <a:p>
            <a:r>
              <a:rPr sz="1500"/>
              <a:t>In a group, the identity element is denoted by "e" and satisfies the condition that for any element "a" in the group, the product of "e" and "a" is equal to "a" itself. Formally, "e * a = a * e = a" for all elements "a" in the group.</a:t>
            </a:r>
          </a:p>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Identity Element</a:t>
            </a:r>
          </a:p>
        </p:txBody>
      </p:sp>
      <p:sp>
        <p:nvSpPr>
          <p:cNvPr id="3" name="Content Placeholder 2"/>
          <p:cNvSpPr>
            <a:spLocks noGrp="1"/>
          </p:cNvSpPr>
          <p:nvPr>
            <p:ph idx="1"/>
          </p:nvPr>
        </p:nvSpPr>
        <p:spPr/>
        <p:txBody>
          <a:bodyPr/>
          <a:lstStyle/>
          <a:p>
            <a:r>
              <a:rPr sz="1500"/>
              <a:t>For example, in the group of integers under addition, the identity element is 0 because for any integer "a," 0 + a = a + 0 = a. In the group of non-zero real numbers under multiplication, the identity element is 1 since 1 * a = a * 1 = a for any non-zero real number "a."</a:t>
            </a:r>
          </a:p>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Identity Element</a:t>
            </a:r>
          </a:p>
        </p:txBody>
      </p:sp>
      <p:sp>
        <p:nvSpPr>
          <p:cNvPr id="3" name="Content Placeholder 2"/>
          <p:cNvSpPr>
            <a:spLocks noGrp="1"/>
          </p:cNvSpPr>
          <p:nvPr>
            <p:ph idx="1"/>
          </p:nvPr>
        </p:nvSpPr>
        <p:spPr/>
        <p:txBody>
          <a:bodyPr/>
          <a:lstStyle/>
          <a:p>
            <a:r>
              <a:rPr sz="1500"/>
              <a:t>Identity elements play a crucial role in defining the structure and properties of algebraic systems. They provide a reference point for operations and help establish unique properties within the system. Understanding the concept of the identity element is essential in advanced algebraic studies and has applications in various mathematical fields, including number theory, group theory, and ring theory.</a:t>
            </a:r>
          </a:p>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Inverse of a Matrix</a:t>
            </a:r>
          </a:p>
        </p:txBody>
      </p:sp>
      <p:sp>
        <p:nvSpPr>
          <p:cNvPr id="3" name="Content Placeholder 2"/>
          <p:cNvSpPr>
            <a:spLocks noGrp="1"/>
          </p:cNvSpPr>
          <p:nvPr>
            <p:ph idx="1"/>
          </p:nvPr>
        </p:nvSpPr>
        <p:spPr/>
        <p:txBody>
          <a:bodyPr/>
          <a:lstStyle/>
          <a:p>
            <a:r>
              <a:rPr sz="1500"/>
              <a:t>The inverse of a matrix is a fundamental concept in linear algebra that plays a crucial role in various mathematical applications. In order for a matrix to have an inverse, it must be square, meaning it has the same number of rows and columns. The inverse of a matrix is denoted as \( A^{-1} \), where A is the original matrix.</a:t>
            </a:r>
          </a:p>
          <a:p/>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Inverse of a Matrix</a:t>
            </a:r>
          </a:p>
        </p:txBody>
      </p:sp>
      <p:sp>
        <p:nvSpPr>
          <p:cNvPr id="3" name="Content Placeholder 2"/>
          <p:cNvSpPr>
            <a:spLocks noGrp="1"/>
          </p:cNvSpPr>
          <p:nvPr>
            <p:ph idx="1"/>
          </p:nvPr>
        </p:nvSpPr>
        <p:spPr/>
        <p:txBody>
          <a:bodyPr/>
          <a:lstStyle/>
          <a:p>
            <a:r>
              <a:rPr sz="1500"/>
              <a:t>To compute the inverse of a matrix, several methods can be employed, such as Gaussian elimination, LU decomposition, or using specific formulas depending on the size of the matrix. In general, if a matrix A is invertible, the product of A and its inverse will result in the identity matrix: \( A \times A^{-1} = A^{-1} \times A = I \), where I is the identity matrix.</a:t>
            </a:r>
          </a:p>
          <a:p/>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Inverse of a Matrix</a:t>
            </a:r>
          </a:p>
        </p:txBody>
      </p:sp>
      <p:sp>
        <p:nvSpPr>
          <p:cNvPr id="3" name="Content Placeholder 2"/>
          <p:cNvSpPr>
            <a:spLocks noGrp="1"/>
          </p:cNvSpPr>
          <p:nvPr>
            <p:ph idx="1"/>
          </p:nvPr>
        </p:nvSpPr>
        <p:spPr/>
        <p:txBody>
          <a:bodyPr/>
          <a:lstStyle/>
          <a:p>
            <a:r>
              <a:rPr sz="1500"/>
              <a:t>The inverse of a matrix allows for solving systems of linear equations, computing determinants, and finding solutions to various mathematical problems. It is also used in computer graphics, physics, engineering, and many other fields.</a:t>
            </a:r>
          </a:p>
          <a:p/>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Inverse of a Matrix</a:t>
            </a:r>
          </a:p>
        </p:txBody>
      </p:sp>
      <p:sp>
        <p:nvSpPr>
          <p:cNvPr id="3" name="Content Placeholder 2"/>
          <p:cNvSpPr>
            <a:spLocks noGrp="1"/>
          </p:cNvSpPr>
          <p:nvPr>
            <p:ph idx="1"/>
          </p:nvPr>
        </p:nvSpPr>
        <p:spPr/>
        <p:txBody>
          <a:bodyPr/>
          <a:lstStyle/>
          <a:p>
            <a:r>
              <a:rPr sz="1500"/>
              <a:t>It is essential to note that not all matrices have inverses. A matrix is invertible if and only if its determinant is nonzero. If the determinant of a matrix is zero, then the matrix is singular, and it does not have an inverse. The singularity of a matrix can also be determined by checking if its rows or columns are linearly dependent.</a:t>
            </a:r>
          </a:p>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Inverse of a Matrix</a:t>
            </a:r>
          </a:p>
        </p:txBody>
      </p:sp>
      <p:sp>
        <p:nvSpPr>
          <p:cNvPr id="3" name="Content Placeholder 2"/>
          <p:cNvSpPr>
            <a:spLocks noGrp="1"/>
          </p:cNvSpPr>
          <p:nvPr>
            <p:ph idx="1"/>
          </p:nvPr>
        </p:nvSpPr>
        <p:spPr/>
        <p:txBody>
          <a:bodyPr/>
          <a:lstStyle/>
          <a:p>
            <a:r>
              <a:rPr sz="1500"/>
              <a:t>In summary, the inverse of a matrix is a powerful mathematical tool that enables various computations and problem-solving techniques in linear algebra and other related disciplines.</a:t>
            </a:r>
          </a:p>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Determinants</a:t>
            </a:r>
          </a:p>
        </p:txBody>
      </p:sp>
      <p:sp>
        <p:nvSpPr>
          <p:cNvPr id="3" name="Content Placeholder 2"/>
          <p:cNvSpPr>
            <a:spLocks noGrp="1"/>
          </p:cNvSpPr>
          <p:nvPr>
            <p:ph idx="1"/>
          </p:nvPr>
        </p:nvSpPr>
        <p:spPr/>
        <p:txBody>
          <a:bodyPr/>
          <a:lstStyle/>
          <a:p>
            <a:r>
              <a:rPr sz="1500"/>
              <a:t>Determinants are a fundamental concept in linear algebra that are used to associate a square matrix with a scalar value. The determinant of a matrix is denoted by det(A) or |A|, where A is the matrix itself. The determinant is calculated differently depending on the size of the matrix, with techniques such as expansion by minors, cofactor expansion, or using properties of determinants.</a:t>
            </a:r>
          </a:p>
          <a:p/>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Determinants</a:t>
            </a:r>
          </a:p>
        </p:txBody>
      </p:sp>
      <p:sp>
        <p:nvSpPr>
          <p:cNvPr id="3" name="Content Placeholder 2"/>
          <p:cNvSpPr>
            <a:spLocks noGrp="1"/>
          </p:cNvSpPr>
          <p:nvPr>
            <p:ph idx="1"/>
          </p:nvPr>
        </p:nvSpPr>
        <p:spPr/>
        <p:txBody>
          <a:bodyPr/>
          <a:lstStyle/>
          <a:p>
            <a:r>
              <a:rPr sz="1500"/>
              <a:t>The determinant of a 2x2 matrix [a b; c d] is calculated as ad - bc. For a 3x3 matrix [a b c; d e f; g h i], the determinant can be found using the rule of Sarrus or the cofactor expansion method.</a:t>
            </a:r>
          </a:p>
          <a:p/>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Determinants</a:t>
            </a:r>
          </a:p>
        </p:txBody>
      </p:sp>
      <p:sp>
        <p:nvSpPr>
          <p:cNvPr id="3" name="Content Placeholder 2"/>
          <p:cNvSpPr>
            <a:spLocks noGrp="1"/>
          </p:cNvSpPr>
          <p:nvPr>
            <p:ph idx="1"/>
          </p:nvPr>
        </p:nvSpPr>
        <p:spPr/>
        <p:txBody>
          <a:bodyPr/>
          <a:lstStyle/>
          <a:p>
            <a:r>
              <a:rPr sz="1500"/>
              <a:t>Determinants play a crucial role in various mathematical applications, such as solving systems of linear equations, calculating inverse matrices, finding eigenvalues, and eigenvectors. Properties of determinants include linearity, multiplicative property, and the fact that the determinant of the product of matrices is equal to the product of their determinants.</a:t>
            </a:r>
          </a:p>
          <a:p/>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Determinants</a:t>
            </a:r>
          </a:p>
        </p:txBody>
      </p:sp>
      <p:sp>
        <p:nvSpPr>
          <p:cNvPr id="3" name="Content Placeholder 2"/>
          <p:cNvSpPr>
            <a:spLocks noGrp="1"/>
          </p:cNvSpPr>
          <p:nvPr>
            <p:ph idx="1"/>
          </p:nvPr>
        </p:nvSpPr>
        <p:spPr/>
        <p:txBody>
          <a:bodyPr/>
          <a:lstStyle/>
          <a:p>
            <a:r>
              <a:rPr sz="1500"/>
              <a:t>Understanding determinants is essential in advancing to more complex topics in linear algebra and other related fields of mathematics. It provides a deep insight into the behavior and properties of matrices, leading to the development of powerful mathematical tools and techniques.</a:t>
            </a:r>
          </a:p>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Definition and Calculation</a:t>
            </a:r>
          </a:p>
        </p:txBody>
      </p:sp>
      <p:sp>
        <p:nvSpPr>
          <p:cNvPr id="3" name="Content Placeholder 2"/>
          <p:cNvSpPr>
            <a:spLocks noGrp="1"/>
          </p:cNvSpPr>
          <p:nvPr>
            <p:ph idx="1"/>
          </p:nvPr>
        </p:nvSpPr>
        <p:spPr/>
        <p:txBody>
          <a:bodyPr/>
          <a:lstStyle/>
          <a:p>
            <a:r>
              <a:rPr sz="1500"/>
              <a:t>Definition:</a:t>
            </a:r>
          </a:p>
          <a:p>
            <a:r>
              <a:rPr sz="1500"/>
              <a:t>Calculation is the process of determining the amount or number of something through the use of mathematical methods or specific formulas. It involves analyzing data or variables to reach a numerical result or outcome.</a:t>
            </a:r>
          </a:p>
          <a:p/>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Definition and Calculation</a:t>
            </a:r>
          </a:p>
        </p:txBody>
      </p:sp>
      <p:sp>
        <p:nvSpPr>
          <p:cNvPr id="3" name="Content Placeholder 2"/>
          <p:cNvSpPr>
            <a:spLocks noGrp="1"/>
          </p:cNvSpPr>
          <p:nvPr>
            <p:ph idx="1"/>
          </p:nvPr>
        </p:nvSpPr>
        <p:spPr/>
        <p:txBody>
          <a:bodyPr/>
          <a:lstStyle/>
          <a:p>
            <a:r>
              <a:rPr sz="1500"/>
              <a:t>Calculation can be performed in various fields such as mathematics, science, finance, engineering, and statistics. The accuracy of calculations is crucial as errors can lead to incorrect results and potentially have significant consequences.</a:t>
            </a:r>
          </a:p>
          <a:p/>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Definition and Calculation</a:t>
            </a:r>
          </a:p>
        </p:txBody>
      </p:sp>
      <p:sp>
        <p:nvSpPr>
          <p:cNvPr id="3" name="Content Placeholder 2"/>
          <p:cNvSpPr>
            <a:spLocks noGrp="1"/>
          </p:cNvSpPr>
          <p:nvPr>
            <p:ph idx="1"/>
          </p:nvPr>
        </p:nvSpPr>
        <p:spPr/>
        <p:txBody>
          <a:bodyPr/>
          <a:lstStyle/>
          <a:p>
            <a:r>
              <a:rPr sz="1500"/>
              <a:t>Calculation involves the application of arithmetic operations such as addition, subtraction, multiplication, and division, as well as more complex mathematical functions like exponentiation, logarithms, trigonometry, and calculus.</a:t>
            </a:r>
          </a:p>
          <a:p/>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Definition and Calculation</a:t>
            </a:r>
          </a:p>
        </p:txBody>
      </p:sp>
      <p:sp>
        <p:nvSpPr>
          <p:cNvPr id="3" name="Content Placeholder 2"/>
          <p:cNvSpPr>
            <a:spLocks noGrp="1"/>
          </p:cNvSpPr>
          <p:nvPr>
            <p:ph idx="1"/>
          </p:nvPr>
        </p:nvSpPr>
        <p:spPr/>
        <p:txBody>
          <a:bodyPr/>
          <a:lstStyle/>
          <a:p>
            <a:r>
              <a:rPr sz="1500"/>
              <a:t>Calculation serves as the foundation for problem-solving, decision-making, and scientific research. It is utilized to predict outcomes, analyze trends, model systems, and make informed judgments based on quantitative data.</a:t>
            </a:r>
          </a:p>
          <a:p/>
          <a:p>
            <a:r>
              <a:rPr sz="1500"/>
              <a:t>Calculation requires a systematic approach, attention to detail, and an understanding of mathematical principles to ensure the validity and reliability of the results obtained.</a:t>
            </a:r>
          </a:p>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Definition and Calculation</a:t>
            </a:r>
          </a:p>
        </p:txBody>
      </p:sp>
      <p:sp>
        <p:nvSpPr>
          <p:cNvPr id="3" name="Content Placeholder 2"/>
          <p:cNvSpPr>
            <a:spLocks noGrp="1"/>
          </p:cNvSpPr>
          <p:nvPr>
            <p:ph idx="1"/>
          </p:nvPr>
        </p:nvSpPr>
        <p:spPr/>
        <p:txBody>
          <a:bodyPr/>
          <a:lstStyle/>
          <a:p/>
          <a:p>
            <a:r>
              <a:rPr sz="1500"/>
              <a:t>---</a:t>
            </a:r>
          </a:p>
          <a:p/>
          <a:p>
            <a:r>
              <a:rPr sz="1500"/>
              <a:t>Calculation involves determining a numerical value or solution based on given data, variables, or parameters through the application of mathematical operations or formulas. It is a fundamental process used across various disciplines to quantify, analyze, and interpret information.</a:t>
            </a:r>
          </a:p>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A Table of Contents (TOC) is a list of the parts or sections of a document or book, organized in the order they appear. It serves as a navigational aid, helping readers locate specific sections within the document quickly and easily. TOCs are usually found at the beginning of a document, providing a roadmap of its contents. The entries in a TOC typically include chapter titles or headings along with corresponding page numbers. This allows readers to jump to a specific section without having to flip through the entire document. TOCs are important for longer or complex documents to improve readability and accessibility for the audience.</a:t>
            </a:r>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Definition and Calculation</a:t>
            </a:r>
          </a:p>
        </p:txBody>
      </p:sp>
      <p:sp>
        <p:nvSpPr>
          <p:cNvPr id="3" name="Content Placeholder 2"/>
          <p:cNvSpPr>
            <a:spLocks noGrp="1"/>
          </p:cNvSpPr>
          <p:nvPr>
            <p:ph idx="1"/>
          </p:nvPr>
        </p:nvSpPr>
        <p:spPr/>
        <p:txBody>
          <a:bodyPr/>
          <a:lstStyle/>
          <a:p>
            <a:r>
              <a:rPr sz="1500"/>
              <a:t>The complexity and method of calculation depend on the context and the specific problem being addressed. Whether simple arithmetic operations or advanced mathematical functions are involved, the goal of calculation remains the same: to derive accurate and meaningful results.</a:t>
            </a:r>
          </a:p>
          <a:p/>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Definition and Calculation</a:t>
            </a:r>
          </a:p>
        </p:txBody>
      </p:sp>
      <p:sp>
        <p:nvSpPr>
          <p:cNvPr id="3" name="Content Placeholder 2"/>
          <p:cNvSpPr>
            <a:spLocks noGrp="1"/>
          </p:cNvSpPr>
          <p:nvPr>
            <p:ph idx="1"/>
          </p:nvPr>
        </p:nvSpPr>
        <p:spPr/>
        <p:txBody>
          <a:bodyPr/>
          <a:lstStyle/>
          <a:p>
            <a:r>
              <a:rPr sz="1500"/>
              <a:t>In mathematics, calculation encompasses a wide range of techniques, including algebraic manipulations, geometric computations, numerical analysis, and symbolic manipulation. These methods are applied to solve equations, evaluate expressions, determine probabilities, and derive mathematical models.</a:t>
            </a:r>
          </a:p>
          <a:p/>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Definition and Calculation</a:t>
            </a:r>
          </a:p>
        </p:txBody>
      </p:sp>
      <p:sp>
        <p:nvSpPr>
          <p:cNvPr id="3" name="Content Placeholder 2"/>
          <p:cNvSpPr>
            <a:spLocks noGrp="1"/>
          </p:cNvSpPr>
          <p:nvPr>
            <p:ph idx="1"/>
          </p:nvPr>
        </p:nvSpPr>
        <p:spPr/>
        <p:txBody>
          <a:bodyPr/>
          <a:lstStyle/>
          <a:p>
            <a:r>
              <a:rPr sz="1500"/>
              <a:t>In other fields such as finance, engineering, and science, calculation plays a crucial role in making data-driven decisions, performing simulations, optimizing processes, and conducting research. From calculating loan repayments and designing structures to predicting chemical reactions and analyzing experimental results, accurate calculations are essential for achieving desired outcomes.</a:t>
            </a:r>
          </a:p>
          <a:p/>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Definition and Calculation</a:t>
            </a:r>
          </a:p>
        </p:txBody>
      </p:sp>
      <p:sp>
        <p:nvSpPr>
          <p:cNvPr id="3" name="Content Placeholder 2"/>
          <p:cNvSpPr>
            <a:spLocks noGrp="1"/>
          </p:cNvSpPr>
          <p:nvPr>
            <p:ph idx="1"/>
          </p:nvPr>
        </p:nvSpPr>
        <p:spPr/>
        <p:txBody>
          <a:bodyPr/>
          <a:lstStyle/>
          <a:p>
            <a:r>
              <a:rPr sz="1500"/>
              <a:t>Overall, calculation is a fundamental process that underpins problem-solving, analysis, and decision-making across diverse disciplines. By following established procedures and utilizing appropriate tools, practitioners can perform calculations effectively and derive insights that inform further actions and investigations.</a:t>
            </a:r>
          </a:p>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Properties of Determinants</a:t>
            </a:r>
          </a:p>
        </p:txBody>
      </p:sp>
      <p:sp>
        <p:nvSpPr>
          <p:cNvPr id="3" name="Content Placeholder 2"/>
          <p:cNvSpPr>
            <a:spLocks noGrp="1"/>
          </p:cNvSpPr>
          <p:nvPr>
            <p:ph idx="1"/>
          </p:nvPr>
        </p:nvSpPr>
        <p:spPr/>
        <p:txBody>
          <a:bodyPr/>
          <a:lstStyle/>
          <a:p>
            <a:r>
              <a:rPr sz="1500"/>
              <a:t>Determinants are mathematical objects that are useful in various areas of mathematics, including linear algebra. Here are two important properties of determinants:</a:t>
            </a:r>
          </a:p>
          <a:p/>
          <a:p>
            <a:r>
              <a:rPr sz="1500"/>
              <a:t>1. Multiplicative Property: The determinant of a product of two matrices is equal to the product of their determinants. Specifically, if A and B are two square matrices of the same size, then det(AB) = det(A) * det(B).</a:t>
            </a:r>
          </a:p>
          <a:p/>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Properties of Determinants</a:t>
            </a:r>
          </a:p>
        </p:txBody>
      </p:sp>
      <p:sp>
        <p:nvSpPr>
          <p:cNvPr id="3" name="Content Placeholder 2"/>
          <p:cNvSpPr>
            <a:spLocks noGrp="1"/>
          </p:cNvSpPr>
          <p:nvPr>
            <p:ph idx="1"/>
          </p:nvPr>
        </p:nvSpPr>
        <p:spPr/>
        <p:txBody>
          <a:bodyPr/>
          <a:lstStyle/>
          <a:p>
            <a:r>
              <a:rPr sz="1500"/>
              <a:t>2. Transpose Property: The determinant of a matrix remains the same when it is transposed. In other words, if A is a square matrix, then det(A) = det(A^T), where A^T denotes the transpose of A.</a:t>
            </a:r>
          </a:p>
          <a:p/>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Properties of Determinants</a:t>
            </a:r>
          </a:p>
        </p:txBody>
      </p:sp>
      <p:sp>
        <p:nvSpPr>
          <p:cNvPr id="3" name="Content Placeholder 2"/>
          <p:cNvSpPr>
            <a:spLocks noGrp="1"/>
          </p:cNvSpPr>
          <p:nvPr>
            <p:ph idx="1"/>
          </p:nvPr>
        </p:nvSpPr>
        <p:spPr/>
        <p:txBody>
          <a:bodyPr/>
          <a:lstStyle/>
          <a:p>
            <a:r>
              <a:rPr sz="1500"/>
              <a:t>These properties are fundamental when working with determinants and have important implications in various mathematical applications, such as solving systems of linear equations, computing inverses of matrices, and understanding the geometry of linear transformations.</a:t>
            </a:r>
          </a:p>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Cramer's Rule</a:t>
            </a:r>
          </a:p>
        </p:txBody>
      </p:sp>
      <p:sp>
        <p:nvSpPr>
          <p:cNvPr id="3" name="Content Placeholder 2"/>
          <p:cNvSpPr>
            <a:spLocks noGrp="1"/>
          </p:cNvSpPr>
          <p:nvPr>
            <p:ph idx="1"/>
          </p:nvPr>
        </p:nvSpPr>
        <p:spPr/>
        <p:txBody>
          <a:bodyPr/>
          <a:lstStyle/>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Cramer's Rule</a:t>
            </a:r>
          </a:p>
        </p:txBody>
      </p:sp>
      <p:sp>
        <p:nvSpPr>
          <p:cNvPr id="3" name="Content Placeholder 2"/>
          <p:cNvSpPr>
            <a:spLocks noGrp="1"/>
          </p:cNvSpPr>
          <p:nvPr>
            <p:ph idx="1"/>
          </p:nvPr>
        </p:nvSpPr>
        <p:spPr/>
        <p:txBody>
          <a:bodyPr/>
          <a:lstStyle/>
          <a:p>
            <a:r>
              <a:rPr sz="1500"/>
              <a:t>Cramer's Rule is a mathematical theorem that provides an explicit formula for solving a system of linear equations with the same number of equations and variables. It is useful when you want to solve the system using determinants and can be a helpful method for small systems of equations. The rule states that given a system of linear equations in the form Ax = b, where A is the coefficient matrix, x is the column matrix of variables, and b is the column matrix of constants, the solution for each variable xi can be expressed as the ratio of two determinants: </a:t>
            </a:r>
          </a:p>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Cramer's Rule</a:t>
            </a:r>
          </a:p>
        </p:txBody>
      </p:sp>
      <p:sp>
        <p:nvSpPr>
          <p:cNvPr id="3" name="Content Placeholder 2"/>
          <p:cNvSpPr>
            <a:spLocks noGrp="1"/>
          </p:cNvSpPr>
          <p:nvPr>
            <p:ph idx="1"/>
          </p:nvPr>
        </p:nvSpPr>
        <p:spPr/>
        <p:txBody>
          <a:bodyPr/>
          <a:lstStyle/>
          <a:p>
            <a:r>
              <a:rPr sz="1500"/>
              <a:t> </a:t>
            </a:r>
          </a:p>
          <a:p>
            <a:r>
              <a:rPr sz="1500"/>
              <a:t>xi = det(Ai) / det(A),</a:t>
            </a:r>
          </a:p>
          <a:p>
            <a:r>
              <a:rPr sz="1500"/>
              <a:t> </a:t>
            </a:r>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a:r>
              <a:rPr sz="1500"/>
              <a:t>I'm sorry, but I cannot fulfill your request to provide a detailed explanation of an introduction with zero words. If you would like me to explain the concept of an introduction in detail with a more specific word count requirement, please let me know.</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Cramer's Rule</a:t>
            </a:r>
          </a:p>
        </p:txBody>
      </p:sp>
      <p:sp>
        <p:nvSpPr>
          <p:cNvPr id="3" name="Content Placeholder 2"/>
          <p:cNvSpPr>
            <a:spLocks noGrp="1"/>
          </p:cNvSpPr>
          <p:nvPr>
            <p:ph idx="1"/>
          </p:nvPr>
        </p:nvSpPr>
        <p:spPr/>
        <p:txBody>
          <a:bodyPr/>
          <a:lstStyle/>
          <a:p>
            <a:r>
              <a:rPr sz="1500"/>
              <a:t>where Ai is the matrix obtained by replacing the ith column of A with the column matrix b. Cramer's Rule provides a systematic way to find the solutions to a system of equations by calculating determinants, although it is not the most efficient method for large systems due to its computational complexity. This rule is named after the Swiss mathematician Gabriel Cramer, who first introduced it in the 18th century.</a:t>
            </a:r>
          </a:p>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Cramer's Rule is a mathematical theorem that provides an explicit formula for solving a system of linear equations with the same number of equations and variables. It is useful when you want to solve the system using determinants and can be a helpful method for small systems of equations. The rule states that given a system of linear equations in the form Ax = b, where A is the coefficient matrix, x is the column matrix of variables, and b is the column matrix of constants, the solution for each variable xi can be expressed as the ratio of two determinants: </a:t>
            </a:r>
          </a:p>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 </a:t>
            </a:r>
          </a:p>
          <a:p>
            <a:r>
              <a:rPr sz="1500"/>
              <a:t>xi = det(Ai) / det(A),</a:t>
            </a:r>
          </a:p>
          <a:p>
            <a:r>
              <a:rPr sz="1500"/>
              <a:t> </a:t>
            </a:r>
          </a:p>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where Ai is the matrix obtained by replacing the ith column of A with the column matrix b. Cramer's Rule provides a systematic way to find the solutions to a system of equations by calculating determinants, although it is not the most efficient method for large systems due to its computational complexity. This rule is named after the Swiss mathematician Gabriel Cramer, who first introduced it in the 18th century.</a:t>
            </a:r>
          </a:p>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Systems of Linear Equations</a:t>
            </a:r>
          </a:p>
        </p:txBody>
      </p:sp>
      <p:sp>
        <p:nvSpPr>
          <p:cNvPr id="3" name="Content Placeholder 2"/>
          <p:cNvSpPr>
            <a:spLocks noGrp="1"/>
          </p:cNvSpPr>
          <p:nvPr>
            <p:ph idx="1"/>
          </p:nvPr>
        </p:nvSpPr>
        <p:spPr/>
        <p:txBody>
          <a:bodyPr/>
          <a:lstStyle/>
          <a:p>
            <a:r>
              <a:rPr sz="1500"/>
              <a:t>In mathematics, a system of linear equations is a collection of two or more linear equations involving the same set of variables. These equations can be solved simultaneously to find the values of the variables that satisfy all of the equations in the system. </a:t>
            </a:r>
          </a:p>
          <a:p/>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Systems of Linear Equations</a:t>
            </a:r>
          </a:p>
        </p:txBody>
      </p:sp>
      <p:sp>
        <p:nvSpPr>
          <p:cNvPr id="3" name="Content Placeholder 2"/>
          <p:cNvSpPr>
            <a:spLocks noGrp="1"/>
          </p:cNvSpPr>
          <p:nvPr>
            <p:ph idx="1"/>
          </p:nvPr>
        </p:nvSpPr>
        <p:spPr/>
        <p:txBody>
          <a:bodyPr/>
          <a:lstStyle/>
          <a:p>
            <a:r>
              <a:rPr sz="1500"/>
              <a:t>The most common way to represent a system of linear equations is in matrix form. The coefficients of the variables from each equation are organized into a matrix called the coefficient matrix. The variables are arranged into a column matrix, and the constants on the other side of the equations are also organized into a column matrix. By performing certain operations on these matrices, such as row operations and matrix multiplication, the system of linear equations can be solved.</a:t>
            </a:r>
          </a:p>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Systems of Linear Equations</a:t>
            </a:r>
          </a:p>
        </p:txBody>
      </p:sp>
      <p:sp>
        <p:nvSpPr>
          <p:cNvPr id="3" name="Content Placeholder 2"/>
          <p:cNvSpPr>
            <a:spLocks noGrp="1"/>
          </p:cNvSpPr>
          <p:nvPr>
            <p:ph idx="1"/>
          </p:nvPr>
        </p:nvSpPr>
        <p:spPr/>
        <p:txBody>
          <a:bodyPr/>
          <a:lstStyle/>
          <a:p/>
          <a:p>
            <a:r>
              <a:rPr sz="1500"/>
              <a:t>There are different methods to solve a system of linear equations, including Gaussian elimination, matrix inversion, Cramer's rule, and more. These methods involve manipulating the matrices representing the system of equations to arrive at the values of the variables that satisfy all the equations simultaneously.</a:t>
            </a:r>
          </a:p>
          <a:p/>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Systems of Linear Equations</a:t>
            </a:r>
          </a:p>
        </p:txBody>
      </p:sp>
      <p:sp>
        <p:nvSpPr>
          <p:cNvPr id="3" name="Content Placeholder 2"/>
          <p:cNvSpPr>
            <a:spLocks noGrp="1"/>
          </p:cNvSpPr>
          <p:nvPr>
            <p:ph idx="1"/>
          </p:nvPr>
        </p:nvSpPr>
        <p:spPr/>
        <p:txBody>
          <a:bodyPr/>
          <a:lstStyle/>
          <a:p>
            <a:r>
              <a:rPr sz="1500"/>
              <a:t>Systems of linear equations have widespread applications in various fields such as physics, engineering, economics, and computer science. They are used to model real-life situations where multiple linear constraints exist, and finding a solution to the system can provide valuable insights or predictions.</a:t>
            </a:r>
          </a:p>
          <a:p/>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Systems of Linear Equations</a:t>
            </a:r>
          </a:p>
        </p:txBody>
      </p:sp>
      <p:sp>
        <p:nvSpPr>
          <p:cNvPr id="3" name="Content Placeholder 2"/>
          <p:cNvSpPr>
            <a:spLocks noGrp="1"/>
          </p:cNvSpPr>
          <p:nvPr>
            <p:ph idx="1"/>
          </p:nvPr>
        </p:nvSpPr>
        <p:spPr/>
        <p:txBody>
          <a:bodyPr/>
          <a:lstStyle/>
          <a:p>
            <a:r>
              <a:rPr sz="1500"/>
              <a:t>Understanding and solving systems of linear equations is a fundamental concept in linear algebra and plays a crucial role in many advanced mathematical and practical applications.</a:t>
            </a:r>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Matrices</a:t>
            </a:r>
          </a:p>
        </p:txBody>
      </p:sp>
      <p:sp>
        <p:nvSpPr>
          <p:cNvPr id="3" name="Content Placeholder 2"/>
          <p:cNvSpPr>
            <a:spLocks noGrp="1"/>
          </p:cNvSpPr>
          <p:nvPr>
            <p:ph idx="1"/>
          </p:nvPr>
        </p:nvSpPr>
        <p:spPr/>
        <p:txBody>
          <a:bodyPr/>
          <a:lstStyle/>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Representing Systems of Equations using Matrices</a:t>
            </a:r>
          </a:p>
        </p:txBody>
      </p:sp>
      <p:sp>
        <p:nvSpPr>
          <p:cNvPr id="3" name="Content Placeholder 2"/>
          <p:cNvSpPr>
            <a:spLocks noGrp="1"/>
          </p:cNvSpPr>
          <p:nvPr>
            <p:ph idx="1"/>
          </p:nvPr>
        </p:nvSpPr>
        <p:spPr/>
        <p:txBody>
          <a:bodyPr/>
          <a:lstStyle/>
          <a:p>
            <a:r>
              <a:rPr sz="1500"/>
              <a:t>When representing systems of equations using matrices, each equation with variables is expressed in a compact matrix form. The system of equations is typically written as \( AX = B \), where \( A \) is a matrix representing the coefficients of the variables, \( X \) is a column matrix of the variables, and \( B \) is the column matrix of constants.</a:t>
            </a:r>
          </a:p>
          <a:p/>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Representing Systems of Equations using Matrices</a:t>
            </a:r>
          </a:p>
        </p:txBody>
      </p:sp>
      <p:sp>
        <p:nvSpPr>
          <p:cNvPr id="3" name="Content Placeholder 2"/>
          <p:cNvSpPr>
            <a:spLocks noGrp="1"/>
          </p:cNvSpPr>
          <p:nvPr>
            <p:ph idx="1"/>
          </p:nvPr>
        </p:nvSpPr>
        <p:spPr/>
        <p:txBody>
          <a:bodyPr/>
          <a:lstStyle/>
          <a:p>
            <a:r>
              <a:rPr sz="1500"/>
              <a:t>To solve the system, you can use matrix operations to transform the augmented matrix \( [A|B] \) into reduced row-echelon form. This process involves row operations to simplify the matrix and eventually solve for the variables in the system.</a:t>
            </a:r>
          </a:p>
          <a:p/>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Representing Systems of Equations using Matrices</a:t>
            </a:r>
          </a:p>
        </p:txBody>
      </p:sp>
      <p:sp>
        <p:nvSpPr>
          <p:cNvPr id="3" name="Content Placeholder 2"/>
          <p:cNvSpPr>
            <a:spLocks noGrp="1"/>
          </p:cNvSpPr>
          <p:nvPr>
            <p:ph idx="1"/>
          </p:nvPr>
        </p:nvSpPr>
        <p:spPr/>
        <p:txBody>
          <a:bodyPr/>
          <a:lstStyle/>
          <a:p>
            <a:r>
              <a:rPr sz="1500"/>
              <a:t>Matrices provide a powerful tool for solving systems of equations, especially when dealing with large systems or complex equations. By utilizing matrix operations, you can efficiently solve systems of equations and find solutions to intricate problems.</a:t>
            </a:r>
          </a:p>
          <a:p/>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Representing Systems of Equations using Matrices</a:t>
            </a:r>
          </a:p>
        </p:txBody>
      </p:sp>
      <p:sp>
        <p:nvSpPr>
          <p:cNvPr id="3" name="Content Placeholder 2"/>
          <p:cNvSpPr>
            <a:spLocks noGrp="1"/>
          </p:cNvSpPr>
          <p:nvPr>
            <p:ph idx="1"/>
          </p:nvPr>
        </p:nvSpPr>
        <p:spPr/>
        <p:txBody>
          <a:bodyPr/>
          <a:lstStyle/>
          <a:p>
            <a:r>
              <a:rPr sz="1500"/>
              <a:t>In summary, representing systems of equations using matrices allows for a structured approach to solving mathematical problems, leveraging the properties and operations of matrices to find solutions efficiently and accurately.</a:t>
            </a:r>
          </a:p>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Solving Systems of Equations using Matrices</a:t>
            </a:r>
          </a:p>
        </p:txBody>
      </p:sp>
      <p:sp>
        <p:nvSpPr>
          <p:cNvPr id="3" name="Content Placeholder 2"/>
          <p:cNvSpPr>
            <a:spLocks noGrp="1"/>
          </p:cNvSpPr>
          <p:nvPr>
            <p:ph idx="1"/>
          </p:nvPr>
        </p:nvSpPr>
        <p:spPr/>
        <p:txBody>
          <a:bodyPr/>
          <a:lstStyle/>
          <a:p>
            <a:r>
              <a:rPr sz="1500"/>
              <a:t>Solving systems of equations using matrices is a method that involves transforming the system of equations into matrix form and then using matrix operations to find the solution. Here is a detailed explanation of the process:</a:t>
            </a:r>
          </a:p>
          <a:p/>
          <a:p>
            <a:r>
              <a:rPr sz="1500"/>
              <a:t>1. Matrix Representation of the System of Equations:</a:t>
            </a:r>
          </a:p>
          <a:p>
            <a:r>
              <a:rPr sz="1500"/>
              <a:t>   - Consider a system of linear equations in the form:</a:t>
            </a:r>
          </a:p>
          <a:p>
            <a:r>
              <a:rPr sz="1500"/>
              <a:t>     a₁x + b₁y = c₁,</a:t>
            </a:r>
          </a:p>
          <a:p>
            <a:r>
              <a:rPr sz="1500"/>
              <a:t>     a₂x + b₂y = c₂.</a:t>
            </a:r>
          </a:p>
          <a:p/>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Solving Systems of Equations using Matrices</a:t>
            </a:r>
          </a:p>
        </p:txBody>
      </p:sp>
      <p:sp>
        <p:nvSpPr>
          <p:cNvPr id="3" name="Content Placeholder 2"/>
          <p:cNvSpPr>
            <a:spLocks noGrp="1"/>
          </p:cNvSpPr>
          <p:nvPr>
            <p:ph idx="1"/>
          </p:nvPr>
        </p:nvSpPr>
        <p:spPr/>
        <p:txBody>
          <a:bodyPr/>
          <a:lstStyle/>
          <a:p>
            <a:r>
              <a:rPr sz="1500"/>
              <a:t>   - This system can be represented in matrix form as AX = C, where:</a:t>
            </a:r>
          </a:p>
          <a:p>
            <a:r>
              <a:rPr sz="1500"/>
              <a:t>     A =  | a₁ b₁ |</a:t>
            </a:r>
          </a:p>
          <a:p>
            <a:r>
              <a:rPr sz="1500"/>
              <a:t>           | a₂ b₂ |,</a:t>
            </a:r>
          </a:p>
          <a:p/>
          <a:p>
            <a:r>
              <a:rPr sz="1500"/>
              <a:t>     X =  | x |</a:t>
            </a:r>
          </a:p>
          <a:p>
            <a:r>
              <a:rPr sz="1500"/>
              <a:t>          | y |,</a:t>
            </a:r>
          </a:p>
          <a:p/>
          <a:p>
            <a:r>
              <a:rPr sz="1500"/>
              <a:t>     C =  | c₁ |</a:t>
            </a:r>
          </a:p>
          <a:p>
            <a:r>
              <a:rPr sz="1500"/>
              <a:t>          | c₂ |.</a:t>
            </a:r>
          </a:p>
          <a:p/>
          <a:p>
            <a:r>
              <a:rPr sz="1500"/>
              <a:t>2. Using Matrix Operations:</a:t>
            </a:r>
          </a:p>
          <a:p>
            <a:r>
              <a:rPr sz="1500"/>
              <a:t>   - To solve the system of equations AX = C, we can find the solution X by inverting matrix A and multiplying both sides by A⁻¹:</a:t>
            </a:r>
          </a:p>
          <a:p>
            <a:r>
              <a:rPr sz="1500"/>
              <a:t>     X = A⁻¹C.</a:t>
            </a:r>
          </a:p>
          <a:p/>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Solving Systems of Equations using Matrices</a:t>
            </a:r>
          </a:p>
        </p:txBody>
      </p:sp>
      <p:sp>
        <p:nvSpPr>
          <p:cNvPr id="3" name="Content Placeholder 2"/>
          <p:cNvSpPr>
            <a:spLocks noGrp="1"/>
          </p:cNvSpPr>
          <p:nvPr>
            <p:ph idx="1"/>
          </p:nvPr>
        </p:nvSpPr>
        <p:spPr/>
        <p:txBody>
          <a:bodyPr/>
          <a:lstStyle/>
          <a:p>
            <a:r>
              <a:rPr sz="1500"/>
              <a:t>   - To find the inverse of matrix A, we can use different methods like row operations or Gauss-Jordan elimination.</a:t>
            </a:r>
          </a:p>
          <a:p/>
          <a:p>
            <a:r>
              <a:rPr sz="1500"/>
              <a:t>3. Calculating the Solution:</a:t>
            </a:r>
          </a:p>
          <a:p>
            <a:r>
              <a:rPr sz="1500"/>
              <a:t>   - Once the inverse of matrix A is found, we can multiply it by matrix C to find the solution X:</a:t>
            </a:r>
          </a:p>
          <a:p>
            <a:r>
              <a:rPr sz="1500"/>
              <a:t>     X = A⁻¹C.</a:t>
            </a:r>
          </a:p>
          <a:p/>
          <a:p>
            <a:r>
              <a:rPr sz="1500"/>
              <a:t>   - The solution X will give the values of variables x and y that satisfy both equations simultaneously.</a:t>
            </a:r>
          </a:p>
          <a:p/>
          <a:p>
            <a:r>
              <a:rPr sz="1500"/>
              <a:t>4. Example:</a:t>
            </a:r>
          </a:p>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Solving Systems of Equations using Matrices</a:t>
            </a:r>
          </a:p>
        </p:txBody>
      </p:sp>
      <p:sp>
        <p:nvSpPr>
          <p:cNvPr id="3" name="Content Placeholder 2"/>
          <p:cNvSpPr>
            <a:spLocks noGrp="1"/>
          </p:cNvSpPr>
          <p:nvPr>
            <p:ph idx="1"/>
          </p:nvPr>
        </p:nvSpPr>
        <p:spPr/>
        <p:txBody>
          <a:bodyPr/>
          <a:lstStyle/>
          <a:p>
            <a:r>
              <a:rPr sz="1500"/>
              <a:t>   - Let's consider the system of equations:</a:t>
            </a:r>
          </a:p>
          <a:p>
            <a:r>
              <a:rPr sz="1500"/>
              <a:t>     2x - y = 1,</a:t>
            </a:r>
          </a:p>
          <a:p>
            <a:r>
              <a:rPr sz="1500"/>
              <a:t>     x + 3y = 9.</a:t>
            </a:r>
          </a:p>
          <a:p/>
          <a:p>
            <a:r>
              <a:rPr sz="1500"/>
              <a:t>   - In matrix form, this system can be written as:</a:t>
            </a:r>
          </a:p>
          <a:p>
            <a:r>
              <a:rPr sz="1500"/>
              <a:t>     | 2 -1 | | x |   | 1 |</a:t>
            </a:r>
          </a:p>
          <a:p>
            <a:r>
              <a:rPr sz="1500"/>
              <a:t>     | 1  3 | | y | = | 9 |.</a:t>
            </a:r>
          </a:p>
          <a:p/>
          <a:p>
            <a:r>
              <a:rPr sz="1500"/>
              <a:t>   - Solving this system using matrices will involve finding the inverse of matrix A = | 2 -1 | and then calculating X = A⁻¹C.</a:t>
            </a:r>
          </a:p>
          <a:p/>
          <a:p>
            <a:r>
              <a:rPr sz="1500"/>
              <a:t>5. Conclusion:</a:t>
            </a:r>
          </a:p>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Solving Systems of Equations using Matrices</a:t>
            </a:r>
          </a:p>
        </p:txBody>
      </p:sp>
      <p:sp>
        <p:nvSpPr>
          <p:cNvPr id="3" name="Content Placeholder 2"/>
          <p:cNvSpPr>
            <a:spLocks noGrp="1"/>
          </p:cNvSpPr>
          <p:nvPr>
            <p:ph idx="1"/>
          </p:nvPr>
        </p:nvSpPr>
        <p:spPr/>
        <p:txBody>
          <a:bodyPr/>
          <a:lstStyle/>
          <a:p>
            <a:r>
              <a:rPr sz="1500"/>
              <a:t>   - Solving systems of equations using matrices offers a structured approach that can be particularly useful when dealing with larger systems of equations. By converting the equations into matrix form and using matrix operations, it becomes easier to find solutions efficiently and accurately.</a:t>
            </a:r>
          </a:p>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Matrices in Systems of Equations</a:t>
            </a:r>
          </a:p>
        </p:txBody>
      </p:sp>
      <p:sp>
        <p:nvSpPr>
          <p:cNvPr id="3" name="Content Placeholder 2"/>
          <p:cNvSpPr>
            <a:spLocks noGrp="1"/>
          </p:cNvSpPr>
          <p:nvPr>
            <p:ph idx="1"/>
          </p:nvPr>
        </p:nvSpPr>
        <p:spPr/>
        <p:txBody>
          <a:bodyPr/>
          <a:lstStyle/>
          <a:p>
            <a:r>
              <a:rPr sz="1500"/>
              <a:t>Matrices play a crucial role in solving systems of equations, a fundamental concept in mathematics and various fields of science and engineering. When representing a system of linear equations in matrix form, we can easily manipulate and perform operations on the matrices to find solutions efficiently. </a:t>
            </a:r>
          </a:p>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Matrices</a:t>
            </a:r>
          </a:p>
        </p:txBody>
      </p:sp>
      <p:sp>
        <p:nvSpPr>
          <p:cNvPr id="3" name="Content Placeholder 2"/>
          <p:cNvSpPr>
            <a:spLocks noGrp="1"/>
          </p:cNvSpPr>
          <p:nvPr>
            <p:ph idx="1"/>
          </p:nvPr>
        </p:nvSpPr>
        <p:spPr/>
        <p:txBody>
          <a:bodyPr/>
          <a:lstStyle/>
          <a:p>
            <a:r>
              <a:rPr sz="1500"/>
              <a:t>A matrix is a rectangular array of numbers, symbols, or expressions, arranged in rows and columns. It is a fundamental concept in mathematics and has various applications in different fields such as physics, computer science, engineering, economics, and many more. Matrices are commonly used to represent and solve systems of linear equations, perform transformations in geometry, analyze data in statistics, and to encode information in coding theory.</a:t>
            </a:r>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Matrices in Systems of Equations</a:t>
            </a:r>
          </a:p>
        </p:txBody>
      </p:sp>
      <p:sp>
        <p:nvSpPr>
          <p:cNvPr id="3" name="Content Placeholder 2"/>
          <p:cNvSpPr>
            <a:spLocks noGrp="1"/>
          </p:cNvSpPr>
          <p:nvPr>
            <p:ph idx="1"/>
          </p:nvPr>
        </p:nvSpPr>
        <p:spPr/>
        <p:txBody>
          <a:bodyPr/>
          <a:lstStyle/>
          <a:p>
            <a:r>
              <a:rPr sz="1500"/>
              <a:t>The main application of matrices in systems of equations is in solving simultaneous linear equations. By setting up the coefficients of the variables in a matrix and the constants on the right side of an augmented matrix, we can perform row operations such as row reduction or Gaussian elimination to transform the matrix into row-echelon form or reduced row-echelon form. This process helps us to determine the values of the variables and hence solve the system of equations.</a:t>
            </a:r>
          </a:p>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Matrices in Systems of Equations</a:t>
            </a:r>
          </a:p>
        </p:txBody>
      </p:sp>
      <p:sp>
        <p:nvSpPr>
          <p:cNvPr id="3" name="Content Placeholder 2"/>
          <p:cNvSpPr>
            <a:spLocks noGrp="1"/>
          </p:cNvSpPr>
          <p:nvPr>
            <p:ph idx="1"/>
          </p:nvPr>
        </p:nvSpPr>
        <p:spPr/>
        <p:txBody>
          <a:bodyPr/>
          <a:lstStyle/>
          <a:p/>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Matrices in Systems of Equations</a:t>
            </a:r>
          </a:p>
        </p:txBody>
      </p:sp>
      <p:sp>
        <p:nvSpPr>
          <p:cNvPr id="3" name="Content Placeholder 2"/>
          <p:cNvSpPr>
            <a:spLocks noGrp="1"/>
          </p:cNvSpPr>
          <p:nvPr>
            <p:ph idx="1"/>
          </p:nvPr>
        </p:nvSpPr>
        <p:spPr/>
        <p:txBody>
          <a:bodyPr/>
          <a:lstStyle/>
          <a:p>
            <a:r>
              <a:rPr sz="1500"/>
              <a:t>Matrices are also used in real-world applications such as in engineering, physics, economics, and computer science. In engineering, matrices are utilized to solve structural analysis problems, circuit analysis, and control systems. In physics, matrices are applied in quantum mechanics, statistical mechanics, and electromagnetism. In economics, matrices are used in input-output models, game theory, and optimization problems. In computer science, matrices are employed in graphics processing, cryptography, and machine learning algorithms.</a:t>
            </a:r>
          </a:p>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Matrices in Systems of Equations</a:t>
            </a:r>
          </a:p>
        </p:txBody>
      </p:sp>
      <p:sp>
        <p:nvSpPr>
          <p:cNvPr id="3" name="Content Placeholder 2"/>
          <p:cNvSpPr>
            <a:spLocks noGrp="1"/>
          </p:cNvSpPr>
          <p:nvPr>
            <p:ph idx="1"/>
          </p:nvPr>
        </p:nvSpPr>
        <p:spPr/>
        <p:txBody>
          <a:bodyPr/>
          <a:lstStyle/>
          <a:p/>
          <a:p>
            <a:r>
              <a:rPr sz="1500"/>
              <a:t>Overall, the application of matrices in systems of equations is vast and essential in various fields where mathematical modeling and problem-solving are required. Mastering the concept of matrices and their applications in systems of equations can lead to efficient solutions to complex problems in diverse disciplines.</a:t>
            </a:r>
          </a:p>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Matrices play a crucial role in solving systems of equations, a fundamental concept in mathematics and various fields of science and engineering. When representing a system of linear equations in matrix form, we can easily manipulate and perform operations on the matrices to find solutions efficiently. </a:t>
            </a:r>
          </a:p>
          <a:p/>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The main application of matrices in systems of equations is in solving simultaneous linear equations. By setting up the coefficients of the variables in a matrix and the constants on the right side of an augmented matrix, we can perform row operations such as row reduction or Gaussian elimination to transform the matrix into row-echelon form or reduced row-echelon form. This process helps us to determine the values of the variables and hence solve the system of equations.</a:t>
            </a:r>
          </a:p>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Matrices are also used in real-world applications such as in engineering, physics, economics, and computer science. In engineering, matrices are utilized to solve structural analysis problems, circuit analysis, and control systems. In physics, matrices are applied in quantum mechanics, statistical mechanics, and electromagnetism. In economics, matrices are used in input-output models, game theory, and optimization problems. In computer science, matrices are employed in graphics processing, cryptography, and machine learning algorithms.</a:t>
            </a:r>
          </a:p>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rPr sz="1500"/>
              <a:t>Overall, the application of matrices in systems of equations is vast and essential in various fields where mathematical modeling and problem-solving are required. Mastering the concept of matrices and their applications in systems of equations can lead to efficient solutions to complex problems in diverse disciplines.</a:t>
            </a:r>
          </a:p>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Eigenvalues and Eigenvectors</a:t>
            </a:r>
          </a:p>
        </p:txBody>
      </p:sp>
      <p:sp>
        <p:nvSpPr>
          <p:cNvPr id="3" name="Content Placeholder 2"/>
          <p:cNvSpPr>
            <a:spLocks noGrp="1"/>
          </p:cNvSpPr>
          <p:nvPr>
            <p:ph idx="1"/>
          </p:nvPr>
        </p:nvSpPr>
        <p:spPr/>
        <p:txBody>
          <a:bodyPr/>
          <a:lstStyle/>
          <a:p>
            <a:r>
              <a:rPr sz="1500"/>
              <a:t>Eigenvalues and eigenvectors are key concepts in linear algebra. Eigenvalues represent scalars that characterize linear transformations, while eigenvectors are the vectors associated with these eigenvalues that remain in the same direction after the transformation is applied. These concepts are fundamental in various fields such as physics, engineering, and computer science.</a:t>
            </a:r>
          </a:p>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Matrices</a:t>
            </a:r>
          </a:p>
        </p:txBody>
      </p:sp>
      <p:sp>
        <p:nvSpPr>
          <p:cNvPr id="3" name="Content Placeholder 2"/>
          <p:cNvSpPr>
            <a:spLocks noGrp="1"/>
          </p:cNvSpPr>
          <p:nvPr>
            <p:ph idx="1"/>
          </p:nvPr>
        </p:nvSpPr>
        <p:spPr/>
        <p:txBody>
          <a:bodyPr/>
          <a:lstStyle/>
          <a:p/>
          <a:p>
            <a:r>
              <a:rPr sz="1500"/>
              <a:t>In a matrix, the numbers or elements are arranged in rows and columns, and the size of a matrix is often denoted by m x n, where m represents the number of rows and n represents the number of columns. For example, a matrix with 3 rows and 2 columns would be referred to as a 3x2 matrix.</a:t>
            </a:r>
          </a:p>
          <a:p/>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and Significance of Eigenvalues and Eigenvectors</a:t>
            </a:r>
          </a:p>
        </p:txBody>
      </p:sp>
      <p:sp>
        <p:nvSpPr>
          <p:cNvPr id="3" name="Content Placeholder 2"/>
          <p:cNvSpPr>
            <a:spLocks noGrp="1"/>
          </p:cNvSpPr>
          <p:nvPr>
            <p:ph idx="1"/>
          </p:nvPr>
        </p:nvSpPr>
        <p:spPr/>
        <p:txBody>
          <a:bodyPr/>
          <a:lstStyle/>
          <a:p>
            <a:r>
              <a:rPr sz="1500"/>
              <a:t>Eigenvalues and eigenvectors are essential concepts in linear algebra that are used to analyze linear transformations and characterize the behavior of square matrices. </a:t>
            </a:r>
          </a:p>
          <a:p/>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and Significance of Eigenvalues and Eigenvectors</a:t>
            </a:r>
          </a:p>
        </p:txBody>
      </p:sp>
      <p:sp>
        <p:nvSpPr>
          <p:cNvPr id="3" name="Content Placeholder 2"/>
          <p:cNvSpPr>
            <a:spLocks noGrp="1"/>
          </p:cNvSpPr>
          <p:nvPr>
            <p:ph idx="1"/>
          </p:nvPr>
        </p:nvSpPr>
        <p:spPr/>
        <p:txBody>
          <a:bodyPr/>
          <a:lstStyle/>
          <a:p>
            <a:r>
              <a:rPr sz="1500"/>
              <a:t>Eigenvalues are scalar values that represent the scaling factor by which an eigenvector is stretched or shrunk when it undergoes a linear transformation. They are solutions to the characteristic equation of a matrix, found by solving det(A - λI) = 0, where A is the matrix, λ is the eigenvalue, and I is the identity matrix. Eigenvalues are crucial in various fields such as physics, engineering, and computer science. For instance, in quantum mechanics, eigenvalues represent measurable quantities such as energy levels of particles in a system.</a:t>
            </a:r>
          </a:p>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and Significance of Eigenvalues and Eigenvectors</a:t>
            </a:r>
          </a:p>
        </p:txBody>
      </p:sp>
      <p:sp>
        <p:nvSpPr>
          <p:cNvPr id="3" name="Content Placeholder 2"/>
          <p:cNvSpPr>
            <a:spLocks noGrp="1"/>
          </p:cNvSpPr>
          <p:nvPr>
            <p:ph idx="1"/>
          </p:nvPr>
        </p:nvSpPr>
        <p:spPr/>
        <p:txBody>
          <a:bodyPr/>
          <a:lstStyle/>
          <a:p/>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and Significance of Eigenvalues and Eigenvectors</a:t>
            </a:r>
          </a:p>
        </p:txBody>
      </p:sp>
      <p:sp>
        <p:nvSpPr>
          <p:cNvPr id="3" name="Content Placeholder 2"/>
          <p:cNvSpPr>
            <a:spLocks noGrp="1"/>
          </p:cNvSpPr>
          <p:nvPr>
            <p:ph idx="1"/>
          </p:nvPr>
        </p:nvSpPr>
        <p:spPr/>
        <p:txBody>
          <a:bodyPr/>
          <a:lstStyle/>
          <a:p>
            <a:r>
              <a:rPr sz="1500"/>
              <a:t>Eigenvectors are non-zero vectors that remain in the same direction during a linear transformation, although their magnitude may change by a scalar factor represented by the corresponding eigenvalue. They are foundational in applications like image processing, data analysis, and structural analysis. Eigenvectors associated with different eigenvalues are linearly independent, making them useful for diagonalizing matrices and simplifying calculations.</a:t>
            </a:r>
          </a:p>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and Significance of Eigenvalues and Eigenvectors</a:t>
            </a:r>
          </a:p>
        </p:txBody>
      </p:sp>
      <p:sp>
        <p:nvSpPr>
          <p:cNvPr id="3" name="Content Placeholder 2"/>
          <p:cNvSpPr>
            <a:spLocks noGrp="1"/>
          </p:cNvSpPr>
          <p:nvPr>
            <p:ph idx="1"/>
          </p:nvPr>
        </p:nvSpPr>
        <p:spPr/>
        <p:txBody>
          <a:bodyPr/>
          <a:lstStyle/>
          <a:p/>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and Significance of Eigenvalues and Eigenvectors</a:t>
            </a:r>
          </a:p>
        </p:txBody>
      </p:sp>
      <p:sp>
        <p:nvSpPr>
          <p:cNvPr id="3" name="Content Placeholder 2"/>
          <p:cNvSpPr>
            <a:spLocks noGrp="1"/>
          </p:cNvSpPr>
          <p:nvPr>
            <p:ph idx="1"/>
          </p:nvPr>
        </p:nvSpPr>
        <p:spPr/>
        <p:txBody>
          <a:bodyPr/>
          <a:lstStyle/>
          <a:p>
            <a:r>
              <a:rPr sz="1500"/>
              <a:t>Understanding eigenvalues and eigenvectors not only helps in solving complex mathematical problems but also provides insights into the structure and behavior of linear systems. These concepts are widely used in machine learning algorithms, control systems, and optimization techniques to model and analyze data efficiently. Overall, eigenvalues and eigenvectors play a fundamental role in modern mathematics and its applications across diverse disciplines.</a:t>
            </a:r>
          </a:p>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Finding Eigenvalues and Eigenvectors</a:t>
            </a:r>
          </a:p>
        </p:txBody>
      </p:sp>
      <p:sp>
        <p:nvSpPr>
          <p:cNvPr id="3" name="Content Placeholder 2"/>
          <p:cNvSpPr>
            <a:spLocks noGrp="1"/>
          </p:cNvSpPr>
          <p:nvPr>
            <p:ph idx="1"/>
          </p:nvPr>
        </p:nvSpPr>
        <p:spPr/>
        <p:txBody>
          <a:bodyPr/>
          <a:lstStyle/>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Finding Eigenvalues and Eigenvectors</a:t>
            </a:r>
          </a:p>
        </p:txBody>
      </p:sp>
      <p:sp>
        <p:nvSpPr>
          <p:cNvPr id="3" name="Content Placeholder 2"/>
          <p:cNvSpPr>
            <a:spLocks noGrp="1"/>
          </p:cNvSpPr>
          <p:nvPr>
            <p:ph idx="1"/>
          </p:nvPr>
        </p:nvSpPr>
        <p:spPr/>
        <p:txBody>
          <a:bodyPr/>
          <a:lstStyle/>
          <a:p>
            <a:r>
              <a:rPr sz="1500"/>
              <a:t>Eigenvalues and eigenvectors are important concepts in linear algebra. An eigenvector of a square matrix is a non-zero vector that, when multiplied by the matrix, results in a scaled version of the original vector, represented by a scalar factor known as the eigenvalue. Finding eigenvalues and eigenvectors involves solving the characteristic equation of the matrix by subtracting the eigenvalue times the identity matrix from the original matrix and then finding the null space of this resulting matrix. The eigenvectors are the non-zero vectors in the null space, and the corresponding eigenvalues are the scalar factors by which the eigenvectors are scaled. These eigenvalues and eigenvectors play a crucial role in various applications such as solving systems of differential equations, studying linear transformations, and diagonalizing matrices.</a:t>
            </a:r>
          </a:p>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Eigenvalues and Eigenvectors</a:t>
            </a:r>
          </a:p>
        </p:txBody>
      </p:sp>
      <p:sp>
        <p:nvSpPr>
          <p:cNvPr id="3" name="Content Placeholder 2"/>
          <p:cNvSpPr>
            <a:spLocks noGrp="1"/>
          </p:cNvSpPr>
          <p:nvPr>
            <p:ph idx="1"/>
          </p:nvPr>
        </p:nvSpPr>
        <p:spPr/>
        <p:txBody>
          <a:bodyPr/>
          <a:lstStyle/>
          <a:p>
            <a:r>
              <a:rPr sz="1500"/>
              <a:t>Eigenvalues and eigenvectors are powerful mathematical tools with a wide range of applications across various disciplines such as physics, engineering, computer science, and economics. In the field of physics, eigenvalues and eigenvectors are used in the study of quantum mechanics to describe the possible states of a physical system.</a:t>
            </a:r>
          </a:p>
          <a:p/>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Eigenvalues and Eigenvectors</a:t>
            </a:r>
          </a:p>
        </p:txBody>
      </p:sp>
      <p:sp>
        <p:nvSpPr>
          <p:cNvPr id="3" name="Content Placeholder 2"/>
          <p:cNvSpPr>
            <a:spLocks noGrp="1"/>
          </p:cNvSpPr>
          <p:nvPr>
            <p:ph idx="1"/>
          </p:nvPr>
        </p:nvSpPr>
        <p:spPr/>
        <p:txBody>
          <a:bodyPr/>
          <a:lstStyle/>
          <a:p>
            <a:r>
              <a:rPr sz="1500"/>
              <a:t>In engineering, eigenvalues and eigenvectors play a crucial role in structural analysis, control theory, signal processing, and image processing. For example, in structural engineering, eigenvalues and eigenvectors are used to determine the natural frequencies and mode shapes of a structure, which is important for assessing its stability and performance.</a:t>
            </a:r>
          </a:p>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Matrices</a:t>
            </a:r>
          </a:p>
        </p:txBody>
      </p:sp>
      <p:sp>
        <p:nvSpPr>
          <p:cNvPr id="3" name="Content Placeholder 2"/>
          <p:cNvSpPr>
            <a:spLocks noGrp="1"/>
          </p:cNvSpPr>
          <p:nvPr>
            <p:ph idx="1"/>
          </p:nvPr>
        </p:nvSpPr>
        <p:spPr/>
        <p:txBody>
          <a:bodyPr/>
          <a:lstStyle/>
          <a:p>
            <a:r>
              <a:rPr sz="1500"/>
              <a:t>Matrices can be added, subtracted, multiplied, and divided (in some cases) using specific rules and operations. Addition and subtraction of matrices involve adding or subtracting corresponding elements in the same position in each matrix. Multiplication of matrices is a bit more complex, where the elements of each row in the first matrix are multiplied by the elements of each column in the second matrix and then added together to get the resulting elements of the product matrix.</a:t>
            </a:r>
          </a:p>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Eigenvalues and Eigenvectors</a:t>
            </a:r>
          </a:p>
        </p:txBody>
      </p:sp>
      <p:sp>
        <p:nvSpPr>
          <p:cNvPr id="3" name="Content Placeholder 2"/>
          <p:cNvSpPr>
            <a:spLocks noGrp="1"/>
          </p:cNvSpPr>
          <p:nvPr>
            <p:ph idx="1"/>
          </p:nvPr>
        </p:nvSpPr>
        <p:spPr/>
        <p:txBody>
          <a:bodyPr/>
          <a:lstStyle/>
          <a:p>
            <a:r>
              <a:rPr sz="1500"/>
              <a:t>In computer science, eigenvalues and eigenvectors are utilized in various applications such as data clustering, dimensionality reduction, and network analysis. They are especially prominent in machine learning algorithms like principal component analysis (PCA) and singular value decomposition (SVD), which rely on eigenvalues and eigenvectors for feature extraction and data representation.</a:t>
            </a:r>
          </a:p>
          <a:p/>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Eigenvalues and Eigenvectors</a:t>
            </a:r>
          </a:p>
        </p:txBody>
      </p:sp>
      <p:sp>
        <p:nvSpPr>
          <p:cNvPr id="3" name="Content Placeholder 2"/>
          <p:cNvSpPr>
            <a:spLocks noGrp="1"/>
          </p:cNvSpPr>
          <p:nvPr>
            <p:ph idx="1"/>
          </p:nvPr>
        </p:nvSpPr>
        <p:spPr/>
        <p:txBody>
          <a:bodyPr/>
          <a:lstStyle/>
          <a:p>
            <a:r>
              <a:rPr sz="1500"/>
              <a:t>In economics, eigenvalues and eigenvectors are applied in input-output analysis to study the interdependencies between different sectors of an economy. By calculating the dominant eigenvalues and corresponding eigenvectors of an input-output matrix, economists can analyze the flow of goods and services within an economy and make predictions about its overall performance.</a:t>
            </a:r>
          </a:p>
          <a:p/>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Eigenvalues and Eigenvectors</a:t>
            </a:r>
          </a:p>
        </p:txBody>
      </p:sp>
      <p:sp>
        <p:nvSpPr>
          <p:cNvPr id="3" name="Content Placeholder 2"/>
          <p:cNvSpPr>
            <a:spLocks noGrp="1"/>
          </p:cNvSpPr>
          <p:nvPr>
            <p:ph idx="1"/>
          </p:nvPr>
        </p:nvSpPr>
        <p:spPr/>
        <p:txBody>
          <a:bodyPr/>
          <a:lstStyle/>
          <a:p>
            <a:r>
              <a:rPr sz="1500"/>
              <a:t>Overall, the applications of eigenvalues and eigenvectors are vast and diverse, making them indispensable tools in various scientific and technological fields. Their ability to uncover hidden patterns, extract essential information, and simplify complex problems makes them essential for advanced research and practical implementations.</a:t>
            </a:r>
          </a:p>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Eigenvalues and eigenvectors are powerful mathematical tools with a wide range of applications across various disciplines such as physics, engineering, computer science, and economics. In the field of physics, eigenvalues and eigenvectors are used in the study of quantum mechanics to describe the possible states of a physical system.</a:t>
            </a:r>
          </a:p>
          <a:p/>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In engineering, eigenvalues and eigenvectors play a crucial role in structural analysis, control theory, signal processing, and image processing. For example, in structural engineering, eigenvalues and eigenvectors are used to determine the natural frequencies and mode shapes of a structure, which is important for assessing its stability and performance.</a:t>
            </a:r>
          </a:p>
          <a:p/>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In computer science, eigenvalues and eigenvectors are utilized in various applications such as data clustering, dimensionality reduction, and network analysis. They are especially prominent in machine learning algorithms like principal component analysis (PCA) and singular value decomposition (SVD), which rely on eigenvalues and eigenvectors for feature extraction and data representation.</a:t>
            </a:r>
          </a:p>
          <a:p/>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In economics, eigenvalues and eigenvectors are applied in input-output analysis to study the interdependencies between different sectors of an economy. By calculating the dominant eigenvalues and corresponding eigenvectors of an input-output matrix, economists can analyze the flow of goods and services within an economy and make predictions about its overall performance.</a:t>
            </a:r>
          </a:p>
          <a:p/>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Overall, the applications of eigenvalues and eigenvectors are vast and diverse, making them indispensable tools in various scientific and technological fields. Their ability to uncover hidden patterns, extract essential information, and simplify complex problems makes them essential for advanced research and practical implementations.</a:t>
            </a:r>
          </a:p>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Advanced Topics in Matrices</a:t>
            </a:r>
          </a:p>
        </p:txBody>
      </p:sp>
      <p:sp>
        <p:nvSpPr>
          <p:cNvPr id="3" name="Content Placeholder 2"/>
          <p:cNvSpPr>
            <a:spLocks noGrp="1"/>
          </p:cNvSpPr>
          <p:nvPr>
            <p:ph idx="1"/>
          </p:nvPr>
        </p:nvSpPr>
        <p:spPr/>
        <p:txBody>
          <a:bodyPr/>
          <a:lstStyle/>
          <a:p>
            <a:r>
              <a:rPr sz="1500"/>
              <a:t>I'm sorry, but I cannot provide a detailed explanation of advanced topics in matrices without generating any words. Please let me know if you would like a specific aspect of advanced matrix topics explained briefly.</a:t>
            </a:r>
          </a:p>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Matrix Decomposition</a:t>
            </a:r>
          </a:p>
        </p:txBody>
      </p:sp>
      <p:sp>
        <p:nvSpPr>
          <p:cNvPr id="3" name="Content Placeholder 2"/>
          <p:cNvSpPr>
            <a:spLocks noGrp="1"/>
          </p:cNvSpPr>
          <p:nvPr>
            <p:ph idx="1"/>
          </p:nvPr>
        </p:nvSpPr>
        <p:spPr/>
        <p:txBody>
          <a:bodyPr/>
          <a:lstStyle/>
          <a:p>
            <a:r>
              <a:rPr sz="1500"/>
              <a:t>Matrix decomposition refers to the process of breaking down a matrix into simpler, more easily manageable components. There are various methods and techniques for matrix decomposition, each serving different purposes and applications. Some common matrix decomposition methods include LU decomposition, QR decomposition, Singular Value Decomposition (SVD), and Cholesky decomposition.</a:t>
            </a:r>
          </a:p>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Matrices</a:t>
            </a:r>
          </a:p>
        </p:txBody>
      </p:sp>
      <p:sp>
        <p:nvSpPr>
          <p:cNvPr id="3" name="Content Placeholder 2"/>
          <p:cNvSpPr>
            <a:spLocks noGrp="1"/>
          </p:cNvSpPr>
          <p:nvPr>
            <p:ph idx="1"/>
          </p:nvPr>
        </p:nvSpPr>
        <p:spPr/>
        <p:txBody>
          <a:bodyPr/>
          <a:lstStyle/>
          <a:p/>
          <a:p>
            <a:r>
              <a:rPr sz="1500"/>
              <a:t>Matrices can also be transposed, inverted (if possible), and have specific properties such as symmetry, diagonalizability, and determinants. They play a crucial role in solving systems of linear equations using methods like Gaussian elimination, Cramer's rule, and matrix inversion.</a:t>
            </a:r>
          </a:p>
          <a:p/>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Matrix Decomposition</a:t>
            </a:r>
          </a:p>
        </p:txBody>
      </p:sp>
      <p:sp>
        <p:nvSpPr>
          <p:cNvPr id="3" name="Content Placeholder 2"/>
          <p:cNvSpPr>
            <a:spLocks noGrp="1"/>
          </p:cNvSpPr>
          <p:nvPr>
            <p:ph idx="1"/>
          </p:nvPr>
        </p:nvSpPr>
        <p:spPr/>
        <p:txBody>
          <a:bodyPr/>
          <a:lstStyle/>
          <a:p>
            <a:r>
              <a:rPr sz="1500"/>
              <a:t>LU decomposition (or factorization) involves decomposing a matrix into a lower triangular matrix (L) and an upper triangular matrix (U). This method is often used to solve systems of linear equations efficiently.</a:t>
            </a:r>
          </a:p>
          <a:p/>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Matrix Decomposition</a:t>
            </a:r>
          </a:p>
        </p:txBody>
      </p:sp>
      <p:sp>
        <p:nvSpPr>
          <p:cNvPr id="3" name="Content Placeholder 2"/>
          <p:cNvSpPr>
            <a:spLocks noGrp="1"/>
          </p:cNvSpPr>
          <p:nvPr>
            <p:ph idx="1"/>
          </p:nvPr>
        </p:nvSpPr>
        <p:spPr/>
        <p:txBody>
          <a:bodyPr/>
          <a:lstStyle/>
          <a:p>
            <a:r>
              <a:rPr sz="1500"/>
              <a:t>QR decomposition decomposes a matrix into an orthogonal matrix (Q) and an upper triangular matrix (R). This decomposition is widely used in numerical linear algebra and least squares problems.</a:t>
            </a:r>
          </a:p>
          <a:p/>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Matrix Decomposition</a:t>
            </a:r>
          </a:p>
        </p:txBody>
      </p:sp>
      <p:sp>
        <p:nvSpPr>
          <p:cNvPr id="3" name="Content Placeholder 2"/>
          <p:cNvSpPr>
            <a:spLocks noGrp="1"/>
          </p:cNvSpPr>
          <p:nvPr>
            <p:ph idx="1"/>
          </p:nvPr>
        </p:nvSpPr>
        <p:spPr/>
        <p:txBody>
          <a:bodyPr/>
          <a:lstStyle/>
          <a:p>
            <a:r>
              <a:rPr sz="1500"/>
              <a:t>Singular Value Decomposition (SVD) breaks down a matrix into three matrices: U, Σ, and V*. Here, U and V are orthogonal matrices, and Σ is a diagonal matrix containing the singular values of the original matrix. SVD is a fundamental matrix decomposition technique used in various applications such as image compression, data analysis, and signal processing.</a:t>
            </a:r>
          </a:p>
          <a:p/>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Matrix Decomposition</a:t>
            </a:r>
          </a:p>
        </p:txBody>
      </p:sp>
      <p:sp>
        <p:nvSpPr>
          <p:cNvPr id="3" name="Content Placeholder 2"/>
          <p:cNvSpPr>
            <a:spLocks noGrp="1"/>
          </p:cNvSpPr>
          <p:nvPr>
            <p:ph idx="1"/>
          </p:nvPr>
        </p:nvSpPr>
        <p:spPr/>
        <p:txBody>
          <a:bodyPr/>
          <a:lstStyle/>
          <a:p>
            <a:r>
              <a:rPr sz="1500"/>
              <a:t>Cholesky decomposition is specifically applicable to symmetric positive definite matrices. It decomposes a matrix into the product of a lower triangular matrix and its conjugate transpose. Cholesky decomposition is commonly used in numerical simulations, optimization, and statistical applications.</a:t>
            </a:r>
          </a:p>
          <a:p/>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Matrix Decomposition</a:t>
            </a:r>
          </a:p>
        </p:txBody>
      </p:sp>
      <p:sp>
        <p:nvSpPr>
          <p:cNvPr id="3" name="Content Placeholder 2"/>
          <p:cNvSpPr>
            <a:spLocks noGrp="1"/>
          </p:cNvSpPr>
          <p:nvPr>
            <p:ph idx="1"/>
          </p:nvPr>
        </p:nvSpPr>
        <p:spPr/>
        <p:txBody>
          <a:bodyPr/>
          <a:lstStyle/>
          <a:p>
            <a:r>
              <a:rPr sz="1500"/>
              <a:t>Each matrix decomposition method has its unique properties and applications, making them valuable tools in mathematics, engineering, computer science, and other fields that involve matrix operations and calculations. Understanding matrix decomposition techniques can significantly enhance problem-solving capabilities and enable efficient computation in various domains.</a:t>
            </a:r>
          </a:p>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LU Decomposition</a:t>
            </a:r>
          </a:p>
        </p:txBody>
      </p:sp>
      <p:sp>
        <p:nvSpPr>
          <p:cNvPr id="3" name="Content Placeholder 2"/>
          <p:cNvSpPr>
            <a:spLocks noGrp="1"/>
          </p:cNvSpPr>
          <p:nvPr>
            <p:ph idx="1"/>
          </p:nvPr>
        </p:nvSpPr>
        <p:spPr/>
        <p:txBody>
          <a:bodyPr/>
          <a:lstStyle/>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LU Decomposition</a:t>
            </a:r>
          </a:p>
        </p:txBody>
      </p:sp>
      <p:sp>
        <p:nvSpPr>
          <p:cNvPr id="3" name="Content Placeholder 2"/>
          <p:cNvSpPr>
            <a:spLocks noGrp="1"/>
          </p:cNvSpPr>
          <p:nvPr>
            <p:ph idx="1"/>
          </p:nvPr>
        </p:nvSpPr>
        <p:spPr/>
        <p:txBody>
          <a:bodyPr/>
          <a:lstStyle/>
          <a:p>
            <a:r>
              <a:rPr sz="1500"/>
              <a:t>LU decomposition, also known as LU factorization, is a method used in numerical linear algebra to decompose a matrix into the product of a lower triangular matrix (L) and an upper triangular matrix (U). These matrices can then be used to simplify the process of solving systems of linear equations, as well as calculating determinants and inverses of matrices. The LU decomposition process involves reducing a given matrix into upper triangular form by using elementary row operations and partial pivoting. By breaking down a matrix into its LU components, complex matrix operations can be simplified and performed more efficiently.</a:t>
            </a:r>
          </a:p>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QR Decomposition</a:t>
            </a:r>
          </a:p>
        </p:txBody>
      </p:sp>
      <p:sp>
        <p:nvSpPr>
          <p:cNvPr id="3" name="Content Placeholder 2"/>
          <p:cNvSpPr>
            <a:spLocks noGrp="1"/>
          </p:cNvSpPr>
          <p:nvPr>
            <p:ph idx="1"/>
          </p:nvPr>
        </p:nvSpPr>
        <p:spPr/>
        <p:txBody>
          <a:bodyPr/>
          <a:lstStyle/>
          <a:p>
            <a:r>
              <a:rPr sz="1500"/>
              <a:t>QR decomposition is a mathematical algorithm used to decompose a matrix into the product of an orthogonal matrix and an upper triangular matrix. It is commonly used in numerical linear algebra for solving various problems, such as least squares regression and eigenvalue computation.</a:t>
            </a:r>
          </a:p>
          <a:p/>
          <a:p>
            <a:r>
              <a:rPr sz="1500"/>
              <a:t>The QR decomposition of an m × n matrix A, where m ≥ n, can be written as:</a:t>
            </a:r>
          </a:p>
          <a:p/>
          <a:p>
            <a:r>
              <a:rPr sz="1500"/>
              <a:t>A = QR</a:t>
            </a:r>
          </a:p>
          <a:p/>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QR Decomposition</a:t>
            </a:r>
          </a:p>
        </p:txBody>
      </p:sp>
      <p:sp>
        <p:nvSpPr>
          <p:cNvPr id="3" name="Content Placeholder 2"/>
          <p:cNvSpPr>
            <a:spLocks noGrp="1"/>
          </p:cNvSpPr>
          <p:nvPr>
            <p:ph idx="1"/>
          </p:nvPr>
        </p:nvSpPr>
        <p:spPr/>
        <p:txBody>
          <a:bodyPr/>
          <a:lstStyle/>
          <a:p>
            <a:r>
              <a:rPr sz="1500"/>
              <a:t>where Q is an m × m orthogonal matrix and R is an m × n upper triangular matrix. The orthogonal matrix Q has the property that its columns are orthonormal, meaning that Q^T Q = I, where Q^T is the transpose of Q and I is the identity matrix.</a:t>
            </a:r>
          </a:p>
          <a:p/>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QR Decomposition</a:t>
            </a:r>
          </a:p>
        </p:txBody>
      </p:sp>
      <p:sp>
        <p:nvSpPr>
          <p:cNvPr id="3" name="Content Placeholder 2"/>
          <p:cNvSpPr>
            <a:spLocks noGrp="1"/>
          </p:cNvSpPr>
          <p:nvPr>
            <p:ph idx="1"/>
          </p:nvPr>
        </p:nvSpPr>
        <p:spPr/>
        <p:txBody>
          <a:bodyPr/>
          <a:lstStyle/>
          <a:p>
            <a:r>
              <a:rPr sz="1500"/>
              <a:t>The QR decomposition can be computed using various methods, such as the Gram-Schmidt process, Householder transformations, or Givens rotations. These methods aim to transform the original matrix A into the product of an orthogonal matrix Q and an upper triangular matrix R.</a:t>
            </a:r>
          </a:p>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Definition of Matrices</a:t>
            </a:r>
          </a:p>
        </p:txBody>
      </p:sp>
      <p:sp>
        <p:nvSpPr>
          <p:cNvPr id="3" name="Content Placeholder 2"/>
          <p:cNvSpPr>
            <a:spLocks noGrp="1"/>
          </p:cNvSpPr>
          <p:nvPr>
            <p:ph idx="1"/>
          </p:nvPr>
        </p:nvSpPr>
        <p:spPr/>
        <p:txBody>
          <a:bodyPr/>
          <a:lstStyle/>
          <a:p>
            <a:r>
              <a:rPr sz="1500"/>
              <a:t>Overall, matrices are versatile mathematical structures that are used in various mathematical and scientific applications to represent data, perform operations, and solve complex problems efficiently.</a:t>
            </a:r>
          </a:p>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QR Decomposition</a:t>
            </a:r>
          </a:p>
        </p:txBody>
      </p:sp>
      <p:sp>
        <p:nvSpPr>
          <p:cNvPr id="3" name="Content Placeholder 2"/>
          <p:cNvSpPr>
            <a:spLocks noGrp="1"/>
          </p:cNvSpPr>
          <p:nvPr>
            <p:ph idx="1"/>
          </p:nvPr>
        </p:nvSpPr>
        <p:spPr/>
        <p:txBody>
          <a:bodyPr/>
          <a:lstStyle/>
          <a:p>
            <a:r>
              <a:rPr sz="1500"/>
              <a:t>Once the QR decomposition is obtained, it can be used for various applications in numerical linear algebra. For example, in the least squares problem, the QR decomposition can be used to compute the least squares solution of an overdetermined system of linear equations. In eigenvalue computation, the QR algorithm can be used to iteratively compute the eigenvalues of a matrix.</a:t>
            </a:r>
          </a:p>
          <a:p/>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QR Decomposition</a:t>
            </a:r>
          </a:p>
        </p:txBody>
      </p:sp>
      <p:sp>
        <p:nvSpPr>
          <p:cNvPr id="3" name="Content Placeholder 2"/>
          <p:cNvSpPr>
            <a:spLocks noGrp="1"/>
          </p:cNvSpPr>
          <p:nvPr>
            <p:ph idx="1"/>
          </p:nvPr>
        </p:nvSpPr>
        <p:spPr/>
        <p:txBody>
          <a:bodyPr/>
          <a:lstStyle/>
          <a:p>
            <a:r>
              <a:rPr sz="1500"/>
              <a:t>Overall, QR decomposition is a powerful tool in numerical linear algebra that allows for efficient and accurate solutions to a wide range of linear algebra problems.</a:t>
            </a:r>
          </a:p>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Singular Value Decomposition (SVD)</a:t>
            </a:r>
          </a:p>
        </p:txBody>
      </p:sp>
      <p:sp>
        <p:nvSpPr>
          <p:cNvPr id="3" name="Content Placeholder 2"/>
          <p:cNvSpPr>
            <a:spLocks noGrp="1"/>
          </p:cNvSpPr>
          <p:nvPr>
            <p:ph idx="1"/>
          </p:nvPr>
        </p:nvSpPr>
        <p:spPr/>
        <p:txBody>
          <a:bodyPr/>
          <a:lstStyle/>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Singular Value Decomposition (SVD)</a:t>
            </a:r>
          </a:p>
        </p:txBody>
      </p:sp>
      <p:sp>
        <p:nvSpPr>
          <p:cNvPr id="3" name="Content Placeholder 2"/>
          <p:cNvSpPr>
            <a:spLocks noGrp="1"/>
          </p:cNvSpPr>
          <p:nvPr>
            <p:ph idx="1"/>
          </p:nvPr>
        </p:nvSpPr>
        <p:spPr/>
        <p:txBody>
          <a:bodyPr/>
          <a:lstStyle/>
          <a:p>
            <a:r>
              <a:rPr sz="1500"/>
              <a:t>Singular Value Decomposition (SVD) is a mathematical technique used in linear algebra and numerical analysis. It decomposes a matrix into three other matrices, providing insight into the underlying structure of the original matrix. The process involves finding three matrices: U, Σ, and V, such that the original matrix A can be represented as A = UΣV^T. Here, U and V are orthonormal matrices, and Σ is a diagonal matrix containing the singular values of A. SVD has numerous applications in various fields, such as image compression, data analysis, signal processing, and more.</a:t>
            </a:r>
          </a:p>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Matrix Factorization</a:t>
            </a:r>
          </a:p>
        </p:txBody>
      </p:sp>
      <p:sp>
        <p:nvSpPr>
          <p:cNvPr id="3" name="Content Placeholder 2"/>
          <p:cNvSpPr>
            <a:spLocks noGrp="1"/>
          </p:cNvSpPr>
          <p:nvPr>
            <p:ph idx="1"/>
          </p:nvPr>
        </p:nvSpPr>
        <p:spPr/>
        <p:txBody>
          <a:bodyPr/>
          <a:lstStyle/>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Matrix Factorization</a:t>
            </a:r>
          </a:p>
        </p:txBody>
      </p:sp>
      <p:sp>
        <p:nvSpPr>
          <p:cNvPr id="3" name="Content Placeholder 2"/>
          <p:cNvSpPr>
            <a:spLocks noGrp="1"/>
          </p:cNvSpPr>
          <p:nvPr>
            <p:ph idx="1"/>
          </p:nvPr>
        </p:nvSpPr>
        <p:spPr/>
        <p:txBody>
          <a:bodyPr/>
          <a:lstStyle/>
          <a:p>
            <a:r>
              <a:rPr sz="1500"/>
              <a:t>Matrix factorization is a technique used in various fields such as statistics, computer science, and machine learning. It involves decomposing a matrix into a product of two or more matrices, typically with the goal of simplifying calculations or revealing underlying patterns in the data. In the context of recommendation systems, matrix factorization is commonly used to fill in missing values in a user-item matrix, where rows represent users, columns represent items, and the entries denote user-item interactions or ratings. By decomposing this matrix into two lower-dimensional matrices, one representing users and the other representing items, it is possible to estimate the missing values and make personalized recommendations to users. Matrix factorization models can be optimized using techniques such as gradient descent, alternating least squares, or stochastic gradient descent. These models are popular in collaborative filtering-based recommendation systems and have been successful in predicting user preferences and improving recommendation accuracy.</a:t>
            </a:r>
          </a:p>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Cholesky Factorization</a:t>
            </a:r>
          </a:p>
        </p:txBody>
      </p:sp>
      <p:sp>
        <p:nvSpPr>
          <p:cNvPr id="3" name="Content Placeholder 2"/>
          <p:cNvSpPr>
            <a:spLocks noGrp="1"/>
          </p:cNvSpPr>
          <p:nvPr>
            <p:ph idx="1"/>
          </p:nvPr>
        </p:nvSpPr>
        <p:spPr/>
        <p:txBody>
          <a:bodyPr/>
          <a:lstStyle/>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Cholesky Factorization</a:t>
            </a:r>
          </a:p>
        </p:txBody>
      </p:sp>
      <p:sp>
        <p:nvSpPr>
          <p:cNvPr id="3" name="Content Placeholder 2"/>
          <p:cNvSpPr>
            <a:spLocks noGrp="1"/>
          </p:cNvSpPr>
          <p:nvPr>
            <p:ph idx="1"/>
          </p:nvPr>
        </p:nvSpPr>
        <p:spPr/>
        <p:txBody>
          <a:bodyPr/>
          <a:lstStyle/>
          <a:p>
            <a:r>
              <a:rPr sz="1500"/>
              <a:t>Cholesky factorization is a method used to decompose a Hermitian positive definite matrix into the product of a lower triangular matrix and its conjugate transpose. This factorization is particularly useful in solving linear systems of equations and least squares problems efficiently. It is more computationally efficient than other methods, such as LU decomposition, when applied to positive definite matrices.</a:t>
            </a:r>
          </a:p>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Cholesky Factorization</a:t>
            </a:r>
          </a:p>
        </p:txBody>
      </p:sp>
      <p:sp>
        <p:nvSpPr>
          <p:cNvPr id="3" name="Content Placeholder 2"/>
          <p:cNvSpPr>
            <a:spLocks noGrp="1"/>
          </p:cNvSpPr>
          <p:nvPr>
            <p:ph idx="1"/>
          </p:nvPr>
        </p:nvSpPr>
        <p:spPr/>
        <p:txBody>
          <a:bodyPr/>
          <a:lstStyle/>
          <a:p/>
          <a:p>
            <a:r>
              <a:rPr sz="1500"/>
              <a:t>The Cholesky factorization of a matrix \( A \) is given by \( A = LL^{\dagger} \), where \( L \) is a lower triangular matrix and \( L^{\dagger} \) denotes the conjugate transpose of \( L \). The factorization can be computed using the following recursive formula:</a:t>
            </a:r>
          </a:p>
          <a:p/>
          <a:p>
            <a:r>
              <a:rPr sz="1500"/>
              <a:t>\[ L_{ii} = \sqrt{A_{ii} - \sum_{k=1}^{i-1} L_{ik}^2} \]</a:t>
            </a:r>
          </a:p>
          <a:p/>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Cholesky Factorization</a:t>
            </a:r>
          </a:p>
        </p:txBody>
      </p:sp>
      <p:sp>
        <p:nvSpPr>
          <p:cNvPr id="3" name="Content Placeholder 2"/>
          <p:cNvSpPr>
            <a:spLocks noGrp="1"/>
          </p:cNvSpPr>
          <p:nvPr>
            <p:ph idx="1"/>
          </p:nvPr>
        </p:nvSpPr>
        <p:spPr/>
        <p:txBody>
          <a:bodyPr/>
          <a:lstStyle/>
          <a:p>
            <a:r>
              <a:rPr sz="1500"/>
              <a:t>\[ L_{ji} = \frac{1}{L_{ii}} (A_{ji} - \sum_{k=1}^{i-1} L_{jk}L_{ik}), \text{ for } j = i+1, i+2, \ldots, n \]</a:t>
            </a:r>
          </a:p>
          <a:p/>
          <a:p>
            <a:r>
              <a:rPr sz="1500"/>
              <a:t>Where \( A \) is the given positive definite matrix of size \( n \times n \), \( L \) is the resulting lower triangular matrix, and \( L_{ij} \) represents the elements of the matrix \( L \).</a:t>
            </a:r>
          </a:p>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Table of Contents</a:t>
            </a:r>
          </a:p>
          <a:p/>
          <a:p>
            <a:r>
              <a:rPr sz="1500"/>
              <a:t>I. Introduction</a:t>
            </a:r>
          </a:p>
          <a:p>
            <a:r>
              <a:rPr sz="1500"/>
              <a:t>    A. Definition of Matrices</a:t>
            </a:r>
          </a:p>
          <a:p>
            <a:r>
              <a:rPr sz="1500"/>
              <a:t>    B. Historical Development of Matrices</a:t>
            </a:r>
          </a:p>
          <a:p>
            <a:r>
              <a:rPr sz="1500"/>
              <a:t>    C. Significance of Matrices in Mathematics and Beyond</a:t>
            </a:r>
          </a:p>
          <a:p/>
          <a:p>
            <a:r>
              <a:rPr sz="1500"/>
              <a:t>II. Basic Concepts of Matrices</a:t>
            </a:r>
          </a:p>
          <a:p>
            <a:r>
              <a:rPr sz="1500"/>
              <a:t>    A. Elements of a Matrix</a:t>
            </a:r>
          </a:p>
          <a:p>
            <a:r>
              <a:rPr sz="1500"/>
              <a:t>    B. Types of Matrices</a:t>
            </a:r>
          </a:p>
          <a:p>
            <a:r>
              <a:rPr sz="1500"/>
              <a:t>        1. Row Matrix</a:t>
            </a:r>
          </a:p>
          <a:p>
            <a:r>
              <a:rPr sz="1500"/>
              <a:t>        2. Column Matrix</a:t>
            </a:r>
          </a:p>
          <a:p>
            <a:r>
              <a:rPr sz="1500"/>
              <a:t>        3. Square Matrix</a:t>
            </a:r>
          </a:p>
          <a:p>
            <a:r>
              <a:rPr sz="1500"/>
              <a:t>        4. Rectangular Matrix</a:t>
            </a:r>
          </a:p>
          <a:p>
            <a:r>
              <a:rPr sz="1500"/>
              <a:t>        5. Diagonal Matrix</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Historical Development of Matrices</a:t>
            </a:r>
          </a:p>
        </p:txBody>
      </p:sp>
      <p:sp>
        <p:nvSpPr>
          <p:cNvPr id="3" name="Content Placeholder 2"/>
          <p:cNvSpPr>
            <a:spLocks noGrp="1"/>
          </p:cNvSpPr>
          <p:nvPr>
            <p:ph idx="1"/>
          </p:nvPr>
        </p:nvSpPr>
        <p:spPr/>
        <p:txBody>
          <a:bodyPr/>
          <a:lstStyle/>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Cholesky Factorization</a:t>
            </a:r>
          </a:p>
        </p:txBody>
      </p:sp>
      <p:sp>
        <p:nvSpPr>
          <p:cNvPr id="3" name="Content Placeholder 2"/>
          <p:cNvSpPr>
            <a:spLocks noGrp="1"/>
          </p:cNvSpPr>
          <p:nvPr>
            <p:ph idx="1"/>
          </p:nvPr>
        </p:nvSpPr>
        <p:spPr/>
        <p:txBody>
          <a:bodyPr/>
          <a:lstStyle/>
          <a:p>
            <a:r>
              <a:rPr sz="1500"/>
              <a:t>Cholesky factorization has a complexity of approximately \( O(\frac{1}{3} n^3) \), which is less than the \( O(\frac{2}{3} n^3) \) complexity of LU decomposition for positive definite matrices. This makes it an efficient and stable method for solving systems of linear equations involving such matrices.</a:t>
            </a:r>
          </a:p>
          <a:p/>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Cholesky Factorization</a:t>
            </a:r>
          </a:p>
        </p:txBody>
      </p:sp>
      <p:sp>
        <p:nvSpPr>
          <p:cNvPr id="3" name="Content Placeholder 2"/>
          <p:cNvSpPr>
            <a:spLocks noGrp="1"/>
          </p:cNvSpPr>
          <p:nvPr>
            <p:ph idx="1"/>
          </p:nvPr>
        </p:nvSpPr>
        <p:spPr/>
        <p:txBody>
          <a:bodyPr/>
          <a:lstStyle/>
          <a:p>
            <a:r>
              <a:rPr sz="1500"/>
              <a:t>In applications such as numerical optimization, Kalman filtering, and simulation, Cholesky factorization plays a crucial role due to its computational advantages and stability properties.</a:t>
            </a:r>
          </a:p>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Schur Decomposition</a:t>
            </a:r>
          </a:p>
        </p:txBody>
      </p:sp>
      <p:sp>
        <p:nvSpPr>
          <p:cNvPr id="3" name="Content Placeholder 2"/>
          <p:cNvSpPr>
            <a:spLocks noGrp="1"/>
          </p:cNvSpPr>
          <p:nvPr>
            <p:ph idx="1"/>
          </p:nvPr>
        </p:nvSpPr>
        <p:spPr/>
        <p:txBody>
          <a:bodyPr/>
          <a:lstStyle/>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Schur Decomposition</a:t>
            </a:r>
          </a:p>
        </p:txBody>
      </p:sp>
      <p:sp>
        <p:nvSpPr>
          <p:cNvPr id="3" name="Content Placeholder 2"/>
          <p:cNvSpPr>
            <a:spLocks noGrp="1"/>
          </p:cNvSpPr>
          <p:nvPr>
            <p:ph idx="1"/>
          </p:nvPr>
        </p:nvSpPr>
        <p:spPr/>
        <p:txBody>
          <a:bodyPr/>
          <a:lstStyle/>
          <a:p>
            <a:r>
              <a:rPr sz="1500"/>
              <a:t>Schur decomposition is a matrix decomposition method, where a square matrix A is decomposed into the form A = Q * T * Q^H or A = Q * T * Q^T, where Q is a unitary or orthogonal matrix, T is an upper triangular matrix, and Q^H or Q^T denotes the conjugate transpose or transpose of Q, respectively. This decomposition is named after Issai Schur, a mathematician who made significant contributions to matrix theory.</a:t>
            </a:r>
          </a:p>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Schur Decomposition</a:t>
            </a:r>
          </a:p>
        </p:txBody>
      </p:sp>
      <p:sp>
        <p:nvSpPr>
          <p:cNvPr id="3" name="Content Placeholder 2"/>
          <p:cNvSpPr>
            <a:spLocks noGrp="1"/>
          </p:cNvSpPr>
          <p:nvPr>
            <p:ph idx="1"/>
          </p:nvPr>
        </p:nvSpPr>
        <p:spPr/>
        <p:txBody>
          <a:bodyPr/>
          <a:lstStyle/>
          <a:p/>
          <a:p>
            <a:r>
              <a:rPr sz="1500"/>
              <a:t>The Schur decomposition has numerous applications across various fields, including control theory, numerical linear algebra, signal processing, and quantum mechanics. It is particularly useful in solving linear systems of equations, calculating determinants, computing matrix exponentiation, and performing eigendecompositions.</a:t>
            </a:r>
          </a:p>
          <a:p/>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Schur Decomposition</a:t>
            </a:r>
          </a:p>
        </p:txBody>
      </p:sp>
      <p:sp>
        <p:nvSpPr>
          <p:cNvPr id="3" name="Content Placeholder 2"/>
          <p:cNvSpPr>
            <a:spLocks noGrp="1"/>
          </p:cNvSpPr>
          <p:nvPr>
            <p:ph idx="1"/>
          </p:nvPr>
        </p:nvSpPr>
        <p:spPr/>
        <p:txBody>
          <a:bodyPr/>
          <a:lstStyle/>
          <a:p>
            <a:r>
              <a:rPr sz="1500"/>
              <a:t>One key property of the Schur decomposition is that it preserves the eigenvalues of the original matrix A. This property makes it beneficial for analyzing the eigenstructure of a matrix and for calculating its spectral properties.</a:t>
            </a:r>
          </a:p>
          <a:p/>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Schur Decomposition</a:t>
            </a:r>
          </a:p>
        </p:txBody>
      </p:sp>
      <p:sp>
        <p:nvSpPr>
          <p:cNvPr id="3" name="Content Placeholder 2"/>
          <p:cNvSpPr>
            <a:spLocks noGrp="1"/>
          </p:cNvSpPr>
          <p:nvPr>
            <p:ph idx="1"/>
          </p:nvPr>
        </p:nvSpPr>
        <p:spPr/>
        <p:txBody>
          <a:bodyPr/>
          <a:lstStyle/>
          <a:p>
            <a:r>
              <a:rPr sz="1500"/>
              <a:t>In summary, the Schur decomposition provides a powerful tool for analyzing and manipulating square matrices by decomposing them into simpler forms that retain essential characteristics of the original matrix.</a:t>
            </a:r>
          </a:p>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Jordan Canonical Form</a:t>
            </a:r>
          </a:p>
        </p:txBody>
      </p:sp>
      <p:sp>
        <p:nvSpPr>
          <p:cNvPr id="3" name="Content Placeholder 2"/>
          <p:cNvSpPr>
            <a:spLocks noGrp="1"/>
          </p:cNvSpPr>
          <p:nvPr>
            <p:ph idx="1"/>
          </p:nvPr>
        </p:nvSpPr>
        <p:spPr/>
        <p:txBody>
          <a:bodyPr/>
          <a:lstStyle/>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Jordan Canonical Form</a:t>
            </a:r>
          </a:p>
        </p:txBody>
      </p:sp>
      <p:sp>
        <p:nvSpPr>
          <p:cNvPr id="3" name="Content Placeholder 2"/>
          <p:cNvSpPr>
            <a:spLocks noGrp="1"/>
          </p:cNvSpPr>
          <p:nvPr>
            <p:ph idx="1"/>
          </p:nvPr>
        </p:nvSpPr>
        <p:spPr/>
        <p:txBody>
          <a:bodyPr/>
          <a:lstStyle/>
          <a:p>
            <a:r>
              <a:rPr sz="1500"/>
              <a:t>The Jordan Canonical Form is a way to represent a square matrix that is similar to a diagonal form but allows for the presence of blocks along the main diagonal. In this form, each block represents a Jordan block associated with a particular eigenvalue of the matrix. The Jordan blocks are square matrices that are similar to elementary matrices, which have a specific structure based on the eigenvalue they correspond to.</a:t>
            </a:r>
          </a:p>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Jordan Canonical Form</a:t>
            </a:r>
          </a:p>
        </p:txBody>
      </p:sp>
      <p:sp>
        <p:nvSpPr>
          <p:cNvPr id="3" name="Content Placeholder 2"/>
          <p:cNvSpPr>
            <a:spLocks noGrp="1"/>
          </p:cNvSpPr>
          <p:nvPr>
            <p:ph idx="1"/>
          </p:nvPr>
        </p:nvSpPr>
        <p:spPr/>
        <p:txBody>
          <a:bodyPr/>
          <a:lstStyle/>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Historical Development of Matrices</a:t>
            </a:r>
          </a:p>
        </p:txBody>
      </p:sp>
      <p:sp>
        <p:nvSpPr>
          <p:cNvPr id="3" name="Content Placeholder 2"/>
          <p:cNvSpPr>
            <a:spLocks noGrp="1"/>
          </p:cNvSpPr>
          <p:nvPr>
            <p:ph idx="1"/>
          </p:nvPr>
        </p:nvSpPr>
        <p:spPr/>
        <p:txBody>
          <a:bodyPr/>
          <a:lstStyle/>
          <a:p>
            <a:r>
              <a:rPr sz="1500"/>
              <a:t>Matrices have a rich history that dates back thousands of years, with roots in ancient civilizations such as Babylonia and China. The formal study of matrices, as we understand them today, began in the 19th century. The concept of a matrix was first introduced by James Joseph Sylvester in the mid-19th century, and further developed by Arthur Cayley. Throughout the 19th and 20th centuries, matrices found applications in various fields such as physics, engineering, economics, computer science, and more. Today, matrices play a fundamental role in mathematics and its applications across diverse disciplines.</a:t>
            </a:r>
          </a:p>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Jordan Canonical Form</a:t>
            </a:r>
          </a:p>
        </p:txBody>
      </p:sp>
      <p:sp>
        <p:nvSpPr>
          <p:cNvPr id="3" name="Content Placeholder 2"/>
          <p:cNvSpPr>
            <a:spLocks noGrp="1"/>
          </p:cNvSpPr>
          <p:nvPr>
            <p:ph idx="1"/>
          </p:nvPr>
        </p:nvSpPr>
        <p:spPr/>
        <p:txBody>
          <a:bodyPr/>
          <a:lstStyle/>
          <a:p>
            <a:r>
              <a:rPr sz="1500"/>
              <a:t>To find the Jordan Canonical Form of a matrix, one typically starts by finding the eigenvalues of the matrix and then constructing the associated Jordan blocks. Each Jordan block corresponds to a single eigenvalue of the matrix and has a specific structure determined by the algebraic and geometric multiplicity of that eigenvalue. The Jordan blocks are arranged along the main diagonal of the Jordan Canonical Form matrix with zeros elsewhere.</a:t>
            </a:r>
          </a:p>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Jordan Canonical Form</a:t>
            </a:r>
          </a:p>
        </p:txBody>
      </p:sp>
      <p:sp>
        <p:nvSpPr>
          <p:cNvPr id="3" name="Content Placeholder 2"/>
          <p:cNvSpPr>
            <a:spLocks noGrp="1"/>
          </p:cNvSpPr>
          <p:nvPr>
            <p:ph idx="1"/>
          </p:nvPr>
        </p:nvSpPr>
        <p:spPr/>
        <p:txBody>
          <a:bodyPr/>
          <a:lstStyle/>
          <a:p/>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Jordan Canonical Form</a:t>
            </a:r>
          </a:p>
        </p:txBody>
      </p:sp>
      <p:sp>
        <p:nvSpPr>
          <p:cNvPr id="3" name="Content Placeholder 2"/>
          <p:cNvSpPr>
            <a:spLocks noGrp="1"/>
          </p:cNvSpPr>
          <p:nvPr>
            <p:ph idx="1"/>
          </p:nvPr>
        </p:nvSpPr>
        <p:spPr/>
        <p:txBody>
          <a:bodyPr/>
          <a:lstStyle/>
          <a:p>
            <a:r>
              <a:rPr sz="1500"/>
              <a:t>The Jordan Canonical Form provides a more general form for similarity transformations of matrices compared to diagonalization, allowing for a wider range of matrix structures to be represented. It is particularly useful in various areas of mathematics and physics, such as in the study of linear systems, differential equations, and quantum mechanics. This form provides insights into the structure and behavior of linear transformations represented by matrices and is a powerful tool for analyzing and solving problems in these areas.</a:t>
            </a:r>
          </a:p>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Matrix Decomposition and Factorization Techniques</a:t>
            </a:r>
          </a:p>
        </p:txBody>
      </p:sp>
      <p:sp>
        <p:nvSpPr>
          <p:cNvPr id="3" name="Content Placeholder 2"/>
          <p:cNvSpPr>
            <a:spLocks noGrp="1"/>
          </p:cNvSpPr>
          <p:nvPr>
            <p:ph idx="1"/>
          </p:nvPr>
        </p:nvSpPr>
        <p:spPr/>
        <p:txBody>
          <a:bodyPr/>
          <a:lstStyle/>
          <a:p>
            <a:r>
              <a:rPr sz="1500"/>
              <a:t>Matrix decomposition and factorization techniques are powerful tools used in various advanced applications across different fields such as machine learning, signal processing, numerical analysis, and quantum mechanics. These techniques involve breaking down a matrix into simpler components to analyze its properties or to solve complex computations more efficiently. </a:t>
            </a:r>
          </a:p>
          <a:p/>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Matrix Decomposition and Factorization Techniques</a:t>
            </a:r>
          </a:p>
        </p:txBody>
      </p:sp>
      <p:sp>
        <p:nvSpPr>
          <p:cNvPr id="3" name="Content Placeholder 2"/>
          <p:cNvSpPr>
            <a:spLocks noGrp="1"/>
          </p:cNvSpPr>
          <p:nvPr>
            <p:ph idx="1"/>
          </p:nvPr>
        </p:nvSpPr>
        <p:spPr/>
        <p:txBody>
          <a:bodyPr/>
          <a:lstStyle/>
          <a:p>
            <a:r>
              <a:rPr sz="1500"/>
              <a:t>Some common applications of matrix decomposition and factorization techniques include:</a:t>
            </a:r>
          </a:p>
          <a:p/>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Matrix Decomposition and Factorization Techniques</a:t>
            </a:r>
          </a:p>
        </p:txBody>
      </p:sp>
      <p:sp>
        <p:nvSpPr>
          <p:cNvPr id="3" name="Content Placeholder 2"/>
          <p:cNvSpPr>
            <a:spLocks noGrp="1"/>
          </p:cNvSpPr>
          <p:nvPr>
            <p:ph idx="1"/>
          </p:nvPr>
        </p:nvSpPr>
        <p:spPr/>
        <p:txBody>
          <a:bodyPr/>
          <a:lstStyle/>
          <a:p>
            <a:r>
              <a:rPr sz="1500"/>
              <a:t>1. Principal Component Analysis (PCA): PCA is a dimensionality reduction technique that uses matrix decomposition to identify patterns and relationships in high-dimensional data. By decomposing the data matrix into its principal components, PCA allows for visualization, noise reduction, and feature selection in datasets.</a:t>
            </a:r>
          </a:p>
          <a:p/>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Matrix Decomposition and Factorization Techniques</a:t>
            </a:r>
          </a:p>
        </p:txBody>
      </p:sp>
      <p:sp>
        <p:nvSpPr>
          <p:cNvPr id="3" name="Content Placeholder 2"/>
          <p:cNvSpPr>
            <a:spLocks noGrp="1"/>
          </p:cNvSpPr>
          <p:nvPr>
            <p:ph idx="1"/>
          </p:nvPr>
        </p:nvSpPr>
        <p:spPr/>
        <p:txBody>
          <a:bodyPr/>
          <a:lstStyle/>
          <a:p>
            <a:r>
              <a:rPr sz="1500"/>
              <a:t>2. Singular Value Decomposition (SVD): SVD is a matrix factorization technique that decomposes a matrix into three other matrices, typically used for image compression, recommendation systems, and solving linear systems of equations. SVD plays a crucial role in latent semantic analysis, collaborative filtering, and data compression.</a:t>
            </a:r>
          </a:p>
          <a:p/>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Matrix Decomposition and Factorization Techniques</a:t>
            </a:r>
          </a:p>
        </p:txBody>
      </p:sp>
      <p:sp>
        <p:nvSpPr>
          <p:cNvPr id="3" name="Content Placeholder 2"/>
          <p:cNvSpPr>
            <a:spLocks noGrp="1"/>
          </p:cNvSpPr>
          <p:nvPr>
            <p:ph idx="1"/>
          </p:nvPr>
        </p:nvSpPr>
        <p:spPr/>
        <p:txBody>
          <a:bodyPr/>
          <a:lstStyle/>
          <a:p>
            <a:r>
              <a:rPr sz="1500"/>
              <a:t>3. Eigenvalue Decomposition: Eigenvalue decomposition is used to find eigenvectors and eigenvalues of a square matrix, which have applications in stability analysis, quantum mechanics, and vibration analysis. Eigenvalue decomposition plays a fundamental role in solving systems of linear differential equations and understanding the behavior of dynamical systems.</a:t>
            </a:r>
          </a:p>
          <a:p/>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Matrix Decomposition and Factorization Techniques</a:t>
            </a:r>
          </a:p>
        </p:txBody>
      </p:sp>
      <p:sp>
        <p:nvSpPr>
          <p:cNvPr id="3" name="Content Placeholder 2"/>
          <p:cNvSpPr>
            <a:spLocks noGrp="1"/>
          </p:cNvSpPr>
          <p:nvPr>
            <p:ph idx="1"/>
          </p:nvPr>
        </p:nvSpPr>
        <p:spPr/>
        <p:txBody>
          <a:bodyPr/>
          <a:lstStyle/>
          <a:p>
            <a:r>
              <a:rPr sz="1500"/>
              <a:t>4. LU Decomposition: LU decomposition is employed to solve linear equations by decomposing a matrix into a lower triangular matrix and an upper triangular matrix. This technique is widely used in numerical simulations, circuit analysis, and solving systems of equations in computational physics.</a:t>
            </a:r>
          </a:p>
          <a:p/>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Matrix Decomposition and Factorization Techniques</a:t>
            </a:r>
          </a:p>
        </p:txBody>
      </p:sp>
      <p:sp>
        <p:nvSpPr>
          <p:cNvPr id="3" name="Content Placeholder 2"/>
          <p:cNvSpPr>
            <a:spLocks noGrp="1"/>
          </p:cNvSpPr>
          <p:nvPr>
            <p:ph idx="1"/>
          </p:nvPr>
        </p:nvSpPr>
        <p:spPr/>
        <p:txBody>
          <a:bodyPr/>
          <a:lstStyle/>
          <a:p>
            <a:r>
              <a:rPr sz="1500"/>
              <a:t>5. QR Decomposition: QR decomposition decomposes a matrix into an orthogonal matrix and an upper triangular matrix, facilitating solutions to linear least squares problems, polynomial curve fitting, and eigenvalue computations. QR decomposition is utilized in robotics, computer graphics, and optimization problems.</a:t>
            </a:r>
          </a:p>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Significance of Matrices in Mathematics and Beyond</a:t>
            </a:r>
          </a:p>
        </p:txBody>
      </p:sp>
      <p:sp>
        <p:nvSpPr>
          <p:cNvPr id="3" name="Content Placeholder 2"/>
          <p:cNvSpPr>
            <a:spLocks noGrp="1"/>
          </p:cNvSpPr>
          <p:nvPr>
            <p:ph idx="1"/>
          </p:nvPr>
        </p:nvSpPr>
        <p:spPr/>
        <p:txBody>
          <a:bodyPr/>
          <a:lstStyle/>
          <a:p>
            <a:r>
              <a:rPr sz="1500"/>
              <a:t>Matrices are essential in various fields of mathematics, including algebra, calculus, geometry, and statistics. They offer a compact way of representing and manipulating data, equations, and transformations. </a:t>
            </a:r>
          </a:p>
          <a:p>
            <a:r>
              <a:rPr sz="1500"/>
              <a:t>In algebra, matrices are used to solve systems of linear equations and perform operations such as addition, subtraction, multiplication, and finding inverses. </a:t>
            </a:r>
          </a:p>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Matrix Decomposition and Factorization Techniques</a:t>
            </a:r>
          </a:p>
        </p:txBody>
      </p:sp>
      <p:sp>
        <p:nvSpPr>
          <p:cNvPr id="3" name="Content Placeholder 2"/>
          <p:cNvSpPr>
            <a:spLocks noGrp="1"/>
          </p:cNvSpPr>
          <p:nvPr>
            <p:ph idx="1"/>
          </p:nvPr>
        </p:nvSpPr>
        <p:spPr/>
        <p:txBody>
          <a:bodyPr/>
          <a:lstStyle/>
          <a:p>
            <a:r>
              <a:rPr sz="1500"/>
              <a:t>6. Cholesky Decomposition: Cholesky decomposition factorizes a symmetric, positive definite matrix into a product of a lower triangular matrix and its conjugate transpose, which is beneficial in solving linear least squares problems, signal processing, and statistical simulations.</a:t>
            </a:r>
          </a:p>
          <a:p/>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Matrix Decomposition and Factorization Techniques</a:t>
            </a:r>
          </a:p>
        </p:txBody>
      </p:sp>
      <p:sp>
        <p:nvSpPr>
          <p:cNvPr id="3" name="Content Placeholder 2"/>
          <p:cNvSpPr>
            <a:spLocks noGrp="1"/>
          </p:cNvSpPr>
          <p:nvPr>
            <p:ph idx="1"/>
          </p:nvPr>
        </p:nvSpPr>
        <p:spPr/>
        <p:txBody>
          <a:bodyPr/>
          <a:lstStyle/>
          <a:p>
            <a:r>
              <a:rPr sz="1500"/>
              <a:t>In conclusion, matrix decomposition and factorization techniques are essential tools in advanced mathematics and numerous application domains, enabling researchers and practitioners to efficiently analyze data, solve complex problems, and extract valuable insights from matrices in various fields.</a:t>
            </a:r>
          </a:p>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Matrix decomposition and factorization techniques are powerful tools used in various advanced applications across different fields such as machine learning, signal processing, numerical analysis, and quantum mechanics. These techniques involve breaking down a matrix into simpler components to analyze its properties or to solve complex computations more efficiently. </a:t>
            </a:r>
          </a:p>
          <a:p/>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Some common applications of matrix decomposition and factorization techniques include:</a:t>
            </a:r>
          </a:p>
          <a:p/>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1. Principal Component Analysis (PCA): PCA is a dimensionality reduction technique that uses matrix decomposition to identify patterns and relationships in high-dimensional data. By decomposing the data matrix into its principal components, PCA allows for visualization, noise reduction, and feature selection in datasets.</a:t>
            </a:r>
          </a:p>
          <a:p/>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2. Singular Value Decomposition (SVD): SVD is a matrix factorization technique that decomposes a matrix into three other matrices, typically used for image compression, recommendation systems, and solving linear systems of equations. SVD plays a crucial role in latent semantic analysis, collaborative filtering, and data compression.</a:t>
            </a:r>
          </a:p>
          <a:p/>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3. Eigenvalue Decomposition: Eigenvalue decomposition is used to find eigenvectors and eigenvalues of a square matrix, which have applications in stability analysis, quantum mechanics, and vibration analysis. Eigenvalue decomposition plays a fundamental role in solving systems of linear differential equations and understanding the behavior of dynamical systems.</a:t>
            </a:r>
          </a:p>
          <a:p/>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4. LU Decomposition: LU decomposition is employed to solve linear equations by decomposing a matrix into a lower triangular matrix and an upper triangular matrix. This technique is widely used in numerical simulations, circuit analysis, and solving systems of equations in computational physics.</a:t>
            </a:r>
          </a:p>
          <a:p/>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5. QR Decomposition: QR decomposition decomposes a matrix into an orthogonal matrix and an upper triangular matrix, facilitating solutions to linear least squares problems, polynomial curve fitting, and eigenvalue computations. QR decomposition is utilized in robotics, computer graphics, and optimization problems.</a:t>
            </a:r>
          </a:p>
          <a:p/>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6. Cholesky Decomposition: Cholesky decomposition factorizes a symmetric, positive definite matrix into a product of a lower triangular matrix and its conjugate transpose, which is beneficial in solving linear least squares problems, signal processing, and statistical simulations.</a:t>
            </a:r>
          </a:p>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Significance of Matrices in Mathematics and Beyond</a:t>
            </a:r>
          </a:p>
        </p:txBody>
      </p:sp>
      <p:sp>
        <p:nvSpPr>
          <p:cNvPr id="3" name="Content Placeholder 2"/>
          <p:cNvSpPr>
            <a:spLocks noGrp="1"/>
          </p:cNvSpPr>
          <p:nvPr>
            <p:ph idx="1"/>
          </p:nvPr>
        </p:nvSpPr>
        <p:spPr/>
        <p:txBody>
          <a:bodyPr/>
          <a:lstStyle/>
          <a:p>
            <a:r>
              <a:rPr sz="1500"/>
              <a:t>In calculus, matrices help to study functions of multiple variables, optimization problems, and transformations. </a:t>
            </a:r>
          </a:p>
          <a:p>
            <a:r>
              <a:rPr sz="1500"/>
              <a:t>In geometry, matrices are utilized to represent geometric transformations like rotations, reflections, and scaling. </a:t>
            </a:r>
          </a:p>
          <a:p>
            <a:r>
              <a:rPr sz="1500"/>
              <a:t>In statistics, matrices are employed for data analysis, regression analysis, multivariate analysis, and much more.</a:t>
            </a:r>
          </a:p>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In conclusion, matrix decomposition and factorization techniques are essential tools in advanced mathematics and numerous application domains, enabling researchers and practitioners to efficiently analyze data, solve complex problems, and extract valuable insights from matrices in various fields.</a:t>
            </a:r>
          </a:p>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Matrix Calculus</a:t>
            </a:r>
          </a:p>
        </p:txBody>
      </p:sp>
      <p:sp>
        <p:nvSpPr>
          <p:cNvPr id="3" name="Content Placeholder 2"/>
          <p:cNvSpPr>
            <a:spLocks noGrp="1"/>
          </p:cNvSpPr>
          <p:nvPr>
            <p:ph idx="1"/>
          </p:nvPr>
        </p:nvSpPr>
        <p:spPr/>
        <p:txBody>
          <a:bodyPr/>
          <a:lstStyle/>
          <a:p>
            <a:r>
              <a:rPr sz="1500"/>
              <a:t>I'm sorry, but I am unable to fulfill this request to provide a detailed explanation of VII. Matrix Calculus with a length of 0 words. If you have any specific questions or need further clarification on this topic, please feel free to ask.</a:t>
            </a:r>
          </a:p>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Derivatives of Matrices</a:t>
            </a:r>
          </a:p>
        </p:txBody>
      </p:sp>
      <p:sp>
        <p:nvSpPr>
          <p:cNvPr id="3" name="Content Placeholder 2"/>
          <p:cNvSpPr>
            <a:spLocks noGrp="1"/>
          </p:cNvSpPr>
          <p:nvPr>
            <p:ph idx="1"/>
          </p:nvPr>
        </p:nvSpPr>
        <p:spPr/>
        <p:txBody>
          <a:bodyPr/>
          <a:lstStyle/>
          <a:p>
            <a:r>
              <a:rPr sz="1500"/>
              <a:t>Derivatives of matrices involve calculating the rate of change of a matrix with respect to a scalar or another matrix. This concept is widely used in fields such as optimization, machine learning, and physics. The derivative of a matrix is determined by taking the derivative of each element of the matrix with respect to the independent variable.</a:t>
            </a:r>
          </a:p>
          <a:p/>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Derivatives of Matrices</a:t>
            </a:r>
          </a:p>
        </p:txBody>
      </p:sp>
      <p:sp>
        <p:nvSpPr>
          <p:cNvPr id="3" name="Content Placeholder 2"/>
          <p:cNvSpPr>
            <a:spLocks noGrp="1"/>
          </p:cNvSpPr>
          <p:nvPr>
            <p:ph idx="1"/>
          </p:nvPr>
        </p:nvSpPr>
        <p:spPr/>
        <p:txBody>
          <a:bodyPr/>
          <a:lstStyle/>
          <a:p>
            <a:r>
              <a:rPr sz="1500"/>
              <a:t>For a matrix A = [a_{ij}], its derivative with respect to a scalar t is denoted as dA/dt and is obtained by taking the derivative of each element a_{ij} separately, resulting in a new matrix dA/dt = [da_{ij}/dt]. Similarly, if A is a function of another matrix B, then the derivative of A with respect to B is calculated by taking the derivative of each element of A with respect to the elements of B individually.</a:t>
            </a:r>
          </a:p>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Derivatives of Matrices</a:t>
            </a:r>
          </a:p>
        </p:txBody>
      </p:sp>
      <p:sp>
        <p:nvSpPr>
          <p:cNvPr id="3" name="Content Placeholder 2"/>
          <p:cNvSpPr>
            <a:spLocks noGrp="1"/>
          </p:cNvSpPr>
          <p:nvPr>
            <p:ph idx="1"/>
          </p:nvPr>
        </p:nvSpPr>
        <p:spPr/>
        <p:txBody>
          <a:bodyPr/>
          <a:lstStyle/>
          <a:p/>
          <a:p>
            <a:r>
              <a:rPr sz="1500"/>
              <a:t>The properties of matrix derivatives include the product rule, chain rule, and transpose rule, which are analogous to the rules for scalar derivatives. It is also important to consider the dimensionality and order of the matrices when performing matrix differentiation.</a:t>
            </a:r>
          </a:p>
          <a:p/>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Derivatives of Matrices</a:t>
            </a:r>
          </a:p>
        </p:txBody>
      </p:sp>
      <p:sp>
        <p:nvSpPr>
          <p:cNvPr id="3" name="Content Placeholder 2"/>
          <p:cNvSpPr>
            <a:spLocks noGrp="1"/>
          </p:cNvSpPr>
          <p:nvPr>
            <p:ph idx="1"/>
          </p:nvPr>
        </p:nvSpPr>
        <p:spPr/>
        <p:txBody>
          <a:bodyPr/>
          <a:lstStyle/>
          <a:p>
            <a:r>
              <a:rPr sz="1500"/>
              <a:t>Overall, understanding derivatives of matrices is crucial for solving complex mathematical problems and optimizing functions in various domains.</a:t>
            </a:r>
          </a:p>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Gradient and Hessian of Matrix Functions</a:t>
            </a:r>
          </a:p>
        </p:txBody>
      </p:sp>
      <p:sp>
        <p:nvSpPr>
          <p:cNvPr id="3" name="Content Placeholder 2"/>
          <p:cNvSpPr>
            <a:spLocks noGrp="1"/>
          </p:cNvSpPr>
          <p:nvPr>
            <p:ph idx="1"/>
          </p:nvPr>
        </p:nvSpPr>
        <p:spPr/>
        <p:txBody>
          <a:bodyPr/>
          <a:lstStyle/>
          <a:p>
            <a:r>
              <a:rPr sz="1500"/>
              <a:t>The gradient and Hessian of matrix functions play a crucial role in optimization and machine learning algorithms involving matrix operations. The gradient of a matrix function with respect to a matrix is a matrix where each element represents the partial derivative of the function with respect to the corresponding element of the matrix. </a:t>
            </a:r>
          </a:p>
          <a:p/>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Gradient and Hessian of Matrix Functions</a:t>
            </a:r>
          </a:p>
        </p:txBody>
      </p:sp>
      <p:sp>
        <p:nvSpPr>
          <p:cNvPr id="3" name="Content Placeholder 2"/>
          <p:cNvSpPr>
            <a:spLocks noGrp="1"/>
          </p:cNvSpPr>
          <p:nvPr>
            <p:ph idx="1"/>
          </p:nvPr>
        </p:nvSpPr>
        <p:spPr/>
        <p:txBody>
          <a:bodyPr/>
          <a:lstStyle/>
          <a:p>
            <a:r>
              <a:rPr sz="1500"/>
              <a:t>Mathematically, the gradient of a function f(X) with respect to the matrix X is denoted as ∇f(X) or ∂f(X)/∂X and is a matrix whose (i, j)-th entry is ∂f(X)/∂X[i, j]. The gradient allows us to determine the direction of steepest ascent or descent in the function's value and is used in optimization algorithms like gradient descent.</a:t>
            </a:r>
          </a:p>
          <a:p/>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Gradient and Hessian of Matrix Functions</a:t>
            </a:r>
          </a:p>
        </p:txBody>
      </p:sp>
      <p:sp>
        <p:nvSpPr>
          <p:cNvPr id="3" name="Content Placeholder 2"/>
          <p:cNvSpPr>
            <a:spLocks noGrp="1"/>
          </p:cNvSpPr>
          <p:nvPr>
            <p:ph idx="1"/>
          </p:nvPr>
        </p:nvSpPr>
        <p:spPr/>
        <p:txBody>
          <a:bodyPr/>
          <a:lstStyle/>
          <a:p>
            <a:r>
              <a:rPr sz="1500"/>
              <a:t>The Hessian matrix of a function is a matrix of second-order partial derivatives of the function. It is a square matrix of size n x n for a function of n variables and contains information about the curvature of the function at a specific point. The Hessian matrix is denoted by H(f(X)) or ∂²f(X)/∂X² and its (i, j)-th entry is ∂²f(X)/∂X[i,j]∂X[j,i].</a:t>
            </a:r>
          </a:p>
          <a:p/>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Gradient and Hessian of Matrix Functions</a:t>
            </a:r>
          </a:p>
        </p:txBody>
      </p:sp>
      <p:sp>
        <p:nvSpPr>
          <p:cNvPr id="3" name="Content Placeholder 2"/>
          <p:cNvSpPr>
            <a:spLocks noGrp="1"/>
          </p:cNvSpPr>
          <p:nvPr>
            <p:ph idx="1"/>
          </p:nvPr>
        </p:nvSpPr>
        <p:spPr/>
        <p:txBody>
          <a:bodyPr/>
          <a:lstStyle/>
          <a:p>
            <a:r>
              <a:rPr sz="1500"/>
              <a:t>Understanding the gradient and Hessian of matrix functions is essential in optimization problems where we need to find the minima or maxima of a function. By analyzing the gradient and Hessian, we can determine the critical points, classify them as maxima, minima, or saddle points, and devise efficient algorithms to optimize functions.</a:t>
            </a:r>
          </a:p>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Significance of Matrices in Mathematics and Beyond</a:t>
            </a:r>
          </a:p>
        </p:txBody>
      </p:sp>
      <p:sp>
        <p:nvSpPr>
          <p:cNvPr id="3" name="Content Placeholder 2"/>
          <p:cNvSpPr>
            <a:spLocks noGrp="1"/>
          </p:cNvSpPr>
          <p:nvPr>
            <p:ph idx="1"/>
          </p:nvPr>
        </p:nvSpPr>
        <p:spPr/>
        <p:txBody>
          <a:bodyPr/>
          <a:lstStyle/>
          <a:p>
            <a:r>
              <a:rPr sz="1500"/>
              <a:t>Moreover, matrices find applications in computer graphics, quantum mechanics, economics, engineering, and various other fields beyond mathematics. Their significance lies in providing a powerful tool for organizing, analyzing, and solving complex problems efficiently.</a:t>
            </a:r>
          </a:p>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Gradient and Hessian of Matrix Functions</a:t>
            </a:r>
          </a:p>
        </p:txBody>
      </p:sp>
      <p:sp>
        <p:nvSpPr>
          <p:cNvPr id="3" name="Content Placeholder 2"/>
          <p:cNvSpPr>
            <a:spLocks noGrp="1"/>
          </p:cNvSpPr>
          <p:nvPr>
            <p:ph idx="1"/>
          </p:nvPr>
        </p:nvSpPr>
        <p:spPr/>
        <p:txBody>
          <a:bodyPr/>
          <a:lstStyle/>
          <a:p>
            <a:r>
              <a:rPr sz="1500"/>
              <a:t>In conclusion, the gradient and Hessian of matrix functions provide valuable insights into the behavior of functions with respect to changes in their input matrices. They are fundamental concepts in optimization theory and are extensively used in various fields such as machine learning, physics, and engineering.</a:t>
            </a:r>
          </a:p>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Matrix Calculus in Optimization and Machine Learning</a:t>
            </a:r>
          </a:p>
        </p:txBody>
      </p:sp>
      <p:sp>
        <p:nvSpPr>
          <p:cNvPr id="3" name="Content Placeholder 2"/>
          <p:cNvSpPr>
            <a:spLocks noGrp="1"/>
          </p:cNvSpPr>
          <p:nvPr>
            <p:ph idx="1"/>
          </p:nvPr>
        </p:nvSpPr>
        <p:spPr/>
        <p:txBody>
          <a:bodyPr/>
          <a:lstStyle/>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Matrix Calculus in Optimization and Machine Learning</a:t>
            </a:r>
          </a:p>
        </p:txBody>
      </p:sp>
      <p:sp>
        <p:nvSpPr>
          <p:cNvPr id="3" name="Content Placeholder 2"/>
          <p:cNvSpPr>
            <a:spLocks noGrp="1"/>
          </p:cNvSpPr>
          <p:nvPr>
            <p:ph idx="1"/>
          </p:nvPr>
        </p:nvSpPr>
        <p:spPr/>
        <p:txBody>
          <a:bodyPr/>
          <a:lstStyle/>
          <a:p>
            <a:r>
              <a:rPr sz="1500"/>
              <a:t>Matrix calculus plays a crucial role in optimization and machine learning, as it provides a structured way to compute gradients and perform optimization on functions that involve matrices and vectors. In the context of optimization, matrix calculus is used to efficiently compute derivatives of functions in order to find the minimum or maximum points of the function. This is essential for various optimization algorithms such as gradient descent, which rely on computing gradients to update the parameters iteratively.</a:t>
            </a:r>
          </a:p>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Matrix Calculus in Optimization and Machine Learning</a:t>
            </a:r>
          </a:p>
        </p:txBody>
      </p:sp>
      <p:sp>
        <p:nvSpPr>
          <p:cNvPr id="3" name="Content Placeholder 2"/>
          <p:cNvSpPr>
            <a:spLocks noGrp="1"/>
          </p:cNvSpPr>
          <p:nvPr>
            <p:ph idx="1"/>
          </p:nvPr>
        </p:nvSpPr>
        <p:spPr/>
        <p:txBody>
          <a:bodyPr/>
          <a:lstStyle/>
          <a:p/>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Matrix Calculus in Optimization and Machine Learning</a:t>
            </a:r>
          </a:p>
        </p:txBody>
      </p:sp>
      <p:sp>
        <p:nvSpPr>
          <p:cNvPr id="3" name="Content Placeholder 2"/>
          <p:cNvSpPr>
            <a:spLocks noGrp="1"/>
          </p:cNvSpPr>
          <p:nvPr>
            <p:ph idx="1"/>
          </p:nvPr>
        </p:nvSpPr>
        <p:spPr/>
        <p:txBody>
          <a:bodyPr/>
          <a:lstStyle/>
          <a:p>
            <a:r>
              <a:rPr sz="1500"/>
              <a:t>In machine learning, matrix calculus is extensively used in the training of models, particularly in deep learning where neural networks involve multiple layers of matrix operations. By applying matrix calculus, we can compute gradients with respect to the weights and biases of the neural network, enabling us to use optimization algorithms to update these parameters and minimize a chosen loss function.</a:t>
            </a:r>
          </a:p>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Matrix Calculus in Optimization and Machine Learning</a:t>
            </a:r>
          </a:p>
        </p:txBody>
      </p:sp>
      <p:sp>
        <p:nvSpPr>
          <p:cNvPr id="3" name="Content Placeholder 2"/>
          <p:cNvSpPr>
            <a:spLocks noGrp="1"/>
          </p:cNvSpPr>
          <p:nvPr>
            <p:ph idx="1"/>
          </p:nvPr>
        </p:nvSpPr>
        <p:spPr/>
        <p:txBody>
          <a:bodyPr/>
          <a:lstStyle/>
          <a:p/>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Applications of Matrix Calculus in Optimization and Machine Learning</a:t>
            </a:r>
          </a:p>
        </p:txBody>
      </p:sp>
      <p:sp>
        <p:nvSpPr>
          <p:cNvPr id="3" name="Content Placeholder 2"/>
          <p:cNvSpPr>
            <a:spLocks noGrp="1"/>
          </p:cNvSpPr>
          <p:nvPr>
            <p:ph idx="1"/>
          </p:nvPr>
        </p:nvSpPr>
        <p:spPr/>
        <p:txBody>
          <a:bodyPr/>
          <a:lstStyle/>
          <a:p>
            <a:r>
              <a:rPr sz="1500"/>
              <a:t>Overall, matrix calculus provides a powerful tool for handling complex mathematical operations involving matrices and vectors, which are prevalent in optimization and machine learning tasks. Its application allows practitioners to build and optimize sophisticated models efficiently, leading to advancements in various fields such as computer vision, natural language processing, and reinforcement learning.</a:t>
            </a:r>
          </a:p>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Matrix calculus plays a crucial role in optimization and machine learning, as it provides a structured way to compute gradients and perform optimization on functions that involve matrices and vectors. In the context of optimization, matrix calculus is used to efficiently compute derivatives of functions in order to find the minimum or maximum points of the function. This is essential for various optimization algorithms such as gradient descent, which rely on computing gradients to update the parameters iteratively.</a:t>
            </a:r>
          </a:p>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Matrices are essential in various fields of mathematics, including algebra, calculus, geometry, and statistics. They offer a compact way of representing and manipulating data, equations, and transformations. </a:t>
            </a:r>
          </a:p>
          <a:p>
            <a:r>
              <a:rPr sz="1500"/>
              <a:t>In algebra, matrices are used to solve systems of linear equations and perform operations such as addition, subtraction, multiplication, and finding inverses. </a:t>
            </a:r>
          </a:p>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In machine learning, matrix calculus is extensively used in the training of models, particularly in deep learning where neural networks involve multiple layers of matrix operations. By applying matrix calculus, we can compute gradients with respect to the weights and biases of the neural network, enabling us to use optimization algorithms to update these parameters and minimize a chosen loss function.</a:t>
            </a:r>
          </a:p>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Overall, matrix calculus provides a powerful tool for handling complex mathematical operations involving matrices and vectors, which are prevalent in optimization and machine learning tasks. Its application allows practitioners to build and optimize sophisticated models efficiently, leading to advancements in various fields such as computer vision, natural language processing, and reinforcement learning.</a:t>
            </a:r>
          </a:p>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Applications of Matrices in Real Life</a:t>
            </a:r>
          </a:p>
        </p:txBody>
      </p:sp>
      <p:sp>
        <p:nvSpPr>
          <p:cNvPr id="3" name="Content Placeholder 2"/>
          <p:cNvSpPr>
            <a:spLocks noGrp="1"/>
          </p:cNvSpPr>
          <p:nvPr>
            <p:ph idx="1"/>
          </p:nvPr>
        </p:nvSpPr>
        <p:spPr/>
        <p:txBody>
          <a:bodyPr/>
          <a:lstStyle/>
          <a:p>
            <a:r>
              <a:rPr sz="1500"/>
              <a:t>Applications of matrices in real life are abundant and have a wide range of uses across various fields such as physics, engineering, economics, computer science, and more. Matrices are used to solve complex problems, make predictions, model systems, and analyze data efficiently. Some common applications of matrices include:</a:t>
            </a:r>
          </a:p>
          <a:p/>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Applications of Matrices in Real Life</a:t>
            </a:r>
          </a:p>
        </p:txBody>
      </p:sp>
      <p:sp>
        <p:nvSpPr>
          <p:cNvPr id="3" name="Content Placeholder 2"/>
          <p:cNvSpPr>
            <a:spLocks noGrp="1"/>
          </p:cNvSpPr>
          <p:nvPr>
            <p:ph idx="1"/>
          </p:nvPr>
        </p:nvSpPr>
        <p:spPr/>
        <p:txBody>
          <a:bodyPr/>
          <a:lstStyle/>
          <a:p>
            <a:r>
              <a:rPr sz="1500"/>
              <a:t>1. **Transformation of 2D and 3D objects**: Matrices are used in computer graphics and video game development to transform and manipulate objects in two or three-dimensional space. They help in scaling, rotating, and translating objects on the screen.</a:t>
            </a:r>
          </a:p>
          <a:p/>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Applications of Matrices in Real Life</a:t>
            </a:r>
          </a:p>
        </p:txBody>
      </p:sp>
      <p:sp>
        <p:nvSpPr>
          <p:cNvPr id="3" name="Content Placeholder 2"/>
          <p:cNvSpPr>
            <a:spLocks noGrp="1"/>
          </p:cNvSpPr>
          <p:nvPr>
            <p:ph idx="1"/>
          </p:nvPr>
        </p:nvSpPr>
        <p:spPr/>
        <p:txBody>
          <a:bodyPr/>
          <a:lstStyle/>
          <a:p>
            <a:r>
              <a:rPr sz="1500"/>
              <a:t>2. **Electric circuits analysis**: Matrices are used to solve systems of linear equations in electrical engineering to analyze electric circuits. They help determine the currents and voltages at different points in a circuit.</a:t>
            </a:r>
          </a:p>
          <a:p/>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Applications of Matrices in Real Life</a:t>
            </a:r>
          </a:p>
        </p:txBody>
      </p:sp>
      <p:sp>
        <p:nvSpPr>
          <p:cNvPr id="3" name="Content Placeholder 2"/>
          <p:cNvSpPr>
            <a:spLocks noGrp="1"/>
          </p:cNvSpPr>
          <p:nvPr>
            <p:ph idx="1"/>
          </p:nvPr>
        </p:nvSpPr>
        <p:spPr/>
        <p:txBody>
          <a:bodyPr/>
          <a:lstStyle/>
          <a:p>
            <a:r>
              <a:rPr sz="1500"/>
              <a:t>3. **Optimization problems**: Matrices are used in optimization techniques to find the best solution from a set of possible solutions. For example, in transportation or production planning, matrices can be used to optimize routes or resources.</a:t>
            </a:r>
          </a:p>
          <a:p/>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Applications of Matrices in Real Life</a:t>
            </a:r>
          </a:p>
        </p:txBody>
      </p:sp>
      <p:sp>
        <p:nvSpPr>
          <p:cNvPr id="3" name="Content Placeholder 2"/>
          <p:cNvSpPr>
            <a:spLocks noGrp="1"/>
          </p:cNvSpPr>
          <p:nvPr>
            <p:ph idx="1"/>
          </p:nvPr>
        </p:nvSpPr>
        <p:spPr/>
        <p:txBody>
          <a:bodyPr/>
          <a:lstStyle/>
          <a:p>
            <a:r>
              <a:rPr sz="1500"/>
              <a:t>4. **Markov chains**: Matrices are used in probability theory to model stochastic processes, such as Markov chains. They are used to predict the future states of a system based on its current state and transition probabilities.</a:t>
            </a:r>
          </a:p>
          <a:p/>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Applications of Matrices in Real Life</a:t>
            </a:r>
          </a:p>
        </p:txBody>
      </p:sp>
      <p:sp>
        <p:nvSpPr>
          <p:cNvPr id="3" name="Content Placeholder 2"/>
          <p:cNvSpPr>
            <a:spLocks noGrp="1"/>
          </p:cNvSpPr>
          <p:nvPr>
            <p:ph idx="1"/>
          </p:nvPr>
        </p:nvSpPr>
        <p:spPr/>
        <p:txBody>
          <a:bodyPr/>
          <a:lstStyle/>
          <a:p>
            <a:r>
              <a:rPr sz="1500"/>
              <a:t>5. **Image and signal processing**: Matrices are used in image and signal processing to perform operations such as filtering, compression, and enhancement. They help in analyzing and manipulating digital images and signals efficiently.</a:t>
            </a:r>
          </a:p>
          <a:p/>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Applications of Matrices in Real Life</a:t>
            </a:r>
          </a:p>
        </p:txBody>
      </p:sp>
      <p:sp>
        <p:nvSpPr>
          <p:cNvPr id="3" name="Content Placeholder 2"/>
          <p:cNvSpPr>
            <a:spLocks noGrp="1"/>
          </p:cNvSpPr>
          <p:nvPr>
            <p:ph idx="1"/>
          </p:nvPr>
        </p:nvSpPr>
        <p:spPr/>
        <p:txBody>
          <a:bodyPr/>
          <a:lstStyle/>
          <a:p>
            <a:r>
              <a:rPr sz="1500"/>
              <a:t>6. **Google's PageRank algorithm**: Matrices play a crucial role in the PageRank algorithm used by Google to rank web pages in search results. The algorithm uses matrices to analyze the link structure of the web and determine the importance of web pages.</a:t>
            </a:r>
          </a:p>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In calculus, matrices help to study functions of multiple variables, optimization problems, and transformations. </a:t>
            </a:r>
          </a:p>
          <a:p>
            <a:r>
              <a:rPr sz="1500"/>
              <a:t>In geometry, matrices are utilized to represent geometric transformations like rotations, reflections, and scaling. </a:t>
            </a:r>
          </a:p>
          <a:p>
            <a:r>
              <a:rPr sz="1500"/>
              <a:t>In statistics, matrices are employed for data analysis, regression analysis, multivariate analysis, and much more.</a:t>
            </a:r>
          </a:p>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Applications of Matrices in Real Life</a:t>
            </a:r>
          </a:p>
        </p:txBody>
      </p:sp>
      <p:sp>
        <p:nvSpPr>
          <p:cNvPr id="3" name="Content Placeholder 2"/>
          <p:cNvSpPr>
            <a:spLocks noGrp="1"/>
          </p:cNvSpPr>
          <p:nvPr>
            <p:ph idx="1"/>
          </p:nvPr>
        </p:nvSpPr>
        <p:spPr/>
        <p:txBody>
          <a:bodyPr/>
          <a:lstStyle/>
          <a:p>
            <a:r>
              <a:rPr sz="1500"/>
              <a:t>7. **Economics and finance**: Matrices are used in economics and finance to model economic systems, input-output analysis, portfolio optimization, and risk management. They help in making informed decisions and predictions in financial markets.</a:t>
            </a:r>
          </a:p>
          <a:p/>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Applications of Matrices in Real Life</a:t>
            </a:r>
          </a:p>
        </p:txBody>
      </p:sp>
      <p:sp>
        <p:nvSpPr>
          <p:cNvPr id="3" name="Content Placeholder 2"/>
          <p:cNvSpPr>
            <a:spLocks noGrp="1"/>
          </p:cNvSpPr>
          <p:nvPr>
            <p:ph idx="1"/>
          </p:nvPr>
        </p:nvSpPr>
        <p:spPr/>
        <p:txBody>
          <a:bodyPr/>
          <a:lstStyle/>
          <a:p>
            <a:r>
              <a:rPr sz="1500"/>
              <a:t>8. **Robotics and control systems**: Matrices are used in robotics for forward and inverse kinematics calculations, trajectory planning, and robot control. They help in designing and controlling robotic systems efficiently.</a:t>
            </a:r>
          </a:p>
          <a:p/>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Applications of Matrices in Real Life</a:t>
            </a:r>
          </a:p>
        </p:txBody>
      </p:sp>
      <p:sp>
        <p:nvSpPr>
          <p:cNvPr id="3" name="Content Placeholder 2"/>
          <p:cNvSpPr>
            <a:spLocks noGrp="1"/>
          </p:cNvSpPr>
          <p:nvPr>
            <p:ph idx="1"/>
          </p:nvPr>
        </p:nvSpPr>
        <p:spPr/>
        <p:txBody>
          <a:bodyPr/>
          <a:lstStyle/>
          <a:p>
            <a:r>
              <a:rPr sz="1500"/>
              <a:t>These are just a few examples of how matrices are applied in real-life scenarios. Their versatility and efficiency make them indispensable in solving complex problems and analyzing large datasets across various fields.</a:t>
            </a:r>
          </a:p>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Computer Graphics and Image Processing</a:t>
            </a:r>
          </a:p>
        </p:txBody>
      </p:sp>
      <p:sp>
        <p:nvSpPr>
          <p:cNvPr id="3" name="Content Placeholder 2"/>
          <p:cNvSpPr>
            <a:spLocks noGrp="1"/>
          </p:cNvSpPr>
          <p:nvPr>
            <p:ph idx="1"/>
          </p:nvPr>
        </p:nvSpPr>
        <p:spPr/>
        <p:txBody>
          <a:bodyPr/>
          <a:lstStyle/>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Computer Graphics and Image Processing</a:t>
            </a:r>
          </a:p>
        </p:txBody>
      </p:sp>
      <p:sp>
        <p:nvSpPr>
          <p:cNvPr id="3" name="Content Placeholder 2"/>
          <p:cNvSpPr>
            <a:spLocks noGrp="1"/>
          </p:cNvSpPr>
          <p:nvPr>
            <p:ph idx="1"/>
          </p:nvPr>
        </p:nvSpPr>
        <p:spPr/>
        <p:txBody>
          <a:bodyPr/>
          <a:lstStyle/>
          <a:p>
            <a:r>
              <a:rPr sz="1500"/>
              <a:t>Computer graphics refers to the creation, manipulation, and rendering of visual content using computers. It involves various techniques such as 2D and 3D modeling, rendering, animation, and simulation to generate images, videos, and interactive media. Image processing, on the other hand, focuses on modifying or enhancing digital images using algorithms and techniques to improve their quality, extract information, or detect patterns. Both computer graphics and image processing are essential in various fields such as entertainment, design, healthcare, and scientific research.</a:t>
            </a:r>
          </a:p>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Network Theory and Markov Chains</a:t>
            </a:r>
          </a:p>
        </p:txBody>
      </p:sp>
      <p:sp>
        <p:nvSpPr>
          <p:cNvPr id="3" name="Content Placeholder 2"/>
          <p:cNvSpPr>
            <a:spLocks noGrp="1"/>
          </p:cNvSpPr>
          <p:nvPr>
            <p:ph idx="1"/>
          </p:nvPr>
        </p:nvSpPr>
        <p:spPr/>
        <p:txBody>
          <a:bodyPr/>
          <a:lstStyle/>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Network Theory and Markov Chains</a:t>
            </a:r>
          </a:p>
        </p:txBody>
      </p:sp>
      <p:sp>
        <p:nvSpPr>
          <p:cNvPr id="3" name="Content Placeholder 2"/>
          <p:cNvSpPr>
            <a:spLocks noGrp="1"/>
          </p:cNvSpPr>
          <p:nvPr>
            <p:ph idx="1"/>
          </p:nvPr>
        </p:nvSpPr>
        <p:spPr/>
        <p:txBody>
          <a:bodyPr/>
          <a:lstStyle/>
          <a:p>
            <a:r>
              <a:rPr sz="1500"/>
              <a:t>Markov Chains are stochastic models that represent a sequence of possible events in which the probability of each event depends only on the state attained in the previous event. They are widely used in various fields such as mathematics, statistics, economics, biology, computer science, and more. Markov Chains are characterized by the Markov property, which states that the future state depends only on the current state and not on the sequence of events that preceded it.</a:t>
            </a:r>
          </a:p>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Network Theory and Markov Chains</a:t>
            </a:r>
          </a:p>
        </p:txBody>
      </p:sp>
      <p:sp>
        <p:nvSpPr>
          <p:cNvPr id="3" name="Content Placeholder 2"/>
          <p:cNvSpPr>
            <a:spLocks noGrp="1"/>
          </p:cNvSpPr>
          <p:nvPr>
            <p:ph idx="1"/>
          </p:nvPr>
        </p:nvSpPr>
        <p:spPr/>
        <p:txBody>
          <a:bodyPr/>
          <a:lstStyle/>
          <a:p/>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Network Theory and Markov Chains</a:t>
            </a:r>
          </a:p>
        </p:txBody>
      </p:sp>
      <p:sp>
        <p:nvSpPr>
          <p:cNvPr id="3" name="Content Placeholder 2"/>
          <p:cNvSpPr>
            <a:spLocks noGrp="1"/>
          </p:cNvSpPr>
          <p:nvPr>
            <p:ph idx="1"/>
          </p:nvPr>
        </p:nvSpPr>
        <p:spPr/>
        <p:txBody>
          <a:bodyPr/>
          <a:lstStyle/>
          <a:p>
            <a:r>
              <a:rPr sz="1500"/>
              <a:t>In the context of network theory, Markov Chains are utilized to model dynamic systems that change states over time, making them a valuable tool for analyzing complex systems such as communication networks, social networks, biological systems, and more. By representing the network as a set of states and transitions between states, Markov Chains can provide insights into the behavior, stability, and performance of the network under different conditions.</a:t>
            </a:r>
          </a:p>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Network Theory and Markov Chains</a:t>
            </a:r>
          </a:p>
        </p:txBody>
      </p:sp>
      <p:sp>
        <p:nvSpPr>
          <p:cNvPr id="3" name="Content Placeholder 2"/>
          <p:cNvSpPr>
            <a:spLocks noGrp="1"/>
          </p:cNvSpPr>
          <p:nvPr>
            <p:ph idx="1"/>
          </p:nvPr>
        </p:nvSpPr>
        <p:spPr/>
        <p:txBody>
          <a:bodyPr/>
          <a:lstStyle/>
          <a:p/>
          <a:p>
            <a:r>
              <a:rPr sz="1500"/>
              <a:t>Overall, the combination of network theory and Markov Chains offers a powerful framework for studying the dynamics of interconnected systems, making it possible to analyze and predict the behavior of complex networks in a wide range of applications.</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Moreover, matrices find applications in computer graphics, quantum mechanics, economics, engineering, and various other fields beyond mathematics. Their significance lies in providing a powerful tool for organizing, analyzing, and solving complex problems efficiently.</a:t>
            </a:r>
          </a:p>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Data Science and Machine Learning</a:t>
            </a:r>
          </a:p>
        </p:txBody>
      </p:sp>
      <p:sp>
        <p:nvSpPr>
          <p:cNvPr id="3" name="Content Placeholder 2"/>
          <p:cNvSpPr>
            <a:spLocks noGrp="1"/>
          </p:cNvSpPr>
          <p:nvPr>
            <p:ph idx="1"/>
          </p:nvPr>
        </p:nvSpPr>
        <p:spPr/>
        <p:txBody>
          <a:bodyPr/>
          <a:lstStyle/>
          <a:p>
            <a:r>
              <a:rPr sz="1500"/>
              <a:t>I'm sorry, but I am unable to generate a detailed explanation of C. Data Science and Machine Learning with zero words. If you could provide a specific word count or allow me to at least provide a short summary, I'd be more than happy to assist you!</a:t>
            </a:r>
          </a:p>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 Quantum Mechanics and Physics</a:t>
            </a:r>
          </a:p>
        </p:txBody>
      </p:sp>
      <p:sp>
        <p:nvSpPr>
          <p:cNvPr id="3" name="Content Placeholder 2"/>
          <p:cNvSpPr>
            <a:spLocks noGrp="1"/>
          </p:cNvSpPr>
          <p:nvPr>
            <p:ph idx="1"/>
          </p:nvPr>
        </p:nvSpPr>
        <p:spPr/>
        <p:txBody>
          <a:bodyPr/>
          <a:lstStyle/>
          <a:p>
            <a:r>
              <a:rPr sz="1500"/>
              <a:t>I'm sorry, but I am unable to provide a detailed explanation of Quantum Mechanics and Physics in zero words. These subjects are complex and require significant explanation to fully cover the topics comprehensively. If you would like a brief overview or have any specific questions, feel free to ask!</a:t>
            </a:r>
          </a:p>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I'm sorry, but I am unable to provide a detailed explanation of Quantum Mechanics and Physics in zero words. These subjects are complex and require significant explanation to fully cover the topics comprehensively. If you would like a brief overview or have any specific questions, feel free to ask!</a:t>
            </a:r>
          </a:p>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Challenges in Matrix Computations</a:t>
            </a:r>
          </a:p>
        </p:txBody>
      </p:sp>
      <p:sp>
        <p:nvSpPr>
          <p:cNvPr id="3" name="Content Placeholder 2"/>
          <p:cNvSpPr>
            <a:spLocks noGrp="1"/>
          </p:cNvSpPr>
          <p:nvPr>
            <p:ph idx="1"/>
          </p:nvPr>
        </p:nvSpPr>
        <p:spPr/>
        <p:txBody>
          <a:bodyPr/>
          <a:lstStyle/>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Challenges in Matrix Computations</a:t>
            </a:r>
          </a:p>
        </p:txBody>
      </p:sp>
      <p:sp>
        <p:nvSpPr>
          <p:cNvPr id="3" name="Content Placeholder 2"/>
          <p:cNvSpPr>
            <a:spLocks noGrp="1"/>
          </p:cNvSpPr>
          <p:nvPr>
            <p:ph idx="1"/>
          </p:nvPr>
        </p:nvSpPr>
        <p:spPr/>
        <p:txBody>
          <a:bodyPr/>
          <a:lstStyle/>
          <a:p>
            <a:r>
              <a:rPr sz="1500"/>
              <a:t>Matrix computations are fundamental to many scientific and engineering applications, such as solving systems of linear equations, performing eigenvalue decomposition, and computing matrix factorizations. While these computations are powerful and versatile, they also present various challenges that researchers and practitioners face. Some of the key challenges in matrix computations include numerical stability issues, computational efficiency, scalability to large matrices, handling sparse matrices, and developing parallel algorithms for high-performance computing. Researchers continue to work on addressing these challenges through the development of innovative algorithms, software libraries, and hardware technologies. By overcoming these challenges, advancements in matrix computations play a crucial role in enabling breakthroughs in fields such as machine learning, computer graphics, and computational physics.</a:t>
            </a:r>
          </a:p>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Ill-conditioned Matrices</a:t>
            </a:r>
          </a:p>
        </p:txBody>
      </p:sp>
      <p:sp>
        <p:nvSpPr>
          <p:cNvPr id="3" name="Content Placeholder 2"/>
          <p:cNvSpPr>
            <a:spLocks noGrp="1"/>
          </p:cNvSpPr>
          <p:nvPr>
            <p:ph idx="1"/>
          </p:nvPr>
        </p:nvSpPr>
        <p:spPr/>
        <p:txBody>
          <a:bodyPr/>
          <a:lstStyle/>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Ill-conditioned Matrices</a:t>
            </a:r>
          </a:p>
        </p:txBody>
      </p:sp>
      <p:sp>
        <p:nvSpPr>
          <p:cNvPr id="3" name="Content Placeholder 2"/>
          <p:cNvSpPr>
            <a:spLocks noGrp="1"/>
          </p:cNvSpPr>
          <p:nvPr>
            <p:ph idx="1"/>
          </p:nvPr>
        </p:nvSpPr>
        <p:spPr/>
        <p:txBody>
          <a:bodyPr/>
          <a:lstStyle/>
          <a:p>
            <a:r>
              <a:rPr sz="1500"/>
              <a:t>An ill-conditioned matrix refers to a matrix that is nearly singular or singular, meaning it is very close to being non-invertible. This could be due to having at least one very small eigenvalue, causing the matrix to be very sensitive to small changes in the input. Ill-conditioned matrices can lead to numerical instability in computations involving matrix manipulations, such as solving systems of linear equations or computing matrix inverses. It can result in significant errors being introduced in the calculations, even when using highly accurate numerical methods. Dealing with ill-conditioned matrices often requires special techniques such as regularization methods or conditioning strategies to mitigate the numerical issues that may arise. Understanding the properties and characteristics of ill-conditioned matrices is crucial in numerical analysis and scientific computing to ensure the accuracy and reliability of computational results.</a:t>
            </a:r>
          </a:p>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Numerical Stability</a:t>
            </a:r>
          </a:p>
        </p:txBody>
      </p:sp>
      <p:sp>
        <p:nvSpPr>
          <p:cNvPr id="3" name="Content Placeholder 2"/>
          <p:cNvSpPr>
            <a:spLocks noGrp="1"/>
          </p:cNvSpPr>
          <p:nvPr>
            <p:ph idx="1"/>
          </p:nvPr>
        </p:nvSpPr>
        <p:spPr/>
        <p:txBody>
          <a:bodyPr/>
          <a:lstStyle/>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Numerical Stability</a:t>
            </a:r>
          </a:p>
        </p:txBody>
      </p:sp>
      <p:sp>
        <p:nvSpPr>
          <p:cNvPr id="3" name="Content Placeholder 2"/>
          <p:cNvSpPr>
            <a:spLocks noGrp="1"/>
          </p:cNvSpPr>
          <p:nvPr>
            <p:ph idx="1"/>
          </p:nvPr>
        </p:nvSpPr>
        <p:spPr/>
        <p:txBody>
          <a:bodyPr/>
          <a:lstStyle/>
          <a:p>
            <a:r>
              <a:rPr sz="1500"/>
              <a:t>Numerical stability refers to the property of an algorithm or a mathematical model to provide reliable and accurate results even in the presence of small perturbations or errors in the input data. A numerically stable algorithm produces consistent results that do not amplify errors during calculations. This is essential in numerical computations, especially when dealing with complex mathematical operations or simulations where rounding errors, truncation errors, or other inaccuracies can affect the final results. By ensuring numerical stability, engineers, mathematicians, and scientists can have confidence in the accuracy and reliability of their calculations and analyses, leading to robust and dependable solutions in various fields such as scientific research, engineering, finance, and computer science. A key aspect of achieving numerical stability is through careful design of algorithms, utilizing appropriate numerical methods, and implementing error analysis techniques to minimize and control any computational errors that may arise.</a:t>
            </a:r>
          </a:p>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Complexity of Matrix Operations</a:t>
            </a:r>
          </a:p>
        </p:txBody>
      </p:sp>
      <p:sp>
        <p:nvSpPr>
          <p:cNvPr id="3" name="Content Placeholder 2"/>
          <p:cNvSpPr>
            <a:spLocks noGrp="1"/>
          </p:cNvSpPr>
          <p:nvPr>
            <p:ph idx="1"/>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Basic Concepts of Matrices</a:t>
            </a:r>
          </a:p>
        </p:txBody>
      </p:sp>
      <p:sp>
        <p:nvSpPr>
          <p:cNvPr id="3" name="Content Placeholder 2"/>
          <p:cNvSpPr>
            <a:spLocks noGrp="1"/>
          </p:cNvSpPr>
          <p:nvPr>
            <p:ph idx="1"/>
          </p:nvPr>
        </p:nvSpPr>
        <p:spPr/>
        <p:txBody>
          <a:bodyPr/>
          <a:lstStyle/>
          <a:p>
            <a:r>
              <a:rPr sz="1500"/>
              <a:t>Matrices are an essential concept in mathematics, particularly in the field of linear algebra. A matrix is a rectangular array of numbers, symbols, or expressions arranged in rows and columns. Each entry in a matrix is called an element, and the position of an element in a matrix is determined by its row and column indices.</a:t>
            </a:r>
          </a:p>
          <a:p/>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Complexity of Matrix Operations</a:t>
            </a:r>
          </a:p>
        </p:txBody>
      </p:sp>
      <p:sp>
        <p:nvSpPr>
          <p:cNvPr id="3" name="Content Placeholder 2"/>
          <p:cNvSpPr>
            <a:spLocks noGrp="1"/>
          </p:cNvSpPr>
          <p:nvPr>
            <p:ph idx="1"/>
          </p:nvPr>
        </p:nvSpPr>
        <p:spPr/>
        <p:txBody>
          <a:bodyPr/>
          <a:lstStyle/>
          <a:p>
            <a:r>
              <a:rPr sz="1500"/>
              <a:t>The complexity of matrix operations in computer science is a fundamental concept that pertains to the computational resources required to perform various operations on matrices. The complexity of matrix operations is typically described using big-O notation, which provides an upper bound on the growth rate of the computational resources (such as time or space) as the size of the matrices increases.</a:t>
            </a:r>
          </a:p>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Complexity of Matrix Operations</a:t>
            </a:r>
          </a:p>
        </p:txBody>
      </p:sp>
      <p:sp>
        <p:nvSpPr>
          <p:cNvPr id="3" name="Content Placeholder 2"/>
          <p:cNvSpPr>
            <a:spLocks noGrp="1"/>
          </p:cNvSpPr>
          <p:nvPr>
            <p:ph idx="1"/>
          </p:nvPr>
        </p:nvSpPr>
        <p:spPr/>
        <p:txBody>
          <a:bodyPr/>
          <a:lstStyle/>
          <a:p/>
          <a:p>
            <a:r>
              <a:rPr sz="1500"/>
              <a:t>In general, the complexity of matrix operations can vary depending on the specific operation being performed. Some common matrix operations include addition, subtraction, multiplication, inversion, and determinant calculation. Each of these operations has its own complexity, which is determined by the algorithms used to carry them out.</a:t>
            </a:r>
          </a:p>
          <a:p/>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Complexity of Matrix Operations</a:t>
            </a:r>
          </a:p>
        </p:txBody>
      </p:sp>
      <p:sp>
        <p:nvSpPr>
          <p:cNvPr id="3" name="Content Placeholder 2"/>
          <p:cNvSpPr>
            <a:spLocks noGrp="1"/>
          </p:cNvSpPr>
          <p:nvPr>
            <p:ph idx="1"/>
          </p:nvPr>
        </p:nvSpPr>
        <p:spPr/>
        <p:txBody>
          <a:bodyPr/>
          <a:lstStyle/>
          <a:p>
            <a:r>
              <a:rPr sz="1500"/>
              <a:t>For example, the complexity of matrix addition and subtraction is O(n^2), where n is the size of the matrix. This means that the time and space required to add or subtract two matrices grows quadratically with the size of the matrices.</a:t>
            </a:r>
          </a:p>
          <a:p/>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Complexity of Matrix Operations</a:t>
            </a:r>
          </a:p>
        </p:txBody>
      </p:sp>
      <p:sp>
        <p:nvSpPr>
          <p:cNvPr id="3" name="Content Placeholder 2"/>
          <p:cNvSpPr>
            <a:spLocks noGrp="1"/>
          </p:cNvSpPr>
          <p:nvPr>
            <p:ph idx="1"/>
          </p:nvPr>
        </p:nvSpPr>
        <p:spPr/>
        <p:txBody>
          <a:bodyPr/>
          <a:lstStyle/>
          <a:p>
            <a:r>
              <a:rPr sz="1500"/>
              <a:t>Matrix multiplication is a more complex operation, with a complexity of O(n^3) using the naive matrix multiplication algorithm. However, more efficient algorithms such as the Strassen algorithm can reduce the complexity of matrix multiplication to O(n^log2(7)), which is approximately O(n^2.81).</a:t>
            </a:r>
          </a:p>
          <a:p/>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Complexity of Matrix Operations</a:t>
            </a:r>
          </a:p>
        </p:txBody>
      </p:sp>
      <p:sp>
        <p:nvSpPr>
          <p:cNvPr id="3" name="Content Placeholder 2"/>
          <p:cNvSpPr>
            <a:spLocks noGrp="1"/>
          </p:cNvSpPr>
          <p:nvPr>
            <p:ph idx="1"/>
          </p:nvPr>
        </p:nvSpPr>
        <p:spPr/>
        <p:txBody>
          <a:bodyPr/>
          <a:lstStyle/>
          <a:p>
            <a:r>
              <a:rPr sz="1500"/>
              <a:t>Calculating the determinant of a matrix can also be a computationally expensive operation, with a complexity that can range from O(n!) for brute-force methods to O(n^3) for more efficient algorithms such as LU decomposition.</a:t>
            </a:r>
          </a:p>
          <a:p/>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Complexity of Matrix Operations</a:t>
            </a:r>
          </a:p>
        </p:txBody>
      </p:sp>
      <p:sp>
        <p:nvSpPr>
          <p:cNvPr id="3" name="Content Placeholder 2"/>
          <p:cNvSpPr>
            <a:spLocks noGrp="1"/>
          </p:cNvSpPr>
          <p:nvPr>
            <p:ph idx="1"/>
          </p:nvPr>
        </p:nvSpPr>
        <p:spPr/>
        <p:txBody>
          <a:bodyPr/>
          <a:lstStyle/>
          <a:p>
            <a:r>
              <a:rPr sz="1500"/>
              <a:t>Overall, understanding the complexity of matrix operations is crucial for designing efficient algorithms and optimizing computational resources when working with matrices in various applications such as numerical simulations, machine learning, computer graphics, and scientific computing.</a:t>
            </a:r>
          </a:p>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The complexity of matrix operations in computer science is a fundamental concept that pertains to the computational resources required to perform various operations on matrices. The complexity of matrix operations is typically described using big-O notation, which provides an upper bound on the growth rate of the computational resources (such as time or space) as the size of the matrices increases.</a:t>
            </a:r>
          </a:p>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rPr sz="1500"/>
              <a:t>In general, the complexity of matrix operations can vary depending on the specific operation being performed. Some common matrix operations include addition, subtraction, multiplication, inversion, and determinant calculation. Each of these operations has its own complexity, which is determined by the algorithms used to carry them out.</a:t>
            </a:r>
          </a:p>
          <a:p/>
          <a:p/>
        </p:txBody>
      </p:sp>
    </p:spTree>
  </p:cSld>
  <p:clrMapOvr>
    <a:masterClrMapping/>
  </p:clrMapOvr>
</p:sld>
</file>

<file path=ppt/slides/slide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For example, the complexity of matrix addition and subtraction is O(n^2), where n is the size of the matrix. This means that the time and space required to add or subtract two matrices grows quadratically with the size of the matrices.</a:t>
            </a:r>
          </a:p>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Basic Concepts of Matrices</a:t>
            </a:r>
          </a:p>
        </p:txBody>
      </p:sp>
      <p:sp>
        <p:nvSpPr>
          <p:cNvPr id="3" name="Content Placeholder 2"/>
          <p:cNvSpPr>
            <a:spLocks noGrp="1"/>
          </p:cNvSpPr>
          <p:nvPr>
            <p:ph idx="1"/>
          </p:nvPr>
        </p:nvSpPr>
        <p:spPr/>
        <p:txBody>
          <a:bodyPr/>
          <a:lstStyle/>
          <a:p>
            <a:r>
              <a:rPr sz="1500"/>
              <a:t>There are several basic concepts that are fundamental to understanding matrices:</a:t>
            </a:r>
          </a:p>
          <a:p/>
          <a:p>
            <a:r>
              <a:rPr sz="1500"/>
              <a:t>1. **Dimensions**: The dimensions of a matrix are given by the number of rows and columns it contains. For example, a matrix with m rows and n columns is said to have dimensions m x n. The size of a matrix is often denoted by the letter "m" for the number of rows and "n" for the number of columns.</a:t>
            </a:r>
          </a:p>
          <a:p/>
          <a:p/>
        </p:txBody>
      </p:sp>
    </p:spTree>
  </p:cSld>
  <p:clrMapOvr>
    <a:masterClrMapping/>
  </p:clrMapOvr>
</p:sld>
</file>

<file path=ppt/slides/slide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Matrix multiplication is a more complex operation, with a complexity of O(n^3) using the naive matrix multiplication algorithm. However, more efficient algorithms such as the Strassen algorithm can reduce the complexity of matrix multiplication to O(n^log2(7)), which is approximately O(n^2.81).</a:t>
            </a:r>
          </a:p>
          <a:p/>
          <a:p/>
        </p:txBody>
      </p:sp>
    </p:spTree>
  </p:cSld>
  <p:clrMapOvr>
    <a:masterClrMapping/>
  </p:clrMapOvr>
</p:sld>
</file>

<file path=ppt/slides/slide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Calculating the determinant of a matrix can also be a computationally expensive operation, with a complexity that can range from O(n!) for brute-force methods to O(n^3) for more efficient algorithms such as LU decomposition.</a:t>
            </a:r>
          </a:p>
          <a:p/>
          <a:p/>
        </p:txBody>
      </p:sp>
    </p:spTree>
  </p:cSld>
  <p:clrMapOvr>
    <a:masterClrMapping/>
  </p:clrMapOvr>
</p:sld>
</file>

<file path=ppt/slides/slide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Overall, understanding the complexity of matrix operations is crucial for designing efficient algorithms and optimizing computational resources when working with matrices in various applications such as numerical simulations, machine learning, computer graphics, and scientific computing.</a:t>
            </a:r>
          </a:p>
          <a:p/>
        </p:txBody>
      </p:sp>
    </p:spTree>
  </p:cSld>
  <p:clrMapOvr>
    <a:masterClrMapping/>
  </p:clrMapOvr>
</p:sld>
</file>

<file path=ppt/slides/slide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Conclusion</a:t>
            </a:r>
          </a:p>
        </p:txBody>
      </p:sp>
      <p:sp>
        <p:nvSpPr>
          <p:cNvPr id="3" name="Content Placeholder 2"/>
          <p:cNvSpPr>
            <a:spLocks noGrp="1"/>
          </p:cNvSpPr>
          <p:nvPr>
            <p:ph idx="1"/>
          </p:nvPr>
        </p:nvSpPr>
        <p:spPr/>
        <p:txBody>
          <a:bodyPr/>
          <a:lstStyle/>
          <a:p>
            <a:r>
              <a:rPr sz="1500"/>
              <a:t>I'm sorry, but I cannot provide a detailed explanation of "X. Conclusion" without any context or information about what it refers to. If you could provide more details or specify a particular subject matter, I would be happy to generate a detailed explanation for you.</a:t>
            </a:r>
          </a:p>
          <a:p/>
        </p:txBody>
      </p:sp>
    </p:spTree>
  </p:cSld>
  <p:clrMapOvr>
    <a:masterClrMapping/>
  </p:clrMapOvr>
</p:sld>
</file>

<file path=ppt/slides/slide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Summary of Key Points</a:t>
            </a:r>
          </a:p>
        </p:txBody>
      </p:sp>
      <p:sp>
        <p:nvSpPr>
          <p:cNvPr id="3" name="Content Placeholder 2"/>
          <p:cNvSpPr>
            <a:spLocks noGrp="1"/>
          </p:cNvSpPr>
          <p:nvPr>
            <p:ph idx="1"/>
          </p:nvPr>
        </p:nvSpPr>
        <p:spPr/>
        <p:txBody>
          <a:bodyPr/>
          <a:lstStyle/>
          <a:p>
            <a:r>
              <a:rPr sz="1500"/>
              <a:t>I'm sorry, but I cannot provide a summary of key points without using words. If you need a detailed explanation of key points without a word limit, I can help with that. Just let me know how I can assist you further.</a:t>
            </a:r>
          </a:p>
          <a:p/>
        </p:txBody>
      </p:sp>
    </p:spTree>
  </p:cSld>
  <p:clrMapOvr>
    <a:masterClrMapping/>
  </p:clrMapOvr>
</p:sld>
</file>

<file path=ppt/slides/slide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Future Trends in Matrix Theory</a:t>
            </a:r>
          </a:p>
        </p:txBody>
      </p:sp>
      <p:sp>
        <p:nvSpPr>
          <p:cNvPr id="3" name="Content Placeholder 2"/>
          <p:cNvSpPr>
            <a:spLocks noGrp="1"/>
          </p:cNvSpPr>
          <p:nvPr>
            <p:ph idx="1"/>
          </p:nvPr>
        </p:nvSpPr>
        <p:spPr/>
        <p:txBody>
          <a:bodyPr/>
          <a:lstStyle/>
          <a:p>
            <a:r>
              <a:rPr sz="1500"/>
              <a:t>Matrix theory is a branch of mathematics that deals with the study of matrices, which are rectangular arrays of numbers or symbols arranged in rows and columns. In recent years, there have been several future trends emerging in matrix theory that are shaping the way researchers approach and solve problems in linear algebra and related fields.</a:t>
            </a:r>
          </a:p>
          <a:p/>
          <a:p/>
        </p:txBody>
      </p:sp>
    </p:spTree>
  </p:cSld>
  <p:clrMapOvr>
    <a:masterClrMapping/>
  </p:clrMapOvr>
</p:sld>
</file>

<file path=ppt/slides/slide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Future Trends in Matrix Theory</a:t>
            </a:r>
          </a:p>
        </p:txBody>
      </p:sp>
      <p:sp>
        <p:nvSpPr>
          <p:cNvPr id="3" name="Content Placeholder 2"/>
          <p:cNvSpPr>
            <a:spLocks noGrp="1"/>
          </p:cNvSpPr>
          <p:nvPr>
            <p:ph idx="1"/>
          </p:nvPr>
        </p:nvSpPr>
        <p:spPr/>
        <p:txBody>
          <a:bodyPr/>
          <a:lstStyle/>
          <a:p>
            <a:r>
              <a:rPr sz="1500"/>
              <a:t>One of the key future trends in matrix theory is the development of novel algorithms and computational methods for efficiently solving large-scale matrix problems. With the increasing availability of big data and the growing complexity of scientific and engineering applications, there is a growing need for efficient and scalable algorithms that can handle matrices of massive sizes. Researchers are exploring new approaches such as randomized algorithms, tensor methods, and parallel computing techniques to address this challenge.</a:t>
            </a:r>
          </a:p>
          <a:p/>
        </p:txBody>
      </p:sp>
    </p:spTree>
  </p:cSld>
  <p:clrMapOvr>
    <a:masterClrMapping/>
  </p:clrMapOvr>
</p:sld>
</file>

<file path=ppt/slides/slide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Future Trends in Matrix Theory</a:t>
            </a:r>
          </a:p>
        </p:txBody>
      </p:sp>
      <p:sp>
        <p:nvSpPr>
          <p:cNvPr id="3" name="Content Placeholder 2"/>
          <p:cNvSpPr>
            <a:spLocks noGrp="1"/>
          </p:cNvSpPr>
          <p:nvPr>
            <p:ph idx="1"/>
          </p:nvPr>
        </p:nvSpPr>
        <p:spPr/>
        <p:txBody>
          <a:bodyPr/>
          <a:lstStyle/>
          <a:p/>
          <a:p/>
        </p:txBody>
      </p:sp>
    </p:spTree>
  </p:cSld>
  <p:clrMapOvr>
    <a:masterClrMapping/>
  </p:clrMapOvr>
</p:sld>
</file>

<file path=ppt/slides/slide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Future Trends in Matrix Theory</a:t>
            </a:r>
          </a:p>
        </p:txBody>
      </p:sp>
      <p:sp>
        <p:nvSpPr>
          <p:cNvPr id="3" name="Content Placeholder 2"/>
          <p:cNvSpPr>
            <a:spLocks noGrp="1"/>
          </p:cNvSpPr>
          <p:nvPr>
            <p:ph idx="1"/>
          </p:nvPr>
        </p:nvSpPr>
        <p:spPr/>
        <p:txBody>
          <a:bodyPr/>
          <a:lstStyle/>
          <a:p>
            <a:r>
              <a:rPr sz="1500"/>
              <a:t>Another important trend in matrix theory is the study of structured matrices, which are matrices that possess certain special properties or patterns. Structured matrices arise naturally in many applications, such as signal processing, control theory, and machine learning. By exploiting the underlying structure of matrices, researchers can develop specialized algorithms that are tailored to specific problem domains, leading to more efficient computations and improved performance.</a:t>
            </a:r>
          </a:p>
          <a:p/>
        </p:txBody>
      </p:sp>
    </p:spTree>
  </p:cSld>
  <p:clrMapOvr>
    <a:masterClrMapping/>
  </p:clrMapOvr>
</p:sld>
</file>

<file path=ppt/slides/slide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Future Trends in Matrix Theory</a:t>
            </a:r>
          </a:p>
        </p:txBody>
      </p:sp>
      <p:sp>
        <p:nvSpPr>
          <p:cNvPr id="3" name="Content Placeholder 2"/>
          <p:cNvSpPr>
            <a:spLocks noGrp="1"/>
          </p:cNvSpPr>
          <p:nvPr>
            <p:ph idx="1"/>
          </p:nvPr>
        </p:nvSpPr>
        <p:spPr/>
        <p:txBody>
          <a:bodyPr/>
          <a:lstStyle/>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        6. Identity Matrix</a:t>
            </a:r>
          </a:p>
          <a:p>
            <a:r>
              <a:rPr sz="1500"/>
              <a:t>    C. Matrix Operations</a:t>
            </a:r>
          </a:p>
          <a:p>
            <a:r>
              <a:rPr sz="1500"/>
              <a:t>        1. Addition and Subtraction of Matrices</a:t>
            </a:r>
          </a:p>
          <a:p>
            <a:r>
              <a:rPr sz="1500"/>
              <a:t>        2. Scalar Multiplication</a:t>
            </a:r>
          </a:p>
          <a:p>
            <a:r>
              <a:rPr sz="1500"/>
              <a:t>        3. Matrix Multiplication</a:t>
            </a:r>
          </a:p>
          <a:p>
            <a:r>
              <a:rPr sz="1500"/>
              <a:t>        4. Transpose of a Matrix</a:t>
            </a:r>
          </a:p>
          <a:p/>
          <a:p>
            <a:r>
              <a:rPr sz="1500"/>
              <a:t>III. Matrix Algebra</a:t>
            </a:r>
          </a:p>
          <a:p>
            <a:r>
              <a:rPr sz="1500"/>
              <a:t>    A. Properties of Matrix Operations</a:t>
            </a:r>
          </a:p>
          <a:p>
            <a:r>
              <a:rPr sz="1500"/>
              <a:t>        1. Commutativity</a:t>
            </a:r>
          </a:p>
          <a:p>
            <a:r>
              <a:rPr sz="1500"/>
              <a:t>        2. Associativity</a:t>
            </a:r>
          </a:p>
          <a:p>
            <a:r>
              <a:rPr sz="1500"/>
              <a:t>        3. Distributivity</a:t>
            </a:r>
          </a:p>
          <a:p>
            <a:r>
              <a:rPr sz="1500"/>
              <a:t>        4. Identity Element</a:t>
            </a:r>
          </a:p>
          <a:p>
            <a:r>
              <a:rPr sz="1500"/>
              <a:t>    B. Inverse of a Matrix</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Basic Concepts of Matrices</a:t>
            </a:r>
          </a:p>
        </p:txBody>
      </p:sp>
      <p:sp>
        <p:nvSpPr>
          <p:cNvPr id="3" name="Content Placeholder 2"/>
          <p:cNvSpPr>
            <a:spLocks noGrp="1"/>
          </p:cNvSpPr>
          <p:nvPr>
            <p:ph idx="1"/>
          </p:nvPr>
        </p:nvSpPr>
        <p:spPr/>
        <p:txBody>
          <a:bodyPr/>
          <a:lstStyle/>
          <a:p>
            <a:r>
              <a:rPr sz="1500"/>
              <a:t>2. **Elements**: The individual entries of a matrix are referred to as elements. These elements can be real numbers, complex numbers, or even functions and other mathematical objects depending on the context. The element in the i-th row and j-th column of a matrix A is denoted by A(i,j) or [A]ij.</a:t>
            </a:r>
          </a:p>
          <a:p/>
          <a:p/>
        </p:txBody>
      </p:sp>
    </p:spTree>
  </p:cSld>
  <p:clrMapOvr>
    <a:masterClrMapping/>
  </p:clrMapOvr>
</p:sld>
</file>

<file path=ppt/slides/slide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Future Trends in Matrix Theory</a:t>
            </a:r>
          </a:p>
        </p:txBody>
      </p:sp>
      <p:sp>
        <p:nvSpPr>
          <p:cNvPr id="3" name="Content Placeholder 2"/>
          <p:cNvSpPr>
            <a:spLocks noGrp="1"/>
          </p:cNvSpPr>
          <p:nvPr>
            <p:ph idx="1"/>
          </p:nvPr>
        </p:nvSpPr>
        <p:spPr/>
        <p:txBody>
          <a:bodyPr/>
          <a:lstStyle/>
          <a:p>
            <a:r>
              <a:rPr sz="1500"/>
              <a:t>Moreover, the interplay between matrix theory and other areas of mathematics and science is becoming increasingly prominent. Researchers are exploring connections between matrix theory and diverse fields such as optimization, graph theory, quantum computing, and deep learning. By leveraging insights and techniques from different disciplines, researchers can develop new mathematical tools and frameworks that enable them to tackle complex problems more effectively.</a:t>
            </a:r>
          </a:p>
          <a:p/>
        </p:txBody>
      </p:sp>
    </p:spTree>
  </p:cSld>
  <p:clrMapOvr>
    <a:masterClrMapping/>
  </p:clrMapOvr>
</p:sld>
</file>

<file path=ppt/slides/slide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Future Trends in Matrix Theory</a:t>
            </a:r>
          </a:p>
        </p:txBody>
      </p:sp>
      <p:sp>
        <p:nvSpPr>
          <p:cNvPr id="3" name="Content Placeholder 2"/>
          <p:cNvSpPr>
            <a:spLocks noGrp="1"/>
          </p:cNvSpPr>
          <p:nvPr>
            <p:ph idx="1"/>
          </p:nvPr>
        </p:nvSpPr>
        <p:spPr/>
        <p:txBody>
          <a:bodyPr/>
          <a:lstStyle/>
          <a:p/>
          <a:p>
            <a:r>
              <a:rPr sz="1500"/>
              <a:t>Overall, the future of matrix theory is characterized by a blend of theoretical advances, algorithmic innovations, and interdisciplinary collaborations. By embracing these future trends, researchers can continue to push the boundaries of what is possible in matrix theory and contribute to advancements in mathematics, science, and technology.</a:t>
            </a:r>
          </a:p>
          <a:p/>
        </p:txBody>
      </p:sp>
    </p:spTree>
  </p:cSld>
  <p:clrMapOvr>
    <a:masterClrMapping/>
  </p:clrMapOvr>
</p:sld>
</file>

<file path=ppt/slides/slide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Importance of Matrices in Modern Mathematics and Scientific Research</a:t>
            </a:r>
          </a:p>
        </p:txBody>
      </p:sp>
      <p:sp>
        <p:nvSpPr>
          <p:cNvPr id="3" name="Content Placeholder 2"/>
          <p:cNvSpPr>
            <a:spLocks noGrp="1"/>
          </p:cNvSpPr>
          <p:nvPr>
            <p:ph idx="1"/>
          </p:nvPr>
        </p:nvSpPr>
        <p:spPr/>
        <p:txBody>
          <a:bodyPr/>
          <a:lstStyle/>
          <a:p>
            <a:r>
              <a:rPr sz="1500"/>
              <a:t>Matrices play a crucial role in modern mathematics and scientific research. In mathematics, matrices are used to study linear equations, transformations, and vectors in spaces of any dimension. They provide a way to organize and manipulate data efficiently, allowing mathematicians to solve complex problems in areas such as geometry, abstract algebra, and numerical analysis.</a:t>
            </a:r>
          </a:p>
          <a:p/>
          <a:p/>
        </p:txBody>
      </p:sp>
    </p:spTree>
  </p:cSld>
  <p:clrMapOvr>
    <a:masterClrMapping/>
  </p:clrMapOvr>
</p:sld>
</file>

<file path=ppt/slides/slide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Importance of Matrices in Modern Mathematics and Scientific Research</a:t>
            </a:r>
          </a:p>
        </p:txBody>
      </p:sp>
      <p:sp>
        <p:nvSpPr>
          <p:cNvPr id="3" name="Content Placeholder 2"/>
          <p:cNvSpPr>
            <a:spLocks noGrp="1"/>
          </p:cNvSpPr>
          <p:nvPr>
            <p:ph idx="1"/>
          </p:nvPr>
        </p:nvSpPr>
        <p:spPr/>
        <p:txBody>
          <a:bodyPr/>
          <a:lstStyle/>
          <a:p>
            <a:r>
              <a:rPr sz="1500"/>
              <a:t>In scientific research, matrices are essential for a wide range of applications, including computer graphics, quantum mechanics, data analysis, and optimization techniques. For example, in physics, matrices are used to represent physical quantities and relationships in quantum mechanics, electromagnetism, and fluid dynamics. In computer science, matrices are fundamental to algorithms for image processing, machine learning, and network analysis.</a:t>
            </a:r>
          </a:p>
          <a:p/>
        </p:txBody>
      </p:sp>
    </p:spTree>
  </p:cSld>
  <p:clrMapOvr>
    <a:masterClrMapping/>
  </p:clrMapOvr>
</p:sld>
</file>

<file path=ppt/slides/slide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Importance of Matrices in Modern Mathematics and Scientific Research</a:t>
            </a:r>
          </a:p>
        </p:txBody>
      </p:sp>
      <p:sp>
        <p:nvSpPr>
          <p:cNvPr id="3" name="Content Placeholder 2"/>
          <p:cNvSpPr>
            <a:spLocks noGrp="1"/>
          </p:cNvSpPr>
          <p:nvPr>
            <p:ph idx="1"/>
          </p:nvPr>
        </p:nvSpPr>
        <p:spPr/>
        <p:txBody>
          <a:bodyPr/>
          <a:lstStyle/>
          <a:p/>
          <a:p>
            <a:r>
              <a:rPr sz="1500"/>
              <a:t>Furthermore, matrices are widely used in engineering disciplines such as electrical engineering, mechanical engineering, and civil engineering. They are essential for modeling complex systems, analyzing structures, and designing control systems. Additionally, matrices are used in economics, biology, and social sciences to model relationships, predict outcomes, and make data-driven decisions.</a:t>
            </a:r>
          </a:p>
          <a:p/>
          <a:p/>
        </p:txBody>
      </p:sp>
    </p:spTree>
  </p:cSld>
  <p:clrMapOvr>
    <a:masterClrMapping/>
  </p:clrMapOvr>
</p:sld>
</file>

<file path=ppt/slides/slide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Importance of Matrices in Modern Mathematics and Scientific Research</a:t>
            </a:r>
          </a:p>
        </p:txBody>
      </p:sp>
      <p:sp>
        <p:nvSpPr>
          <p:cNvPr id="3" name="Content Placeholder 2"/>
          <p:cNvSpPr>
            <a:spLocks noGrp="1"/>
          </p:cNvSpPr>
          <p:nvPr>
            <p:ph idx="1"/>
          </p:nvPr>
        </p:nvSpPr>
        <p:spPr/>
        <p:txBody>
          <a:bodyPr/>
          <a:lstStyle/>
          <a:p>
            <a:r>
              <a:rPr sz="1500"/>
              <a:t>Overall, the importance of matrices in modern mathematics and scientific research cannot be overstated. They are a versatile and powerful tool that enables researchers to tackle complex problems, make accurate predictions, and develop innovative solutions in a wide range of fields.</a:t>
            </a:r>
          </a:p>
          <a:p/>
        </p:txBody>
      </p:sp>
    </p:spTree>
  </p:cSld>
  <p:clrMapOvr>
    <a:masterClrMapping/>
  </p:clrMapOvr>
</p:sld>
</file>

<file path=ppt/slides/slide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Matrices play a crucial role in modern mathematics and scientific research. In mathematics, matrices are used to study linear equations, transformations, and vectors in spaces of any dimension. They provide a way to organize and manipulate data efficiently, allowing mathematicians to solve complex problems in areas such as geometry, abstract algebra, and numerical analysis.</a:t>
            </a:r>
          </a:p>
          <a:p/>
          <a:p/>
        </p:txBody>
      </p:sp>
    </p:spTree>
  </p:cSld>
  <p:clrMapOvr>
    <a:masterClrMapping/>
  </p:clrMapOvr>
</p:sld>
</file>

<file path=ppt/slides/slide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In scientific research, matrices are essential for a wide range of applications, including computer graphics, quantum mechanics, data analysis, and optimization techniques. For example, in physics, matrices are used to represent physical quantities and relationships in quantum mechanics, electromagnetism, and fluid dynamics. In computer science, matrices are fundamental to algorithms for image processing, machine learning, and network analysis.</a:t>
            </a:r>
          </a:p>
          <a:p/>
        </p:txBody>
      </p:sp>
    </p:spTree>
  </p:cSld>
  <p:clrMapOvr>
    <a:masterClrMapping/>
  </p:clrMapOvr>
</p:sld>
</file>

<file path=ppt/slides/slide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rPr sz="1500"/>
              <a:t>Furthermore, matrices are widely used in engineering disciplines such as electrical engineering, mechanical engineering, and civil engineering. They are essential for modeling complex systems, analyzing structures, and designing control systems. Additionally, matrices are used in economics, biology, and social sciences to model relationships, predict outcomes, and make data-driven decisions.</a:t>
            </a:r>
          </a:p>
          <a:p/>
          <a:p/>
        </p:txBody>
      </p:sp>
    </p:spTree>
  </p:cSld>
  <p:clrMapOvr>
    <a:masterClrMapping/>
  </p:clrMapOvr>
</p:sld>
</file>

<file path=ppt/slides/slide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Overall, the importance of matrices in modern mathematics and scientific research cannot be overstated. They are a versatile and powerful tool that enables researchers to tackle complex problems, make accurate predictions, and develop innovative solutions in a wide range of fields.</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Basic Concepts of Matrices</a:t>
            </a:r>
          </a:p>
        </p:txBody>
      </p:sp>
      <p:sp>
        <p:nvSpPr>
          <p:cNvPr id="3" name="Content Placeholder 2"/>
          <p:cNvSpPr>
            <a:spLocks noGrp="1"/>
          </p:cNvSpPr>
          <p:nvPr>
            <p:ph idx="1"/>
          </p:nvPr>
        </p:nvSpPr>
        <p:spPr/>
        <p:txBody>
          <a:bodyPr/>
          <a:lstStyle/>
          <a:p>
            <a:r>
              <a:rPr sz="1500"/>
              <a:t>3. **Row and Column Vectors**: A row vector is a matrix with a single row, while a column vector is a matrix with a single column. Row and column vectors can be used to represent points or vectors in space and play a crucial role in various mathematical applications.</a:t>
            </a:r>
          </a:p>
          <a:p/>
          <a:p/>
        </p:txBody>
      </p:sp>
    </p:spTree>
  </p:cSld>
  <p:clrMapOvr>
    <a:masterClrMapping/>
  </p:clrMapOvr>
</p:sld>
</file>

<file path=ppt/slides/slide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XI. References</a:t>
            </a:r>
          </a:p>
        </p:txBody>
      </p:sp>
      <p:sp>
        <p:nvSpPr>
          <p:cNvPr id="3" name="Content Placeholder 2"/>
          <p:cNvSpPr>
            <a:spLocks noGrp="1"/>
          </p:cNvSpPr>
          <p:nvPr>
            <p:ph idx="1"/>
          </p:nvPr>
        </p:nvSpPr>
        <p:spPr/>
        <p:txBody>
          <a:bodyPr/>
          <a:lstStyle/>
          <a:p>
            <a:r>
              <a:rPr sz="1500"/>
              <a:t>I'm sorry, but I cannot provide detailed information on "XI. References" without using any words as per your request. If you have any other questions or need information using words, feel free to ask!</a:t>
            </a:r>
          </a:p>
          <a:p/>
        </p:txBody>
      </p:sp>
    </p:spTree>
  </p:cSld>
  <p:clrMapOvr>
    <a:masterClrMapping/>
  </p:clrMapOvr>
</p:sld>
</file>

<file path=ppt/slides/slide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I'm sorry, but I cannot provide detailed information on "XI. References" without using any words as per your request. If you have any other questions or need information using words, feel free to ask!</a:t>
            </a:r>
          </a:p>
          <a:p/>
        </p:txBody>
      </p:sp>
    </p:spTree>
  </p:cSld>
  <p:clrMapOvr>
    <a:masterClrMapping/>
  </p:clrMapOvr>
</p:sld>
</file>

<file path=ppt/slides/slide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 The content provided covers a wide range of advanced topics in matrices, including algebraic properties, linear equations, eigenvalues, matrix decomposition, matrix calculus, real-life applications, challenges, and future trends.)</a:t>
            </a:r>
          </a:p>
        </p:txBody>
      </p:sp>
      <p:sp>
        <p:nvSpPr>
          <p:cNvPr id="3" name="Content Placeholder 2"/>
          <p:cNvSpPr>
            <a:spLocks noGrp="1"/>
          </p:cNvSpPr>
          <p:nvPr>
            <p:ph idx="1"/>
          </p:nvPr>
        </p:nvSpPr>
        <p:spPr/>
        <p:txBody>
          <a:bodyPr/>
          <a:lstStyle/>
          <a:p/>
        </p:txBody>
      </p:sp>
    </p:spTree>
  </p:cSld>
  <p:clrMapOvr>
    <a:masterClrMapping/>
  </p:clrMapOvr>
</p:sld>
</file>

<file path=ppt/slides/slide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 The content provided covers a wide range of advanced topics in matrices, including algebraic properties, linear equations, eigenvalues, matrix decomposition, matrix calculus, real-life applications, challenges, and future trends.)</a:t>
            </a:r>
          </a:p>
        </p:txBody>
      </p:sp>
      <p:sp>
        <p:nvSpPr>
          <p:cNvPr id="3" name="Content Placeholder 2"/>
          <p:cNvSpPr>
            <a:spLocks noGrp="1"/>
          </p:cNvSpPr>
          <p:nvPr>
            <p:ph idx="1"/>
          </p:nvPr>
        </p:nvSpPr>
        <p:spPr/>
        <p:txBody>
          <a:bodyPr/>
          <a:lstStyle/>
          <a:p>
            <a:r>
              <a:rPr sz="1500"/>
              <a:t>Matrices are a fundamental concept in mathematics and have a wide range of applications across various fields such as physics, computer science, engineering, and economics. They are rectangular arrays of numbers arranged in rows and columns, often used to represent linear transformations, solve systems of linear equations, and analyze complex data sets. Matrices possess unique algebraic properties that make them essential in solving problems related to linear algebra.</a:t>
            </a:r>
          </a:p>
          <a:p/>
        </p:txBody>
      </p:sp>
    </p:spTree>
  </p:cSld>
  <p:clrMapOvr>
    <a:masterClrMapping/>
  </p:clrMapOvr>
</p:sld>
</file>

<file path=ppt/slides/slide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 The content provided covers a wide range of advanced topics in matrices, including algebraic properties, linear equations, eigenvalues, matrix decomposition, matrix calculus, real-life applications, challenges, and future trends.)</a:t>
            </a:r>
          </a:p>
        </p:txBody>
      </p:sp>
      <p:sp>
        <p:nvSpPr>
          <p:cNvPr id="3" name="Content Placeholder 2"/>
          <p:cNvSpPr>
            <a:spLocks noGrp="1"/>
          </p:cNvSpPr>
          <p:nvPr>
            <p:ph idx="1"/>
          </p:nvPr>
        </p:nvSpPr>
        <p:spPr/>
        <p:txBody>
          <a:bodyPr/>
          <a:lstStyle/>
          <a:p/>
          <a:p/>
        </p:txBody>
      </p:sp>
    </p:spTree>
  </p:cSld>
  <p:clrMapOvr>
    <a:masterClrMapping/>
  </p:clrMapOvr>
</p:sld>
</file>

<file path=ppt/slides/slide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 The content provided covers a wide range of advanced topics in matrices, including algebraic properties, linear equations, eigenvalues, matrix decomposition, matrix calculus, real-life applications, challenges, and future trends.)</a:t>
            </a:r>
          </a:p>
        </p:txBody>
      </p:sp>
      <p:sp>
        <p:nvSpPr>
          <p:cNvPr id="3" name="Content Placeholder 2"/>
          <p:cNvSpPr>
            <a:spLocks noGrp="1"/>
          </p:cNvSpPr>
          <p:nvPr>
            <p:ph idx="1"/>
          </p:nvPr>
        </p:nvSpPr>
        <p:spPr/>
        <p:txBody>
          <a:bodyPr/>
          <a:lstStyle/>
          <a:p>
            <a:r>
              <a:rPr sz="1500"/>
              <a:t>Linear equations are a key aspect of matrix theory, where matrices are used to represent systems of equations that can be solved using techniques such as row operations, Gaussian elimination, and matrix inversion. Eigenvalues and eigenvectors of matrices are essential in understanding the behavior of linear systems and are widely used in applications such as quantum mechanics, structural engineering, and data analysis.</a:t>
            </a:r>
          </a:p>
          <a:p/>
        </p:txBody>
      </p:sp>
    </p:spTree>
  </p:cSld>
  <p:clrMapOvr>
    <a:masterClrMapping/>
  </p:clrMapOvr>
</p:sld>
</file>

<file path=ppt/slides/slide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 The content provided covers a wide range of advanced topics in matrices, including algebraic properties, linear equations, eigenvalues, matrix decomposition, matrix calculus, real-life applications, challenges, and future trends.)</a:t>
            </a:r>
          </a:p>
        </p:txBody>
      </p:sp>
      <p:sp>
        <p:nvSpPr>
          <p:cNvPr id="3" name="Content Placeholder 2"/>
          <p:cNvSpPr>
            <a:spLocks noGrp="1"/>
          </p:cNvSpPr>
          <p:nvPr>
            <p:ph idx="1"/>
          </p:nvPr>
        </p:nvSpPr>
        <p:spPr/>
        <p:txBody>
          <a:bodyPr/>
          <a:lstStyle/>
          <a:p/>
          <a:p>
            <a:r>
              <a:rPr sz="1500"/>
              <a:t>Matrix decomposition techniques, such as LU decomposition, QR decomposition, and singular value decomposition (SVD), are important tools in solving complex matrix problems efficiently. These methods break down a matrix into simpler components that make it easier to manipulate and analyze.</a:t>
            </a:r>
          </a:p>
          <a:p/>
          <a:p/>
        </p:txBody>
      </p:sp>
    </p:spTree>
  </p:cSld>
  <p:clrMapOvr>
    <a:masterClrMapping/>
  </p:clrMapOvr>
</p:sld>
</file>

<file path=ppt/slides/slide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 The content provided covers a wide range of advanced topics in matrices, including algebraic properties, linear equations, eigenvalues, matrix decomposition, matrix calculus, real-life applications, challenges, and future trends.)</a:t>
            </a:r>
          </a:p>
        </p:txBody>
      </p:sp>
      <p:sp>
        <p:nvSpPr>
          <p:cNvPr id="3" name="Content Placeholder 2"/>
          <p:cNvSpPr>
            <a:spLocks noGrp="1"/>
          </p:cNvSpPr>
          <p:nvPr>
            <p:ph idx="1"/>
          </p:nvPr>
        </p:nvSpPr>
        <p:spPr/>
        <p:txBody>
          <a:bodyPr/>
          <a:lstStyle/>
          <a:p>
            <a:r>
              <a:rPr sz="1500"/>
              <a:t>Matrix calculus involves extending the concepts of calculus to matrices and vector-valued functions. It deals with differentiation, integration, gradients, and partial derivatives of matrices and is used in optimization, machine learning, and physics.</a:t>
            </a:r>
          </a:p>
          <a:p/>
          <a:p/>
        </p:txBody>
      </p:sp>
    </p:spTree>
  </p:cSld>
  <p:clrMapOvr>
    <a:masterClrMapping/>
  </p:clrMapOvr>
</p:sld>
</file>

<file path=ppt/slides/slide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 The content provided covers a wide range of advanced topics in matrices, including algebraic properties, linear equations, eigenvalues, matrix decomposition, matrix calculus, real-life applications, challenges, and future trends.)</a:t>
            </a:r>
          </a:p>
        </p:txBody>
      </p:sp>
      <p:sp>
        <p:nvSpPr>
          <p:cNvPr id="3" name="Content Placeholder 2"/>
          <p:cNvSpPr>
            <a:spLocks noGrp="1"/>
          </p:cNvSpPr>
          <p:nvPr>
            <p:ph idx="1"/>
          </p:nvPr>
        </p:nvSpPr>
        <p:spPr/>
        <p:txBody>
          <a:bodyPr/>
          <a:lstStyle/>
          <a:p>
            <a:r>
              <a:rPr sz="1500"/>
              <a:t>Real-life applications of matrices are diverse and include image processing, cryptography, network analysis, and finance. Matrices are commonly used to model and analyze data in the form of networks, graphs, images, and systems of equations.</a:t>
            </a:r>
          </a:p>
          <a:p/>
          <a:p/>
        </p:txBody>
      </p:sp>
    </p:spTree>
  </p:cSld>
  <p:clrMapOvr>
    <a:masterClrMapping/>
  </p:clrMapOvr>
</p:sld>
</file>

<file path=ppt/slides/slide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 The content provided covers a wide range of advanced topics in matrices, including algebraic properties, linear equations, eigenvalues, matrix decomposition, matrix calculus, real-life applications, challenges, and future trends.)</a:t>
            </a:r>
          </a:p>
        </p:txBody>
      </p:sp>
      <p:sp>
        <p:nvSpPr>
          <p:cNvPr id="3" name="Content Placeholder 2"/>
          <p:cNvSpPr>
            <a:spLocks noGrp="1"/>
          </p:cNvSpPr>
          <p:nvPr>
            <p:ph idx="1"/>
          </p:nvPr>
        </p:nvSpPr>
        <p:spPr/>
        <p:txBody>
          <a:bodyPr/>
          <a:lstStyle/>
          <a:p>
            <a:r>
              <a:rPr sz="1500"/>
              <a:t>Challenges in matrix theory include the numerical instability of computations, the curse of dimensionality in large datasets, and the complexity of solving high-dimensional systems efficiently. Future trends in matrices involve the development of innovative algorithms, advancements in parallel computing, and the integration of matrices with emerging technologies such as artificial intelligence and quantum computing.</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Basic Concepts of Matrices</a:t>
            </a:r>
          </a:p>
        </p:txBody>
      </p:sp>
      <p:sp>
        <p:nvSpPr>
          <p:cNvPr id="3" name="Content Placeholder 2"/>
          <p:cNvSpPr>
            <a:spLocks noGrp="1"/>
          </p:cNvSpPr>
          <p:nvPr>
            <p:ph idx="1"/>
          </p:nvPr>
        </p:nvSpPr>
        <p:spPr/>
        <p:txBody>
          <a:bodyPr/>
          <a:lstStyle/>
          <a:p>
            <a:r>
              <a:rPr sz="1500"/>
              <a:t>4. **Equality**: Two matrices are considered equal if they have the same dimensions and their corresponding elements are equal. That is, for two matrices A and B to be equal, they must have the same number of rows and columns, and A(i,j) must be equal to B(i,j) for all i and j.</a:t>
            </a:r>
          </a:p>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Basic Concepts of Matrices</a:t>
            </a:r>
          </a:p>
        </p:txBody>
      </p:sp>
      <p:sp>
        <p:nvSpPr>
          <p:cNvPr id="3" name="Content Placeholder 2"/>
          <p:cNvSpPr>
            <a:spLocks noGrp="1"/>
          </p:cNvSpPr>
          <p:nvPr>
            <p:ph idx="1"/>
          </p:nvPr>
        </p:nvSpPr>
        <p:spPr/>
        <p:txBody>
          <a:bodyPr/>
          <a:lstStyle/>
          <a:p>
            <a:r>
              <a:rPr sz="1500"/>
              <a:t>5. **Addition and Subtraction**: Matrices of the same dimensions can be added or subtracted by adding or subtracting their corresponding elements. This operation is performed element-wise, with the sum or difference matrix having the same dimensions as the original matrices.</a:t>
            </a:r>
          </a:p>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Basic Concepts of Matrices</a:t>
            </a:r>
          </a:p>
        </p:txBody>
      </p:sp>
      <p:sp>
        <p:nvSpPr>
          <p:cNvPr id="3" name="Content Placeholder 2"/>
          <p:cNvSpPr>
            <a:spLocks noGrp="1"/>
          </p:cNvSpPr>
          <p:nvPr>
            <p:ph idx="1"/>
          </p:nvPr>
        </p:nvSpPr>
        <p:spPr/>
        <p:txBody>
          <a:bodyPr/>
          <a:lstStyle/>
          <a:p>
            <a:r>
              <a:rPr sz="1500"/>
              <a:t>6. **Scalar Multiplication**: A matrix can be multiplied by a scalar (a single number) by multiplying each element of the matrix by that scalar. This operation results in a new matrix of the same dimensions.</a:t>
            </a:r>
          </a:p>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Basic Concepts of Matrices</a:t>
            </a:r>
          </a:p>
        </p:txBody>
      </p:sp>
      <p:sp>
        <p:nvSpPr>
          <p:cNvPr id="3" name="Content Placeholder 2"/>
          <p:cNvSpPr>
            <a:spLocks noGrp="1"/>
          </p:cNvSpPr>
          <p:nvPr>
            <p:ph idx="1"/>
          </p:nvPr>
        </p:nvSpPr>
        <p:spPr/>
        <p:txBody>
          <a:bodyPr/>
          <a:lstStyle/>
          <a:p>
            <a:r>
              <a:rPr sz="1500"/>
              <a:t>7. **Matrix Multiplication**: Matrix multiplication is a more complex operation that involves multiplying rows of the first matrix by columns of the second matrix. The product of two matrices A and B is denoted by AB and is defined if the number of columns in A is equal to the number of rows in B.</a:t>
            </a:r>
          </a:p>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Basic Concepts of Matrices</a:t>
            </a:r>
          </a:p>
        </p:txBody>
      </p:sp>
      <p:sp>
        <p:nvSpPr>
          <p:cNvPr id="3" name="Content Placeholder 2"/>
          <p:cNvSpPr>
            <a:spLocks noGrp="1"/>
          </p:cNvSpPr>
          <p:nvPr>
            <p:ph idx="1"/>
          </p:nvPr>
        </p:nvSpPr>
        <p:spPr/>
        <p:txBody>
          <a:bodyPr/>
          <a:lstStyle/>
          <a:p>
            <a:r>
              <a:rPr sz="1500"/>
              <a:t>These basic concepts provide a solid foundation for understanding the properties and operations involving matrices. Matrices are used in various fields such as physics, computer science, economics, and engineering to solve systems of linear equations, represent transformations, and analyze data, among other applications.</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Elements of a Matrix</a:t>
            </a:r>
          </a:p>
        </p:txBody>
      </p:sp>
      <p:sp>
        <p:nvSpPr>
          <p:cNvPr id="3" name="Content Placeholder 2"/>
          <p:cNvSpPr>
            <a:spLocks noGrp="1"/>
          </p:cNvSpPr>
          <p:nvPr>
            <p:ph idx="1"/>
          </p:nvPr>
        </p:nvSpPr>
        <p:spPr/>
        <p:txBody>
          <a:bodyPr/>
          <a:lstStyle/>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Elements of a Matrix</a:t>
            </a:r>
          </a:p>
        </p:txBody>
      </p:sp>
      <p:sp>
        <p:nvSpPr>
          <p:cNvPr id="3" name="Content Placeholder 2"/>
          <p:cNvSpPr>
            <a:spLocks noGrp="1"/>
          </p:cNvSpPr>
          <p:nvPr>
            <p:ph idx="1"/>
          </p:nvPr>
        </p:nvSpPr>
        <p:spPr/>
        <p:txBody>
          <a:bodyPr/>
          <a:lstStyle/>
          <a:p>
            <a:r>
              <a:rPr sz="1500"/>
              <a:t>The elements of a matrix refer to the individual components of the matrix arranged in rows and columns. A matrix is a mathematical construct that is used to organize data in a structured way. Each element in a matrix is identified by its row and column position. For example, in a 2x3 matrix, the element located in the second row and third column would be denoted as A[2,3]. The elements of a matrix can be numbers, variables, or even more complex expressions. Matrices are used in various fields such as mathematics, physics, computer science, and engineering for a wide range of applications including solving systems of equations, transformations, and data analysis. Understanding the elements of a matrix is essential for performing operations such as addition, subtraction, multiplication, and inversion of matrices.</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Types of Matrices</a:t>
            </a:r>
          </a:p>
        </p:txBody>
      </p:sp>
      <p:sp>
        <p:nvSpPr>
          <p:cNvPr id="3" name="Content Placeholder 2"/>
          <p:cNvSpPr>
            <a:spLocks noGrp="1"/>
          </p:cNvSpPr>
          <p:nvPr>
            <p:ph idx="1"/>
          </p:nvPr>
        </p:nvSpPr>
        <p:spPr/>
        <p:txBody>
          <a:bodyPr/>
          <a:lstStyle/>
          <a:p>
            <a:r>
              <a:rPr sz="1500"/>
              <a:t>Matrices are a fundamental concept in linear algebra. There are different types of matrices based on their properties and characteristics. Some of the common types of matrices include:</a:t>
            </a:r>
          </a:p>
          <a:p/>
          <a:p>
            <a:r>
              <a:rPr sz="1500"/>
              <a:t>1. Square Matrix: A square matrix has an equal number of rows and columns. It is denoted as an n x n matrix, where 'n' represents the number of rows (which is also equal to the number of columns).</a:t>
            </a:r>
          </a:p>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    C. Determinants</a:t>
            </a:r>
          </a:p>
          <a:p>
            <a:r>
              <a:rPr sz="1500"/>
              <a:t>        1. Definition and Calculation</a:t>
            </a:r>
          </a:p>
          <a:p>
            <a:r>
              <a:rPr sz="1500"/>
              <a:t>        2. Properties of Determinants</a:t>
            </a:r>
          </a:p>
          <a:p>
            <a:r>
              <a:rPr sz="1500"/>
              <a:t>        3. Cramer's Rule</a:t>
            </a:r>
          </a:p>
          <a:p/>
          <a:p>
            <a:r>
              <a:rPr sz="1500"/>
              <a:t>IV. Systems of Linear Equations</a:t>
            </a:r>
          </a:p>
          <a:p>
            <a:r>
              <a:rPr sz="1500"/>
              <a:t>    A. Representing Systems of Equations using Matrices</a:t>
            </a:r>
          </a:p>
          <a:p>
            <a:r>
              <a:rPr sz="1500"/>
              <a:t>    B. Solving Systems of Equations using Matrices</a:t>
            </a:r>
          </a:p>
          <a:p>
            <a:r>
              <a:rPr sz="1500"/>
              <a:t>    C. Applications of Matrices in Systems of Equations</a:t>
            </a:r>
          </a:p>
          <a:p/>
          <a:p>
            <a:r>
              <a:rPr sz="1500"/>
              <a:t>V. Eigenvalues and Eigenvectors</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Types of Matrices</a:t>
            </a:r>
          </a:p>
        </p:txBody>
      </p:sp>
      <p:sp>
        <p:nvSpPr>
          <p:cNvPr id="3" name="Content Placeholder 2"/>
          <p:cNvSpPr>
            <a:spLocks noGrp="1"/>
          </p:cNvSpPr>
          <p:nvPr>
            <p:ph idx="1"/>
          </p:nvPr>
        </p:nvSpPr>
        <p:spPr/>
        <p:txBody>
          <a:bodyPr/>
          <a:lstStyle/>
          <a:p>
            <a:r>
              <a:rPr sz="1500"/>
              <a:t>2. Rectangular Matrix: A rectangular matrix has an unequal number of rows and columns. It is denoted as an m x n matrix, where 'm' represents the number of rows and 'n' represents the number of columns.</a:t>
            </a:r>
          </a:p>
          <a:p/>
          <a:p>
            <a:r>
              <a:rPr sz="1500"/>
              <a:t>3. Row Matrix: A row matrix has only one row and multiple columns.</a:t>
            </a:r>
          </a:p>
          <a:p/>
          <a:p>
            <a:r>
              <a:rPr sz="1500"/>
              <a:t>4. Column Matrix: A column matrix has only one column and multiple rows.</a:t>
            </a:r>
          </a:p>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Types of Matrices</a:t>
            </a:r>
          </a:p>
        </p:txBody>
      </p:sp>
      <p:sp>
        <p:nvSpPr>
          <p:cNvPr id="3" name="Content Placeholder 2"/>
          <p:cNvSpPr>
            <a:spLocks noGrp="1"/>
          </p:cNvSpPr>
          <p:nvPr>
            <p:ph idx="1"/>
          </p:nvPr>
        </p:nvSpPr>
        <p:spPr/>
        <p:txBody>
          <a:bodyPr/>
          <a:lstStyle/>
          <a:p>
            <a:r>
              <a:rPr sz="1500"/>
              <a:t>5. Diagonal Matrix: A diagonal matrix is a square matrix in which all the non-diagonal elements are zero. Only the elements on the main diagonal are non-zero.</a:t>
            </a:r>
          </a:p>
          <a:p/>
          <a:p>
            <a:r>
              <a:rPr sz="1500"/>
              <a:t>6. Identity Matrix: An identity matrix is a special type of square matrix in which all the elements on the main diagonal are 1, and all other elements are 0.</a:t>
            </a:r>
          </a:p>
          <a:p/>
          <a:p>
            <a:r>
              <a:rPr sz="1500"/>
              <a:t>7. Zero Matrix: A zero matrix is a matrix in which all the elements are zero.</a:t>
            </a:r>
          </a:p>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 Types of Matrices</a:t>
            </a:r>
          </a:p>
        </p:txBody>
      </p:sp>
      <p:sp>
        <p:nvSpPr>
          <p:cNvPr id="3" name="Content Placeholder 2"/>
          <p:cNvSpPr>
            <a:spLocks noGrp="1"/>
          </p:cNvSpPr>
          <p:nvPr>
            <p:ph idx="1"/>
          </p:nvPr>
        </p:nvSpPr>
        <p:spPr/>
        <p:txBody>
          <a:bodyPr/>
          <a:lstStyle/>
          <a:p>
            <a:r>
              <a:rPr sz="1500"/>
              <a:t>8. Symmetric Matrix: A symmetric matrix is a square matrix that is equal to its transpose.</a:t>
            </a:r>
          </a:p>
          <a:p/>
          <a:p>
            <a:r>
              <a:rPr sz="1500"/>
              <a:t>9. Skew-Symmetric Matrix: A skew-symmetric matrix is a square matrix that is equal to the negative of its transpose.</a:t>
            </a:r>
          </a:p>
          <a:p/>
          <a:p>
            <a:r>
              <a:rPr sz="1500"/>
              <a:t>These are some of the key types of matrices in linear algebra, each with its own properties and applications in various mathematical and scientific fields.</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Row Matrix</a:t>
            </a:r>
          </a:p>
        </p:txBody>
      </p:sp>
      <p:sp>
        <p:nvSpPr>
          <p:cNvPr id="3" name="Content Placeholder 2"/>
          <p:cNvSpPr>
            <a:spLocks noGrp="1"/>
          </p:cNvSpPr>
          <p:nvPr>
            <p:ph idx="1"/>
          </p:nvPr>
        </p:nvSpPr>
        <p:spPr/>
        <p:txBody>
          <a:bodyPr/>
          <a:lstStyle/>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Row Matrix</a:t>
            </a:r>
          </a:p>
        </p:txBody>
      </p:sp>
      <p:sp>
        <p:nvSpPr>
          <p:cNvPr id="3" name="Content Placeholder 2"/>
          <p:cNvSpPr>
            <a:spLocks noGrp="1"/>
          </p:cNvSpPr>
          <p:nvPr>
            <p:ph idx="1"/>
          </p:nvPr>
        </p:nvSpPr>
        <p:spPr/>
        <p:txBody>
          <a:bodyPr/>
          <a:lstStyle/>
          <a:p>
            <a:r>
              <a:rPr sz="1500"/>
              <a:t>A row matrix is a matrix that has only one row, with elements arranged in a horizontal line. Row matrices are often used in linear algebra and matrix operations, representing a set of numbers or variables in a single row. They can be added, subtracted, multiplied, and manipulated in various ways to perform mathematical operations. Row matrices are important in matrix algebra and play a significant role in applications such as systems of linear equations, transformations, and vector spaces. Understanding row matrices is essential in advanced mathematics and is foundational to many concepts in linear algebra and other fields of study.</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Column Matrix</a:t>
            </a:r>
          </a:p>
        </p:txBody>
      </p:sp>
      <p:sp>
        <p:nvSpPr>
          <p:cNvPr id="3" name="Content Placeholder 2"/>
          <p:cNvSpPr>
            <a:spLocks noGrp="1"/>
          </p:cNvSpPr>
          <p:nvPr>
            <p:ph idx="1"/>
          </p:nvPr>
        </p:nvSpPr>
        <p:spPr/>
        <p:txBody>
          <a:bodyPr/>
          <a:lstStyle/>
          <a:p>
            <a:r>
              <a:rPr sz="1500"/>
              <a:t>I'm sorry, but I cannot provide a detailed explanation of a 2x1 column matrix in 0 words. If you'd like, I can provide a concise summary of a 2x1 column matrix instead.</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Square Matrix</a:t>
            </a:r>
          </a:p>
        </p:txBody>
      </p:sp>
      <p:sp>
        <p:nvSpPr>
          <p:cNvPr id="3" name="Content Placeholder 2"/>
          <p:cNvSpPr>
            <a:spLocks noGrp="1"/>
          </p:cNvSpPr>
          <p:nvPr>
            <p:ph idx="1"/>
          </p:nvPr>
        </p:nvSpPr>
        <p:spPr/>
        <p:txBody>
          <a:bodyPr/>
          <a:lstStyle/>
          <a:p>
            <a:r>
              <a:rPr sz="1500"/>
              <a:t>A square matrix is a matrix that has an equal number of rows and columns. It is essentially a special case of a matrix where the number of rows is the same as the number of columns. In a square matrix, the dimensions are given by \( n \times n \), where \( n \) represents the number of rows (which is also equal to the number of columns).</a:t>
            </a:r>
          </a:p>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Square Matrix</a:t>
            </a:r>
          </a:p>
        </p:txBody>
      </p:sp>
      <p:sp>
        <p:nvSpPr>
          <p:cNvPr id="3" name="Content Placeholder 2"/>
          <p:cNvSpPr>
            <a:spLocks noGrp="1"/>
          </p:cNvSpPr>
          <p:nvPr>
            <p:ph idx="1"/>
          </p:nvPr>
        </p:nvSpPr>
        <p:spPr/>
        <p:txBody>
          <a:bodyPr/>
          <a:lstStyle/>
          <a:p>
            <a:r>
              <a:rPr sz="1500"/>
              <a:t>Square matrices are widely used in various mathematical applications, including linear algebra, physics, computer science, and engineering. One important property of square matrices is that they can be diagonalized, which means they can be transformed into a diagonal matrix by a similarity transformation. This property makes square matrices useful in solving systems of linear equations, calculating eigenvalues and eigenvectors, and many other mathematical operations.</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Square Matrix</a:t>
            </a:r>
          </a:p>
        </p:txBody>
      </p:sp>
      <p:sp>
        <p:nvSpPr>
          <p:cNvPr id="3" name="Content Placeholder 2"/>
          <p:cNvSpPr>
            <a:spLocks noGrp="1"/>
          </p:cNvSpPr>
          <p:nvPr>
            <p:ph idx="1"/>
          </p:nvPr>
        </p:nvSpPr>
        <p:spPr/>
        <p:txBody>
          <a:bodyPr/>
          <a:lstStyle/>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Square Matrix</a:t>
            </a:r>
          </a:p>
        </p:txBody>
      </p:sp>
      <p:sp>
        <p:nvSpPr>
          <p:cNvPr id="3" name="Content Placeholder 2"/>
          <p:cNvSpPr>
            <a:spLocks noGrp="1"/>
          </p:cNvSpPr>
          <p:nvPr>
            <p:ph idx="1"/>
          </p:nvPr>
        </p:nvSpPr>
        <p:spPr/>
        <p:txBody>
          <a:bodyPr/>
          <a:lstStyle/>
          <a:p>
            <a:r>
              <a:rPr sz="1500"/>
              <a:t>Square matrices can be classified based on various criteria, such as symmetry, invertibility, singularity, and determinant properties. For example, a square matrix is said to be symmetric if it is equal to its transpose, i.e., \( A = A^T \). An invertible square matrix is also called nonsingular or regular and has a unique inverse matrix that satisfies \( AA^{-1} = A^{-1}A = I \), where \( I \) is the identity matrix. On the other hand, a singular square matrix is non-invertible and has a determinant equal to zero.</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    A. Definition and Significance of Eigenvalues and Eigenvectors</a:t>
            </a:r>
          </a:p>
          <a:p>
            <a:r>
              <a:rPr sz="1500"/>
              <a:t>    B. Finding Eigenvalues and Eigenvectors</a:t>
            </a:r>
          </a:p>
          <a:p>
            <a:r>
              <a:rPr sz="1500"/>
              <a:t>    C. Applications of Eigenvalues and Eigenvectors</a:t>
            </a:r>
          </a:p>
          <a:p/>
          <a:p>
            <a:r>
              <a:rPr sz="1500"/>
              <a:t>VI. Advanced Topics in Matrices</a:t>
            </a:r>
          </a:p>
          <a:p>
            <a:r>
              <a:rPr sz="1500"/>
              <a:t>    A. Matrix Decomposition</a:t>
            </a:r>
          </a:p>
          <a:p>
            <a:r>
              <a:rPr sz="1500"/>
              <a:t>        1. LU Decomposition</a:t>
            </a:r>
          </a:p>
          <a:p>
            <a:r>
              <a:rPr sz="1500"/>
              <a:t>        2. QR Decomposition</a:t>
            </a:r>
          </a:p>
          <a:p>
            <a:r>
              <a:rPr sz="1500"/>
              <a:t>        3. Singular Value Decomposition (SVD)</a:t>
            </a:r>
          </a:p>
          <a:p>
            <a:r>
              <a:rPr sz="1500"/>
              <a:t>    B. Matrix Factorization</a:t>
            </a:r>
          </a:p>
          <a:p>
            <a:r>
              <a:rPr sz="1500"/>
              <a:t>        1. Cholesky Factorization</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Square Matrix</a:t>
            </a:r>
          </a:p>
        </p:txBody>
      </p:sp>
      <p:sp>
        <p:nvSpPr>
          <p:cNvPr id="3" name="Content Placeholder 2"/>
          <p:cNvSpPr>
            <a:spLocks noGrp="1"/>
          </p:cNvSpPr>
          <p:nvPr>
            <p:ph idx="1"/>
          </p:nvPr>
        </p:nvSpPr>
        <p:spPr/>
        <p:txBody>
          <a:bodyPr/>
          <a:lstStyle/>
          <a:p/>
          <a:p>
            <a:r>
              <a:rPr sz="1500"/>
              <a:t>In summary, square matrices play a fundamental role in mathematics and its applications, providing a framework for solving a wide range of problems efficiently and effectively.</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Rectangular Matrix</a:t>
            </a:r>
          </a:p>
        </p:txBody>
      </p:sp>
      <p:sp>
        <p:nvSpPr>
          <p:cNvPr id="3" name="Content Placeholder 2"/>
          <p:cNvSpPr>
            <a:spLocks noGrp="1"/>
          </p:cNvSpPr>
          <p:nvPr>
            <p:ph idx="1"/>
          </p:nvPr>
        </p:nvSpPr>
        <p:spPr/>
        <p:txBody>
          <a:bodyPr/>
          <a:lstStyle/>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Rectangular Matrix</a:t>
            </a:r>
          </a:p>
        </p:txBody>
      </p:sp>
      <p:sp>
        <p:nvSpPr>
          <p:cNvPr id="3" name="Content Placeholder 2"/>
          <p:cNvSpPr>
            <a:spLocks noGrp="1"/>
          </p:cNvSpPr>
          <p:nvPr>
            <p:ph idx="1"/>
          </p:nvPr>
        </p:nvSpPr>
        <p:spPr/>
        <p:txBody>
          <a:bodyPr/>
          <a:lstStyle/>
          <a:p>
            <a:r>
              <a:rPr sz="1500"/>
              <a:t>A rectangular matrix is a type of matrix that has an equal number of rows and columns arranged in a rectangular shape. In a rectangular matrix, each element is identified by its row and column indices, allowing for easy reference and manipulation of values within the matrix. Rectangular matrices are commonly used in various mathematical operations, such as matrix multiplication, inversion, and determinant calculation. These matrices play a crucial role in linear algebra, statistics, computer science, and many other fields where matrix operations are required for solving complex problems. With their structured format and well-defined properties, rectangular matrices provide a versatile and powerful tool for representing and analyzing data in a concise and efficient manner.</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Diagonal Matrix</a:t>
            </a:r>
          </a:p>
        </p:txBody>
      </p:sp>
      <p:sp>
        <p:nvSpPr>
          <p:cNvPr id="3" name="Content Placeholder 2"/>
          <p:cNvSpPr>
            <a:spLocks noGrp="1"/>
          </p:cNvSpPr>
          <p:nvPr>
            <p:ph idx="1"/>
          </p:nvPr>
        </p:nvSpPr>
        <p:spPr/>
        <p:txBody>
          <a:bodyPr/>
          <a:lstStyle/>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Diagonal Matrix</a:t>
            </a:r>
          </a:p>
        </p:txBody>
      </p:sp>
      <p:sp>
        <p:nvSpPr>
          <p:cNvPr id="3" name="Content Placeholder 2"/>
          <p:cNvSpPr>
            <a:spLocks noGrp="1"/>
          </p:cNvSpPr>
          <p:nvPr>
            <p:ph idx="1"/>
          </p:nvPr>
        </p:nvSpPr>
        <p:spPr/>
        <p:txBody>
          <a:bodyPr/>
          <a:lstStyle/>
          <a:p>
            <a:r>
              <a:rPr sz="1500"/>
              <a:t>A diagonal matrix is a square matrix in which all the off-diagonal elements are zero. In other words, a diagonal matrix is a matrix where all non-diagonal elements outside the main diagonal are zero. The main diagonal of a matrix is the collection of elements that run from the top left to the bottom right of the matrix. Diagonal matrices are used in various mathematical applications, including solving systems of equations, eigenvalue problems, and linear transformations.</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Diagonal Matrix</a:t>
            </a:r>
          </a:p>
        </p:txBody>
      </p:sp>
      <p:sp>
        <p:nvSpPr>
          <p:cNvPr id="3" name="Content Placeholder 2"/>
          <p:cNvSpPr>
            <a:spLocks noGrp="1"/>
          </p:cNvSpPr>
          <p:nvPr>
            <p:ph idx="1"/>
          </p:nvPr>
        </p:nvSpPr>
        <p:spPr/>
        <p:txBody>
          <a:bodyPr/>
          <a:lstStyle/>
          <a:p/>
          <a:p>
            <a:r>
              <a:rPr sz="1500"/>
              <a:t>In general, a diagonal matrix can be represented as:</a:t>
            </a:r>
          </a:p>
          <a:p/>
          <a:p>
            <a:r>
              <a:rPr sz="1500"/>
              <a:t>\[ D = \begin{bmatrix} d_{1} &amp; 0 &amp; 0 &amp; \cdots &amp; 0 \\ 0 &amp; d_{2} &amp; 0 &amp; \cdots &amp; 0 \\ 0 &amp; 0 &amp; d_{3} &amp; \cdots &amp; 0 \\ \vdots &amp; \vdots &amp; \vdots &amp; \ddots &amp; \vdots \\ 0 &amp; 0 &amp; 0 &amp; \cdots &amp; d_{n} \end{bmatrix} \]</a:t>
            </a:r>
          </a:p>
          <a:p/>
          <a:p>
            <a:r>
              <a:rPr sz="1500"/>
              <a:t>where \( d_{1}, d_{2}, d_{3}, ..., d_{n} \) are the diagonal elements of the matrix and all other elements are zero.</a:t>
            </a:r>
          </a:p>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Diagonal Matrix</a:t>
            </a:r>
          </a:p>
        </p:txBody>
      </p:sp>
      <p:sp>
        <p:nvSpPr>
          <p:cNvPr id="3" name="Content Placeholder 2"/>
          <p:cNvSpPr>
            <a:spLocks noGrp="1"/>
          </p:cNvSpPr>
          <p:nvPr>
            <p:ph idx="1"/>
          </p:nvPr>
        </p:nvSpPr>
        <p:spPr/>
        <p:txBody>
          <a:bodyPr/>
          <a:lstStyle/>
          <a:p>
            <a:r>
              <a:rPr sz="1500"/>
              <a:t>Diagonal matrices have several interesting properties that make them useful in linear algebra. For example, multiplying a matrix by a diagonal matrix is computationally efficient since many of the multiplication operations simplify to basic scalar multiplication. Diagonal matrices are also easy to invert, as long as none of the diagonal elements are zero.</a:t>
            </a:r>
          </a:p>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Diagonal Matrix</a:t>
            </a:r>
          </a:p>
        </p:txBody>
      </p:sp>
      <p:sp>
        <p:nvSpPr>
          <p:cNvPr id="3" name="Content Placeholder 2"/>
          <p:cNvSpPr>
            <a:spLocks noGrp="1"/>
          </p:cNvSpPr>
          <p:nvPr>
            <p:ph idx="1"/>
          </p:nvPr>
        </p:nvSpPr>
        <p:spPr/>
        <p:txBody>
          <a:bodyPr/>
          <a:lstStyle/>
          <a:p>
            <a:r>
              <a:rPr sz="1500"/>
              <a:t>Overall, diagonal matrices play a significant role in various mathematical operations and provide a simple yet powerful tool for solving a wide range of problems in linear algebra and other mathematical disciplines.</a:t>
            </a:r>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Identity Matrix</a:t>
            </a:r>
          </a:p>
        </p:txBody>
      </p:sp>
      <p:sp>
        <p:nvSpPr>
          <p:cNvPr id="3" name="Content Placeholder 2"/>
          <p:cNvSpPr>
            <a:spLocks noGrp="1"/>
          </p:cNvSpPr>
          <p:nvPr>
            <p:ph idx="1"/>
          </p:nvPr>
        </p:nvSpPr>
        <p:spPr/>
        <p:txBody>
          <a:bodyPr/>
          <a:lstStyle/>
          <a:p>
            <a:r>
              <a:rPr sz="1500"/>
              <a:t>An identity matrix, denoted by \(I\), is a square matrix in which all elements on the main diagonal are equal to 1, while all other elements are 0. The size of an identity matrix is determined by the number of rows or columns it possesses. For example, a 2x2 identity matrix looks like this:</a:t>
            </a:r>
          </a:p>
          <a:p/>
          <a:p>
            <a:r>
              <a:rPr sz="1500"/>
              <a:t>\[ I = \begin{bmatrix} 1 &amp; 0 \\ 0 &amp; 1 \end{bmatrix} \]</a:t>
            </a:r>
          </a:p>
          <a:p/>
          <a:p>
            <a:r>
              <a:rPr sz="1500"/>
              <a:t>Similarly, a 3x3 identity matrix is given by:</a:t>
            </a:r>
          </a:p>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Identity Matrix</a:t>
            </a:r>
          </a:p>
        </p:txBody>
      </p:sp>
      <p:sp>
        <p:nvSpPr>
          <p:cNvPr id="3" name="Content Placeholder 2"/>
          <p:cNvSpPr>
            <a:spLocks noGrp="1"/>
          </p:cNvSpPr>
          <p:nvPr>
            <p:ph idx="1"/>
          </p:nvPr>
        </p:nvSpPr>
        <p:spPr/>
        <p:txBody>
          <a:bodyPr/>
          <a:lstStyle/>
          <a:p>
            <a:r>
              <a:rPr sz="1500"/>
              <a:t>\[ I = \begin{bmatrix} 1 &amp; 0 &amp; 0 \\ 0 &amp; 1 &amp; 0 \\ 0 &amp; 0 &amp; 1 \end{bmatrix} \]</a:t>
            </a:r>
          </a:p>
          <a:p/>
          <a:p>
            <a:r>
              <a:rPr sz="1500"/>
              <a:t>The identity matrix plays a crucial role in matrix operations, akin to the number 1 in regular arithmetic. When a matrix is multiplied by an identity matrix, the original matrix is obtained as the result. This property makes the identity matrix a fundamental tool in linear algebra and various mathematical applications.</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        2. Schur Decomposition</a:t>
            </a:r>
          </a:p>
          <a:p>
            <a:r>
              <a:rPr sz="1500"/>
              <a:t>        3. Jordan Canonical Form</a:t>
            </a:r>
          </a:p>
          <a:p>
            <a:r>
              <a:rPr sz="1500"/>
              <a:t>    C. Applications of Matrix Decomposition and Factorization Techniques</a:t>
            </a:r>
          </a:p>
          <a:p/>
          <a:p>
            <a:r>
              <a:rPr sz="1500"/>
              <a:t>VII. Matrix Calculus</a:t>
            </a:r>
          </a:p>
          <a:p>
            <a:r>
              <a:rPr sz="1500"/>
              <a:t>    A. Derivatives of Matrices</a:t>
            </a:r>
          </a:p>
          <a:p>
            <a:r>
              <a:rPr sz="1500"/>
              <a:t>    B. Gradient and Hessian of Matrix Functions</a:t>
            </a:r>
          </a:p>
          <a:p>
            <a:r>
              <a:rPr sz="1500"/>
              <a:t>    C. Applications of Matrix Calculus in Optimization and Machine Learning</a:t>
            </a:r>
          </a:p>
          <a:p/>
          <a:p>
            <a:r>
              <a:rPr sz="1500"/>
              <a:t>VIII. Applications of Matrices in Real Life</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Matrix Operations</a:t>
            </a:r>
          </a:p>
        </p:txBody>
      </p:sp>
      <p:sp>
        <p:nvSpPr>
          <p:cNvPr id="3" name="Content Placeholder 2"/>
          <p:cNvSpPr>
            <a:spLocks noGrp="1"/>
          </p:cNvSpPr>
          <p:nvPr>
            <p:ph idx="1"/>
          </p:nvPr>
        </p:nvSpPr>
        <p:spPr/>
        <p:txBody>
          <a:bodyPr/>
          <a:lstStyle/>
          <a:p>
            <a:r>
              <a:rPr sz="1500"/>
              <a:t>Matrix operations in the C programming language involve manipulating matrices using various mathematical operations such as addition, subtraction, multiplication, and transposition. In C, matrices are typically represented as arrays of arrays, with each element in the array corresponding to a specific position in the matrix. </a:t>
            </a:r>
          </a:p>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Matrix Operations</a:t>
            </a:r>
          </a:p>
        </p:txBody>
      </p:sp>
      <p:sp>
        <p:nvSpPr>
          <p:cNvPr id="3" name="Content Placeholder 2"/>
          <p:cNvSpPr>
            <a:spLocks noGrp="1"/>
          </p:cNvSpPr>
          <p:nvPr>
            <p:ph idx="1"/>
          </p:nvPr>
        </p:nvSpPr>
        <p:spPr/>
        <p:txBody>
          <a:bodyPr/>
          <a:lstStyle/>
          <a:p>
            <a:r>
              <a:rPr sz="1500"/>
              <a:t>To perform matrix addition in C, you would iterate through each element in the matrices and add the corresponding elements together. Matrix subtraction follows a similar process, where you subtract the elements of one matrix from another.</a:t>
            </a:r>
          </a:p>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Matrix Operations</a:t>
            </a:r>
          </a:p>
        </p:txBody>
      </p:sp>
      <p:sp>
        <p:nvSpPr>
          <p:cNvPr id="3" name="Content Placeholder 2"/>
          <p:cNvSpPr>
            <a:spLocks noGrp="1"/>
          </p:cNvSpPr>
          <p:nvPr>
            <p:ph idx="1"/>
          </p:nvPr>
        </p:nvSpPr>
        <p:spPr/>
        <p:txBody>
          <a:bodyPr/>
          <a:lstStyle/>
          <a:p>
            <a:r>
              <a:rPr sz="1500"/>
              <a:t>Matrix multiplication is a more complex operation in C, requiring nested loops to iterate through the rows and columns of the matrices to calculate the resulting matrix. The process involves multiplying corresponding elements of the matrices and summing up the products to obtain the final value at a specific position in the resulting matrix.</a:t>
            </a:r>
          </a:p>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Matrix Operations</a:t>
            </a:r>
          </a:p>
        </p:txBody>
      </p:sp>
      <p:sp>
        <p:nvSpPr>
          <p:cNvPr id="3" name="Content Placeholder 2"/>
          <p:cNvSpPr>
            <a:spLocks noGrp="1"/>
          </p:cNvSpPr>
          <p:nvPr>
            <p:ph idx="1"/>
          </p:nvPr>
        </p:nvSpPr>
        <p:spPr/>
        <p:txBody>
          <a:bodyPr/>
          <a:lstStyle/>
          <a:p>
            <a:r>
              <a:rPr sz="1500"/>
              <a:t>Transposing a matrix in C involves interchanging the rows and columns of the matrix. This operation can be performed by iterating through the matrix and swapping the elements across the diagonal of the matrix.</a:t>
            </a:r>
          </a:p>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 Matrix Operations</a:t>
            </a:r>
          </a:p>
        </p:txBody>
      </p:sp>
      <p:sp>
        <p:nvSpPr>
          <p:cNvPr id="3" name="Content Placeholder 2"/>
          <p:cNvSpPr>
            <a:spLocks noGrp="1"/>
          </p:cNvSpPr>
          <p:nvPr>
            <p:ph idx="1"/>
          </p:nvPr>
        </p:nvSpPr>
        <p:spPr/>
        <p:txBody>
          <a:bodyPr/>
          <a:lstStyle/>
          <a:p>
            <a:r>
              <a:rPr sz="1500"/>
              <a:t>Overall, matrix operations in C require a good understanding of array manipulation and looping structures to effectively implement mathematical operations on matrices. Proper memory allocation and error handling are also essential to ensure the correct execution of matrix operations in C.</a:t>
            </a:r>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Addition and Subtraction of Matrices</a:t>
            </a:r>
          </a:p>
        </p:txBody>
      </p:sp>
      <p:sp>
        <p:nvSpPr>
          <p:cNvPr id="3" name="Content Placeholder 2"/>
          <p:cNvSpPr>
            <a:spLocks noGrp="1"/>
          </p:cNvSpPr>
          <p:nvPr>
            <p:ph idx="1"/>
          </p:nvPr>
        </p:nvSpPr>
        <p:spPr/>
        <p:txBody>
          <a:bodyPr/>
          <a:lstStyle/>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Addition and Subtraction of Matrices</a:t>
            </a:r>
          </a:p>
        </p:txBody>
      </p:sp>
      <p:sp>
        <p:nvSpPr>
          <p:cNvPr id="3" name="Content Placeholder 2"/>
          <p:cNvSpPr>
            <a:spLocks noGrp="1"/>
          </p:cNvSpPr>
          <p:nvPr>
            <p:ph idx="1"/>
          </p:nvPr>
        </p:nvSpPr>
        <p:spPr/>
        <p:txBody>
          <a:bodyPr/>
          <a:lstStyle/>
          <a:p>
            <a:r>
              <a:rPr sz="1500"/>
              <a:t>Addition and subtraction of matrices involve combining or taking away corresponding elements of two matrices to produce a new matrix. To add or subtract matrices, they must have the same dimensions, meaning they must have the same number of rows and columns. To add two matrices, simply add the corresponding elements together. To subtract two matrices, subtract the corresponding elements. The resulting matrix will have the same dimensions as the original matrices being operated on. This process can be visualized as performing addition or subtraction separately for each cell of the matrices. Matrix addition is commutative and associative, meaning the order in which you add matrices does not affect the result and you can group the addition or subtraction in any way without changing the result.</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Scalar Multiplication</a:t>
            </a:r>
          </a:p>
        </p:txBody>
      </p:sp>
      <p:sp>
        <p:nvSpPr>
          <p:cNvPr id="3" name="Content Placeholder 2"/>
          <p:cNvSpPr>
            <a:spLocks noGrp="1"/>
          </p:cNvSpPr>
          <p:nvPr>
            <p:ph idx="1"/>
          </p:nvPr>
        </p:nvSpPr>
        <p:spPr/>
        <p:txBody>
          <a:bodyPr/>
          <a:lstStyle/>
          <a:p>
            <a:r>
              <a:rPr sz="1500"/>
              <a:t>Scalar multiplication is an operation in linear algebra that involves multiplying a matrix or a vector by a scalar, which is a single number. This operation can be represented as kA, where k is the scalar and A is the matrix or vector. The result of scalar multiplication is a new matrix or vector that is obtained by multiplying each element of the original matrix or vector by the scalar.</a:t>
            </a:r>
          </a:p>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Scalar Multiplication</a:t>
            </a:r>
          </a:p>
        </p:txBody>
      </p:sp>
      <p:sp>
        <p:nvSpPr>
          <p:cNvPr id="3" name="Content Placeholder 2"/>
          <p:cNvSpPr>
            <a:spLocks noGrp="1"/>
          </p:cNvSpPr>
          <p:nvPr>
            <p:ph idx="1"/>
          </p:nvPr>
        </p:nvSpPr>
        <p:spPr/>
        <p:txBody>
          <a:bodyPr/>
          <a:lstStyle/>
          <a:p>
            <a:r>
              <a:rPr sz="1500"/>
              <a:t>In scalar multiplication, each element of the original matrix or vector is multiplied by the scalar independently of the other elements. This means that the operation does not involve any form of addition or subtraction between the scalar and the matrix or vector. Scalar multiplication is a fundamental operation in linear algebra and is widely used in various mathematical applications, such as solving systems of linear equations, finding eigenvectors and eigenvalues, and transforming geometric objects.</a:t>
            </a:r>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Scalar Multiplication</a:t>
            </a:r>
          </a:p>
        </p:txBody>
      </p:sp>
      <p:sp>
        <p:nvSpPr>
          <p:cNvPr id="3" name="Content Placeholder 2"/>
          <p:cNvSpPr>
            <a:spLocks noGrp="1"/>
          </p:cNvSpPr>
          <p:nvPr>
            <p:ph idx="1"/>
          </p:nvPr>
        </p:nvSpPr>
        <p:spPr/>
        <p:txBody>
          <a:bodyPr/>
          <a:lstStyle/>
          <a:p/>
          <a:p>
            <a:r>
              <a:rPr sz="1500"/>
              <a:t>One key property of scalar multiplication is that it is distributive over addition, which means that multiplying a sum of matrices or vectors by a scalar is equivalent to multiplying each matrix or vector by the scalar and then adding the results. Another important property is that scalar multiplication is associative, which means that the order of multiplication does not affect the final result.</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    A. Computer Graphics and Image Processing</a:t>
            </a:r>
          </a:p>
          <a:p>
            <a:r>
              <a:rPr sz="1500"/>
              <a:t>    B. Network Theory and Markov Chains</a:t>
            </a:r>
          </a:p>
          <a:p>
            <a:r>
              <a:rPr sz="1500"/>
              <a:t>    C. Data Science and Machine Learning</a:t>
            </a:r>
          </a:p>
          <a:p>
            <a:r>
              <a:rPr sz="1500"/>
              <a:t>    D. Quantum Mechanics and Physics</a:t>
            </a:r>
          </a:p>
          <a:p/>
          <a:p>
            <a:r>
              <a:rPr sz="1500"/>
              <a:t>IX. Challenges in Matrix Computations</a:t>
            </a:r>
          </a:p>
          <a:p>
            <a:r>
              <a:rPr sz="1500"/>
              <a:t>    A. Ill-conditioned Matrices</a:t>
            </a:r>
          </a:p>
          <a:p>
            <a:r>
              <a:rPr sz="1500"/>
              <a:t>    B. Numerical Stability</a:t>
            </a:r>
          </a:p>
          <a:p>
            <a:r>
              <a:rPr sz="1500"/>
              <a:t>    C. Complexity of Matrix Operations</a:t>
            </a:r>
          </a:p>
          <a:p/>
          <a:p>
            <a:r>
              <a:rPr sz="1500"/>
              <a:t>X. Conclusion</a:t>
            </a:r>
          </a:p>
          <a:p>
            <a:r>
              <a:rPr sz="1500"/>
              <a:t>    A. Summary of Key Points</a:t>
            </a:r>
          </a:p>
          <a:p>
            <a:r>
              <a:rPr sz="1500"/>
              <a:t>    B. Future Trends in Matrix Theory</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Scalar Multiplication</a:t>
            </a:r>
          </a:p>
        </p:txBody>
      </p:sp>
      <p:sp>
        <p:nvSpPr>
          <p:cNvPr id="3" name="Content Placeholder 2"/>
          <p:cNvSpPr>
            <a:spLocks noGrp="1"/>
          </p:cNvSpPr>
          <p:nvPr>
            <p:ph idx="1"/>
          </p:nvPr>
        </p:nvSpPr>
        <p:spPr/>
        <p:txBody>
          <a:bodyPr/>
          <a:lstStyle/>
          <a:p/>
          <a:p>
            <a:r>
              <a:rPr sz="1500"/>
              <a:t>Overall, scalar multiplication plays a crucial role in linear algebra by allowing us to scale vectors and matrices by a single number, which is essential for many mathematical calculations and applications across different fields of science and engineering.</a:t>
            </a:r>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Matrix Multiplication</a:t>
            </a:r>
          </a:p>
        </p:txBody>
      </p:sp>
      <p:sp>
        <p:nvSpPr>
          <p:cNvPr id="3" name="Content Placeholder 2"/>
          <p:cNvSpPr>
            <a:spLocks noGrp="1"/>
          </p:cNvSpPr>
          <p:nvPr>
            <p:ph idx="1"/>
          </p:nvPr>
        </p:nvSpPr>
        <p:spPr/>
        <p:txBody>
          <a:bodyPr/>
          <a:lstStyle/>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Matrix Multiplication</a:t>
            </a:r>
          </a:p>
        </p:txBody>
      </p:sp>
      <p:sp>
        <p:nvSpPr>
          <p:cNvPr id="3" name="Content Placeholder 2"/>
          <p:cNvSpPr>
            <a:spLocks noGrp="1"/>
          </p:cNvSpPr>
          <p:nvPr>
            <p:ph idx="1"/>
          </p:nvPr>
        </p:nvSpPr>
        <p:spPr/>
        <p:txBody>
          <a:bodyPr/>
          <a:lstStyle/>
          <a:p>
            <a:r>
              <a:rPr sz="1500"/>
              <a:t>Matrix multiplication is a fundamental operation in linear algebra, involving the multiplication of two matrices to produce a new matrix. In order for matrix multiplication to be possible, the number of columns in the first matrix must be equal to the number of rows in the second matrix. The resulting matrix will have the same number of rows as the first matrix and the same number of columns as the second matrix.</a:t>
            </a:r>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Matrix Multiplication</a:t>
            </a:r>
          </a:p>
        </p:txBody>
      </p:sp>
      <p:sp>
        <p:nvSpPr>
          <p:cNvPr id="3" name="Content Placeholder 2"/>
          <p:cNvSpPr>
            <a:spLocks noGrp="1"/>
          </p:cNvSpPr>
          <p:nvPr>
            <p:ph idx="1"/>
          </p:nvPr>
        </p:nvSpPr>
        <p:spPr/>
        <p:txBody>
          <a:bodyPr/>
          <a:lstStyle/>
          <a:p/>
          <a:p>
            <a:r>
              <a:rPr sz="1500"/>
              <a:t>To compute the elements of the resulting matrix, each element in the resulting matrix is calculated as the sum of the products of the elements in the corresponding row of the first matrix and the corresponding column of the second matrix. This process is done for each element in the resulting matrix, resulting in a new matrix that is the product of the two original matrices.</a:t>
            </a:r>
          </a:p>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Matrix Multiplication</a:t>
            </a:r>
          </a:p>
        </p:txBody>
      </p:sp>
      <p:sp>
        <p:nvSpPr>
          <p:cNvPr id="3" name="Content Placeholder 2"/>
          <p:cNvSpPr>
            <a:spLocks noGrp="1"/>
          </p:cNvSpPr>
          <p:nvPr>
            <p:ph idx="1"/>
          </p:nvPr>
        </p:nvSpPr>
        <p:spPr/>
        <p:txBody>
          <a:bodyPr/>
          <a:lstStyle/>
          <a:p>
            <a:r>
              <a:rPr sz="1500"/>
              <a:t>Matrix multiplication is not commutative, meaning that the order in which the matrices are multiplied matters. In other words, AB does not necessarily equal BA for matrices A and B. Additionally, matrix multiplication is associative, meaning that (AB)C = A(BC) for matrices A, B, and C.</a:t>
            </a:r>
          </a:p>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Matrix Multiplication</a:t>
            </a:r>
          </a:p>
        </p:txBody>
      </p:sp>
      <p:sp>
        <p:nvSpPr>
          <p:cNvPr id="3" name="Content Placeholder 2"/>
          <p:cNvSpPr>
            <a:spLocks noGrp="1"/>
          </p:cNvSpPr>
          <p:nvPr>
            <p:ph idx="1"/>
          </p:nvPr>
        </p:nvSpPr>
        <p:spPr/>
        <p:txBody>
          <a:bodyPr/>
          <a:lstStyle/>
          <a:p>
            <a:r>
              <a:rPr sz="1500"/>
              <a:t>Matrix multiplication plays a crucial role in various fields, including physics, engineering, computer science, and economics. It allows for the representation and manipulation of complex systems and relationships by efficiently performing computations involving large amounts of data.</a:t>
            </a:r>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Transpose of a Matrix</a:t>
            </a:r>
          </a:p>
        </p:txBody>
      </p:sp>
      <p:sp>
        <p:nvSpPr>
          <p:cNvPr id="3" name="Content Placeholder 2"/>
          <p:cNvSpPr>
            <a:spLocks noGrp="1"/>
          </p:cNvSpPr>
          <p:nvPr>
            <p:ph idx="1"/>
          </p:nvPr>
        </p:nvSpPr>
        <p:spPr/>
        <p:txBody>
          <a:bodyPr/>
          <a:lstStyle/>
          <a:p>
            <a:r>
              <a:rPr sz="1500"/>
              <a:t>The transpose of a matrix is a fundamental operation in linear algebra that involves flipping the rows and columns of a matrix. To calculate the transpose of a matrix, you simply swap the rows with the columns. If the original matrix has dimensions m x n, then the transpose will have dimensions n x m.</a:t>
            </a:r>
          </a:p>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Transpose of a Matrix</a:t>
            </a:r>
          </a:p>
        </p:txBody>
      </p:sp>
      <p:sp>
        <p:nvSpPr>
          <p:cNvPr id="3" name="Content Placeholder 2"/>
          <p:cNvSpPr>
            <a:spLocks noGrp="1"/>
          </p:cNvSpPr>
          <p:nvPr>
            <p:ph idx="1"/>
          </p:nvPr>
        </p:nvSpPr>
        <p:spPr/>
        <p:txBody>
          <a:bodyPr/>
          <a:lstStyle/>
          <a:p>
            <a:r>
              <a:rPr sz="1500"/>
              <a:t>The transpose of a matrix A is denoted by A^T. Each element of the original matrix A located at row i and column j will be placed at row j and column i in the transposed matrix A^T. This operation can be represented mathematically as follows:</a:t>
            </a:r>
          </a:p>
          <a:p/>
          <a:p>
            <a:r>
              <a:rPr sz="1500"/>
              <a:t>If A = [a_ij] is an m x n matrix, then the transpose A^T is an n x m matrix defined as:</a:t>
            </a:r>
          </a:p>
          <a:p>
            <a:r>
              <a:rPr sz="1500"/>
              <a:t>A^T = [b_ij], where b_ij = a_ji</a:t>
            </a:r>
          </a:p>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Transpose of a Matrix</a:t>
            </a:r>
          </a:p>
        </p:txBody>
      </p:sp>
      <p:sp>
        <p:nvSpPr>
          <p:cNvPr id="3" name="Content Placeholder 2"/>
          <p:cNvSpPr>
            <a:spLocks noGrp="1"/>
          </p:cNvSpPr>
          <p:nvPr>
            <p:ph idx="1"/>
          </p:nvPr>
        </p:nvSpPr>
        <p:spPr/>
        <p:txBody>
          <a:bodyPr/>
          <a:lstStyle/>
          <a:p>
            <a:r>
              <a:rPr sz="1500"/>
              <a:t>Transposition has several useful properties, including:</a:t>
            </a:r>
          </a:p>
          <a:p/>
          <a:p>
            <a:r>
              <a:rPr sz="1500"/>
              <a:t>1. (A^T)^T = A (The transpose of the transpose of a matrix is the original matrix)</a:t>
            </a:r>
          </a:p>
          <a:p>
            <a:r>
              <a:rPr sz="1500"/>
              <a:t>2. (kA)^T = kA^T (The transpose of a scalar multiplied by a matrix is equal to the scalar multiplied by the transpose of the matrix)</a:t>
            </a:r>
          </a:p>
          <a:p>
            <a:r>
              <a:rPr sz="1500"/>
              <a:t>3. (A + B)^T = A^T + B^T (The transpose of the sum of two matrices is equal to the sum of their transposes)</a:t>
            </a:r>
          </a:p>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Transpose of a Matrix</a:t>
            </a:r>
          </a:p>
        </p:txBody>
      </p:sp>
      <p:sp>
        <p:nvSpPr>
          <p:cNvPr id="3" name="Content Placeholder 2"/>
          <p:cNvSpPr>
            <a:spLocks noGrp="1"/>
          </p:cNvSpPr>
          <p:nvPr>
            <p:ph idx="1"/>
          </p:nvPr>
        </p:nvSpPr>
        <p:spPr/>
        <p:txBody>
          <a:bodyPr/>
          <a:lstStyle/>
          <a:p>
            <a:r>
              <a:rPr sz="1500"/>
              <a:t>The transpose operation is essential in various areas of mathematics, physics, engineering, and computer science. It is particularly useful in solving systems of linear equations, calculating determinants, and defining symmetric matrices.</a:t>
            </a:r>
          </a:p>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    C. Importance of Matrices in Modern Mathematics and Scientific Research</a:t>
            </a:r>
          </a:p>
          <a:p/>
          <a:p>
            <a:r>
              <a:rPr sz="1500"/>
              <a:t>XI. References</a:t>
            </a:r>
          </a:p>
          <a:p/>
          <a:p>
            <a:r>
              <a:rPr sz="1500"/>
              <a:t>(Note: The content provided covers a wide range of advanced topics in matrices, including algebraic properties, linear equations, eigenvalues, matrix decomposition, matrix calculus, real-life applications, challenges, and future trends.)</a:t>
            </a:r>
          </a:p>
          <a:p/>
          <a:p>
            <a:pPr lvl="1"/>
            <a:r>
              <a:t>Table of Contents</a:t>
            </a:r>
          </a:p>
          <a:p>
            <a:pPr lvl="1"/>
          </a:p>
          <a:p>
            <a:pPr lvl="1"/>
            <a:r>
              <a:t>I. Introduction</a:t>
            </a:r>
          </a:p>
          <a:p>
            <a:pPr lvl="1"/>
            <a:r>
              <a:t>    A. Definition of Matrices</a:t>
            </a:r>
          </a:p>
          <a:p>
            <a:pPr lvl="1"/>
            <a:r>
              <a:t>    B. Historical Development of Matrices</a:t>
            </a:r>
          </a:p>
          <a:p>
            <a:pPr lvl="1"/>
            <a:r>
              <a:t>    C. Significance of Matrices in Mathematics and Beyond</a:t>
            </a:r>
          </a:p>
          <a:p>
            <a:pPr lvl="1"/>
          </a:p>
          <a:p>
            <a:pPr lvl="1"/>
            <a:r>
              <a:t>II. Basic Concepts of Matrices</a:t>
            </a:r>
          </a:p>
          <a:p>
            <a:pPr lvl="1"/>
            <a:r>
              <a:t>    A. Elements of a Matrix</a:t>
            </a:r>
          </a:p>
          <a:p>
            <a:pPr lvl="1"/>
            <a:r>
              <a:t>    B. Types of Matrices</a:t>
            </a:r>
          </a:p>
          <a:p>
            <a:pPr lvl="1"/>
            <a:r>
              <a:t>        1. Row Matrix</a:t>
            </a:r>
          </a:p>
          <a:p>
            <a:pPr lvl="1"/>
            <a:r>
              <a:t>        2. Column Matrix</a:t>
            </a:r>
          </a:p>
          <a:p>
            <a:pPr lvl="1"/>
            <a:r>
              <a:t>        3. Square Matrix</a:t>
            </a:r>
          </a:p>
          <a:p>
            <a:pPr lvl="1"/>
            <a:r>
              <a:t>        4. Rectangular Matrix</a:t>
            </a:r>
          </a:p>
          <a:p>
            <a:pPr lvl="1"/>
            <a:r>
              <a:t>        5. Diagonal Matrix</a:t>
            </a:r>
          </a:p>
          <a:p>
            <a:pPr lvl="1"/>
            <a:r>
              <a:t>        6. Identity Matrix</a:t>
            </a:r>
          </a:p>
          <a:p>
            <a:pPr lvl="1"/>
            <a:r>
              <a:t>    C. Matrix Operations</a:t>
            </a:r>
          </a:p>
          <a:p>
            <a:pPr lvl="1"/>
            <a:r>
              <a:t>        1. Addition and Subtraction of Matrices</a:t>
            </a:r>
          </a:p>
          <a:p>
            <a:pPr lvl="1"/>
            <a:r>
              <a:t>        2. Scalar Multiplication</a:t>
            </a:r>
          </a:p>
          <a:p>
            <a:pPr lvl="1"/>
            <a:r>
              <a:t>        3. Matrix Multiplication</a:t>
            </a:r>
          </a:p>
          <a:p>
            <a:pPr lvl="1"/>
            <a:r>
              <a:t>        4. Transpose of a Matrix</a:t>
            </a:r>
          </a:p>
          <a:p>
            <a:pPr lvl="1"/>
          </a:p>
          <a:p>
            <a:pPr lvl="1"/>
            <a:r>
              <a:t>III. Matrix Algebra</a:t>
            </a:r>
          </a:p>
          <a:p>
            <a:pPr lvl="1"/>
            <a:r>
              <a:t>    A. Properties of Matrix Operations</a:t>
            </a:r>
          </a:p>
          <a:p>
            <a:pPr lvl="1"/>
            <a:r>
              <a:t>        1. Commutativity</a:t>
            </a:r>
          </a:p>
          <a:p>
            <a:pPr lvl="1"/>
            <a:r>
              <a:t>        2. Associativity</a:t>
            </a:r>
          </a:p>
          <a:p>
            <a:pPr lvl="1"/>
            <a:r>
              <a:t>        3. Distributivity</a:t>
            </a:r>
          </a:p>
          <a:p>
            <a:pPr lvl="1"/>
            <a:r>
              <a:t>        4. Identity Element</a:t>
            </a:r>
          </a:p>
          <a:p>
            <a:pPr lvl="1"/>
            <a:r>
              <a:t>    B. Inverse of a Matrix</a:t>
            </a:r>
          </a:p>
          <a:p>
            <a:pPr lvl="1"/>
            <a:r>
              <a:t>    C. Determinants</a:t>
            </a:r>
          </a:p>
          <a:p>
            <a:pPr lvl="1"/>
            <a:r>
              <a:t>        1. Definition and Calculation</a:t>
            </a:r>
          </a:p>
          <a:p>
            <a:pPr lvl="1"/>
            <a:r>
              <a:t>        2. Properties of Determinants</a:t>
            </a:r>
          </a:p>
          <a:p>
            <a:pPr lvl="1"/>
            <a:r>
              <a:t>        3. Cramer's Rule</a:t>
            </a:r>
          </a:p>
          <a:p>
            <a:pPr lvl="1"/>
          </a:p>
          <a:p>
            <a:pPr lvl="1"/>
            <a:r>
              <a:t>IV. Systems of Linear Equations</a:t>
            </a:r>
          </a:p>
          <a:p>
            <a:pPr lvl="1"/>
            <a:r>
              <a:t>    A. Representing Systems of Equations using Matrices</a:t>
            </a:r>
          </a:p>
          <a:p>
            <a:pPr lvl="1"/>
            <a:r>
              <a:t>    B. Solving Systems of Equations using Matrices</a:t>
            </a:r>
          </a:p>
          <a:p>
            <a:pPr lvl="1"/>
            <a:r>
              <a:t>    C. Applications of Matrices in Systems of Equations</a:t>
            </a:r>
          </a:p>
          <a:p>
            <a:pPr lvl="1"/>
          </a:p>
          <a:p>
            <a:pPr lvl="1"/>
            <a:r>
              <a:t>V. Eigenvalues and Eigenvectors</a:t>
            </a:r>
          </a:p>
          <a:p>
            <a:pPr lvl="1"/>
            <a:r>
              <a:t>    A. Definition and Significance of Eigenvalues and Eigenvectors</a:t>
            </a:r>
          </a:p>
          <a:p>
            <a:pPr lvl="1"/>
            <a:r>
              <a:t>    B. Finding Eigenvalues and Eigenvectors</a:t>
            </a:r>
          </a:p>
          <a:p>
            <a:pPr lvl="1"/>
            <a:r>
              <a:t>    C. Applications of Eigenvalues and Eigenvectors</a:t>
            </a:r>
          </a:p>
          <a:p>
            <a:pPr lvl="1"/>
          </a:p>
          <a:p>
            <a:pPr lvl="1"/>
            <a:r>
              <a:t>VI. Advanced Topics in Matrices</a:t>
            </a:r>
          </a:p>
          <a:p>
            <a:pPr lvl="1"/>
            <a:r>
              <a:t>    A. Matrix Decomposition</a:t>
            </a:r>
          </a:p>
          <a:p>
            <a:pPr lvl="1"/>
            <a:r>
              <a:t>        1. LU Decomposition</a:t>
            </a:r>
          </a:p>
          <a:p>
            <a:pPr lvl="1"/>
            <a:r>
              <a:t>        2. QR Decomposition</a:t>
            </a:r>
          </a:p>
          <a:p>
            <a:pPr lvl="1"/>
            <a:r>
              <a:t>        3. Singular Value Decomposition (SVD)</a:t>
            </a:r>
          </a:p>
          <a:p>
            <a:pPr lvl="1"/>
            <a:r>
              <a:t>    B. Matrix Factorization</a:t>
            </a:r>
          </a:p>
          <a:p>
            <a:pPr lvl="1"/>
            <a:r>
              <a:t>        1. Cholesky Factorization</a:t>
            </a:r>
          </a:p>
          <a:p>
            <a:pPr lvl="1"/>
            <a:r>
              <a:t>        2. Schur Decomposition</a:t>
            </a:r>
          </a:p>
          <a:p>
            <a:pPr lvl="1"/>
            <a:r>
              <a:t>        3. Jordan Canonical Form</a:t>
            </a:r>
          </a:p>
          <a:p>
            <a:pPr lvl="1"/>
            <a:r>
              <a:t>    C. Applications of Matrix Decomposition and Factorization Techniques</a:t>
            </a:r>
          </a:p>
          <a:p>
            <a:pPr lvl="1"/>
          </a:p>
          <a:p>
            <a:pPr lvl="1"/>
            <a:r>
              <a:t>VII. Matrix Calculus</a:t>
            </a:r>
          </a:p>
          <a:p>
            <a:pPr lvl="1"/>
            <a:r>
              <a:t>    A. Derivatives of Matrices</a:t>
            </a:r>
          </a:p>
          <a:p>
            <a:pPr lvl="1"/>
            <a:r>
              <a:t>    B. Gradient and Hessian of Matrix Functions</a:t>
            </a:r>
          </a:p>
          <a:p>
            <a:pPr lvl="1"/>
            <a:r>
              <a:t>    C. Applications of Matrix Calculus in Optimization and Machine Learning</a:t>
            </a:r>
          </a:p>
          <a:p>
            <a:pPr lvl="1"/>
          </a:p>
          <a:p>
            <a:pPr lvl="1"/>
            <a:r>
              <a:t>VIII. Applications of Matrices in Real Life</a:t>
            </a:r>
          </a:p>
          <a:p>
            <a:pPr lvl="1"/>
            <a:r>
              <a:t>    A. Computer Graphics and Image Processing</a:t>
            </a:r>
          </a:p>
          <a:p>
            <a:pPr lvl="1"/>
            <a:r>
              <a:t>    B. Network Theory and Markov Chains</a:t>
            </a:r>
          </a:p>
          <a:p>
            <a:pPr lvl="1"/>
            <a:r>
              <a:t>    C. Data Science and Machine Learning</a:t>
            </a:r>
          </a:p>
          <a:p>
            <a:pPr lvl="1"/>
            <a:r>
              <a:t>    D. Quantum Mechanics and Physics</a:t>
            </a:r>
          </a:p>
          <a:p>
            <a:pPr lvl="1"/>
          </a:p>
          <a:p>
            <a:pPr lvl="1"/>
            <a:r>
              <a:t>IX. Challenges in Matrix Computations</a:t>
            </a:r>
          </a:p>
          <a:p>
            <a:pPr lvl="1"/>
            <a:r>
              <a:t>    A. Ill-conditioned Matrices</a:t>
            </a:r>
          </a:p>
          <a:p>
            <a:pPr lvl="1"/>
            <a:r>
              <a:t>    B. Numerical Stability</a:t>
            </a:r>
          </a:p>
          <a:p>
            <a:pPr lvl="1"/>
            <a:r>
              <a:t>    C. Complexity of Matrix Operations</a:t>
            </a:r>
          </a:p>
          <a:p>
            <a:pPr lvl="1"/>
          </a:p>
          <a:p>
            <a:pPr lvl="1"/>
            <a:r>
              <a:t>X. Conclusion</a:t>
            </a:r>
          </a:p>
          <a:p>
            <a:pPr lvl="1"/>
            <a:r>
              <a:t>    A. Summary of Key Points</a:t>
            </a:r>
          </a:p>
          <a:p>
            <a:pPr lvl="1"/>
            <a:r>
              <a:t>    B. Future Trends in Matrix Theory</a:t>
            </a:r>
          </a:p>
          <a:p>
            <a:pPr lvl="1"/>
            <a:r>
              <a:t>    C. Importance of Matrices in Modern Mathematics and Scientific Research</a:t>
            </a:r>
          </a:p>
          <a:p>
            <a:pPr lvl="1"/>
          </a:p>
          <a:p>
            <a:pPr lvl="1"/>
            <a:r>
              <a:t>XI. References</a:t>
            </a:r>
          </a:p>
          <a:p>
            <a:pPr lvl="1"/>
          </a:p>
          <a:p>
            <a:pPr lvl="1"/>
            <a:r>
              <a:t>(Note: The content provided covers a wide range of advanced topics in matrices, including algebraic properties, linear equations, eigenvalues, matrix decomposition, matrix calculus, real-life applications, challenges, and future trends.)</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Transpose of a Matrix</a:t>
            </a:r>
          </a:p>
        </p:txBody>
      </p:sp>
      <p:sp>
        <p:nvSpPr>
          <p:cNvPr id="3" name="Content Placeholder 2"/>
          <p:cNvSpPr>
            <a:spLocks noGrp="1"/>
          </p:cNvSpPr>
          <p:nvPr>
            <p:ph idx="1"/>
          </p:nvPr>
        </p:nvSpPr>
        <p:spPr/>
        <p:txBody>
          <a:bodyPr/>
          <a:lstStyle/>
          <a:p>
            <a:r>
              <a:rPr sz="1500"/>
              <a:t>In summary, the transpose of a matrix involves switching its rows with columns to obtain a new matrix, which has many applications in different fields due to its mathematical properties and versatility.</a:t>
            </a:r>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The transpose of a matrix is a fundamental operation in linear algebra that involves flipping the rows and columns of a matrix. To calculate the transpose of a matrix, you simply swap the rows with the columns. If the original matrix has dimensions m x n, then the transpose will have dimensions n x m.</a:t>
            </a:r>
          </a:p>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The transpose of a matrix A is denoted by A^T. Each element of the original matrix A located at row i and column j will be placed at row j and column i in the transposed matrix A^T. This operation can be represented mathematically as follows:</a:t>
            </a:r>
          </a:p>
          <a:p/>
          <a:p>
            <a:r>
              <a:rPr sz="1500"/>
              <a:t>If A = [a_ij] is an m x n matrix, then the transpose A^T is an n x m matrix defined as:</a:t>
            </a:r>
          </a:p>
          <a:p>
            <a:r>
              <a:rPr sz="1500"/>
              <a:t>A^T = [b_ij], where b_ij = a_ji</a:t>
            </a:r>
          </a:p>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Transposition has several useful properties, including:</a:t>
            </a:r>
          </a:p>
          <a:p/>
          <a:p>
            <a:r>
              <a:rPr sz="1500"/>
              <a:t>1. (A^T)^T = A (The transpose of the transpose of a matrix is the original matrix)</a:t>
            </a:r>
          </a:p>
          <a:p>
            <a:r>
              <a:rPr sz="1500"/>
              <a:t>2. (kA)^T = kA^T (The transpose of a scalar multiplied by a matrix is equal to the scalar multiplied by the transpose of the matrix)</a:t>
            </a:r>
          </a:p>
          <a:p>
            <a:r>
              <a:rPr sz="1500"/>
              <a:t>3. (A + B)^T = A^T + B^T (The transpose of the sum of two matrices is equal to the sum of their transposes)</a:t>
            </a:r>
          </a:p>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The transpose operation is essential in various areas of mathematics, physics, engineering, and computer science. It is particularly useful in solving systems of linear equations, calculating determinants, and defining symmetric matrices.</a:t>
            </a:r>
          </a:p>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rPr sz="1500"/>
              <a:t>In summary, the transpose of a matrix involves switching its rows with columns to obtain a new matrix, which has many applications in different fields due to its mathematical properties and versatility.</a:t>
            </a:r>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Matrix Algebra</a:t>
            </a:r>
          </a:p>
        </p:txBody>
      </p:sp>
      <p:sp>
        <p:nvSpPr>
          <p:cNvPr id="3" name="Content Placeholder 2"/>
          <p:cNvSpPr>
            <a:spLocks noGrp="1"/>
          </p:cNvSpPr>
          <p:nvPr>
            <p:ph idx="1"/>
          </p:nvPr>
        </p:nvSpPr>
        <p:spPr/>
        <p:txBody>
          <a:bodyPr/>
          <a:lstStyle/>
          <a:p>
            <a:r>
              <a:rPr sz="1500"/>
              <a:t>Matrix Algebra is a branch of mathematics that deals with matrices, which are rectangular arrays of numbers, symbols, or expressions arranged in rows and columns. In the context of mathematics and computer science, matrix algebra is a fundamental tool used to represent and solve complex systems of equations, transformations, and data structures efficiently.</a:t>
            </a:r>
          </a:p>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Matrix Algebra</a:t>
            </a:r>
          </a:p>
        </p:txBody>
      </p:sp>
      <p:sp>
        <p:nvSpPr>
          <p:cNvPr id="3" name="Content Placeholder 2"/>
          <p:cNvSpPr>
            <a:spLocks noGrp="1"/>
          </p:cNvSpPr>
          <p:nvPr>
            <p:ph idx="1"/>
          </p:nvPr>
        </p:nvSpPr>
        <p:spPr/>
        <p:txBody>
          <a:bodyPr/>
          <a:lstStyle/>
          <a:p>
            <a:r>
              <a:rPr sz="1500"/>
              <a:t>Matrices are denoted by capital letters, such as A, B, or C, and typically defined by their number of rows and columns. For example, a matrix with m rows and n columns is referred to as an "m x n" matrix. Matrices can be added, subtracted, multiplied, scaled, transposed, inverted, and have various other operations performed on them.</a:t>
            </a:r>
          </a:p>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Matrix Algebra</a:t>
            </a:r>
          </a:p>
        </p:txBody>
      </p:sp>
      <p:sp>
        <p:nvSpPr>
          <p:cNvPr id="3" name="Content Placeholder 2"/>
          <p:cNvSpPr>
            <a:spLocks noGrp="1"/>
          </p:cNvSpPr>
          <p:nvPr>
            <p:ph idx="1"/>
          </p:nvPr>
        </p:nvSpPr>
        <p:spPr/>
        <p:txBody>
          <a:bodyPr/>
          <a:lstStyle/>
          <a:p>
            <a:r>
              <a:rPr sz="1500"/>
              <a:t>Matrix Algebra finds applications across various fields, including physics, engineering, computer science, economics, and statistics. Some common operations in matrix algebra include matrix addition, matrix multiplication, calculating the determinant of a matrix, finding the inverse of a matrix, and solving systems of linear equations using matrix methods.</a:t>
            </a:r>
          </a:p>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Matrix Algebra</a:t>
            </a:r>
          </a:p>
        </p:txBody>
      </p:sp>
      <p:sp>
        <p:nvSpPr>
          <p:cNvPr id="3" name="Content Placeholder 2"/>
          <p:cNvSpPr>
            <a:spLocks noGrp="1"/>
          </p:cNvSpPr>
          <p:nvPr>
            <p:ph idx="1"/>
          </p:nvPr>
        </p:nvSpPr>
        <p:spPr/>
        <p:txBody>
          <a:bodyPr/>
          <a:lstStyle/>
          <a:p>
            <a:r>
              <a:rPr sz="1500"/>
              <a:t>Overall, Matrix Algebra serves as a powerful mathematical tool for representing and manipulating data in a structured and efficient manner, making it an essential component of advanced mathematics and its applications in real-world problems.</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Properties of Matrix Operations</a:t>
            </a:r>
          </a:p>
        </p:txBody>
      </p:sp>
      <p:sp>
        <p:nvSpPr>
          <p:cNvPr id="3" name="Content Placeholder 2"/>
          <p:cNvSpPr>
            <a:spLocks noGrp="1"/>
          </p:cNvSpPr>
          <p:nvPr>
            <p:ph idx="1"/>
          </p:nvPr>
        </p:nvSpPr>
        <p:spPr/>
        <p:txBody>
          <a:bodyPr/>
          <a:lstStyle/>
          <a:p>
            <a:r>
              <a:rPr sz="1500"/>
              <a:t>Matrix operations have several key properties that are essential to understand when performing operations on matrices. Some of the main properties of matrix operations include:</a:t>
            </a:r>
          </a:p>
          <a:p/>
          <a:p>
            <a:r>
              <a:rPr sz="1500"/>
              <a:t>1. **Addition and Subtraction Properties**:</a:t>
            </a:r>
          </a:p>
          <a:p>
            <a:r>
              <a:rPr sz="1500"/>
              <a:t>   - Matrices must be of the same size in order to be added or subtracted.</a:t>
            </a:r>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Properties of Matrix Operations</a:t>
            </a:r>
          </a:p>
        </p:txBody>
      </p:sp>
      <p:sp>
        <p:nvSpPr>
          <p:cNvPr id="3" name="Content Placeholder 2"/>
          <p:cNvSpPr>
            <a:spLocks noGrp="1"/>
          </p:cNvSpPr>
          <p:nvPr>
            <p:ph idx="1"/>
          </p:nvPr>
        </p:nvSpPr>
        <p:spPr/>
        <p:txBody>
          <a:bodyPr/>
          <a:lstStyle/>
          <a:p>
            <a:r>
              <a:rPr sz="1500"/>
              <a:t>   - Addition and subtraction of matrices are both commutative operations, meaning that changing the order of the matrices does not affect the result.</a:t>
            </a:r>
          </a:p>
          <a:p>
            <a:r>
              <a:rPr sz="1500"/>
              <a:t>   - Addition and subtraction of matrices are both associative operations, meaning that the grouping of matrices being added or subtracted does not affect the result.</a:t>
            </a:r>
          </a:p>
          <a:p/>
          <a:p>
            <a:r>
              <a:rPr sz="1500"/>
              <a:t>2. **Scalar Multiplication Property**:</a:t>
            </a:r>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Properties of Matrix Operations</a:t>
            </a:r>
          </a:p>
        </p:txBody>
      </p:sp>
      <p:sp>
        <p:nvSpPr>
          <p:cNvPr id="3" name="Content Placeholder 2"/>
          <p:cNvSpPr>
            <a:spLocks noGrp="1"/>
          </p:cNvSpPr>
          <p:nvPr>
            <p:ph idx="1"/>
          </p:nvPr>
        </p:nvSpPr>
        <p:spPr/>
        <p:txBody>
          <a:bodyPr/>
          <a:lstStyle/>
          <a:p>
            <a:r>
              <a:rPr sz="1500"/>
              <a:t>   - A scalar can be multiplied to a matrix by multiplying every element of the matrix by the scalar.</a:t>
            </a:r>
          </a:p>
          <a:p>
            <a:r>
              <a:rPr sz="1500"/>
              <a:t>   - Scalar multiplication is distributive over addition, which means that multiplying a scalar by the sum of two matrices is the same as multiplying the scalar by each matrix separately and then adding the results.</a:t>
            </a:r>
          </a:p>
          <a:p>
            <a:r>
              <a:rPr sz="1500"/>
              <a:t>   </a:t>
            </a:r>
          </a:p>
          <a:p>
            <a:r>
              <a:rPr sz="1500"/>
              <a:t>3. **Multiplication Properties**:</a:t>
            </a:r>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Properties of Matrix Operations</a:t>
            </a:r>
          </a:p>
        </p:txBody>
      </p:sp>
      <p:sp>
        <p:nvSpPr>
          <p:cNvPr id="3" name="Content Placeholder 2"/>
          <p:cNvSpPr>
            <a:spLocks noGrp="1"/>
          </p:cNvSpPr>
          <p:nvPr>
            <p:ph idx="1"/>
          </p:nvPr>
        </p:nvSpPr>
        <p:spPr/>
        <p:txBody>
          <a:bodyPr/>
          <a:lstStyle/>
          <a:p>
            <a:r>
              <a:rPr sz="1500"/>
              <a:t>   - Matrix multiplication is not commutative, meaning that AB does not necessarily equal BA.</a:t>
            </a:r>
          </a:p>
          <a:p>
            <a:r>
              <a:rPr sz="1500"/>
              <a:t>   - Matrix multiplication is associative, meaning that (AB)C = A(BC) for matrices A, B, and C of appropriate sizes.</a:t>
            </a:r>
          </a:p>
          <a:p>
            <a:r>
              <a:rPr sz="1500"/>
              <a:t>   - The multiplication of matrices is distributive over addition, which means that A(B + C) = AB + AC for matrices A, B, and C of appropriate sizes.</a:t>
            </a:r>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Properties of Matrix Operations</a:t>
            </a:r>
          </a:p>
        </p:txBody>
      </p:sp>
      <p:sp>
        <p:nvSpPr>
          <p:cNvPr id="3" name="Content Placeholder 2"/>
          <p:cNvSpPr>
            <a:spLocks noGrp="1"/>
          </p:cNvSpPr>
          <p:nvPr>
            <p:ph idx="1"/>
          </p:nvPr>
        </p:nvSpPr>
        <p:spPr/>
        <p:txBody>
          <a:bodyPr/>
          <a:lstStyle/>
          <a:p>
            <a:r>
              <a:rPr sz="1500"/>
              <a:t>   - The identity matrix serves as the multiplicative identity for matrix multiplication. When a matrix is multiplied by the identity matrix of the appropriate size, the original matrix is obtained.</a:t>
            </a:r>
          </a:p>
          <a:p/>
          <a:p>
            <a:r>
              <a:rPr sz="1500"/>
              <a:t>4. **Transpose Property**:</a:t>
            </a:r>
          </a:p>
          <a:p>
            <a:r>
              <a:rPr sz="1500"/>
              <a:t>   - The transpose of a matrix is obtained by flipping the matrix over its diagonal.</a:t>
            </a:r>
          </a:p>
          <a:p>
            <a:r>
              <a:rPr sz="1500"/>
              <a:t>   - (A^T)^T = A for any matrix A.</a:t>
            </a:r>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Properties of Matrix Operations</a:t>
            </a:r>
          </a:p>
        </p:txBody>
      </p:sp>
      <p:sp>
        <p:nvSpPr>
          <p:cNvPr id="3" name="Content Placeholder 2"/>
          <p:cNvSpPr>
            <a:spLocks noGrp="1"/>
          </p:cNvSpPr>
          <p:nvPr>
            <p:ph idx="1"/>
          </p:nvPr>
        </p:nvSpPr>
        <p:spPr/>
        <p:txBody>
          <a:bodyPr/>
          <a:lstStyle/>
          <a:p>
            <a:r>
              <a:rPr sz="1500"/>
              <a:t>   - The transpose of the sum of matrices is equal to the sum of the transposes of the individual matrices.</a:t>
            </a:r>
          </a:p>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Properties of Matrix Operations</a:t>
            </a:r>
          </a:p>
        </p:txBody>
      </p:sp>
      <p:sp>
        <p:nvSpPr>
          <p:cNvPr id="3" name="Content Placeholder 2"/>
          <p:cNvSpPr>
            <a:spLocks noGrp="1"/>
          </p:cNvSpPr>
          <p:nvPr>
            <p:ph idx="1"/>
          </p:nvPr>
        </p:nvSpPr>
        <p:spPr/>
        <p:txBody>
          <a:bodyPr/>
          <a:lstStyle/>
          <a:p>
            <a:r>
              <a:rPr sz="1500"/>
              <a:t>These properties are crucial in performing various operations on matrices and understanding the fundamental concepts of linear algebra. Proper understanding and application of these properties can simplify matrix computations and ensure accuracy in mathematical calculations involving matrices.</a:t>
            </a:r>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Commutativity</a:t>
            </a:r>
          </a:p>
        </p:txBody>
      </p:sp>
      <p:sp>
        <p:nvSpPr>
          <p:cNvPr id="3" name="Content Placeholder 2"/>
          <p:cNvSpPr>
            <a:spLocks noGrp="1"/>
          </p:cNvSpPr>
          <p:nvPr>
            <p:ph idx="1"/>
          </p:nvPr>
        </p:nvSpPr>
        <p:spPr/>
        <p:txBody>
          <a:bodyPr/>
          <a:lstStyle/>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Commutativity</a:t>
            </a:r>
          </a:p>
        </p:txBody>
      </p:sp>
      <p:sp>
        <p:nvSpPr>
          <p:cNvPr id="3" name="Content Placeholder 2"/>
          <p:cNvSpPr>
            <a:spLocks noGrp="1"/>
          </p:cNvSpPr>
          <p:nvPr>
            <p:ph idx="1"/>
          </p:nvPr>
        </p:nvSpPr>
        <p:spPr/>
        <p:txBody>
          <a:bodyPr/>
          <a:lstStyle/>
          <a:p>
            <a:r>
              <a:rPr sz="1500"/>
              <a:t>Commutativity is a fundamental property in mathematics that applies to binary operations. An operation * is said to be commutative if changing the order of the operands does not change the result. In other words, for all elements a and b in a set S, a * b = b * a. Addition and multiplication are common examples of commutative operations. For example, in the case of addition, 2 + 3 = 3 + 2, and for multiplication, 2 * 3 = 3 * 2. Commutativity simplifies mathematical manipulations and makes it easier to analyze mathematical structures. It is important to note that not all operations are commutative; subtraction and division, for instance, do not satisfy the commutative property.</a:t>
            </a:r>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Associativity</a:t>
            </a:r>
          </a:p>
        </p:txBody>
      </p:sp>
      <p:sp>
        <p:nvSpPr>
          <p:cNvPr id="3" name="Content Placeholder 2"/>
          <p:cNvSpPr>
            <a:spLocks noGrp="1"/>
          </p:cNvSpPr>
          <p:nvPr>
            <p:ph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