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Here are some key points about Table of Contents:</a:t>
            </a:r>
          </a:p>
          <a:p/>
          <a:p>
            <a:r>
              <a:t>1. **Purpose**: The main purpose of a Table of Contents is to help the reader navigate through the document efficiently. By providing a structured outline of the content, readers can easily locate specific sections or topics they are interested in and jump directly to those sections without having to read through the entire document.</a:t>
            </a:r>
          </a:p>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r>
              <a:t>Nonlinear first-order partial differential equations (PDEs) are mathematical expressions that involve partial derivatives of an unknown function with respect to multiple independent variables, where the highest order derivative is of the first order and the equation is nonlinear. Nonlinear PDEs are considerably more challenging to solve compared to linear PDEs due to the complex nature of their solutions.</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p>
            <a:r>
              <a:t>Here are three examples of nonlinear first-order PDEs along with a brief explanation:</a:t>
            </a:r>
          </a:p>
          <a:p/>
          <a:p>
            <a:r>
              <a:t>1. **Nonlinear Advection Equation:** The nonlinear advection equation is given by </a:t>
            </a:r>
          </a:p>
          <a:p/>
          <a:p>
            <a:r>
              <a:t>\[ u_t + u u_x = 0 \]</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r>
              <a:t>where \(u\) is the unknown function of \(x\) and \(t\), and \(u_x\) and \(u_t\) denote the partial derivatives of \(u\) with respect to \(x\) and \(t\), respectively. This equation describes the transport of a quantity by a fluid flow at a velocity proportional to the quantity itself. Solutions of this equation can involve shock waves and discontinuities.</a:t>
            </a:r>
          </a:p>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r>
              <a:t>2. **Burgers' Equation:** Burgers' equation is a fundamental example of a nonlinear first-order PDE and is defined as </a:t>
            </a:r>
          </a:p>
          <a:p/>
          <a:p>
            <a:r>
              <a:t>\[ u_t + u u_x = \nu u_{xx} \]</a:t>
            </a:r>
          </a:p>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r>
              <a:t>where \(u\) is the unknown function of \(x\) and \(t\), \(u_x\) and \(u_t\) are the partial derivatives with respect to \(x\) and \(t\), and \(u_{xx}\) represents the second-order derivative with respect to \(x\). The presence of the viscosity term \(\nu u_{xx}\) makes the equation nonlinear. Burgers' equation can exhibit shock formation and is used to model various phenomena in fluid dynamics and nonlinear waves.</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p>
            <a:r>
              <a:t>3. **Hamilton-Jacobi Equation:** The Hamilton-Jacobi equation in its simplest form is given by</a:t>
            </a:r>
          </a:p>
          <a:p/>
          <a:p>
            <a:r>
              <a:t>\[ u_t + H(u, u_x) = 0 \]</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r>
              <a:t>where \(u\) is the unknown function of \(x\) and \(t\), \(u_x\) denotes the partial derivative of \(u\) with respect to \(x\), and \(H(u, u_x)\) is a given function known as the Hamiltonian. This equation arises in various areas of physics and mathematics, including optimal control theory and geometric optics. The nonlinearity in the Hamilton-Jacobi equation comes from the dependence of the Hamiltonian on the solution and its derivatives, making it a challenging PDE to solve in general.</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Nonlinear First-Order PDEs</a:t>
            </a:r>
          </a:p>
        </p:txBody>
      </p:sp>
      <p:sp>
        <p:nvSpPr>
          <p:cNvPr id="3" name="Content Placeholder 2"/>
          <p:cNvSpPr>
            <a:spLocks noGrp="1"/>
          </p:cNvSpPr>
          <p:nvPr>
            <p:ph idx="1"/>
          </p:nvPr>
        </p:nvSpPr>
        <p:spPr/>
        <p:txBody>
          <a:bodyPr/>
          <a:lstStyle/>
          <a:p/>
          <a:p>
            <a:r>
              <a:t>In summary, nonlinear first-order PDEs are diverse and rich in mathematical structure, often arising in modeling a wide range of physical phenomena. Their solutions typically require advanced mathematical techniques and numerical methods to analyze and compute.</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**B. Solution Methods for First-Order Partial Differential Equations (PDEs)**</a:t>
            </a:r>
          </a:p>
          <a:p/>
          <a:p>
            <a:r>
              <a:t>Solving first-order partial differential equations involves a variety of methods, depending on the type of equation and its characteristics. Here, we will discuss some of the commonly used solution methods for first-order PDEs:</a:t>
            </a:r>
          </a:p>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2. **Components**: A typical Table of Contents includes headings or titles of the different sections or chapters of the document listed in a sequential order. These headings are usually accompanied by the corresponding page numbers where they can be found. The hierarchy of the headings, such as chapters, sections, subsections, etc., is reflected in the indentation and formatting of the entries.</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1. **Method of Characteristics**: This method is frequently used for linear first-order PDEs. The key idea is to transform the partial differential equation into a system of ordinary differential equations along characteristic curves. By solving these ordinary differential equations, one can determine the general solution of the PDE.</a:t>
            </a:r>
          </a:p>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2. **Separation of Variables**: If the first-order PDE can be separated into functions of individual variables, the separation of variables method can be employed. This technique involves assuming a solution in the form of a product of functions, then substituting this into the PDE and manipulating the resulting equations to solve for the unknown functions.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3. **Characteristic Curves**: For certain types of first-order PDEs, understanding the characteristics of the equation can provide insight into the solution. By analyzing the behavior of characteristic curves associated with the PDE, one can often determine the general solution.</a:t>
            </a:r>
          </a:p>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4. **Exact Solutions**: In some cases, first-order PDEs have exact solutions that can be found using specific techniques tailored to the problem at hand. These techniques may involve transformations, substitutions, or other advanced methods to derive the solution.</a:t>
            </a:r>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5. **Integral Transform Methods**: Integral transform methods, such as the Laplace transform or Fourier transform, can be employed to solve certain types of first-order PDEs. By converting the PDE into a transformed domain, solving the transformed equation, and then inversely transforming the solution, one can obtain the desired solution.</a:t>
            </a:r>
          </a:p>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6. **Numerical Methods**: When analytical methods are not feasible or practical, numerical methods can be used to approximate the solution of first-order PDEs. Techniques such as finite difference methods, finite element methods, and numerical integration can be applied to discretize the PDE and solve it iteratively on a computer.</a:t>
            </a:r>
          </a:p>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7. **Green's Functions**: Green's functions can be utilized to solve inhomogeneous first-order PDEs by representing the solution as a convolution integral involving the Green's function and the source term of the PDE. This method is particularly useful for boundary value problems with nonhomogeneous terms.</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Solution Methods for First-Order PDEs</a:t>
            </a:r>
          </a:p>
        </p:txBody>
      </p:sp>
      <p:sp>
        <p:nvSpPr>
          <p:cNvPr id="3" name="Content Placeholder 2"/>
          <p:cNvSpPr>
            <a:spLocks noGrp="1"/>
          </p:cNvSpPr>
          <p:nvPr>
            <p:ph idx="1"/>
          </p:nvPr>
        </p:nvSpPr>
        <p:spPr/>
        <p:txBody>
          <a:bodyPr/>
          <a:lstStyle/>
          <a:p>
            <a:r>
              <a:t>These are some of the key solution methods used for solving first-order partial differential equations. The choice of method depends on the specific form of the PDE, boundary conditions, and desired accuracy of the solution. Researchers and engineers often combine these methods and techniques to address complex first-order PDEs encountered in various fields of science and engineering.</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The Method of Characteristics is a technique used to solve first-order partial differential equations (PDEs) of the form \(a(x,y) \frac{\partial u}{\partial x} + b(x,y) \frac{\partial u}{\partial y} = c(x,y,u)\). The method involves transforming the given PDE into a set of ordinary differential equations (ODEs) along characteristic curves in the x-y plane.</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Here's a detailed explanation of the Method of Characteristics:</a:t>
            </a:r>
          </a:p>
          <a:p/>
          <a:p>
            <a:r>
              <a:t>1. **Characteristics:** The characteristic curves are determined by the system of ODEs given by:</a:t>
            </a:r>
          </a:p>
          <a:p>
            <a:r>
              <a:t>   \[</a:t>
            </a:r>
          </a:p>
          <a:p>
            <a:r>
              <a:t>   \frac{dx}{ds} = a(x,y), \quad \frac{dy}{ds} = b(x,y), \quad \frac{du}{ds} = c(x,y,u)</a:t>
            </a:r>
          </a:p>
          <a:p>
            <a:r>
              <a:t>   \]</a:t>
            </a:r>
          </a:p>
          <a:p>
            <a:r>
              <a:t>Please note that \(s\) is a parameter along the characteristic curves. The values of \(u(x,y)\) are constant along these curves.</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3. **Formatting**: In a Table of Contents, entries are often formatted with specific font styles, sizes, and spacing to distinguish them from the main body of the text. Page numbers are aligned on the right or left side of the page, corresponding to the entries on the opposite side.</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2. **Parametric Equations for Characteristics:** By solving the system of ODEs, we can obtain parametric equations for the characteristic curves:</a:t>
            </a:r>
          </a:p>
          <a:p>
            <a:r>
              <a:t>   \[</a:t>
            </a:r>
          </a:p>
          <a:p>
            <a:r>
              <a:t>   x = x(s),\quad y = y(s),\quad u = u(s)</a:t>
            </a:r>
          </a:p>
          <a:p>
            <a:r>
              <a:t>   \]</a:t>
            </a:r>
          </a:p>
          <a:p>
            <a:r>
              <a:t>These curves trace out paths in the x-y plane along which \(u\) remains constant.</a:t>
            </a:r>
          </a:p>
          <a:p/>
          <a:p>
            <a:r>
              <a:t>3. **Characteristic Equation:** The characteristic equation is defined by the differential equation:</a:t>
            </a:r>
          </a:p>
          <a:p>
            <a:r>
              <a:t>   \[</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   \frac{dx}{a(x,y)} = \frac{dy}{b(x,y)} = \frac{du}{c(x,y,u)}</a:t>
            </a:r>
          </a:p>
          <a:p>
            <a:r>
              <a:t>   \]</a:t>
            </a:r>
          </a:p>
          <a:p>
            <a:r>
              <a:t>Solving this equation gives the parametric equations for the characteristic curves.</a:t>
            </a:r>
          </a:p>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4. **Solving the PDE:** To solve the PDE using the Method of Characteristics, we need to express the solution \(u(x,y)\) in terms of the parameters \(s\). This involves integrating along the characteristic curves. The solution at any point \((x,y)\) is then determined by the initial condition \(u(x_0,y_0) = f(x_0,y_0)\) specified on a characteristic curve passing through \((x_0,y_0)\).</a:t>
            </a:r>
          </a:p>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5. **Key Points:**</a:t>
            </a:r>
          </a:p>
          <a:p>
            <a:r>
              <a:t>   - The Method of Characteristics is particularly useful for first-order quasilinear PDEs.</a:t>
            </a:r>
          </a:p>
          <a:p>
            <a:r>
              <a:t>   - The method helps reduce the problem to solving a series of ODEs, making it computationally efficient.</a:t>
            </a:r>
          </a:p>
          <a:p>
            <a:r>
              <a:t>   - Care must be taken to ensure the characteristic curves do not intersect, as this can lead to issues with the uniqueness of solutions.</a:t>
            </a:r>
          </a:p>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Characteristics</a:t>
            </a:r>
          </a:p>
        </p:txBody>
      </p:sp>
      <p:sp>
        <p:nvSpPr>
          <p:cNvPr id="3" name="Content Placeholder 2"/>
          <p:cNvSpPr>
            <a:spLocks noGrp="1"/>
          </p:cNvSpPr>
          <p:nvPr>
            <p:ph idx="1"/>
          </p:nvPr>
        </p:nvSpPr>
        <p:spPr/>
        <p:txBody>
          <a:bodyPr/>
          <a:lstStyle/>
          <a:p>
            <a:r>
              <a:t>In summary, the Method of Characteristics is a powerful technique for solving first-order PDEs by transforming them into a set of ODEs along characteristic curves in the x-y plane. It provides a systematic approach to finding solutions and is widely used in various fields of mathematics and engineering.</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Separation of variables is a powerful technique used in solving partial differential equations, particularly in the context of mathematical physics and engineering. The method is based on the assumption that the solution to a partial differential equation can be expressed as a product of functions of individual variables which can be separated from each other. This technique is particularly useful when dealing with linear partial differential equations that can be expressed in terms of a sum of terms, each depending on different variables.</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p>
            <a:r>
              <a:t>Here is a detailed explanation of the separation of variables method:</a:t>
            </a:r>
          </a:p>
          <a:p/>
          <a:p>
            <a:r>
              <a:t>1. **Basic Principle**:</a:t>
            </a:r>
          </a:p>
          <a:p>
            <a:r>
              <a:t>    - The basic principle behind separation of variables is to assume a solution to the partial differential equation of the form \(u(x, t) = X(x) \cdot T(t)\), where \(X(x)\) is a function of one variable (space) and \(T(t)\) is a function of the other variable (time).</a:t>
            </a:r>
          </a:p>
          <a:p>
            <a:r>
              <a:t>    </a:t>
            </a:r>
          </a:p>
          <a:p>
            <a:r>
              <a:t>2. **Procedure**:</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    - Consider a partial differential equation involving functions \(u(x, t)\), where we want to solve for \(u(x, t)\).</a:t>
            </a:r>
          </a:p>
          <a:p>
            <a:r>
              <a:t>    - Write \(u(x, t)\) as a product of two functions, one of which depends only on \(x\) and the other only on \(t\): \(u(x, t) = X(x) \cdot T(t)\).</a:t>
            </a:r>
          </a:p>
          <a:p>
            <a:r>
              <a:t>    - Substitute \(u = X \cdot T\) into the partial differential equation.</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    - Separate the variables by moving terms involving different variables to opposite sides of the equation.</a:t>
            </a:r>
          </a:p>
          <a:p>
            <a:r>
              <a:t>    - After separation, you will end up with two ordinary differential equations, each involving only one variable.</a:t>
            </a:r>
          </a:p>
          <a:p>
            <a:r>
              <a:t>    - Solve each ordinary differential equation separately to find the separate solutions for \(X(x)\) and \(T(t)\).</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4. **Automatic Generation**: In digital documents created using word processing software, the Table of Contents can often be generated automatically based on the headings and styles applied to the document. This makes it easier to update the Table of Contents if there are any changes in the document's structure.</a:t>
            </a:r>
          </a:p>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    - Combine the separate solutions to obtain the general solution for the original partial differential equation.</a:t>
            </a:r>
          </a:p>
          <a:p/>
          <a:p>
            <a:r>
              <a:t>3. **Application**:</a:t>
            </a:r>
          </a:p>
          <a:p>
            <a:r>
              <a:t>    - The separation of variables method is commonly used in problems such as heat conduction, wave propagation, diffusion processes, and quantum mechanics.</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    - It simplifies the problem by breaking down a higher-dimensional partial differential equation into lower-dimensional ordinary differential equations, which are typically easier to solve.</a:t>
            </a:r>
          </a:p>
          <a:p/>
          <a:p>
            <a:r>
              <a:t>4. **Assumptions**:</a:t>
            </a:r>
          </a:p>
          <a:p>
            <a:r>
              <a:t>    - The technique of separation of variables works well for linear partial differential equations with constant coefficients.</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    - It relies on the ability to assume a separable form for the solution, which is not always possible for all partial differential equations.</a:t>
            </a:r>
          </a:p>
          <a:p/>
          <a:p>
            <a:r>
              <a:t>5. **Limitations**:</a:t>
            </a:r>
          </a:p>
          <a:p>
            <a:r>
              <a:t>    - Not all partial differential equations can be solved using the separation of variables method.</a:t>
            </a:r>
          </a:p>
          <a:p>
            <a:r>
              <a:t>    - The method may not work for nonlinear partial differential equations or those with variable coefficients.</a:t>
            </a:r>
          </a:p>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Separation of Variables</a:t>
            </a:r>
          </a:p>
        </p:txBody>
      </p:sp>
      <p:sp>
        <p:nvSpPr>
          <p:cNvPr id="3" name="Content Placeholder 2"/>
          <p:cNvSpPr>
            <a:spLocks noGrp="1"/>
          </p:cNvSpPr>
          <p:nvPr>
            <p:ph idx="1"/>
          </p:nvPr>
        </p:nvSpPr>
        <p:spPr/>
        <p:txBody>
          <a:bodyPr/>
          <a:lstStyle/>
          <a:p>
            <a:r>
              <a:t>In conclusion, the separation of variables is a powerful technique that simplifies the process of solving certain types of partial differential equations by breaking down the problem into simpler ordinary differential equations. It is a widely used method in various fields of science and engineering for finding solutions to partial differential equations.</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Exact Equations</a:t>
            </a:r>
          </a:p>
        </p:txBody>
      </p:sp>
      <p:sp>
        <p:nvSpPr>
          <p:cNvPr id="3" name="Content Placeholder 2"/>
          <p:cNvSpPr>
            <a:spLocks noGrp="1"/>
          </p:cNvSpPr>
          <p:nvPr>
            <p:ph idx="1"/>
          </p:nvPr>
        </p:nvSpPr>
        <p:spPr/>
        <p:txBody>
          <a:bodyPr/>
          <a:lstStyle/>
          <a:p>
            <a:r>
              <a:t>Exact equations are a specific type of differential equations that can be solved using a particular method. A first-order differential equation of the form \( M(x, y)dx + N(x, y)dy = 0 \) is considered exact if there exists a function \( F(x, y) \) such that its total differential is equivalent to the left-hand side of the equation:</a:t>
            </a:r>
          </a:p>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Exact Equations</a:t>
            </a:r>
          </a:p>
        </p:txBody>
      </p:sp>
      <p:sp>
        <p:nvSpPr>
          <p:cNvPr id="3" name="Content Placeholder 2"/>
          <p:cNvSpPr>
            <a:spLocks noGrp="1"/>
          </p:cNvSpPr>
          <p:nvPr>
            <p:ph idx="1"/>
          </p:nvPr>
        </p:nvSpPr>
        <p:spPr/>
        <p:txBody>
          <a:bodyPr/>
          <a:lstStyle/>
          <a:p>
            <a:r>
              <a:t>\[ dF = \frac{\partial F}{\partial x}dx + \frac{\partial F}{\partial y}dy = 0 \]</a:t>
            </a:r>
          </a:p>
          <a:p/>
          <a:p>
            <a:r>
              <a:t>To determine if an equation is exact, we check if the following condition holds:</a:t>
            </a:r>
          </a:p>
          <a:p/>
          <a:p>
            <a:r>
              <a:t>\[ \frac{\partial M}{\partial y} = \frac{\partial N}{\partial x} \]</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Exact Equations</a:t>
            </a:r>
          </a:p>
        </p:txBody>
      </p:sp>
      <p:sp>
        <p:nvSpPr>
          <p:cNvPr id="3" name="Content Placeholder 2"/>
          <p:cNvSpPr>
            <a:spLocks noGrp="1"/>
          </p:cNvSpPr>
          <p:nvPr>
            <p:ph idx="1"/>
          </p:nvPr>
        </p:nvSpPr>
        <p:spPr/>
        <p:txBody>
          <a:bodyPr/>
          <a:lstStyle/>
          <a:p>
            <a:r>
              <a:t>If this condition is satisfied, the equation is exact and can be solved by finding the function \( F(x, y) \). The general solution to an exact equation is given by the implicit equation:</a:t>
            </a:r>
          </a:p>
          <a:p/>
          <a:p>
            <a:r>
              <a:t>\[ F(x, y) = C \]</a:t>
            </a:r>
          </a:p>
          <a:p/>
          <a:p>
            <a:r>
              <a:t>where \( C \) is the constant of integration.</a:t>
            </a:r>
          </a:p>
          <a:p/>
          <a:p>
            <a:r>
              <a:t>To solve an exact equation, one typically follows these steps:</a:t>
            </a:r>
          </a:p>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Exact Equations</a:t>
            </a:r>
          </a:p>
        </p:txBody>
      </p:sp>
      <p:sp>
        <p:nvSpPr>
          <p:cNvPr id="3" name="Content Placeholder 2"/>
          <p:cNvSpPr>
            <a:spLocks noGrp="1"/>
          </p:cNvSpPr>
          <p:nvPr>
            <p:ph idx="1"/>
          </p:nvPr>
        </p:nvSpPr>
        <p:spPr/>
        <p:txBody>
          <a:bodyPr/>
          <a:lstStyle/>
          <a:p>
            <a:r>
              <a:t>1. Check if the equation is exact by verifying the condition \( \frac{\partial M}{\partial y} = \frac{\partial N}{\partial x} \).</a:t>
            </a:r>
          </a:p>
          <a:p>
            <a:r>
              <a:t>2. If the equation is exact, find the function \( F(x, y) \) by integrating \( M \) with respect to \( x \) and \( N \) with respect to \( y \).</a:t>
            </a:r>
          </a:p>
          <a:p>
            <a:r>
              <a:t>3. Write the general solution by setting the function \( F(x, y) \) equal to a constant \( C \).</a:t>
            </a:r>
          </a:p>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Exact Equations</a:t>
            </a:r>
          </a:p>
        </p:txBody>
      </p:sp>
      <p:sp>
        <p:nvSpPr>
          <p:cNvPr id="3" name="Content Placeholder 2"/>
          <p:cNvSpPr>
            <a:spLocks noGrp="1"/>
          </p:cNvSpPr>
          <p:nvPr>
            <p:ph idx="1"/>
          </p:nvPr>
        </p:nvSpPr>
        <p:spPr/>
        <p:txBody>
          <a:bodyPr/>
          <a:lstStyle/>
          <a:p>
            <a:r>
              <a:t>Exact equations offer a systematic way to solve certain types of differential equations, providing a clear method to find solutions and gaining insights into the behavior of the system described by the differential equation.</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Exact equations are a specific type of differential equations that can be solved using a particular method. A first-order differential equation of the form \( M(x, y)dx + N(x, y)dy = 0 \) is considered exact if there exists a function \( F(x, y) \) such that its total differential is equivalent to the left-hand side of the equation:</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5. **Accuracy**: It is essential for a Table of Contents to be accurate and reflect the actual content and structure of the document. Any discrepancies between the Table of Contents and the document itself can confuse the reader and make it difficult to locate specific information.</a:t>
            </a:r>
          </a:p>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dF = \frac{\partial F}{\partial x}dx + \frac{\partial F}{\partial y}dy = 0 \]</a:t>
            </a:r>
          </a:p>
          <a:p/>
          <a:p>
            <a:r>
              <a:t>To determine if an equation is exact, we check if the following condition holds:</a:t>
            </a:r>
          </a:p>
          <a:p/>
          <a:p>
            <a:r>
              <a:t>\[ \frac{\partial M}{\partial y} = \frac{\partial N}{\partial x} \]</a:t>
            </a:r>
          </a:p>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If this condition is satisfied, the equation is exact and can be solved by finding the function \( F(x, y) \). The general solution to an exact equation is given by the implicit equation:</a:t>
            </a:r>
          </a:p>
          <a:p/>
          <a:p>
            <a:r>
              <a:t>\[ F(x, y) = C \]</a:t>
            </a:r>
          </a:p>
          <a:p/>
          <a:p>
            <a:r>
              <a:t>where \( C \) is the constant of integration.</a:t>
            </a:r>
          </a:p>
          <a:p/>
          <a:p>
            <a:r>
              <a:t>To solve an exact equation, one typically follows these steps:</a:t>
            </a:r>
          </a:p>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Check if the equation is exact by verifying the condition \( \frac{\partial M}{\partial y} = \frac{\partial N}{\partial x} \).</a:t>
            </a:r>
          </a:p>
          <a:p>
            <a:r>
              <a:t>2. If the equation is exact, find the function \( F(x, y) \) by integrating \( M \) with respect to \( x \) and \( N \) with respect to \( y \).</a:t>
            </a:r>
          </a:p>
          <a:p>
            <a:r>
              <a:t>3. Write the general solution by setting the function \( F(x, y) \) equal to a constant \( C \).</a:t>
            </a:r>
          </a:p>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Exact equations offer a systematic way to solve certain types of differential equations, providing a clear method to find solutions and gaining insights into the behavior of the system described by the differential equation.</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Second-order partial differential equations (PDEs) are a type of differential equation where the highest order of derivatives with respect to the independent variables is two. They are commonly encountered in various areas of mathematics, physics, engineering, and other scientific disciplines to describe phenomena that involve multiple independent variables.</a:t>
            </a:r>
          </a:p>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A second-order PDE in two independent variables, \( x \) and \( y \), can generally be written in the form:</a:t>
            </a:r>
          </a:p>
          <a:p/>
          <a:p>
            <a:r>
              <a:t>\[ A \frac{\partial^2 u}{\partial x^2} + B \frac{\partial^2 u}{\partial x \partial y} + C \frac{\partial^2 u}{\partial y^2} + D \frac{\partial u}{\partial x} + E \frac{\partial u}{\partial y} + F u = G \]</a:t>
            </a:r>
          </a:p>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Here, \( u \) is the unknown function of the independent variables, and \( A, B, C, D, E, F, \) and \( G \) are coefficients or functions that depend on the variables \( x \) and \( y \).</a:t>
            </a:r>
          </a:p>
          <a:p/>
          <a:p>
            <a:r>
              <a:t>Second-order PDEs can be classified into three main types based on their fundamental properties:</a:t>
            </a:r>
          </a:p>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1. Elliptic PDEs: For an elliptic PDE, the discriminant \( B^2 - 4AC \) is negative. Elliptic equations commonly arise in problems involving steady-state situations and are associated with properties like smoothness and regularity. The Laplace equation, which describes the equilibrium of heat distribution in a given region, is an example of an elliptic PDE.</a:t>
            </a:r>
          </a:p>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2. Parabolic PDEs: In a parabolic PDE, the discriminant is zero. Parabolic equations typically describe phenomena evolving in time and are commonly used to model diffusion processes. The heat equation and the one-dimensional wave equation are examples of parabolic PDEs.</a:t>
            </a:r>
          </a:p>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3. Hyperbolic PDEs: Hyperbolic PDEs have a positive discriminant. These equations are used to describe phenomena in which signals propagate at finite speeds and are commonly employed in wave propagation problems. The wave equation in higher dimensions is a classic example of a hyperbolic PDE.</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6. **Usage**: Table of Contents are commonly used in academic papers, technical reports, books, manuals, and research documents where there is a need to organize and present complex information in a structured format.</a:t>
            </a:r>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Solving second-order PDEs involves finding a function \( u(x, y) \) that satisfies the given equation subject to appropriate boundary or initial conditions. Depending on the specific form of the PDE and the boundary/initial conditions, various techniques can be applied, such as separation of variables, Fourier series, Laplace transforms, and numerical methods.</a:t>
            </a:r>
          </a:p>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Second-Order Partial Differential Equations</a:t>
            </a:r>
          </a:p>
        </p:txBody>
      </p:sp>
      <p:sp>
        <p:nvSpPr>
          <p:cNvPr id="3" name="Content Placeholder 2"/>
          <p:cNvSpPr>
            <a:spLocks noGrp="1"/>
          </p:cNvSpPr>
          <p:nvPr>
            <p:ph idx="1"/>
          </p:nvPr>
        </p:nvSpPr>
        <p:spPr/>
        <p:txBody>
          <a:bodyPr/>
          <a:lstStyle/>
          <a:p>
            <a:r>
              <a:t>Overall, understanding and solving second-order PDEs are crucial in many fields to model and analyze complex systems and physical phenomena, making them a fundamental topic in the study of differential equations and applied mathematics.</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Second-order partial differential equations (PDEs) are categorized based on the nature of their coefficients and the principal parts of the equations. The classification of second-order PDEs is crucial in understanding their behavior and in devising appropriate solution techniques. There are three main types of second-order PDEs: elliptic, parabolic, and hyperbolic equations.</a:t>
            </a:r>
          </a:p>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1. Elliptic Equations:</a:t>
            </a:r>
          </a:p>
          <a:p>
            <a:r>
              <a:t>- Elliptic equations involve second-order derivatives of all independent variables.</a:t>
            </a:r>
          </a:p>
          <a:p>
            <a:r>
              <a:t>- They are characterized by the property that the principal part of the equation is of the form \(Au_{xx} + Bu_{xy} + Cu_{yy}\), where \(A\), \(B\), and \(C\) are constants with \(B^2 - 4AC &lt; 0\).</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 Elliptic equations arise in various areas of physics and engineering, such as in problems involving steady-state conditions or potential theory.</a:t>
            </a:r>
          </a:p>
          <a:p>
            <a:r>
              <a:t>- Examples of elliptic equations include Laplace's equation and Poisson's equation.</a:t>
            </a:r>
          </a:p>
          <a:p/>
          <a:p>
            <a:r>
              <a:t>2. Parabolic Equations:</a:t>
            </a:r>
          </a:p>
          <a:p>
            <a:r>
              <a:t>- Parabolic equations involve a time derivative (first-order) in addition to second-order spatial derivatives.</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 They are characterized by the property that the principal part of the equation is of the form \(u_t = Au_{xx} + Bu_{x} + Cu\), where \(A\), \(B\), and \(C\) are constants with \(A &gt; 0\).</a:t>
            </a:r>
          </a:p>
          <a:p>
            <a:r>
              <a:t>- Parabolic equations commonly describe phenomena where time evolution plays a significant role, such as heat conduction and diffusion processes.</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 The initial conditions must be specified along with the equation for a well-posed problem.</a:t>
            </a:r>
          </a:p>
          <a:p>
            <a:r>
              <a:t>- The heat equation is a classical example of a parabolic PDE.</a:t>
            </a:r>
          </a:p>
          <a:p/>
          <a:p>
            <a:r>
              <a:t>3. Hyperbolic Equations:</a:t>
            </a:r>
          </a:p>
          <a:p>
            <a:r>
              <a:t>- Hyperbolic equations involve second-order derivatives in both space and time.</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 They are characterized by the property that the principal part of the equation is of the form \(Au_{tt} = Bu_{xx} + Cu_{x} + Du\), where \(A\), \(B\), \(C\), and \(D\) are constants with \(B^2 - AC &gt; 0\).</a:t>
            </a:r>
          </a:p>
          <a:p>
            <a:r>
              <a:t>- Hyperbolic equations often represent wave-like phenomena, such as vibrations in a string or wave propagation in a medium.</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 Boundary and initial conditions are typically required to determine a unique solution.</a:t>
            </a:r>
          </a:p>
          <a:p>
            <a:r>
              <a:t>- The wave equation is a well-known hyperbolic PDE.</a:t>
            </a:r>
          </a:p>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Second-Order PDEs</a:t>
            </a:r>
          </a:p>
        </p:txBody>
      </p:sp>
      <p:sp>
        <p:nvSpPr>
          <p:cNvPr id="3" name="Content Placeholder 2"/>
          <p:cNvSpPr>
            <a:spLocks noGrp="1"/>
          </p:cNvSpPr>
          <p:nvPr>
            <p:ph idx="1"/>
          </p:nvPr>
        </p:nvSpPr>
        <p:spPr/>
        <p:txBody>
          <a:bodyPr/>
          <a:lstStyle/>
          <a:p>
            <a:r>
              <a:t>In summary, the classification of second-order PDEs into elliptic, parabolic, and hyperbolic types is fundamental for understanding the behavior of these equations and for selecting the appropriate solution methods based on their characteristics and application contexts.</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In conclusion, a Table of Contents is a valuable tool that enhances the readability and usability of a document by providing a clear outline of its contents. It helps readers navigate the document efficiently and quickly find the information they are looking for.</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Elliptic partial differential equations (PDEs) are a type of PDE in which the solutions exhibit smooth behavior and have no singularities within the domain of interest. Elliptic PDEs are characterized by the property that their principal symbol, which determines the type of equation, has only real, non-zero eigenvalues. This property leads to certain important mathematical properties and physical interpretations.</a:t>
            </a:r>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p>
            <a:r>
              <a:t>Elliptic PDEs are commonly found in various scientific fields, such as physics, engineering, and mathematics, where they are used to model steady-state problems, diffusion processes, and equilibrium states. Some examples of elliptic PDEs include the Laplace equation, Poisson's equation, and the Helmholtz equation.</a:t>
            </a:r>
          </a:p>
          <a:p/>
          <a:p>
            <a:r>
              <a:t>The Laplace equation is one of the most well-known elliptic PDEs and is given by:</a:t>
            </a:r>
          </a:p>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∇^2u = 0</a:t>
            </a:r>
          </a:p>
          <a:p/>
          <a:p>
            <a:r>
              <a:t>where u is the unknown function and ∇^2 represents the Laplacian operator. Solutions to the Laplace equation represent harmonic functions, which have applications in potential theory, fluid dynamics, and heat conduction.</a:t>
            </a:r>
          </a:p>
          <a:p/>
          <a:p>
            <a:r>
              <a:t>Poisson's equation is another example of an elliptic PDE and is given by:</a:t>
            </a:r>
          </a:p>
          <a:p/>
          <a:p>
            <a:r>
              <a:t>∇^2u = f</a:t>
            </a:r>
          </a:p>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where f is a given function. Poisson's equation is commonly used to model phenomena such as electrostatics, gravitational fields, and heat conduction with sources.</a:t>
            </a:r>
          </a:p>
          <a:p/>
          <a:p>
            <a:r>
              <a:t>Helmholtz equation is an elliptic PDE that arises in wave propagation and is given by:</a:t>
            </a:r>
          </a:p>
          <a:p/>
          <a:p>
            <a:r>
              <a:t>∇^2u + k^2u = 0</a:t>
            </a:r>
          </a:p>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where k is a constant. The Helmholtz equation describes wave-like phenomena and has applications in acoustics, optics, and electromagnetics.</a:t>
            </a:r>
          </a:p>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Elliptic PDEs are typically subject to appropriate boundary conditions to obtain unique solutions. Common methods for solving elliptic PDEs include finite difference, finite element, and spectral methods. The existence and uniqueness of solutions to elliptic PDEs are often established using variational methods and functional analysis techniques.</a:t>
            </a:r>
          </a:p>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Elliptic PDEs</a:t>
            </a:r>
          </a:p>
        </p:txBody>
      </p:sp>
      <p:sp>
        <p:nvSpPr>
          <p:cNvPr id="3" name="Content Placeholder 2"/>
          <p:cNvSpPr>
            <a:spLocks noGrp="1"/>
          </p:cNvSpPr>
          <p:nvPr>
            <p:ph idx="1"/>
          </p:nvPr>
        </p:nvSpPr>
        <p:spPr/>
        <p:txBody>
          <a:bodyPr/>
          <a:lstStyle/>
          <a:p>
            <a:r>
              <a:t>Overall, elliptic PDEs play a crucial role in modeling various physical phenomena and understanding the behavior of systems in equilibrium or steady-state conditions. Their mathematical properties make them a fundamental topic in the study of PDEs and their applications in science and engineering.</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Parabolic partial differential equations (PDEs) are a type of partial differential equations that arise in various areas of science and engineering, particularly in the study of heat conduction, diffusion processes, and fluid dynamics. A parabolic PDE involves a second-order derivative with respect to time and one or more first or second-order derivatives with respect to space.</a:t>
            </a:r>
          </a:p>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The general form of a parabolic PDE can be written as:</a:t>
            </a:r>
          </a:p>
          <a:p/>
          <a:p>
            <a:r>
              <a:t>\[ \frac{\partial u}{\partial t} = \nabla \cdot (k \nabla u) + f \]</a:t>
            </a:r>
          </a:p>
          <a:p/>
          <a:p>
            <a:r>
              <a:t>where \( u(x, t) \) is the unknown function to be solved, \( k \) is a diffusion coefficient, \( f \) represents any source or sink terms, and \( \nabla \) is the gradient operator.</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(TOC) is a list found at the beginning of a document, book, report, or another piece of written work that outlines the structure of the content within. It serves as a roadmap for the reader, giving them an overview of the topics, sections, and chapters covered in the document, along with the corresponding page numbers for easy reference.</a:t>
            </a:r>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There are two common types of parabolic PDEs that are frequently encountered in mathematical modeling:</a:t>
            </a:r>
          </a:p>
          <a:p/>
          <a:p>
            <a:r>
              <a:t>1. Heat equation (or Diffusion equation):</a:t>
            </a:r>
          </a:p>
          <a:p>
            <a:r>
              <a:t>The heat equation describes the distribution of heat in a given domain over time. It is given by:</a:t>
            </a:r>
          </a:p>
          <a:p/>
          <a:p>
            <a:r>
              <a:t>\[ \frac{\partial u}{\partial t} = \alpha \nabla^2 u \]</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Where \( \alpha \) is the thermal diffusivity and \( \nabla^2 \) represents the Laplacian operator.</a:t>
            </a:r>
          </a:p>
          <a:p/>
          <a:p>
            <a:r>
              <a:t>2. Reaction-Diffusion equation:</a:t>
            </a:r>
          </a:p>
          <a:p>
            <a:r>
              <a:t>The reaction-diffusion equation combines diffusion with a chemical reaction process. It is given by:</a:t>
            </a:r>
          </a:p>
          <a:p/>
          <a:p>
            <a:r>
              <a:t>\[ \frac{\partial u}{\partial t} = \nabla \cdot (D \nabla u) + R(u) \]</a:t>
            </a:r>
          </a:p>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Where \( D \) is the diffusion coefficient and \( R(u) \) represents a reaction term which may depend on the concentration of the substance.</a:t>
            </a:r>
          </a:p>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Solving parabolic PDEs typically involves applying numerical methods due to the complexity of the equations and boundary conditions involved. Finite difference methods, finite element methods, and other numerical techniques are commonly used to approximate the solution to these equations.</a:t>
            </a:r>
          </a:p>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Parabolic PDEs</a:t>
            </a:r>
          </a:p>
        </p:txBody>
      </p:sp>
      <p:sp>
        <p:nvSpPr>
          <p:cNvPr id="3" name="Content Placeholder 2"/>
          <p:cNvSpPr>
            <a:spLocks noGrp="1"/>
          </p:cNvSpPr>
          <p:nvPr>
            <p:ph idx="1"/>
          </p:nvPr>
        </p:nvSpPr>
        <p:spPr/>
        <p:txBody>
          <a:bodyPr/>
          <a:lstStyle/>
          <a:p>
            <a:r>
              <a:t>In summary, parabolic PDEs play a crucial role in modeling time-dependent physical processes such as heat transfer, diffusion phenomena, reaction-diffusion systems, and many other applications in science and engineering.</a:t>
            </a:r>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r>
              <a:t>Hyperbolic partial differential equations (PDEs) are a class of PDEs that arise in various areas of physics and engineering, particularly in problems involving wave propagation and transport phenomena. In contrast to elliptic and parabolic PDEs, hyperbolic PDEs exhibit characteristic features that set them apart in terms of their behavior and solutions.</a:t>
            </a:r>
          </a:p>
          <a:p/>
          <a:p>
            <a:r>
              <a:t>Here are three examples of hyperbolic PDEs:</a:t>
            </a:r>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p>
            <a:r>
              <a:t>1. **Wave Equation:** The classic example of a hyperbolic PDE is the wave equation, which describes the behavior of waves in a medium. The one-dimensional wave equation is given by:</a:t>
            </a:r>
          </a:p>
          <a:p/>
          <a:p>
            <a:r>
              <a:t>\[ \frac{\partial^2 u}{\partial t^2} = c^2 \frac{\partial^2 u}{\partial x^2} \]</a:t>
            </a:r>
          </a:p>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r>
              <a:t>where \(u(x,t)\) represents the displacement of the wave at position \(x\) and time \(t\), and \(c\) is the wave speed. The wave equation exhibits wave-like solutions that propagate in space and time.</a:t>
            </a:r>
          </a:p>
          <a:p/>
          <a:p>
            <a:r>
              <a:t>2. **Acoustic Equation:** Another example of a hyperbolic PDE is the acoustic equation, which describes the propagation of sound waves in a fluid medium. The 1-D acoustic equation is given by:</a:t>
            </a:r>
          </a:p>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r>
              <a:t>\[ \frac{\partial^2 p}{\partial t^2} = c^2 \frac{\partial^2 p}{\partial x^2} \]</a:t>
            </a:r>
          </a:p>
          <a:p/>
          <a:p>
            <a:r>
              <a:t>where \(p(x,t)\) is the pressure wave and \(c\) is the speed of sound in the medium. Like the wave equation, the acoustic equation exhibits wave-like solutions that propagate through the medium.</a:t>
            </a:r>
          </a:p>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r>
              <a:t>3. **Maxwell's Equations in Time Domain:** Maxwell's equations, which describe the behavior of electromagnetic fields, can also be written in a hyperbolic form in the time domain. The time-domain form of Maxwell's equations consists of coupled hyperbolic PDEs that describe the propagation of electric and magnetic fields. These equations govern the behavior of electromagnetic waves in free space or other media.</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Here are some key points about Table of Contents:</a:t>
            </a:r>
          </a:p>
          <a:p/>
          <a:p>
            <a:r>
              <a:t>1. **Purpose**: The main purpose of a Table of Contents is to help the reader navigate through the document efficiently. By providing a structured outline of the content, readers can easily locate specific sections or topics they are interested in and jump directly to those sections without having to read through the entire document.</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p>
            <a:r>
              <a:t>Hyperbolic PDEs have distinct characteristics compared to elliptic and parabolic PDEs, such as the presence of characteristic surfaces and waves that carry information along these surfaces. Solutions to hyperbolic PDEs often involve specifying initial conditions and boundary conditions, as the behavior of waves is influenced by their initial disturbance and the boundaries of the domain.</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Hyperbolic PDEs</a:t>
            </a:r>
          </a:p>
        </p:txBody>
      </p:sp>
      <p:sp>
        <p:nvSpPr>
          <p:cNvPr id="3" name="Content Placeholder 2"/>
          <p:cNvSpPr>
            <a:spLocks noGrp="1"/>
          </p:cNvSpPr>
          <p:nvPr>
            <p:ph idx="1"/>
          </p:nvPr>
        </p:nvSpPr>
        <p:spPr/>
        <p:txBody>
          <a:bodyPr/>
          <a:lstStyle/>
          <a:p>
            <a:r>
              <a:t>In summary, hyperbolic PDEs play a crucial role in modeling wave propagation phenomena in various physical systems, and their study is essential in understanding the dynamics of waves and transport processes.</a:t>
            </a:r>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Second-order partial differential equations (PDEs) are mathematical equations that involve second derivatives of an unknown function of two or more independent variables. They are widely used in various fields of science and engineering to model phenomena such as heat conduction, wave propagation, fluid dynamics, and quantum mechanics. The general form of a second-order PDE for a function \(u(x, y)\) of two independent variables \(x\) and \(y\) can be written as:</a:t>
            </a:r>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p>
            <a:r>
              <a:t>\[Au_{xx} + 2Bu_{xy} + Cu_{yy} + Du_x + Eu_y + Fu = G\]</a:t>
            </a:r>
          </a:p>
          <a:p/>
          <a:p>
            <a:r>
              <a:t>where \(A, B, C, D, E, F, G\) are functions of \(x, y, u, u_x, u_y, u_{xx}, u_{yy}, u_{xy}\) (subscripts denote partial derivatives). The classification and understanding of second-order PDEs depend on the properties and characteristics of the equation, which include:</a:t>
            </a:r>
          </a:p>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1. **Linear vs. Nonlinear**: A second-order PDE is said to be linear if it is of the form shown above, where \(A, B, C, D, E, F, G\) are linear functions of \(u\) and its derivatives. Linear PDEs are easier to solve and have well-understood properties. Nonlinear PDEs, on the other hand, have terms that involve products of the dependent variable and its derivatives and are generally more complex.</a:t>
            </a:r>
          </a:p>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2. **Homogeneous vs. Nonhomogeneous**: An equation is said to be homogeneous if the right-hand side \(G\) is zero. Otherwise, it is nonhomogeneous. Homogeneous PDEs are often simpler to solve as they can be solved by separating variables and applying various techniques such as Fourier transforms or separation of variables.</a:t>
            </a:r>
          </a:p>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3. **Elliptic, Parabolic, and Hyperbolic Classification**: Second-order PDEs can be classified based on the nature of their principal part. The principal part of a PDE is the part involving the highest-order derivatives. Depending on the sign of the discriminant \(\Delta = B^2 - AC\), the PDE can be elliptic (\(\Delta &lt; 0\)), parabolic (\(\Delta = 0\)), or hyperbolic (\(\Delta &gt; 0\)). Each classification has different properties and behaviour; for example, elliptic equations have unique solutions, parabolic equations describe diffusion processes, and hyperbolic equations model wave propagation.</a:t>
            </a:r>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4. **Boundary and Initial Conditions**: The solution of a PDE often requires boundary conditions (for elliptic and parabolic PDEs) or initial conditions (for parabolic and hyperbolic PDEs). These conditions specify the values of the unknown functions or their derivatives on the boundary of the domain or at the initial time. They are crucial in determining a unique solution to the PDE and are used in conjunction with the PDE itself to obtain a complete solution.</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**Components**: A typical Table of Contents includes headings or titles of the different sections or chapters of the document listed in a sequential order. These headings are usually accompanied by the corresponding page numbers where they can be found. The hierarchy of the headings, such as chapters, sections, subsections, etc., is reflected in the indentation and formatting of the entries.</a:t>
            </a:r>
          </a:p>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p>
            <a:r>
              <a:t>5. **Existence and Uniqueness of Solutions**: One important aspect of second-order PDEs is determining whether a solution exists and, if it does, whether it is unique. The theory of PDEs provides conditions under which solutions exist and are unique, ensuring that solutions are well-posed and stable.</a:t>
            </a:r>
          </a:p>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Properties and Characteristics of Second-Order PDEs</a:t>
            </a:r>
          </a:p>
        </p:txBody>
      </p:sp>
      <p:sp>
        <p:nvSpPr>
          <p:cNvPr id="3" name="Content Placeholder 2"/>
          <p:cNvSpPr>
            <a:spLocks noGrp="1"/>
          </p:cNvSpPr>
          <p:nvPr>
            <p:ph idx="1"/>
          </p:nvPr>
        </p:nvSpPr>
        <p:spPr/>
        <p:txBody>
          <a:bodyPr/>
          <a:lstStyle/>
          <a:p>
            <a:r>
              <a:t>Understanding the properties and characteristics of second-order PDEs is essential for solving them efficiently and accurately. Various analytical and numerical techniques have been developed to tackle different types of second-order PDEs, making them a powerful tool in modeling and understanding complex physical phenomena.</a:t>
            </a:r>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In the context of second-order partial differential equations (PDEs), the C. Solution Techniques refer to a set of methods used to find solutions for such equations. Second-order PDEs involve functions of two independent variables and their second derivatives. These equations are commonly encountered in various fields of physics, engineering, and mathematics.</a:t>
            </a:r>
          </a:p>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There are several solution techniques for second-order PDEs, and some of the common ones include:</a:t>
            </a:r>
          </a:p>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1. **Method of Separation of Variables**: This technique involves assuming the solution to the PDE can be expressed as a product of functions of the individual variables. By substituting this assumed form into the PDE and simplifying, one can often find solutions by solving a series of ordinary differential equations for each variable.</a:t>
            </a:r>
          </a:p>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2. **Method of Characteristics**: This method is commonly used for solving linear second-order PDEs. It involves transforming the PDE into a system of ordinary differential equations along characteristic curves. By integrating these characteristics, one can find the solution to the PDE.</a:t>
            </a:r>
          </a:p>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3. **Fourier and Laplace Transforms**: Fourier and Laplace transforms are powerful tools for solving linear PDEs by transforming the differential equations into algebraic equations. By applying the appropriate transform, solving the resulting algebraic equation, and then inverse transforming, one can find the solution to the original PDE.</a:t>
            </a:r>
          </a:p>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4. **Finite Element Method (FEM)**: FEM is a numerical technique commonly used to approximate solutions to PDEs, including second-order ones. By discretizing the domain into smaller elements and approximating the solution over each element, one can numerically solve the PDE by enforcing continuity between neighboring elements.</a:t>
            </a:r>
          </a:p>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5. **Finite Difference Method (FDM)**: FDM is another numerical technique for solving PDEs by approximating the derivatives using the difference quotients. By discretizing the domain and applying the approximations to the PDE, one can solve for the values of the solution at discrete points in the domain.</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Solution Techniques for Second-Order PDEs</a:t>
            </a:r>
          </a:p>
        </p:txBody>
      </p:sp>
      <p:sp>
        <p:nvSpPr>
          <p:cNvPr id="3" name="Content Placeholder 2"/>
          <p:cNvSpPr>
            <a:spLocks noGrp="1"/>
          </p:cNvSpPr>
          <p:nvPr>
            <p:ph idx="1"/>
          </p:nvPr>
        </p:nvSpPr>
        <p:spPr/>
        <p:txBody>
          <a:bodyPr/>
          <a:lstStyle/>
          <a:p>
            <a:r>
              <a:t>These solution techniques play a crucial role in understanding the behavior of systems described by second-order PDEs and are widely used in various scientific and engineering applications. The choice of method depends on the nature of the PDE, boundary conditions, and the desired accuracy of the solution.</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Table of Contents</a:t>
            </a:r>
          </a:p>
          <a:p/>
          <a:p>
            <a:r>
              <a:t>I. Introduction to Partial Differential Equations</a:t>
            </a:r>
          </a:p>
          <a:p>
            <a:r>
              <a:t>    A. Definition of Partial Differential Equations</a:t>
            </a:r>
          </a:p>
          <a:p>
            <a:r>
              <a:t>    B. Types of Partial Differential Equations</a:t>
            </a:r>
          </a:p>
          <a:p>
            <a:r>
              <a:t>    C. Motivation and Applications</a:t>
            </a:r>
          </a:p>
          <a:p/>
          <a:p>
            <a:r>
              <a:t>II. First-Order Partial Differential Equations</a:t>
            </a:r>
          </a:p>
          <a:p>
            <a:r>
              <a:t>    A. Classification of First-Order PDEs</a:t>
            </a:r>
          </a:p>
          <a:p>
            <a:r>
              <a:t>        1. Linear First-Order PDEs</a:t>
            </a:r>
          </a:p>
          <a:p>
            <a:r>
              <a:t>        2. Quasilinear First-Order PDEs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**Formatting**: In a Table of Contents, entries are often formatted with specific font styles, sizes, and spacing to distinguish them from the main body of the text. Page numbers are aligned on the right or left side of the page, corresponding to the entries on the opposite side.</a:t>
            </a:r>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The method of Eigenfunction Expansion is a powerful mathematical technique used to solve differential equations defined on a given domain. It's based on the concept of eigenfunctions, which are special functions that satisfy a particular differential equation along with certain boundary conditions.</a:t>
            </a:r>
          </a:p>
          <a:p/>
          <a:p>
            <a:r>
              <a:t>Here's a detailed explanation of the method of Eigenfunction Expansion:</a:t>
            </a:r>
          </a:p>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1. **Setting up the problem**: The Eigenfunction Expansion method is typically used to solve partial differential equations or ordinary differential equations over a certain domain. The first step is to define the differential equation and the boundary conditions that need to be satisfied.</a:t>
            </a:r>
          </a:p>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2. **Finding eigenfunctions**: In this method, we seek a set of functions, known as eigenfunctions, that can be used to represent the solutions to the differential equation. These eigenfunctions are usually functions that satisfy both the differential equation and the given boundary conditions.</a:t>
            </a:r>
          </a:p>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3. **Orthogonality**: The set of eigenfunctions must be orthogonal to each other with respect to a given weight function. This orthogonality property is crucial for expanding the solution of the differential equation in terms of these eigenfunctions.</a:t>
            </a:r>
          </a:p>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4. **Expanding the solution**: Once the eigenfunctions are found and their orthogonality is established, the solution to the differential equation can be expressed as an infinite series or integral involving the eigenfunctions. This series or integral is known as the Eigenfunction Expansion.</a:t>
            </a:r>
          </a:p>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5. **Determining coefficients**: The coefficients in the Eigenfunction Expansion are determined by projecting the solution of the differential equation onto each of the eigenfunctions. This involves integrating the product of the solution and the eigenfunctions over the domain.</a:t>
            </a:r>
          </a:p>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6. **Convergence**: The convergence of the Eigenfunction Expansion must be analyzed to ensure that the series or integral representation of the solution is valid and accurate. Conditions for convergence depend on the properties of the eigenfunctions and the differential equation being solved.</a:t>
            </a:r>
          </a:p>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7. **Applicability**: The Eigenfunction Expansion method is widely used in various fields of mathematics, physics, and engineering to solve differential equations in domains with specific boundary conditions. It provides a systematic way to find solutions in terms of orthogonal eigenfunctions and is particularly useful for problems with complex geometries or non-standard boundary conditions.</a:t>
            </a:r>
          </a:p>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Method of Eigenfunction Expansion</a:t>
            </a:r>
          </a:p>
        </p:txBody>
      </p:sp>
      <p:sp>
        <p:nvSpPr>
          <p:cNvPr id="3" name="Content Placeholder 2"/>
          <p:cNvSpPr>
            <a:spLocks noGrp="1"/>
          </p:cNvSpPr>
          <p:nvPr>
            <p:ph idx="1"/>
          </p:nvPr>
        </p:nvSpPr>
        <p:spPr/>
        <p:txBody>
          <a:bodyPr/>
          <a:lstStyle/>
          <a:p>
            <a:r>
              <a:t>In summary, the method of Eigenfunction Expansion is a versatile mathematical tool for solving differential equations by representing the solution in terms of a series or integral involving orthogonal eigenfunctions that satisfy the given problem's boundary conditions.</a:t>
            </a:r>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**Automatic Generation**: In digital documents created using word processing software, the Table of Contents can often be generated automatically based on the headings and styles applied to the document. This makes it easier to update the Table of Contents if there are any changes in the document's structure.</a:t>
            </a:r>
          </a:p>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The Fourier Transform is a mathematical technique used to analyze functions or signals in the time or spatial domain and transform them into the frequency domain. It was introduced by Joseph Fourier, a French mathematician, in the early 19th century. The Fourier Transform has broad applications in various scientific and engineering fields, such as signal processing, image analysis, communication systems, physics, and many more.</a:t>
            </a:r>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p>
            <a:r>
              <a:t>There are two main types of Fourier Transforms:</a:t>
            </a:r>
          </a:p>
          <a:p/>
          <a:p>
            <a:r>
              <a:t>1. Continuous Fourier Transform (CFT): The continuous Fourier Transform is used to transform a continuous-time function or signal, typically denoted as f(t), into its frequency components. Mathematically, the continuous Fourier Transform is defined as:</a:t>
            </a:r>
          </a:p>
          <a:p/>
          <a:p>
            <a:r>
              <a:t>\[ F(\omega) = \int_{-\infty}^{\infty} f(t) e^{-j\omega t} dt \]</a:t>
            </a:r>
          </a:p>
          <a:p/>
          <a:p>
            <a:r>
              <a:t>where:</a:t>
            </a:r>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 \( F(\omega) \) is the spectrum of the signal in the frequency domain,</a:t>
            </a:r>
          </a:p>
          <a:p>
            <a:r>
              <a:t>- \( f(t) \) is the signal in the time domain,</a:t>
            </a:r>
          </a:p>
          <a:p>
            <a:r>
              <a:t>- \( \omega \) is the angular frequency,</a:t>
            </a:r>
          </a:p>
          <a:p>
            <a:r>
              <a:t>- \( j \) is the imaginary unit.</a:t>
            </a:r>
          </a:p>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2. Discrete Fourier Transform (DFT): The Discrete Fourier Transform is used to analyze discrete, or sampled, signals in the time domain. It converts a sequence of N complex numbers, denoted as x[n], into a sequence of another set of complex numbers, X[k]. Mathematically, the Discrete Fourier Transform is given by:</a:t>
            </a:r>
          </a:p>
          <a:p/>
          <a:p>
            <a:r>
              <a:t>\[ X[k] = \sum_{n=0}^{N-1} x[n] e^{-j\frac{2\pi}{N}kn} \]</a:t>
            </a:r>
          </a:p>
          <a:p/>
          <a:p>
            <a:r>
              <a:t>where:</a:t>
            </a:r>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 \( X[k] \) is the frequency domain representation of the signal,</a:t>
            </a:r>
          </a:p>
          <a:p>
            <a:r>
              <a:t>- \( x[n] \) is the discrete signal in the time domain,</a:t>
            </a:r>
          </a:p>
          <a:p>
            <a:r>
              <a:t>- \( k \) is the frequency index,</a:t>
            </a:r>
          </a:p>
          <a:p>
            <a:r>
              <a:t>- \( N \) is the total number of samples in the signal.</a:t>
            </a:r>
          </a:p>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The Fast Fourier Transform (FFT) is an efficient algorithm used to compute the Discrete Fourier Transform quickly. It reduces the computational complexity of the DFT from O(n^2) to O(n log n), making it widely utilized in digital signal processing applications.</a:t>
            </a:r>
          </a:p>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Fourier Transform</a:t>
            </a:r>
          </a:p>
        </p:txBody>
      </p:sp>
      <p:sp>
        <p:nvSpPr>
          <p:cNvPr id="3" name="Content Placeholder 2"/>
          <p:cNvSpPr>
            <a:spLocks noGrp="1"/>
          </p:cNvSpPr>
          <p:nvPr>
            <p:ph idx="1"/>
          </p:nvPr>
        </p:nvSpPr>
        <p:spPr/>
        <p:txBody>
          <a:bodyPr/>
          <a:lstStyle/>
          <a:p>
            <a:r>
              <a:t>In summary, the Fourier Transform is a powerful tool for understanding the frequency content of signals and analyzing complex systems across different domains. Whether it's audio processing, image compression, or data analysis, the Fourier Transform plays a crucial role in modern technology and research.</a:t>
            </a:r>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Finite Difference Methods (FDM) are numerical techniques used for solving differential equations by discretizing them into difference equations based on the derivatives of the unknown function at specific grid points. Here are three Finite Difference Methods commonly used in various fields:</a:t>
            </a:r>
          </a:p>
          <a:p/>
          <a:p>
            <a:r>
              <a:t>1. Forward Difference Method:</a:t>
            </a:r>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   - The forward difference method approximates the derivative of a function by considering the difference between the function values at two neighboring points.</a:t>
            </a:r>
          </a:p>
          <a:p>
            <a:r>
              <a:t>   - The derivative at a point can be approximated as the ratio of the difference in function values between the current point and the next point to the step size.</a:t>
            </a:r>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   - Mathematically, the first-order forward difference approximation of the derivative can be represented as: </a:t>
            </a:r>
          </a:p>
          <a:p>
            <a:r>
              <a:t>     \( f'(x) \approx \frac{f(x + h) - f(x)}{h} \), where h is the step size.</a:t>
            </a:r>
          </a:p>
          <a:p/>
          <a:p>
            <a:r>
              <a:t>2. Backward Difference Method:</a:t>
            </a:r>
          </a:p>
          <a:p>
            <a:r>
              <a:t>   - The backward difference method approximates the derivative of a function by considering the difference between the function values at a point and its previous point.</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**Accuracy**: It is essential for a Table of Contents to be accurate and reflect the actual content and structure of the document. Any discrepancies between the Table of Contents and the document itself can confuse the reader and make it difficult to locate specific information.</a:t>
            </a:r>
          </a:p>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   - Similar to the forward difference method, the derivative at a point can be approximated by the formula:</a:t>
            </a:r>
          </a:p>
          <a:p>
            <a:r>
              <a:t>     \( f'(x) \approx \frac{f(x) - f(x - h)}{h} \), where h is the step size.</a:t>
            </a:r>
          </a:p>
          <a:p/>
          <a:p>
            <a:r>
              <a:t>3. Central Difference Method:</a:t>
            </a:r>
          </a:p>
          <a:p>
            <a:r>
              <a:t>   - The central difference method approximates the derivative of a function by considering the average of the forward and backward differences around each point.</a:t>
            </a:r>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   - The first-order central difference approximation of the derivative can be represented as:</a:t>
            </a:r>
          </a:p>
          <a:p>
            <a:r>
              <a:t>     \( f'(x) \approx \frac{f(x + h) - f(x - h)}{2h} \), where h is the step size.</a:t>
            </a:r>
          </a:p>
          <a:p>
            <a:r>
              <a:t>   - The central difference method is preferred over the forward and backward difference methods as it provides a more accurate approximation, especially for small step sizes.</a:t>
            </a:r>
          </a:p>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Finite Difference Methods</a:t>
            </a:r>
          </a:p>
        </p:txBody>
      </p:sp>
      <p:sp>
        <p:nvSpPr>
          <p:cNvPr id="3" name="Content Placeholder 2"/>
          <p:cNvSpPr>
            <a:spLocks noGrp="1"/>
          </p:cNvSpPr>
          <p:nvPr>
            <p:ph idx="1"/>
          </p:nvPr>
        </p:nvSpPr>
        <p:spPr/>
        <p:txBody>
          <a:bodyPr/>
          <a:lstStyle/>
          <a:p>
            <a:r>
              <a:t>Finite Difference Methods are used in various applications such as solving partial differential equations, heat transfer problems, fluid dynamics simulations, and optimization algorithms. These methods are computationally efficient and commonly employed when analytical solutions are difficult to obtain or verify. However, the accuracy of finite difference approximations depends on the choice of grid size and method, and careful consideration is needed to ensure reliable results.</a:t>
            </a:r>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Finite Difference Methods (FDM) are numerical techniques used for solving differential equations by discretizing them into difference equations based on the derivatives of the unknown function at specific grid points. Here are three Finite Difference Methods commonly used in various fields:</a:t>
            </a:r>
          </a:p>
          <a:p/>
          <a:p>
            <a:r>
              <a:t>1. Forward Difference Method:</a:t>
            </a:r>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forward difference method approximates the derivative of a function by considering the difference between the function values at two neighboring points.</a:t>
            </a:r>
          </a:p>
          <a:p>
            <a:r>
              <a:t>   - The derivative at a point can be approximated as the ratio of the difference in function values between the current point and the next point to the step size.</a:t>
            </a:r>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Mathematically, the first-order forward difference approximation of the derivative can be represented as: </a:t>
            </a:r>
          </a:p>
          <a:p>
            <a:r>
              <a:t>     \( f'(x) \approx \frac{f(x + h) - f(x)}{h} \), where h is the step size.</a:t>
            </a:r>
          </a:p>
          <a:p/>
          <a:p>
            <a:r>
              <a:t>2. Backward Difference Method:</a:t>
            </a:r>
          </a:p>
          <a:p>
            <a:r>
              <a:t>   - The backward difference method approximates the derivative of a function by considering the difference between the function values at a point and its previous point.</a:t>
            </a:r>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Similar to the forward difference method, the derivative at a point can be approximated by the formula:</a:t>
            </a:r>
          </a:p>
          <a:p>
            <a:r>
              <a:t>     \( f'(x) \approx \frac{f(x) - f(x - h)}{h} \), where h is the step size.</a:t>
            </a:r>
          </a:p>
          <a:p/>
          <a:p>
            <a:r>
              <a:t>3. Central Difference Method:</a:t>
            </a:r>
          </a:p>
          <a:p>
            <a:r>
              <a:t>   - The central difference method approximates the derivative of a function by considering the average of the forward and backward differences around each point.</a:t>
            </a:r>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first-order central difference approximation of the derivative can be represented as:</a:t>
            </a:r>
          </a:p>
          <a:p>
            <a:r>
              <a:t>     \( f'(x) \approx \frac{f(x + h) - f(x - h)}{2h} \), where h is the step size.</a:t>
            </a:r>
          </a:p>
          <a:p>
            <a:r>
              <a:t>   - The central difference method is preferred over the forward and backward difference methods as it provides a more accurate approximation, especially for small step sizes.</a:t>
            </a:r>
          </a:p>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Finite Difference Methods are used in various applications such as solving partial differential equations, heat transfer problems, fluid dynamics simulations, and optimization algorithms. These methods are computationally efficient and commonly employed when analytical solutions are difficult to obtain or verify. However, the accuracy of finite difference approximations depends on the choice of grid size and method, and careful consideration is needed to ensure reliable results.</a:t>
            </a:r>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**Initial Value Problems (IVP):**</a:t>
            </a:r>
          </a:p>
          <a:p/>
          <a:p>
            <a:r>
              <a:t>An Initial Value Problem is a mathematical problem that involves finding the solution to a differential equation or a difference equation subject to specified initial conditions. In the context of differential equations, an initial condition is the value of the unknown function and its derivatives at a particular point in the domain of the function.</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**Usage**: Table of Contents are commonly used in academic papers, technical reports, books, manuals, and research documents where there is a need to organize and present complex information in a structured format.</a:t>
            </a:r>
          </a:p>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For example, consider a first-order ordinary differential equation (ODE) in the form of:</a:t>
            </a:r>
          </a:p>
          <a:p/>
          <a:p>
            <a:r>
              <a:t>dy/dx = f(x, y)</a:t>
            </a:r>
          </a:p>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with an initial condition such as y(x0) = y0. Here, the initial condition provides the starting point for finding the solution to the ODE. By using numerical methods or analytical techniques, one can solve the differential equation to determine the function y(x) that satisfies both the equation and the initial condition.</a:t>
            </a:r>
          </a:p>
          <a:p/>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Initial Value Problems are common in various fields such as physics, engineering, economics, and biology, where they are used to model dynamic systems and predict their behavior over time.</a:t>
            </a:r>
          </a:p>
          <a:p/>
          <a:p>
            <a:r>
              <a:t>**Boundary Value Problems (BVP):**</a:t>
            </a:r>
          </a:p>
          <a:p/>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A Boundary Value Problem is a mathematical problem that involves finding the solution to a differential equation subject to conditions specified at different points in the domain of the function. In contrast to Initial Value Problems, where the conditions are given at a single point, Boundary Value Problems involve conditions at multiple points or boundaries.</a:t>
            </a:r>
          </a:p>
          <a:p/>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For example, consider the second-order ordinary differential equation (ODE):</a:t>
            </a:r>
          </a:p>
          <a:p/>
          <a:p>
            <a:r>
              <a:t>y''(x) = f(x, y(x), y'(x))</a:t>
            </a:r>
          </a:p>
          <a:p/>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with boundary conditions such as y(a) = y0 and y(b) = y1. Here, the solution to the ODE must satisfy the equation as well as the boundary conditions at the points a and b. The process of solving Boundary Value Problems can be more complex than solving Initial Value Problems, requiring specialized techniques such as shooting methods or finite difference methods.</a:t>
            </a:r>
          </a:p>
          <a:p/>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Boundary Value Problems are encountered in various fields, such as heat conduction, fluid dynamics, structural mechanics, and quantum mechanics, where the behavior of systems is influenced by conditions imposed at the boundaries of the domain.</a:t>
            </a:r>
          </a:p>
          <a:p/>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Boundary Value Problems and Initial Value Problems</a:t>
            </a:r>
          </a:p>
        </p:txBody>
      </p:sp>
      <p:sp>
        <p:nvSpPr>
          <p:cNvPr id="3" name="Content Placeholder 2"/>
          <p:cNvSpPr>
            <a:spLocks noGrp="1"/>
          </p:cNvSpPr>
          <p:nvPr>
            <p:ph idx="1"/>
          </p:nvPr>
        </p:nvSpPr>
        <p:spPr/>
        <p:txBody>
          <a:bodyPr/>
          <a:lstStyle/>
          <a:p>
            <a:r>
              <a:t>In summary, Initial Value Problems involve finding the solution to a differential equation with conditions specified at a single point, while Boundary Value Problems involve finding the solution with conditions specified at multiple points or boundaries. Both types of problems are essential in the study of mathematical modeling and are used to analyze and predict the behavior of systems in various scientific and engineering disciplines.</a:t>
            </a:r>
          </a:p>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Boundary conditions for partial differential equations (PDEs) are the additional conditions that are specified at the boundaries of the domain over which the PDE is defined. These conditions provide information about how the solution of the PDE should behave at the boundaries. Boundary conditions are essential in determining a unique solution to a PDE, as they help restrict the set of possible solutions.</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a Table of Contents is a valuable tool that enhances the readability and usability of a document by providing a clear outline of its contents. It helps readers navigate the document efficiently and quickly find the information they are looking for.</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p>
            <a:r>
              <a:t>There are several types of boundary conditions that can be imposed for PDEs, depending on the specific problem at hand. Some common types of boundary conditions include:</a:t>
            </a:r>
          </a:p>
          <a:p/>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1. **Dirichlet Boundary Condition**: In this type of boundary condition, the solution of the PDE is specified at the boundary. Mathematically, this condition can be stated as \(u(x) = g(x)\) for \(x\) on the boundary of the domain, where \(u(x)\) is the solution of the PDE and \(g(x)\) is a given function.</a:t>
            </a:r>
          </a:p>
          <a:p/>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2. **Neumann Boundary Condition**: In Neumann boundary conditions, the derivative of the solution with respect to the normal direction to the boundary is specified. This condition is stated as \(\frac{\partial u}{\partial n} = h(x)\) at the boundary, where \(\frac{\partial u}{\partial n}\) denotes the derivative of \(u\) in the direction normal to the boundary and \(h(x)\) is a given function.</a:t>
            </a:r>
          </a:p>
          <a:p/>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3. **Robin Boundary Condition**: Robin boundary conditions are a combination of Dirichlet and Neumann conditions and are given by a linear combination of the solution and its derivative. Mathematically, this is represented as \(au + bu_n = f(x)\) at the boundary, where \(a\), \(b\), and \(f(x)\) are given functions.</a:t>
            </a:r>
          </a:p>
          <a:p/>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4. **Periodic Boundary Condition**: In some problems, the solution is required to be periodic in one or more directions. Periodic boundary conditions enforce the periodicity of the solution across the boundaries of the domain.</a:t>
            </a:r>
          </a:p>
          <a:p/>
          <a:p>
            <a:r>
              <a:t>5. **Mixed Boundary Condition**: Mixed boundary conditions are a combination of different types of boundary conditions on different parts of the boundary.</a:t>
            </a:r>
          </a:p>
          <a:p/>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It is important to note that the choice of boundary conditions depends on the specific physical problem being studied and the behavior of the solution at the boundaries. Well-posedness of a PDE problem, i.e., the existence and uniqueness of the solution, often depends on the appropriate choice and specification of boundary conditions.</a:t>
            </a:r>
          </a:p>
          <a:p/>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Boundary Conditions for Partial Differential Equations</a:t>
            </a:r>
          </a:p>
        </p:txBody>
      </p:sp>
      <p:sp>
        <p:nvSpPr>
          <p:cNvPr id="3" name="Content Placeholder 2"/>
          <p:cNvSpPr>
            <a:spLocks noGrp="1"/>
          </p:cNvSpPr>
          <p:nvPr>
            <p:ph idx="1"/>
          </p:nvPr>
        </p:nvSpPr>
        <p:spPr/>
        <p:txBody>
          <a:bodyPr/>
          <a:lstStyle/>
          <a:p>
            <a:r>
              <a:t>Numerical methods for solving PDEs, such as finite difference, finite element, or spectral methods, require careful handling of boundary conditions to ensure accurate and stable solutions. Improper treatment of boundary conditions can lead to unrealistic solutions or numerical instabilities. Boundary conditions play a crucial role in PDE modeling across various fields of science and engineering, including fluid dynamics, heat transfer, electromagnetics, and structural mechanics.</a:t>
            </a:r>
          </a:p>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Well-posedness in the context of boundary value problems refers to a set of properties that ensure the existence, uniqueness, and stability of solutions to the problem. A boundary value problem typically involves finding a solution to a differential equation subject to some prescribed boundary conditions. In the case of well-posedness, the problem must meet the following criteria:</a:t>
            </a:r>
          </a:p>
          <a:p/>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1. Existence: A boundary value problem is said to be well-posed if there exists at least one solution to the problem. In other words, there should be a solution that satisfies both the differential equation and the boundary conditions.</a:t>
            </a:r>
          </a:p>
          <a:p/>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2. Uniqueness: A well-posed boundary value problem must have a unique solution. This means that there cannot be multiple distinct solutions that satisfy the same differential equation and boundary conditions.</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Partial Differential Equations (PDEs) are a type of differential equation that involve multiple independent variables. They are used to describe a wide range of physical phenomena in fields such as physics, engineering, and mathematics. PDEs are fundamental in understanding how quantities change in space and time, making them essential in modeling complex processes.</a:t>
            </a:r>
          </a:p>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3. Stability: The solutions to a well-posed boundary value problem should be stable with respect to small perturbations in the input data. This property ensures that small changes in the problem formulation do not lead to significant changes in the solution.</a:t>
            </a:r>
          </a:p>
          <a:p/>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These criteria are essential for ensuring that the solutions obtained from solving boundary value problems are meaningful and reliable. Failure to meet these criteria can lead to solutions that are ill-defined, non-unique, or sensitive to small changes in the problem formulation.</a:t>
            </a:r>
          </a:p>
          <a:p/>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To establish the well-posedness of a boundary value problem, one often employs mathematical tools such as the Fredholm alternative, the Lax-Milgram theorem, and the theory of Hilbert spaces. These tools help analyze the properties of the problem's operator, formulate appropriate function spaces for the solutions, and prove the existence and uniqueness of solutions.</a:t>
            </a:r>
          </a:p>
          <a:p/>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Well-Posedness of Boundary Value Problems</a:t>
            </a:r>
          </a:p>
        </p:txBody>
      </p:sp>
      <p:sp>
        <p:nvSpPr>
          <p:cNvPr id="3" name="Content Placeholder 2"/>
          <p:cNvSpPr>
            <a:spLocks noGrp="1"/>
          </p:cNvSpPr>
          <p:nvPr>
            <p:ph idx="1"/>
          </p:nvPr>
        </p:nvSpPr>
        <p:spPr/>
        <p:txBody>
          <a:bodyPr/>
          <a:lstStyle/>
          <a:p>
            <a:r>
              <a:t>Overall, well-posedness is a fundamental concept in the theory of boundary value problems, ensuring that the solutions obtained are not only mathematically consistent but also physically meaningful and reliable.</a:t>
            </a:r>
          </a:p>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Initial Conditions for Time-Dependent PDEs</a:t>
            </a:r>
          </a:p>
        </p:txBody>
      </p:sp>
      <p:sp>
        <p:nvSpPr>
          <p:cNvPr id="3" name="Content Placeholder 2"/>
          <p:cNvSpPr>
            <a:spLocks noGrp="1"/>
          </p:cNvSpPr>
          <p:nvPr>
            <p:ph idx="1"/>
          </p:nvPr>
        </p:nvSpPr>
        <p:spPr/>
        <p:txBody>
          <a:bodyPr/>
          <a:lstStyle/>
          <a:p>
            <a:r>
              <a:t>In the context of time-dependent partial differential equations (PDEs), the initial conditions represent the conditions that define the state of the system at the initial time, usually denoted as t = 0. These initial conditions play a crucial role in solving time-dependent PDEs because they provide the starting point from which the solution evolves over time.</a:t>
            </a:r>
          </a:p>
          <a:p/>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Initial Conditions for Time-Dependent PDEs</a:t>
            </a:r>
          </a:p>
        </p:txBody>
      </p:sp>
      <p:sp>
        <p:nvSpPr>
          <p:cNvPr id="3" name="Content Placeholder 2"/>
          <p:cNvSpPr>
            <a:spLocks noGrp="1"/>
          </p:cNvSpPr>
          <p:nvPr>
            <p:ph idx="1"/>
          </p:nvPr>
        </p:nvSpPr>
        <p:spPr/>
        <p:txBody>
          <a:bodyPr/>
          <a:lstStyle/>
          <a:p>
            <a:r>
              <a:t>For a general time-dependent PDE of the form:</a:t>
            </a:r>
          </a:p>
          <a:p/>
          <a:p>
            <a:r>
              <a:t>∂u/∂t = F(∂u/∂x, ∂^2u/∂x^2, ..., x, t)</a:t>
            </a:r>
          </a:p>
          <a:p/>
          <a:p>
            <a:r>
              <a:t>where u(x, t) represents the unknown function depending on both spatial variable x and time variable t, the initial conditions typically take the form of:</a:t>
            </a:r>
          </a:p>
          <a:p/>
          <a:p>
            <a:r>
              <a:t>u(x, 0) = g(x)</a:t>
            </a:r>
          </a:p>
          <a:p/>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Initial Conditions for Time-Dependent PDEs</a:t>
            </a:r>
          </a:p>
        </p:txBody>
      </p:sp>
      <p:sp>
        <p:nvSpPr>
          <p:cNvPr id="3" name="Content Placeholder 2"/>
          <p:cNvSpPr>
            <a:spLocks noGrp="1"/>
          </p:cNvSpPr>
          <p:nvPr>
            <p:ph idx="1"/>
          </p:nvPr>
        </p:nvSpPr>
        <p:spPr/>
        <p:txBody>
          <a:bodyPr/>
          <a:lstStyle/>
          <a:p>
            <a:r>
              <a:t>This initial condition indicates the value of the unknown function u at the initial time t = 0. The function g(x) is a given initial profile that specifies the distribution of the dependent variable u along the spatial variable x at the initial time. It provides the starting point for the evolution of the solution throughout the time domain.</a:t>
            </a:r>
          </a:p>
          <a:p/>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Initial Conditions for Time-Dependent PDEs</a:t>
            </a:r>
          </a:p>
        </p:txBody>
      </p:sp>
      <p:sp>
        <p:nvSpPr>
          <p:cNvPr id="3" name="Content Placeholder 2"/>
          <p:cNvSpPr>
            <a:spLocks noGrp="1"/>
          </p:cNvSpPr>
          <p:nvPr>
            <p:ph idx="1"/>
          </p:nvPr>
        </p:nvSpPr>
        <p:spPr/>
        <p:txBody>
          <a:bodyPr/>
          <a:lstStyle/>
          <a:p>
            <a:r>
              <a:t>In addition to the initial condition for u(x, t), time-dependent PDEs may also require initial conditions for the spatial derivatives of u with respect to x, sometimes referred to as initial-boundary conditions. These types of conditions specify how the solution behaves not only at the initial time but also along the spatial domain.</a:t>
            </a:r>
          </a:p>
          <a:p/>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Initial Conditions for Time-Dependent PDEs</a:t>
            </a:r>
          </a:p>
        </p:txBody>
      </p:sp>
      <p:sp>
        <p:nvSpPr>
          <p:cNvPr id="3" name="Content Placeholder 2"/>
          <p:cNvSpPr>
            <a:spLocks noGrp="1"/>
          </p:cNvSpPr>
          <p:nvPr>
            <p:ph idx="1"/>
          </p:nvPr>
        </p:nvSpPr>
        <p:spPr/>
        <p:txBody>
          <a:bodyPr/>
          <a:lstStyle/>
          <a:p>
            <a:r>
              <a:t>In summary, initial conditions for time-dependent PDEs serve as essential constraints that must be satisfied by the solution to the equation. They provide valuable information about the state of the system at the beginning of the evolution process and significantly influence the behavior and characteristics of the solution as time progresses. Solving time-dependent PDEs typically involves integrating the differential equation subject to the initial conditions to determine the function u(x, t) that describes the system's evolution over time.</a:t>
            </a:r>
          </a:p>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The concept of existence and uniqueness of solutions is essential in differential equations, and it helps us understand whether a given differential equation has a solution, and if so, whether that solution is unique. Let's delve into the details of this concept:</a:t>
            </a:r>
          </a:p>
          <a:p/>
          <a:p>
            <a:r>
              <a:t>1. **Existence of Solutions**:</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An introductory understanding of PDEs involves knowing the basic concepts and classifications. A partial differential equation typically involves an unknown function of multiple independent variables and its partial derivatives with respect to those variables. For example, the heat equation and wave equation are common types of PDEs that describe how temperature and wave disturbances evolve over time and space, respectively.</a:t>
            </a:r>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A differential equation is said to have an existence of solutions if there is at least one function that satisfies the equation.</a:t>
            </a:r>
          </a:p>
          <a:p>
            <a:r>
              <a:t>   - The existence of solutions is typically proven using specific mathematical theorems such as the Picard-Lindelöf theorem (also known as the existence and uniqueness theorem for ordinary differential equations).</a:t>
            </a:r>
          </a:p>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The Picard-Lindelöf theorem states that if a differential equation is Lipschitz continuous with respect to the dependent variable, then there exists a unique solution passing through a given initial condition.</a:t>
            </a:r>
          </a:p>
          <a:p/>
          <a:p>
            <a:r>
              <a:t>2. **Uniqueness of Solutions**:</a:t>
            </a:r>
          </a:p>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A differential equation is said to have uniqueness of solutions if there is only one function that satisfies the equation for a given set of initial or boundary conditions.</a:t>
            </a:r>
          </a:p>
          <a:p>
            <a:r>
              <a:t>   - Uniqueness of solutions is crucial because it ensures that the solution obtained is independent of the method used to solve the differential equation.</a:t>
            </a:r>
          </a:p>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The uniqueness of solutions is also proven using mathematical theorems that establish conditions under which a unique solution exists.</a:t>
            </a:r>
          </a:p>
          <a:p/>
          <a:p>
            <a:r>
              <a:t>3. **Significance**:</a:t>
            </a:r>
          </a:p>
          <a:p>
            <a:r>
              <a:t>   - Establishing the existence and uniqueness of solutions is fundamental for ensuring the well-posedness of a differential equation problem.</a:t>
            </a:r>
          </a:p>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When solving differential equations, knowing that a solution exists and is unique allows us to confidently find the solution and make predictions about the behavior of the system described by the equation.</a:t>
            </a:r>
          </a:p>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In applications ranging from physics to engineering, the existence and uniqueness of solutions help in determining the stability and predictability of systems described by differential equations.</a:t>
            </a:r>
          </a:p>
          <a:p/>
          <a:p>
            <a:r>
              <a:t>4. **Challenges**:</a:t>
            </a:r>
          </a:p>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   - Not all differential equations have unique solutions. Some equations may have multiple solutions or no solutions at all, depending on the nature of the equation and the initial conditions provided.</a:t>
            </a:r>
          </a:p>
          <a:p>
            <a:r>
              <a:t>   - Non-linear and highly complex differential equations can pose challenges in establishing the existence and uniqueness of solutions, requiring advanced mathematical techniques for analysis.</a:t>
            </a:r>
          </a:p>
          <a:p/>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Existence and Uniqueness of Solutions</a:t>
            </a:r>
          </a:p>
        </p:txBody>
      </p:sp>
      <p:sp>
        <p:nvSpPr>
          <p:cNvPr id="3" name="Content Placeholder 2"/>
          <p:cNvSpPr>
            <a:spLocks noGrp="1"/>
          </p:cNvSpPr>
          <p:nvPr>
            <p:ph idx="1"/>
          </p:nvPr>
        </p:nvSpPr>
        <p:spPr/>
        <p:txBody>
          <a:bodyPr/>
          <a:lstStyle/>
          <a:p>
            <a:r>
              <a:t>In conclusion, the existence and uniqueness of solutions is a fundamental concept in differential equations that ensures the validity and reliability of solutions obtained through mathematical analysis. By understanding and verifying the existence and uniqueness of solutions, mathematicians and scientists can confidently model and analyze various natural phenomena and engineering systems.</a:t>
            </a:r>
          </a:p>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concept of existence and uniqueness of solutions is essential in differential equations, and it helps us understand whether a given differential equation has a solution, and if so, whether that solution is unique. Let's delve into the details of this concept:</a:t>
            </a:r>
          </a:p>
          <a:p/>
          <a:p>
            <a:r>
              <a:t>1. **Existence of Solutions**:</a:t>
            </a:r>
          </a:p>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A differential equation is said to have an existence of solutions if there is at least one function that satisfies the equation.</a:t>
            </a:r>
          </a:p>
          <a:p>
            <a:r>
              <a:t>   - The existence of solutions is typically proven using specific mathematical theorems such as the Picard-Lindelöf theorem (also known as the existence and uniqueness theorem for ordinary differential equations).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Picard-Lindelöf theorem states that if a differential equation is Lipschitz continuous with respect to the dependent variable, then there exists a unique solution passing through a given initial condition.</a:t>
            </a:r>
          </a:p>
          <a:p/>
          <a:p>
            <a:r>
              <a:t>2. **Uniqueness of Solutions**:</a:t>
            </a:r>
          </a:p>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A differential equation is said to have uniqueness of solutions if there is only one function that satisfies the equation for a given set of initial or boundary conditions.</a:t>
            </a:r>
          </a:p>
          <a:p>
            <a:r>
              <a:t>   - Uniqueness of solutions is crucial because it ensures that the solution obtained is independent of the method used to solve the differential equation.</a:t>
            </a:r>
          </a:p>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The uniqueness of solutions is also proven using mathematical theorems that establish conditions under which a unique solution exists.</a:t>
            </a:r>
          </a:p>
          <a:p/>
          <a:p>
            <a:r>
              <a:t>3. **Significance**:</a:t>
            </a:r>
          </a:p>
          <a:p>
            <a:r>
              <a:t>   - Establishing the existence and uniqueness of solutions is fundamental for ensuring the well-posedness of a differential equation problem.</a:t>
            </a:r>
          </a:p>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When solving differential equations, knowing that a solution exists and is unique allows us to confidently find the solution and make predictions about the behavior of the system described by the equation.</a:t>
            </a:r>
          </a:p>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In applications ranging from physics to engineering, the existence and uniqueness of solutions help in determining the stability and predictability of systems described by differential equations.</a:t>
            </a:r>
          </a:p>
          <a:p/>
          <a:p>
            <a:r>
              <a:t>4. **Challenges**:</a:t>
            </a:r>
          </a:p>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Not all differential equations have unique solutions. Some equations may have multiple solutions or no solutions at all, depending on the nature of the equation and the initial conditions provided.</a:t>
            </a:r>
          </a:p>
          <a:p>
            <a:r>
              <a:t>   - Non-linear and highly complex differential equations can pose challenges in establishing the existence and uniqueness of solutions, requiring advanced mathematical techniques for analysis.</a:t>
            </a:r>
          </a:p>
          <a:p/>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the existence and uniqueness of solutions is a fundamental concept in differential equations that ensures the validity and reliability of solutions obtained through mathematical analysis. By understanding and verifying the existence and uniqueness of solutions, mathematicians and scientists can confidently model and analyze various natural phenomena and engineering systems.</a:t>
            </a:r>
          </a:p>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Numerical methods for Partial Differential Equations (PDEs) play a crucial role in approximating solutions of PDEs that cannot be solved analytically. These methods provide algorithms and techniques to discretize a PDE into a system of algebraic equations which can be solved computationally.</a:t>
            </a:r>
          </a:p>
          <a:p/>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There are various numerical methods for solving Partial Differential Equations, and V. Numerical Methods is one of them. This method involves discretizing the spatial dimensions of the PDE domain and approximating the derivatives using finite differences or finite element methods. The time dimension can also be discretized in cases involving time-dependent PDEs.</a:t>
            </a:r>
          </a:p>
          <a:p/>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The key steps involved in using V. Numerical Methods for solving PDEs are as follows:</a:t>
            </a:r>
          </a:p>
          <a:p/>
          <a:p>
            <a:r>
              <a:t>1. **Discretization:** The PDE domain is discretized into a grid of points in space and time. The spatial derivatives in the PDE are approximated using finite differences or finite element methods. The PDE is then converted into a system of algebraic equations based on these discretizations.</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PDEs can be classified based on various criteria such as linearity, order, and type. Linearity refers to whether the PDE is linear or nonlinear in terms of the unknown function and its derivatives. The order of a PDE is determined by the highest order of derivative present in the equation. PDEs can also be classified as elliptic, parabolic, or hyperbolic based on their characteristics and behavior.</a:t>
            </a:r>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2. **Time Stepping:** For time-dependent PDEs, a time-stepping scheme is used to march the solution forward in time. Methods like the Explicit Euler method, Implicit Euler method, Crank-Nicolson method, or Runge-Kutta methods can be employed for time integration.</a:t>
            </a:r>
          </a:p>
          <a:p/>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3. **Solution:** The system of algebraic equations obtained after discretization is solved iteratively using numerical linear algebra methods. Techniques such as Gauss-Seidel, Jacobi, or more advanced iterative solvers like GMRES or Conjugate Gradient can be utilized.</a:t>
            </a:r>
          </a:p>
          <a:p/>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4. **Error Analysis:** After obtaining a numerical solution, it is essential to analyze the error introduced by the discretization. Error analysis helps in understanding the accuracy of the numerical solution and guides in refining the grid or time-step sizes for better results.</a:t>
            </a:r>
          </a:p>
          <a:p/>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5. **Stability Analysis:** Numerical methods for PDEs can exhibit stability issues, particularly when solving stiff PDEs or employing explicit time-stepping schemes. Stability analysis is crucial to ensure that the numerical solution remains bounded over time.</a:t>
            </a:r>
          </a:p>
          <a:p/>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Numerical Methods for Partial Differential Equations</a:t>
            </a:r>
          </a:p>
        </p:txBody>
      </p:sp>
      <p:sp>
        <p:nvSpPr>
          <p:cNvPr id="3" name="Content Placeholder 2"/>
          <p:cNvSpPr>
            <a:spLocks noGrp="1"/>
          </p:cNvSpPr>
          <p:nvPr>
            <p:ph idx="1"/>
          </p:nvPr>
        </p:nvSpPr>
        <p:spPr/>
        <p:txBody>
          <a:bodyPr/>
          <a:lstStyle/>
          <a:p>
            <a:r>
              <a:t>Overall, V. Numerical Methods provide a powerful toolkit for solving a wide range of PDEs numerically. These methods are extensively used in fields like fluid dynamics, structural mechanics, electromagnetics, and many more where analytical solutions are often infeasible. Proper application of numerical methods requires a solid understanding of the underlying mathematical principles, discretization techniques, and computational tools.</a:t>
            </a:r>
          </a:p>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The Finite Difference Method (FDM) is a numerical technique used to solve differential equations by approximating the derivatives of a mathematical function using discrete differences. FDM is commonly applied in various fields such as engineering, physics, and finance to solve problems where analytical solutions are difficult or impossible to obtain.</a:t>
            </a:r>
          </a:p>
          <a:p/>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Here is how the Finite Difference Method works in detail:</a:t>
            </a:r>
          </a:p>
          <a:p/>
          <a:p>
            <a:r>
              <a:t>1. Discretization: The first step in the FDM is to discretize the domain of the problem by dividing it into a grid or mesh of discrete points. In one dimension, this results in a series of points along the x-axis. In two or three dimensions, a grid of points is created.</a:t>
            </a:r>
          </a:p>
          <a:p/>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2. Approximation of Derivatives: The derivatives of the function with respect to the spatial variables are approximated using the difference quotients. For example, the first derivative with respect to x can be approximated using central, forward, or backward differences, while the second derivative can be approximated using central differences.</a:t>
            </a:r>
          </a:p>
          <a:p/>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3. Discretization of the Differential Equation: The original differential equation is then transformed into a system of algebraic equations by substituting the approximations of the derivatives into the equation.</a:t>
            </a:r>
          </a:p>
          <a:p/>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4. Boundary Conditions: Boundary conditions are essential in solving differential equations. They need to be discretized along the boundaries of the domain to be incorporated into the system of algebraic equations.</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p>
            <a:r>
              <a:t>Solving PDEs involves finding a function that satisfies the equation and any specified boundary or initial conditions. Various methods are used to solve PDEs, including separation of variables, eigenfunction expansions, Fourier transforms, and numerical techniques such as finite differences and finite element methods.</a:t>
            </a:r>
          </a:p>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5. Solution of the Algebraic Equations: The system of algebraic equations obtained from the discretized differential equation and boundary conditions can be solved using various numerical methods such as matrix inversion, iterative methods like Gauss-Seidel, or advanced techniques like LU decomposition.</a:t>
            </a:r>
          </a:p>
          <a:p/>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6. Convergence and Accuracy: The accuracy of the solution obtained using FDM depends on the resolution of the grid, the order of the difference approximations, and the stability of the numerical method. Convergence studies are necessary to ensure that the solution approaches the true solution as the grid size approaches zero.</a:t>
            </a:r>
          </a:p>
          <a:p/>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7. Implementation and Numerical Stability: Care must be taken to ensure the numerical stability of the FDM solution by selecting appropriate discretization schemes and time step sizes. Instabilities can lead to diverging solutions or inaccurate results.</a:t>
            </a:r>
          </a:p>
          <a:p/>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Finite Difference Method</a:t>
            </a:r>
          </a:p>
        </p:txBody>
      </p:sp>
      <p:sp>
        <p:nvSpPr>
          <p:cNvPr id="3" name="Content Placeholder 2"/>
          <p:cNvSpPr>
            <a:spLocks noGrp="1"/>
          </p:cNvSpPr>
          <p:nvPr>
            <p:ph idx="1"/>
          </p:nvPr>
        </p:nvSpPr>
        <p:spPr/>
        <p:txBody>
          <a:bodyPr/>
          <a:lstStyle/>
          <a:p>
            <a:r>
              <a:t>In summary, the Finite Difference Method is a powerful numerical technique for solving differential equations through the discretization of the domain, approximation of derivatives, transformation into algebraic equations, solution of the algebraic system, and careful consideration of convergence and numerical stability.</a:t>
            </a:r>
          </a:p>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The Finite Element Method (FEM), which is also known as Finite Element Analysis (FEA), is a numerical technique used for solving engineering and mathematical problems. FEM breaks down a complex problem into smaller and simpler parts called finite elements. By using this method, engineers and researchers can analyze various physical phenomena such as stress distribution, heat transfer, fluid flow, and structural analysis.</a:t>
            </a:r>
          </a:p>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p>
            <a:r>
              <a:t>Here is a detailed explanation of the Finite Element Method:</a:t>
            </a:r>
          </a:p>
          <a:p/>
          <a:p>
            <a:r>
              <a:t>1. Discretization of the domain: FEM begins with dividing the entire domain of the problem into finite elements. These elements are interconnected at specific points called nodes, forming a network known as the mesh. This process involves creating a mesh that accurately represents the geometry of the problem.</a:t>
            </a:r>
          </a:p>
          <a:p/>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2. Formulation of governing equations: Once the domain is discretized, the next step involves formulating the governing equations for each finite element. These equations are typically based on the laws of physics that govern the behavior of the system under consideration. Common examples include the equilibrium equations for structural analysis, heat transfer equations for thermal analysis, and Navier-Stokes equations for fluid flow problems.</a:t>
            </a:r>
          </a:p>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p>
            <a:r>
              <a:t>3. Assembly of the global system of equations: After deriving the equations for each finite element, they are assembled into a global system of equations that represents the entire problem. This system of equations accounts for the interactions between neighboring elements and the boundary conditions of the problem.</a:t>
            </a:r>
          </a:p>
          <a:p/>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4. Application of boundary conditions: Boundary conditions are essential constraints that define the behavior of the system at its boundaries. These conditions are applied to the global system of equations to accurately simulate the real-world problem being analyzed.</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3. Nonlinear First-Order PDEs</a:t>
            </a:r>
          </a:p>
          <a:p>
            <a:r>
              <a:t>    B. Solution Methods for First-Order PDEs</a:t>
            </a:r>
          </a:p>
          <a:p>
            <a:r>
              <a:t>        1. Method of Characteristics</a:t>
            </a:r>
          </a:p>
          <a:p>
            <a:r>
              <a:t>        2. Separation of Variables</a:t>
            </a:r>
          </a:p>
          <a:p>
            <a:r>
              <a:t>        3. Exact Equations</a:t>
            </a:r>
          </a:p>
          <a:p/>
          <a:p>
            <a:r>
              <a:t>III. Second-Order Partial Differential Equations</a:t>
            </a:r>
          </a:p>
          <a:p>
            <a:r>
              <a:t>    A. Classification of Second-Order PDEs</a:t>
            </a:r>
          </a:p>
          <a:p>
            <a:r>
              <a:t>        1. Elliptic PDEs</a:t>
            </a:r>
          </a:p>
          <a:p>
            <a:r>
              <a:t>        2. Parabolic PDEs</a:t>
            </a:r>
          </a:p>
          <a:p>
            <a:r>
              <a:t>        3. Hyperbolic PDEs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 to Partial Differential Equations</a:t>
            </a:r>
          </a:p>
        </p:txBody>
      </p:sp>
      <p:sp>
        <p:nvSpPr>
          <p:cNvPr id="3" name="Content Placeholder 2"/>
          <p:cNvSpPr>
            <a:spLocks noGrp="1"/>
          </p:cNvSpPr>
          <p:nvPr>
            <p:ph idx="1"/>
          </p:nvPr>
        </p:nvSpPr>
        <p:spPr/>
        <p:txBody>
          <a:bodyPr/>
          <a:lstStyle/>
          <a:p>
            <a:r>
              <a:t>Studying PDEs is crucial in many scientific and engineering disciplines as they provide a powerful mathematical framework for modeling and analyzing physical systems. They are used in fields such as fluid dynamics, quantum mechanics, electromagnetism, and structural mechanics to predict and understand the behavior of systems governed by partial differential equations.</a:t>
            </a:r>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5. Solution of the system of equations: The global system of equations is solved using numerical techniques such as matrix inversion, iterative solvers, and optimization algorithms. The resulting solution provides valuable insights into the behavior of the system, such as stress distributions, temperature profiles, or fluid velocities.</a:t>
            </a:r>
          </a:p>
          <a:p/>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6. Post-processing: Once the solution is obtained, post-processing techniques are used to analyze and visualize the results. Engineers can generate contour plots, animations, and graphs to interpret the data and make informed decisions based on the analysis.</a:t>
            </a:r>
          </a:p>
          <a:p/>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Finite Element Method</a:t>
            </a:r>
          </a:p>
        </p:txBody>
      </p:sp>
      <p:sp>
        <p:nvSpPr>
          <p:cNvPr id="3" name="Content Placeholder 2"/>
          <p:cNvSpPr>
            <a:spLocks noGrp="1"/>
          </p:cNvSpPr>
          <p:nvPr>
            <p:ph idx="1"/>
          </p:nvPr>
        </p:nvSpPr>
        <p:spPr/>
        <p:txBody>
          <a:bodyPr/>
          <a:lstStyle/>
          <a:p>
            <a:r>
              <a:t>Overall, the Finite Element Method is a powerful computational tool that is widely used in various engineering disciplines to simulate and analyze complex systems. By accurately modeling physical phenomena and solving the governing equations numerically, FEM enables engineers to optimize designs, predict performance, and troubleshoot potential issues efficiently.</a:t>
            </a:r>
          </a:p>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r>
              <a:t>The C. Spectral Method, short for "Cumulant Spectral Method," is a mathematical technique used in signal processing and spectral analysis. It is primarily utilized for estimating the power spectral density (PSD) of a stochastic signal by analyzing the higher-order moments of the signal, known as cumulants.</a:t>
            </a:r>
          </a:p>
          <a:p/>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r>
              <a:t>In order to understand the C. Spectral Method, it is important to first comprehend the concept of spectral analysis. Spectral analysis involves the decomposition of a signal into its frequency components, providing valuable insights into the underlying characteristics of the signal in the frequency domain. The power spectral density is a fundamental concept in spectral analysis, representing the distribution of power of a signal over various frequencies.</a:t>
            </a:r>
          </a:p>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p>
            <a:r>
              <a:t>The C. Spectral Method differs from traditional spectral analysis methods, such as the Fourier transform-based methods, by focusing on the statistical properties of the signal rather than its time-domain or frequency-domain representation. By estimating the cumulants of the signal, the C. Spectral Method offers a different perspective on analyzing the signal's spectral content.</a:t>
            </a:r>
          </a:p>
          <a:p/>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r>
              <a:t>Cumulants are statistical measures that capture the higher-order moments of a random variable or signal. The first four cumulants are typically calculated in the C. Spectral Method, namely the mean (first cumulant), variance (second cumulant), skewness (third cumulant), and kurtosis (fourth cumulant). These cumulants provide information about the central tendency, spread, symmetry, and peakedness of the signal, respectively.</a:t>
            </a:r>
          </a:p>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p>
            <a:r>
              <a:t>By leveraging the relationship between the cumulants and the power spectral density, the C. Spectral Method can estimate the PSD of a signal without relying on traditional Fourier transform techniques. This approach is particularly useful when dealing with non-Gaussian and non-stationary signals, where classic methods may not be as effective.</a:t>
            </a:r>
          </a:p>
          <a:p/>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Spectral Method</a:t>
            </a:r>
          </a:p>
        </p:txBody>
      </p:sp>
      <p:sp>
        <p:nvSpPr>
          <p:cNvPr id="3" name="Content Placeholder 2"/>
          <p:cNvSpPr>
            <a:spLocks noGrp="1"/>
          </p:cNvSpPr>
          <p:nvPr>
            <p:ph idx="1"/>
          </p:nvPr>
        </p:nvSpPr>
        <p:spPr/>
        <p:txBody>
          <a:bodyPr/>
          <a:lstStyle/>
          <a:p>
            <a:r>
              <a:t>In summary, the C. Spectral Method is a specialized technique in spectral analysis that utilizes cumulants to estimate the power spectral density of a signal. By focusing on the statistical properties of the signal, this method offers an alternative approach to traditional spectral analysis methods and can be beneficial in analyzing complex and non-standard signals.</a:t>
            </a:r>
          </a:p>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Numerical stability and convergence analysis are essential concepts in the field of numerical analysis, which focuses on developing algorithms and numerical techniques to solve mathematical problems using computers. Let's break down these concepts in detail:</a:t>
            </a:r>
          </a:p>
          <a:p/>
          <a:p>
            <a:r>
              <a:t>1. **Numerical Stability:**</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r>
              <a:t>A partial differential equation (PDE) is a type of differential equation that involves multiple independent variables and their partial derivatives. It is used to model many physical phenomena in areas such as physics, engineering, economics, and biology. </a:t>
            </a:r>
          </a:p>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Numerical stability refers to the behavior of an algorithm when small perturbations are introduced into the input data or the algorithm itself. A stable algorithm produces numerical results that are not significantly affected by small changes in the input data or the computational process. In contrast, an unstable algorithm may amplify these perturbations, leading to inaccurate results or even numerical instability.</a:t>
            </a:r>
          </a:p>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p>
            <a:r>
              <a:t>There are two main types of numerical stability:</a:t>
            </a:r>
          </a:p>
          <a:p>
            <a:r>
              <a:t>- **Forward Stability:** An algorithm is forward stable if the computed solution is close to the exact solution of a slightly perturbed problem. In other words, the error in the output is proportional to the error in the input.</a:t>
            </a:r>
          </a:p>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 **Backward Stability:** An algorithm is backward stable if it computes the exact solution to a slightly perturbed version of the original problem. In this case, the computed solution is the exact solution to a slightly modified input problem.</a:t>
            </a:r>
          </a:p>
          <a:p/>
          <a:p>
            <a:r>
              <a:t>2. **Convergence Analysis:**</a:t>
            </a:r>
          </a:p>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Convergence analysis is the process of determining whether a numerical algorithm converges to the correct solution as the computational resources (such as the number of iterations or grid points) increase. In the context of numerical methods, convergence can refer to various aspects:</a:t>
            </a:r>
          </a:p>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 **Convergence Rate:** This measures how fast a numerical method approaches the exact solution as the number of iterations increases.</a:t>
            </a:r>
          </a:p>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 **Order of Convergence:** The order of convergence characterizes how quickly the error decreases with each iteration. For example, a method with linear convergence reduces the error by a constant factor at each step, while a method with quadratic convergence squares the error reduction at each step.</a:t>
            </a:r>
          </a:p>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 **Asymptotic Convergence:** It describes whether a numerical method eventually converges to the exact solution as the resolution of the computational grid or the refinement of the iteration process approaches infinity.</a:t>
            </a:r>
          </a:p>
          <a:p/>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Convergence analysis is crucial in assessing the reliability and efficiency of numerical methods. It helps researchers and practitioners understand the behavior of algorithms, identify potential issues such as slow convergence or divergence, and optimize the computational process to achieve accurate and stable results.</a:t>
            </a:r>
          </a:p>
          <a:p/>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Numerical Stability and Convergence Analysis</a:t>
            </a:r>
          </a:p>
        </p:txBody>
      </p:sp>
      <p:sp>
        <p:nvSpPr>
          <p:cNvPr id="3" name="Content Placeholder 2"/>
          <p:cNvSpPr>
            <a:spLocks noGrp="1"/>
          </p:cNvSpPr>
          <p:nvPr>
            <p:ph idx="1"/>
          </p:nvPr>
        </p:nvSpPr>
        <p:spPr/>
        <p:txBody>
          <a:bodyPr/>
          <a:lstStyle/>
          <a:p>
            <a:r>
              <a:t>In summary, numerical stability ensures that algorithms provide reliable results in the presence of small perturbations, while convergence analysis evaluates the correctness and efficiency of numerical methods as computational resources increase. Both concepts are fundamental to the design and evaluation of numerical algorithms in various scientific and engineering disciplines.</a:t>
            </a:r>
          </a:p>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Numerical stability and convergence analysis are essential concepts in the field of numerical analysis, which focuses on developing algorithms and numerical techniques to solve mathematical problems using computers. Let's break down these concepts in detail:</a:t>
            </a:r>
          </a:p>
          <a:p/>
          <a:p>
            <a:r>
              <a:t>1. **Numerical Stability:**</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r>
              <a:t>In a PDE, the unknown function depends on several variables, and the equation relates the partial derivatives of this function with respect to those variables. The general form of a partial differential equation is typically expressed as:</a:t>
            </a:r>
          </a:p>
          <a:p/>
          <a:p>
            <a:r>
              <a:t>F(x1, x2, ..., xn, u, ∂u/∂x1, ∂u/∂x2, ..., ∂^2u/∂x1∂x2, ..., ∂^nu/∂xn^n) = 0</a:t>
            </a:r>
          </a:p>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Numerical stability refers to the behavior of an algorithm when small perturbations are introduced into the input data or the algorithm itself. A stable algorithm produces numerical results that are not significantly affected by small changes in the input data or the computational process. In contrast, an unstable algorithm may amplify these perturbations, leading to inaccurate results or even numerical instability.</a:t>
            </a:r>
          </a:p>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There are two main types of numerical stability:</a:t>
            </a:r>
          </a:p>
          <a:p>
            <a:r>
              <a:t>- **Forward Stability:** An algorithm is forward stable if the computed solution is close to the exact solution of a slightly perturbed problem. In other words, the error in the output is proportional to the error in the input.</a:t>
            </a:r>
          </a:p>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**Backward Stability:** An algorithm is backward stable if it computes the exact solution to a slightly perturbed version of the original problem. In this case, the computed solution is the exact solution to a slightly modified input problem.</a:t>
            </a:r>
          </a:p>
          <a:p/>
          <a:p>
            <a:r>
              <a:t>2. **Convergence Analysis:**</a:t>
            </a:r>
          </a:p>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Convergence analysis is the process of determining whether a numerical algorithm converges to the correct solution as the computational resources (such as the number of iterations or grid points) increase. In the context of numerical methods, convergence can refer to various aspects:</a:t>
            </a:r>
          </a:p>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**Convergence Rate:** This measures how fast a numerical method approaches the exact solution as the number of iterations increases.</a:t>
            </a:r>
          </a:p>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**Order of Convergence:** The order of convergence characterizes how quickly the error decreases with each iteration. For example, a method with linear convergence reduces the error by a constant factor at each step, while a method with quadratic convergence squares the error reduction at each step.</a:t>
            </a:r>
          </a:p>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**Asymptotic Convergence:** It describes whether a numerical method eventually converges to the exact solution as the resolution of the computational grid or the refinement of the iteration process approaches infinity.</a:t>
            </a:r>
          </a:p>
          <a:p/>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Convergence analysis is crucial in assessing the reliability and efficiency of numerical methods. It helps researchers and practitioners understand the behavior of algorithms, identify potential issues such as slow convergence or divergence, and optimize the computational process to achieve accurate and stable results.</a:t>
            </a:r>
          </a:p>
          <a:p/>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numerical stability ensures that algorithms provide reliable results in the presence of small perturbations, while convergence analysis evaluates the correctness and efficiency of numerical methods as computational resources increase. Both concepts are fundamental to the design and evaluation of numerical algorithms in various scientific and engineering disciplines.</a:t>
            </a:r>
          </a:p>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Partial Differential Equations (PDEs) play a crucial role in modeling and analyzing various phenomena in science, engineering, and many other fields. Here are some of the important applications of PDEs in various disciplines:</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r>
              <a:t>where u is the unknown function that depends on the independent variables x1, x2, ..., xn, and their partial derivatives up to some order n.</a:t>
            </a:r>
          </a:p>
          <a:p/>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1. **Heat Conduction**: PDEs are widely used to model heat conduction in materials. The heat equation, a type of second-order PDE, describes how temperature changes over time and space in a given material. By solving the heat equation, engineers can predict temperature distributions in complex systems and optimize heat transfer processes.</a:t>
            </a:r>
          </a:p>
          <a:p/>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2. **Fluid Dynamics**: PDEs are fundamental in the study of fluid flow phenomena. The Navier-Stokes equations, a set of nonlinear PDEs, govern the motion of fluids and are used to model airflow over an aircraft wing, ocean currents, and weather patterns. Understanding and solving the Navier-Stokes equations are essential in designing efficient aerodynamic structures and predicting weather patterns.</a:t>
            </a:r>
          </a:p>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p>
            <a:r>
              <a:t>3. **Electromagnetism**: In physics and engineering, Maxwell's equations are a set of PDEs that describe the behavior of electric and magnetic fields. These equations are essential in the design of antennas, electronic circuits, and electromagnetic devices. Solving Maxwell's equations helps engineers optimize the performance of electromagnetic systems.</a:t>
            </a:r>
          </a:p>
          <a:p/>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4. **Quantum Mechanics**: Schrödinger's equation, a type of PDE, is foundational in quantum mechanics. This equation describes how the wave function of a quantum system evolves over time. By solving Schrödinger's equation, physicists can predict the behavior of quantum particles and understand complex quantum systems.</a:t>
            </a:r>
          </a:p>
          <a:p/>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5. **Financial Mathematics**: PDEs are also used in financial mathematics to model the pricing of financial derivatives, such as options and futures contracts. The Black-Scholes equation, a PDE derived in the field of quantitative finance, helps investors and financial analysts determine the fair value of derivative securities in financial markets.</a:t>
            </a:r>
          </a:p>
          <a:p/>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6. **Image Processing**: PDEs are applied in image processing and computer vision for tasks such as image denoising, image segmentation, and image inpainting. PDE-based models help enhance image quality, extract meaningful features from images, and reconstruct missing parts of images.</a:t>
            </a:r>
          </a:p>
          <a:p/>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7. **Biology and Medicine**: PDEs are used in modeling various biological processes, such as diffusion of substances in tissues, nerve impulse propagation, and tumor growth. By using PDEs, researchers can simulate and analyze complex biological systems, leading to advancements in drug delivery, disease diagnosis, and treatment.</a:t>
            </a:r>
          </a:p>
          <a:p/>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Applications of Partial Differential Equations</a:t>
            </a:r>
          </a:p>
        </p:txBody>
      </p:sp>
      <p:sp>
        <p:nvSpPr>
          <p:cNvPr id="3" name="Content Placeholder 2"/>
          <p:cNvSpPr>
            <a:spLocks noGrp="1"/>
          </p:cNvSpPr>
          <p:nvPr>
            <p:ph idx="1"/>
          </p:nvPr>
        </p:nvSpPr>
        <p:spPr/>
        <p:txBody>
          <a:bodyPr/>
          <a:lstStyle/>
          <a:p>
            <a:r>
              <a:t>In summary, PDEs have diverse applications across different fields, enabling scientists, engineers, and researchers to model and analyze complex phenomena, optimize processes, and make informed decisions based on mathematical modeling and simulations.</a:t>
            </a:r>
          </a:p>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Heat conduction and diffusion problems are extremely important in the field of physics and engineering, as they deal with the transfer of heat through a material or medium. The processes of conduction and diffusion are fundamental mechanisms by which heat is transferred from a region of higher temperature to a region of lower temperature.</a:t>
            </a:r>
          </a:p>
          <a:p/>
          <a:p>
            <a:r>
              <a:t>1. **Heat Conduction:**</a:t>
            </a:r>
          </a:p>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**Definition:** Heat conduction is the process by which heat energy is transmitted through a substance without any apparent movement of the substance itself.</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r>
              <a:t>Partial differential equations can be classified into various types based on their order, linearity, and the number of independent variables involved. Common types of partial differential equations include elliptic equations, parabolic equations, and hyperbolic equations. These classifications help determine the appropriate methods for solving the equations and understanding the behavior of the solutions.</a:t>
            </a:r>
          </a:p>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**Mechanism:** In solids, heat conduction occurs due to the transfer of thermal energy through the vibration and collision of atoms and free electrons. The hotter particles transfer their kinetic energy to neighboring particles, leading to a net flow of heat.</a:t>
            </a:r>
          </a:p>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**Mathematical Description:** Heat conduction is governed by Fourier's Law of Heat Conduction, which states that the rate of heat transfer is proportional to the negative gradient of the temperature in the direction of heat flow. The equation can be written as: </a:t>
            </a:r>
          </a:p>
          <a:p>
            <a:r>
              <a:t>     \[q = -k \cdot A \cdot \frac{dT}{dx}\]</a:t>
            </a:r>
          </a:p>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where \(q\) is the heat transfer rate, \(k\) is the thermal conductivity of the material, \(A\) is the cross-sectional area through which heat is flowing, and \(\frac{dT}{dx}\) is the temperature gradient.</a:t>
            </a:r>
          </a:p>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**Applications:** Heat conduction is prominent in various engineering applications such as designing heat exchangers, analyzing thermal insulation, studying temperature distribution in materials, and simulating heat transfer in electronic devices.</a:t>
            </a:r>
          </a:p>
          <a:p/>
          <a:p>
            <a:r>
              <a:t>2. **Diffusion:**</a:t>
            </a:r>
          </a:p>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**Definition:** Diffusion is the process by which particles move from an area of high concentration to an area of low concentration, leading to the equalization of concentration throughout a system.</a:t>
            </a:r>
          </a:p>
          <a:p>
            <a:r>
              <a:t>   - **Mechanism:** In the context of heat diffusion, it refers to the migration of thermal energy from a region of high temperature to a region of lower temperature due to random particle motion.</a:t>
            </a:r>
          </a:p>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**Mathematical Description:** Diffusion processes are often described using Fick's laws of diffusion, which relate the flux of particles to the concentration gradient and diffusion coefficient of the substance. The equations define how the quantity of a substance changes over time and space.</a:t>
            </a:r>
          </a:p>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**Applications:** Diffusion plays a crucial role in various scientific disciplines, such as in chemical engineering processes, biological systems, environmental studies, and material science applications.</a:t>
            </a:r>
          </a:p>
          <a:p/>
          <a:p>
            <a:r>
              <a:t>3. **Heat Conduction and Diffusion Problems:**</a:t>
            </a:r>
          </a:p>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**Analysis:** When dealing with heat conduction and diffusion problems, engineers and scientists often solve partial differential equations (PDEs) that describe how temperature or concentration varies with time and position in a given system. These PDEs are derived from fundamental principles of conservation of energy or mass.</a:t>
            </a:r>
          </a:p>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**Numerical Methods:** Solving heat conduction and diffusion problems analytically can be challenging for complex geometries or boundary conditions. Therefore, numerical methods such as finite difference, finite element, and finite volume methods are commonly used to approximate solutions and simulate heat transfer processes.</a:t>
            </a:r>
          </a:p>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   - **Experimental Validation:** Experimental testing is also crucial in validating the results obtained from numerical simulations. Techniques like thermal imaging, thermocouples, and heat flux sensors are employed to measure temperatures and heat fluxes in real-world applications.</a:t>
            </a:r>
          </a:p>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p>
            <a:r>
              <a:t>Solving PDEs can be a complex and challenging task due to the involvement of multiple variables and derivatives. Different techniques are used to solve various types of PDEs, such as separation of variables, method of characteristics, Fourier transform, Laplace transform, finite element methods, and numerical methods like finite-difference methods and finite element methods.</a:t>
            </a:r>
          </a:p>
          <a:p/>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Heat Conduction and Diffusion Problems</a:t>
            </a:r>
          </a:p>
        </p:txBody>
      </p:sp>
      <p:sp>
        <p:nvSpPr>
          <p:cNvPr id="3" name="Content Placeholder 2"/>
          <p:cNvSpPr>
            <a:spLocks noGrp="1"/>
          </p:cNvSpPr>
          <p:nvPr>
            <p:ph idx="1"/>
          </p:nvPr>
        </p:nvSpPr>
        <p:spPr/>
        <p:txBody>
          <a:bodyPr/>
          <a:lstStyle/>
          <a:p>
            <a:r>
              <a:t>In conclusion, heat conduction and diffusion problems are essential in understanding how heat is transferred within materials and systems. The interplay between conduction and diffusion mechanisms influences a wide range of phenomena in nature and technology, making these concepts key components of heat transfer studies.</a:t>
            </a:r>
          </a:p>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Wave propagation and vibrations are fundamental concepts in physics that describe the transmission of energy through a medium via the oscillation of particles or fields. Waves can be classified into various types, including mechanical waves, electromagnetic waves, and quantum mechanical waves. Vibrations, on the other hand, refer to the back-and-forth or up-and-down motion of an object around a stable equilibrium position.</a:t>
            </a:r>
          </a:p>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p>
            <a:r>
              <a:t>1. **Wave Propagation:**</a:t>
            </a:r>
          </a:p>
          <a:p>
            <a:r>
              <a:t>   - **Mechanical Waves:** These waves require a medium to propagate, such as sound waves and seismic waves. In a mechanical wave, energy is transferred through the vibration of particles in the medium.</a:t>
            </a:r>
          </a:p>
          <a:p>
            <a:r>
              <a:t>   - **Electromagnetic Waves:** These waves do not require a medium and can travel through a vacuum. Examples include light waves, radio waves, and X-rays.</a:t>
            </a:r>
          </a:p>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   - **Quantum Mechanical Waves:** In quantum mechanics, particles can exhibit wave-like properties, described by wave functions. The behavior of particles at the quantum level is often described in terms of wave-particle duality.</a:t>
            </a:r>
          </a:p>
          <a:p/>
          <a:p>
            <a:r>
              <a:t>2. **Characteristics of Waves:**</a:t>
            </a:r>
          </a:p>
          <a:p>
            <a:r>
              <a:t>   - **Wavelength:** The distance between two adjacent points in a wave that are in phase with each other.</a:t>
            </a:r>
          </a:p>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   - **Frequency:** The number of complete cycles of a wave that occur in a certain time period.</a:t>
            </a:r>
          </a:p>
          <a:p>
            <a:r>
              <a:t>   - **Amplitude:** The maximum displacement of a wave from its equilibrium position.</a:t>
            </a:r>
          </a:p>
          <a:p>
            <a:r>
              <a:t>   - **Propagation Speed:** The speed at which a wave travels through a medium.</a:t>
            </a:r>
          </a:p>
          <a:p/>
          <a:p>
            <a:r>
              <a:t>3. **Wave Behavior:**</a:t>
            </a:r>
          </a:p>
          <a:p>
            <a:r>
              <a:t>   - **Reflection:** Waves can bounce off surfaces and change direction.</a:t>
            </a:r>
          </a:p>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   - **Refraction:** Waves can bend when they pass from one medium to another.</a:t>
            </a:r>
          </a:p>
          <a:p>
            <a:r>
              <a:t>   - **Diffraction:** Waves can spread out when they encounter an obstacle or opening.</a:t>
            </a:r>
          </a:p>
          <a:p>
            <a:r>
              <a:t>   - **Interference:** When waves overlap, they can either amplify (constructive interference) or cancel out (destructive interference) each other.</a:t>
            </a:r>
          </a:p>
          <a:p/>
          <a:p>
            <a:r>
              <a:t>4. **Vibrations:**</a:t>
            </a:r>
          </a:p>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   - Vibrations involve repetitive motion around an equilibrium position.</a:t>
            </a:r>
          </a:p>
          <a:p>
            <a:r>
              <a:t>   - They can occur in various forms, such as mechanical vibrations (like a guitar string), acoustic vibrations (sound waves), or electromagnetic vibrations (light waves).</a:t>
            </a:r>
          </a:p>
          <a:p>
            <a:r>
              <a:t>   - Vibrations are often characterized by parameters such as frequency, amplitude, and damping, which determine their behavior and properties.</a:t>
            </a:r>
          </a:p>
          <a:p/>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Wave Propagation and Vibrations</a:t>
            </a:r>
          </a:p>
        </p:txBody>
      </p:sp>
      <p:sp>
        <p:nvSpPr>
          <p:cNvPr id="3" name="Content Placeholder 2"/>
          <p:cNvSpPr>
            <a:spLocks noGrp="1"/>
          </p:cNvSpPr>
          <p:nvPr>
            <p:ph idx="1"/>
          </p:nvPr>
        </p:nvSpPr>
        <p:spPr/>
        <p:txBody>
          <a:bodyPr/>
          <a:lstStyle/>
          <a:p>
            <a:r>
              <a:t>In summary, wave propagation and vibrations play a crucial role in various natural phenomena and technological applications. Understanding these concepts helps explain the behavior of light, sound, seismic waves, and many other physical phenomena.</a:t>
            </a:r>
          </a:p>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Fluid Dynamics and Navier-Stokes Equations</a:t>
            </a:r>
          </a:p>
        </p:txBody>
      </p:sp>
      <p:sp>
        <p:nvSpPr>
          <p:cNvPr id="3" name="Content Placeholder 2"/>
          <p:cNvSpPr>
            <a:spLocks noGrp="1"/>
          </p:cNvSpPr>
          <p:nvPr>
            <p:ph idx="1"/>
          </p:nvPr>
        </p:nvSpPr>
        <p:spPr/>
        <p:txBody>
          <a:bodyPr/>
          <a:lstStyle/>
          <a:p>
            <a:r>
              <a:t>Fluid dynamics is the study of how fluids (liquids and gases) move and interact with their surroundings. It is a branch of physics and engineering that deals with the behavior of fluids in motion and at rest. Fluid dynamics is important in various applications such as aerospace engineering, meteorology, oceanography, and chemical engineering.</a:t>
            </a:r>
          </a:p>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Partial Differential Equations</a:t>
            </a:r>
          </a:p>
        </p:txBody>
      </p:sp>
      <p:sp>
        <p:nvSpPr>
          <p:cNvPr id="3" name="Content Placeholder 2"/>
          <p:cNvSpPr>
            <a:spLocks noGrp="1"/>
          </p:cNvSpPr>
          <p:nvPr>
            <p:ph idx="1"/>
          </p:nvPr>
        </p:nvSpPr>
        <p:spPr/>
        <p:txBody>
          <a:bodyPr/>
          <a:lstStyle/>
          <a:p>
            <a:r>
              <a:t>Partial differential equations play a crucial role in many scientific fields by providing mathematical models to describe the behavior of physical systems over time and space. They are essential tools for understanding phenomena such as heat conduction, fluid dynamics, electromagnetic fields, quantum mechanics, and much more.</a:t>
            </a:r>
          </a:p>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Fluid Dynamics and Navier-Stokes Equations</a:t>
            </a:r>
          </a:p>
        </p:txBody>
      </p:sp>
      <p:sp>
        <p:nvSpPr>
          <p:cNvPr id="3" name="Content Placeholder 2"/>
          <p:cNvSpPr>
            <a:spLocks noGrp="1"/>
          </p:cNvSpPr>
          <p:nvPr>
            <p:ph idx="1"/>
          </p:nvPr>
        </p:nvSpPr>
        <p:spPr/>
        <p:txBody>
          <a:bodyPr/>
          <a:lstStyle/>
          <a:p>
            <a:r>
              <a:t>The Navier-Stokes equations are a set of partial differential equations that describe the motion of a fluid. These equations were developed by Claude-Louis Navier and George Gabriel Stokes in the 19th century. The Navier-Stokes equations are fundamental in fluid dynamics and are used to model and simulate the behavior of fluids in various situations.</a:t>
            </a:r>
          </a:p>
          <a:p/>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Fluid Dynamics and Navier-Stokes Equations</a:t>
            </a:r>
          </a:p>
        </p:txBody>
      </p:sp>
      <p:sp>
        <p:nvSpPr>
          <p:cNvPr id="3" name="Content Placeholder 2"/>
          <p:cNvSpPr>
            <a:spLocks noGrp="1"/>
          </p:cNvSpPr>
          <p:nvPr>
            <p:ph idx="1"/>
          </p:nvPr>
        </p:nvSpPr>
        <p:spPr/>
        <p:txBody>
          <a:bodyPr/>
          <a:lstStyle/>
          <a:p>
            <a:r>
              <a:t>The Navier-Stokes equations can be quite complex and involve terms representing the conservation of mass, momentum, and energy. The equations are written in vector form and are expressed in terms of the velocity field, pressure, density, and viscosity of the fluid. The Navier-Stokes equations can be used to predict the flow of fluids in situations ranging from simple pipe flow to more complex scenarios such as airflow over an aircraft wing.</a:t>
            </a:r>
          </a:p>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Fluid Dynamics and Navier-Stokes Equations</a:t>
            </a:r>
          </a:p>
        </p:txBody>
      </p:sp>
      <p:sp>
        <p:nvSpPr>
          <p:cNvPr id="3" name="Content Placeholder 2"/>
          <p:cNvSpPr>
            <a:spLocks noGrp="1"/>
          </p:cNvSpPr>
          <p:nvPr>
            <p:ph idx="1"/>
          </p:nvPr>
        </p:nvSpPr>
        <p:spPr/>
        <p:txBody>
          <a:bodyPr/>
          <a:lstStyle/>
          <a:p/>
          <a:p>
            <a:r>
              <a:t>Solving the Navier-Stokes equations analytically is often difficult, if not impossible, due to their nonlinear nature. Numerical methods, such as computational fluid dynamics (CFD), are commonly used to solve the Navier-Stokes equations in practical applications. These numerical methods involve discretizing the equations into a grid and solving them iteratively to obtain a numerical solution.</a:t>
            </a:r>
          </a:p>
          <a:p/>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Fluid Dynamics and Navier-Stokes Equations</a:t>
            </a:r>
          </a:p>
        </p:txBody>
      </p:sp>
      <p:sp>
        <p:nvSpPr>
          <p:cNvPr id="3" name="Content Placeholder 2"/>
          <p:cNvSpPr>
            <a:spLocks noGrp="1"/>
          </p:cNvSpPr>
          <p:nvPr>
            <p:ph idx="1"/>
          </p:nvPr>
        </p:nvSpPr>
        <p:spPr/>
        <p:txBody>
          <a:bodyPr/>
          <a:lstStyle/>
          <a:p>
            <a:r>
              <a:t>Overall, fluid dynamics and the Navier-Stokes equations play a crucial role in understanding and predicting the behavior of fluids in various engineering and scientific disciplines. They are essential tools for designing efficient and safe systems that involve fluid flow, such as aircraft, ships, pipelines, and even weather forecasting models.</a:t>
            </a:r>
          </a:p>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Electromagnetic theory is a branch of physics that deals with the study of electromagnetic fields, which are fundamental to the behavior of charged particles. This theory is based on Maxwell's equations, a set of four fundamental equations that describe how electric and magnetic fields interact and propagate.</a:t>
            </a:r>
          </a:p>
          <a:p/>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Maxwell's equations were formulated by Scottish physicist James Clerk Maxwell in the 19th century and have since become a cornerstone of classical electromagnetism. These equations are as follows:</a:t>
            </a:r>
          </a:p>
          <a:p/>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1. Gauss's Law for Electricity: This equation states that the electric flux through a closed surface is proportional to the total charge enclosed by the surface, divided by the permittivity of free space. Mathematically, it is written as ∮E ⋅ dA = Q / ε₀, where E is the electric field, dA is an element of surface area, Q is the total charge enclosed, and ε₀ is the permittivity of free space.</a:t>
            </a:r>
          </a:p>
          <a:p/>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2. Gauss's Law for Magnetism: This equation states that the magnetic flux through a closed surface is always zero, which implies the nonexistence of magnetic monopoles. Mathematically, it is written as ∮B ⋅ dA = 0, where B is the magnetic field.</a:t>
            </a:r>
          </a:p>
          <a:p/>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3. Faraday's Law of Electromagnetic Induction: This equation describes how a changing magnetic field induces an electromotive force (emf) and subsequently an electric field. Mathematically, it is written as ∮E ⋅ ds = -dΦB/dt, where E is the electric field, ds is an element of path along a closed loop, ΦB is the magnetic flux, and d/dt denotes the derivative with respect to time.</a:t>
            </a:r>
          </a:p>
          <a:p/>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4. Ampère's Law with Maxwell's Addition: This equation relates the circulation of the magnetic field around a closed loop to the current passing through the loop and the rate of change of the electric field. Mathematically, it is written as ∮B ⋅ ds = μ₀(I + ε₀(dΦE/dt)), where B is the magnetic field, ds is an element of path along a closed loop, μ₀ is the permeability of free space, I is the current passing through the loop, ε₀ is the permittivity of free space, ΦE is the electric flux, and d/dt denotes the derivative with respect to time.</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In the context of classifying PDEs, there are various types based on their properties and characteristics. In this case, let's focus on the B. Types of Partial Differential Equations:</a:t>
            </a:r>
          </a:p>
          <a:p/>
          <a:p>
            <a:r>
              <a:t>1. **Elliptic PDEs**:</a:t>
            </a:r>
          </a:p>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Electromagnetic Theory and Maxwell's Equations</a:t>
            </a:r>
          </a:p>
        </p:txBody>
      </p:sp>
      <p:sp>
        <p:nvSpPr>
          <p:cNvPr id="3" name="Content Placeholder 2"/>
          <p:cNvSpPr>
            <a:spLocks noGrp="1"/>
          </p:cNvSpPr>
          <p:nvPr>
            <p:ph idx="1"/>
          </p:nvPr>
        </p:nvSpPr>
        <p:spPr/>
        <p:txBody>
          <a:bodyPr/>
          <a:lstStyle/>
          <a:p>
            <a:r>
              <a:t>Maxwell's equations play a crucial role in understanding and predicting electromagnetic phenomena, such as light propagation, radio waves, and electrical circuits. They unify the theories of electricity and magnetism into a single framework, demonstrating the interconnected nature of these phenomena. Additionally, Maxwell's equations have paved the way for the development of technologies such as wireless communication, electric power generation, and modern electronics.</a:t>
            </a:r>
          </a:p>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Electromagnetic theory is a branch of physics that deals with the study of electromagnetic fields, which are fundamental to the behavior of charged particles. This theory is based on Maxwell's equations, a set of four fundamental equations that describe how electric and magnetic fields interact and propagate.</a:t>
            </a:r>
          </a:p>
          <a:p/>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Maxwell's equations were formulated by Scottish physicist James Clerk Maxwell in the 19th century and have since become a cornerstone of classical electromagnetism. These equations are as follows:</a:t>
            </a:r>
          </a:p>
          <a:p/>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Gauss's Law for Electricity: This equation states that the electric flux through a closed surface is proportional to the total charge enclosed by the surface, divided by the permittivity of free space. Mathematically, it is written as ∮E ⋅ dA = Q / ε₀, where E is the electric field, dA is an element of surface area, Q is the total charge enclosed, and ε₀ is the permittivity of free space.</a:t>
            </a:r>
          </a:p>
          <a:p/>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Gauss's Law for Magnetism: This equation states that the magnetic flux through a closed surface is always zero, which implies the nonexistence of magnetic monopoles. Mathematically, it is written as ∮B ⋅ dA = 0, where B is the magnetic field.</a:t>
            </a:r>
          </a:p>
          <a:p/>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Faraday's Law of Electromagnetic Induction: This equation describes how a changing magnetic field induces an electromotive force (emf) and subsequently an electric field. Mathematically, it is written as ∮E ⋅ ds = -dΦB/dt, where E is the electric field, ds is an element of path along a closed loop, ΦB is the magnetic flux, and d/dt denotes the derivative with respect to time.</a:t>
            </a:r>
          </a:p>
          <a:p/>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Ampère's Law with Maxwell's Addition: This equation relates the circulation of the magnetic field around a closed loop to the current passing through the loop and the rate of change of the electric field. Mathematically, it is written as ∮B ⋅ ds = μ₀(I + ε₀(dΦE/dt)), where B is the magnetic field, ds is an element of path along a closed loop, μ₀ is the permeability of free space, I is the current passing through the loop, ε₀ is the permittivity of free space, ΦE is the electric flux, and d/dt denotes the derivative with respect to time.</a:t>
            </a:r>
          </a:p>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Maxwell's equations play a crucial role in understanding and predicting electromagnetic phenomena, such as light propagation, radio waves, and electrical circuits. They unify the theories of electricity and magnetism into a single framework, demonstrating the interconnected nature of these phenomena. Additionally, Maxwell's equations have paved the way for the development of technologies such as wireless communication, electric power generation, and modern electronics.</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Partial Differential Equations</a:t>
            </a:r>
          </a:p>
        </p:txBody>
      </p:sp>
      <p:sp>
        <p:nvSpPr>
          <p:cNvPr id="3" name="Content Placeholder 2"/>
          <p:cNvSpPr>
            <a:spLocks noGrp="1"/>
          </p:cNvSpPr>
          <p:nvPr>
            <p:ph idx="1"/>
          </p:nvPr>
        </p:nvSpPr>
        <p:spPr/>
        <p:txBody>
          <a:bodyPr/>
          <a:lstStyle/>
          <a:p>
            <a:r>
              <a:t>   - Description: Elliptic PDEs are characterized by the property that their solutions are harmonic and smooth. In these equations, the main second-order derivatives are present with a combination of mixed partial derivatives. They are related to variational problems and tend to have unique solutions with certain boundary conditions.</a:t>
            </a:r>
          </a:p>
          <a:p>
            <a:r>
              <a:t>   - Examples: Laplace's equation, Poisson's equation.</a:t>
            </a:r>
          </a:p>
          <a:p/>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r>
              <a:t>Nonlinear partial differential equations (PDEs) are mathematical equations that involve multiple variables and their partial derivatives, where the relationship between the variables is not linear. These equations arise in various fields of science and engineering to describe complex physical phenomena that exhibit nonlinear behavior.</a:t>
            </a:r>
          </a:p>
          <a:p/>
          <a:p>
            <a:r>
              <a:t>The general form of a nonlinear PDE can be represented as:</a:t>
            </a:r>
          </a:p>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r>
              <a:t>\[ F\left(u, \frac{\partial u}{\partial x_1}, \frac{\partial u}{\partial x_2}, \ldots, \frac{\partial^2 u}{\partial x_1^2}, \frac{\partial^2 u}{\partial x_1 \partial x_2}, \ldots \right) = 0 \]</a:t>
            </a:r>
          </a:p>
          <a:p/>
          <a:p>
            <a:r>
              <a:t>where \( u \) is the unknown function of multiple variables \( (x_1, x_2, \ldots) \) and its partial derivatives with respect to those variables.</a:t>
            </a:r>
          </a:p>
          <a:p/>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r>
              <a:t>Nonlinear PDEs are notoriously difficult to solve analytically due to their complex nature, and often require numerical methods for approximation. Unlike linear PDEs, nonlinear PDEs can exhibit phenomena such as shock waves, solitons, and chaotic behavior, making their analysis challenging yet intriguing.</a:t>
            </a:r>
          </a:p>
          <a:p/>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r>
              <a:t>Research in the field of nonlinear PDEs focuses on developing mathematical techniques to study the existence, uniqueness, and stability of solutions, as well as understanding the qualitative behavior of the solutions. Numerical simulations and computational methods play a crucial role in studying nonlinear PDEs, allowing researchers to explore the behavior of systems that cannot be solved analytically.</a:t>
            </a:r>
          </a:p>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p>
            <a:r>
              <a:t>Applications of nonlinear PDEs are vast and diverse, including areas such as fluid dynamics, heat transfer, quantum mechanics, material science, and population dynamics. Understanding and solving nonlinear PDEs are crucial for advancing our knowledge of natural phenomena and designing innovative technologies.</a:t>
            </a:r>
          </a:p>
          <a:p/>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Nonlinear Partial Differential Equations</a:t>
            </a:r>
          </a:p>
        </p:txBody>
      </p:sp>
      <p:sp>
        <p:nvSpPr>
          <p:cNvPr id="3" name="Content Placeholder 2"/>
          <p:cNvSpPr>
            <a:spLocks noGrp="1"/>
          </p:cNvSpPr>
          <p:nvPr>
            <p:ph idx="1"/>
          </p:nvPr>
        </p:nvSpPr>
        <p:spPr/>
        <p:txBody>
          <a:bodyPr/>
          <a:lstStyle/>
          <a:p>
            <a:r>
              <a:t>In conclusion, nonlinear partial differential equations represent a fundamental area of study in mathematics and science, with important implications for understanding complex systems and phenomena in the natural world.</a:t>
            </a:r>
          </a:p>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A key concept in understanding partial differential equations (PDEs) is the idea of nonlinearity. A PDE is considered nonlinear if it contains terms that are not linear with respect to the dependent variable and its derivatives. In other words, the dependent variable and its derivatives are raised to powers other than 1 and added together or multiplied. Nonlinearity is a crucial feature in many physical phenomena and mathematical models as it allows for the representation of complex interactions and behaviors that cannot be captured by linear equations.</a:t>
            </a:r>
          </a:p>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p>
            <a:r>
              <a:t>There are several important implications of nonlinearity in PDEs:</a:t>
            </a:r>
          </a:p>
          <a:p/>
          <a:p>
            <a:r>
              <a:t>1. **Solution behavior**: Nonlinear PDEs often lead to more complex solution behaviors compared to linear PDEs. Nonlinear terms can introduce phenomena such as formations of shocks, solitons, and chaos in the solutions, which are not present in linear systems.</a:t>
            </a:r>
          </a:p>
          <a:p/>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2. **Analysis and computation**: Nonlinear PDEs pose significant challenges in terms of analytical and numerical solution techniques. Analytical solutions are often difficult or impossible to obtain, and numerical methods for solving nonlinear PDEs can be more computationally intensive and require specialized algorithms.</a:t>
            </a:r>
          </a:p>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Partial Differential Equations</a:t>
            </a:r>
          </a:p>
        </p:txBody>
      </p:sp>
      <p:sp>
        <p:nvSpPr>
          <p:cNvPr id="3" name="Content Placeholder 2"/>
          <p:cNvSpPr>
            <a:spLocks noGrp="1"/>
          </p:cNvSpPr>
          <p:nvPr>
            <p:ph idx="1"/>
          </p:nvPr>
        </p:nvSpPr>
        <p:spPr/>
        <p:txBody>
          <a:bodyPr/>
          <a:lstStyle/>
          <a:p>
            <a:r>
              <a:t>2. **Parabolic PDEs**:</a:t>
            </a:r>
          </a:p>
          <a:p>
            <a:r>
              <a:t>   - Description: Parabolic PDEs involve a time derivative and second-order spatial derivatives. These equations are commonly related to physical phenomena that evolve over time, such as heat conduction. They are well-posed with initial value conditions set along a time axis.</a:t>
            </a:r>
          </a:p>
          <a:p>
            <a:r>
              <a:t>   - Examples: Heat equation, Diffusion equation.</a:t>
            </a:r>
          </a:p>
          <a:p/>
          <a:p>
            <a:r>
              <a:t>3. **Hyperbolic PDEs**:</a:t>
            </a:r>
          </a:p>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3. **Stability and well-posedness**: The behavior of solutions to nonlinear PDEs with respect to stability and well-posedness is often more intricate compared to linear PDEs. Nonlinearity can lead to the existence of multiple solutions, bifurcations, and singularities that can affect the overall behavior of the system.</a:t>
            </a:r>
          </a:p>
          <a:p/>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4. **Nonlinear phenomena**: Nonlinear PDEs are essential for describing a wide range of physical phenomena in various fields such as fluid dynamics, solid mechanics, quantum mechanics, and nonlinear optics. Nonlinearities capture the interactions between different variables and their effects on the system dynamics.</a:t>
            </a:r>
          </a:p>
          <a:p/>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5. **Practical applications**: Many real-world problems are inherently nonlinear and require the use of nonlinear PDEs for accurate modeling and prediction. Examples include modeling of wave propagation, pattern formation, population dynamics, and reaction-diffusion systems.</a:t>
            </a:r>
          </a:p>
          <a:p/>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Nonlinearity in PDEs</a:t>
            </a:r>
          </a:p>
        </p:txBody>
      </p:sp>
      <p:sp>
        <p:nvSpPr>
          <p:cNvPr id="3" name="Content Placeholder 2"/>
          <p:cNvSpPr>
            <a:spLocks noGrp="1"/>
          </p:cNvSpPr>
          <p:nvPr>
            <p:ph idx="1"/>
          </p:nvPr>
        </p:nvSpPr>
        <p:spPr/>
        <p:txBody>
          <a:bodyPr/>
          <a:lstStyle/>
          <a:p>
            <a:r>
              <a:t>In summary, nonlinearity plays a fundamental role in the study of PDEs by capturing the complex interactions and behaviors present in many physical systems. Understanding and analyzing nonlinear PDEs are essential for advancing our knowledge of natural phenomena and developing effective mathematical models for a wide range of applications.</a:t>
            </a:r>
          </a:p>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Soliton Solutions and Integrability</a:t>
            </a:r>
          </a:p>
        </p:txBody>
      </p:sp>
      <p:sp>
        <p:nvSpPr>
          <p:cNvPr id="3" name="Content Placeholder 2"/>
          <p:cNvSpPr>
            <a:spLocks noGrp="1"/>
          </p:cNvSpPr>
          <p:nvPr>
            <p:ph idx="1"/>
          </p:nvPr>
        </p:nvSpPr>
        <p:spPr/>
        <p:txBody>
          <a:bodyPr/>
          <a:lstStyle/>
          <a:p>
            <a:r>
              <a:t>Solitons are wave solutions to nonlinear partial differential equations that are localized and maintain their shape as they propagate without losing their energy. B. Soliton solutions play a fundamental role in integrable systems, a concept in mathematics and physics that refers to systems of nonlinear equations that can be solved exactly, typically by the inverse scattering transform method.</a:t>
            </a:r>
          </a:p>
          <a:p/>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Soliton Solutions and Integrability</a:t>
            </a:r>
          </a:p>
        </p:txBody>
      </p:sp>
      <p:sp>
        <p:nvSpPr>
          <p:cNvPr id="3" name="Content Placeholder 2"/>
          <p:cNvSpPr>
            <a:spLocks noGrp="1"/>
          </p:cNvSpPr>
          <p:nvPr>
            <p:ph idx="1"/>
          </p:nvPr>
        </p:nvSpPr>
        <p:spPr/>
        <p:txBody>
          <a:bodyPr/>
          <a:lstStyle/>
          <a:p>
            <a:r>
              <a:t>Integrability implies that a system possesses an infinite number of conserved quantities, making it solvable by algebraic and/or analytical methods. Solitons are essential solutions in integrable systems because they exhibit remarkable properties such as particle-like behavior, stability under interactions, and elastic collisions.</a:t>
            </a:r>
          </a:p>
          <a:p/>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Soliton Solutions and Integrability</a:t>
            </a:r>
          </a:p>
        </p:txBody>
      </p:sp>
      <p:sp>
        <p:nvSpPr>
          <p:cNvPr id="3" name="Content Placeholder 2"/>
          <p:cNvSpPr>
            <a:spLocks noGrp="1"/>
          </p:cNvSpPr>
          <p:nvPr>
            <p:ph idx="1"/>
          </p:nvPr>
        </p:nvSpPr>
        <p:spPr/>
        <p:txBody>
          <a:bodyPr/>
          <a:lstStyle/>
          <a:p>
            <a:r>
              <a:t>The concept of integrability and solitons has applications in various fields, including nonlinear optics, fluid dynamics, quantum field theory, and condensed matter physics. Solitons have been observed in real physical systems such as water waves, optical fibers, and certain types of plasma disturbances.</a:t>
            </a:r>
          </a:p>
          <a:p/>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Soliton Solutions and Integrability</a:t>
            </a:r>
          </a:p>
        </p:txBody>
      </p:sp>
      <p:sp>
        <p:nvSpPr>
          <p:cNvPr id="3" name="Content Placeholder 2"/>
          <p:cNvSpPr>
            <a:spLocks noGrp="1"/>
          </p:cNvSpPr>
          <p:nvPr>
            <p:ph idx="1"/>
          </p:nvPr>
        </p:nvSpPr>
        <p:spPr/>
        <p:txBody>
          <a:bodyPr/>
          <a:lstStyle/>
          <a:p>
            <a:r>
              <a:t>Overall, the study of solitons and integrability plays a crucial role in understanding complex phenomena in nature, providing insights into the behavior of nonlinear systems and paving the way for advancements in technology and science.</a:t>
            </a:r>
          </a:p>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Sure! Let's break down C. Nonlinear Diffusion and Reaction-Diffusion Equations separately:</a:t>
            </a:r>
          </a:p>
          <a:p/>
          <a:p>
            <a:r>
              <a:t>1. Nonlinear Diffusion:</a:t>
            </a:r>
          </a:p>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Nonlinear diffusion refers to a type of diffusion process where the rate of diffusion is not constant but instead depends on the concentration or density of the diffusing substance. The diffusion coefficient in nonlinear diffusion equations can be a function of the concentration itself. This means that regions with high concentration will diffuse differently than regions with low concentration.</a:t>
            </a:r>
          </a:p>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Properties and Characteristics of Second-Order PDEs</a:t>
            </a:r>
          </a:p>
          <a:p>
            <a:r>
              <a:t>    C. Solution Techniques for Second-Order PDEs</a:t>
            </a:r>
          </a:p>
          <a:p>
            <a:r>
              <a:t>        1. Method of Eigenfunction Expansion</a:t>
            </a:r>
          </a:p>
          <a:p>
            <a:r>
              <a:t>        2. Fourier Transform</a:t>
            </a:r>
          </a:p>
          <a:p>
            <a:r>
              <a:t>        3. Finite Difference Methods</a:t>
            </a:r>
          </a:p>
          <a:p/>
          <a:p>
            <a:r>
              <a:t>IV. Boundary Value Problems and Initial Value Problems</a:t>
            </a:r>
          </a:p>
          <a:p>
            <a:r>
              <a:t>    A. Boundary Conditions for Partial Differential Equations</a:t>
            </a:r>
          </a:p>
          <a:p>
            <a:r>
              <a:t>    B. Well-Posedness of Boundary Value Problems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Partial Differential Equations</a:t>
            </a:r>
          </a:p>
        </p:txBody>
      </p:sp>
      <p:sp>
        <p:nvSpPr>
          <p:cNvPr id="3" name="Content Placeholder 2"/>
          <p:cNvSpPr>
            <a:spLocks noGrp="1"/>
          </p:cNvSpPr>
          <p:nvPr>
            <p:ph idx="1"/>
          </p:nvPr>
        </p:nvSpPr>
        <p:spPr/>
        <p:txBody>
          <a:bodyPr/>
          <a:lstStyle/>
          <a:p>
            <a:r>
              <a:t>   - Description: Hyperbolic PDEs involve second-order time derivatives and second-order spatial derivatives. These equations describe wave-like phenomena that propagate at a finite speed and are determined by their initial and boundary conditions. The solutions typically exhibit wave behavior.</a:t>
            </a:r>
          </a:p>
          <a:p>
            <a:r>
              <a:t>   - Examples: Wave equation, Acoustic wave equation.</a:t>
            </a:r>
          </a:p>
          <a:p/>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Nonlinear diffusion equations are commonly used in various fields such as physics, chemistry, biology, and image processing to describe complex diffusion patterns that cannot be captured by linear diffusion equations.</a:t>
            </a:r>
          </a:p>
          <a:p/>
          <a:p>
            <a:r>
              <a:t>2. Reaction-Diffusion Equations:</a:t>
            </a:r>
          </a:p>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Reaction-diffusion equations combine diffusion with chemical reactions to describe how the concentration of one or multiple substances changes in space and time due to both diffusion and chemical reactions. These equations are used to model systems where substances diffuse through a medium and react with each other when they come into contact.</a:t>
            </a:r>
          </a:p>
          <a:p/>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The general form of a reaction-diffusion equation involves partial differential equations that represent the rates of change of concentrations of different species over time. These equations often take the form of a system of coupled partial differential equations, where diffusion terms represent the spreading of species through the medium, and reaction terms represent the chemical interactions between the species.</a:t>
            </a:r>
          </a:p>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p>
            <a:r>
              <a:t>Together, nonlinear diffusion and reaction-diffusion equations provide a powerful mathematical framework for studying complex dynamical behaviors in systems involving diffusion and chemical reactions. These equations are used in a wide range of applications, including pattern formation in biological systems, chemical kinetics, population dynamics, and material science.</a:t>
            </a:r>
          </a:p>
          <a:p/>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Nonlinear Diffusion and Reaction-Diffusion Equations</a:t>
            </a:r>
          </a:p>
        </p:txBody>
      </p:sp>
      <p:sp>
        <p:nvSpPr>
          <p:cNvPr id="3" name="Content Placeholder 2"/>
          <p:cNvSpPr>
            <a:spLocks noGrp="1"/>
          </p:cNvSpPr>
          <p:nvPr>
            <p:ph idx="1"/>
          </p:nvPr>
        </p:nvSpPr>
        <p:spPr/>
        <p:txBody>
          <a:bodyPr/>
          <a:lstStyle/>
          <a:p>
            <a:r>
              <a:t>By understanding and solving these equations, researchers can gain insights into the dynamics of systems with spatial heterogeneity and uncover emergent patterns and behaviors that arise from the interplay between diffusion and reactions.</a:t>
            </a:r>
          </a:p>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Sure! Let's break down C. Nonlinear Diffusion and Reaction-Diffusion Equations separately:</a:t>
            </a:r>
          </a:p>
          <a:p/>
          <a:p>
            <a:r>
              <a:t>1. Nonlinear Diffusion:</a:t>
            </a:r>
          </a:p>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Nonlinear diffusion refers to a type of diffusion process where the rate of diffusion is not constant but instead depends on the concentration or density of the diffusing substance. The diffusion coefficient in nonlinear diffusion equations can be a function of the concentration itself. This means that regions with high concentration will diffuse differently than regions with low concentration.</a:t>
            </a:r>
          </a:p>
          <a:p/>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Nonlinear diffusion equations are commonly used in various fields such as physics, chemistry, biology, and image processing to describe complex diffusion patterns that cannot be captured by linear diffusion equations.</a:t>
            </a:r>
          </a:p>
          <a:p/>
          <a:p>
            <a:r>
              <a:t>2. Reaction-Diffusion Equations:</a:t>
            </a:r>
          </a:p>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Reaction-diffusion equations combine diffusion with chemical reactions to describe how the concentration of one or multiple substances changes in space and time due to both diffusion and chemical reactions. These equations are used to model systems where substances diffuse through a medium and react with each other when they come into contact.</a:t>
            </a:r>
          </a:p>
          <a:p/>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general form of a reaction-diffusion equation involves partial differential equations that represent the rates of change of concentrations of different species over time. These equations often take the form of a system of coupled partial differential equations, where diffusion terms represent the spreading of species through the medium, and reaction terms represent the chemical interactions between the species.</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Partial Differential Equations</a:t>
            </a:r>
          </a:p>
        </p:txBody>
      </p:sp>
      <p:sp>
        <p:nvSpPr>
          <p:cNvPr id="3" name="Content Placeholder 2"/>
          <p:cNvSpPr>
            <a:spLocks noGrp="1"/>
          </p:cNvSpPr>
          <p:nvPr>
            <p:ph idx="1"/>
          </p:nvPr>
        </p:nvSpPr>
        <p:spPr/>
        <p:txBody>
          <a:bodyPr/>
          <a:lstStyle/>
          <a:p>
            <a:r>
              <a:t>Each type of PDE has its unique properties, behavior, and applications in various fields of science and engineering. Understanding the classification of PDEs helps in choosing appropriate methods for solving them and in interpreting the physical phenomena they represent.</a:t>
            </a:r>
          </a:p>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Together, nonlinear diffusion and reaction-diffusion equations provide a powerful mathematical framework for studying complex dynamical behaviors in systems involving diffusion and chemical reactions. These equations are used in a wide range of applications, including pattern formation in biological systems, chemical kinetics, population dynamics, and material science.</a:t>
            </a:r>
          </a:p>
          <a:p/>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By understanding and solving these equations, researchers can gain insights into the dynamics of systems with spatial heterogeneity and uncover emergent patterns and behaviors that arise from the interplay between diffusion and reactions.</a:t>
            </a:r>
          </a:p>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"VIII. Advanced Topics in Partial Differential Equations" typically refers to a higher-level course that delves deeper into the study of partial differential equations (PDEs) beyond the basic introduction in lower-level courses. This advanced course may cover various topics and techniques used to analyze and solve more complex PDEs. Here are some key aspects that are often included in such a course:</a:t>
            </a:r>
          </a:p>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p>
            <a:r>
              <a:t>1. **Advanced PDEs**: This part of the course may involve studying a wider range of PDEs beyond the standard linear and nonlinear PDEs encountered in introductory courses. This may include higher-order PDEs, non-standard PDEs, and PDEs arising from different fields such as physics, engineering, and finance.</a:t>
            </a:r>
          </a:p>
          <a:p/>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2. **Existence and Uniqueness of Solutions**: Advanced topics in PDEs often involve discussing the existence and uniqueness of solutions to certain types of PDEs. This can involve examining the conditions under which solutions exist and are unique, as well as exploring cases where multiple solutions may be possible.</a:t>
            </a:r>
          </a:p>
          <a:p/>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3. **Advanced Solution Techniques**: The course may include advanced methods for solving PDEs, such as Green's functions, integral transforms (like Laplace and Fourier transforms), variational methods, perturbation methods, and numerical methods (finite difference, finite element, etc.).</a:t>
            </a:r>
          </a:p>
          <a:p/>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4. **Analytical and Numerical Methods**: Students may learn about more advanced analytical techniques used in the study of PDEs, such as separation of variables, characteristic methods, and method of characteristics. Additionally, numerical methods for solving PDEs, including finite element methods, finite volume methods, and spectral methods, may be covered.</a:t>
            </a:r>
          </a:p>
          <a:p/>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5. **Applications**: Another important aspect of advanced topics in PDEs is exploring real-world applications in various scientific and engineering fields. This can include applications in fluid dynamics, heat transfer, quantum mechanics, electromagnetism, and more.</a:t>
            </a:r>
          </a:p>
          <a:p/>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6. **Advanced Topics in Nonlinear PDEs**: Nonlinear PDEs play a crucial role in various branches of science and engineering. The course may cover advanced techniques for studying and solving nonlinear PDEs, including bifurcation theory, stability analysis, shock waves, traveling wave solutions, and solitons.</a:t>
            </a:r>
          </a:p>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7. **Functional Analysis**: This course may introduce concepts from functional analysis that are essential for studying PDEs in a more general and abstract setting. Topics like Sobolev spaces, distributions, and weak solutions may be discussed.</a:t>
            </a:r>
          </a:p>
          <a:p/>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8. **Advanced Boundary Value Problems**: The course may include advanced topics related to boundary value problems for PDEs, such as eigenvalue problems, Sturm-Liouville theory, and the study of different types of boundary conditions.</a:t>
            </a:r>
          </a:p>
          <a:p/>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Partial Differential Equations</a:t>
            </a:r>
          </a:p>
        </p:txBody>
      </p:sp>
      <p:sp>
        <p:nvSpPr>
          <p:cNvPr id="3" name="Content Placeholder 2"/>
          <p:cNvSpPr>
            <a:spLocks noGrp="1"/>
          </p:cNvSpPr>
          <p:nvPr>
            <p:ph idx="1"/>
          </p:nvPr>
        </p:nvSpPr>
        <p:spPr/>
        <p:txBody>
          <a:bodyPr/>
          <a:lstStyle/>
          <a:p>
            <a:r>
              <a:t>Overall, "Advanced Topics in Partial Differential Equations" is designed to deepen students' theoretical understanding of PDEs, introduce them to advanced solution techniques, and allow them to explore applications in various fields. This course is typically offered at the graduate level or as an upper-level undergraduate course for students majoring in mathematics, physics, engineering, or related fields.</a:t>
            </a:r>
          </a:p>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Green's functions and integral transforms are two fundamental mathematical concepts used in physics, engineering, and various other fields to solve differential equations and analyze systems. Let's delve into each of these concepts in detail:</a:t>
            </a:r>
          </a:p>
          <a:p/>
          <a:p>
            <a:r>
              <a:t>1. Green's Functions:</a:t>
            </a:r>
          </a:p>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Green's functions, named after the mathematician George Green, are solutions to linear differential equations with a particular type of forcing function known as a delta (Dirac) function. They are powerful tools in solving boundary value problems for linear differential equations, particularly in the context of partial differential equations.</a:t>
            </a:r>
          </a:p>
          <a:p/>
          <a:p>
            <a:r>
              <a:t>Key points about Green's functions:</a:t>
            </a:r>
          </a:p>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Green's functions are particularly useful for solving inhomogeneous differential equations by representing the solution as a convolution integral of the Green's function with the source term.</a:t>
            </a:r>
          </a:p>
          <a:p>
            <a:r>
              <a:t>- Green's functions satisfy certain properties that make them very flexible for a wide range of problems, such as linearity, symmetry, and specific boundary conditions.</a:t>
            </a:r>
          </a:p>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They can be used to solve problems in various fields including quantum mechanics, electromagnetics, fluid dynamics, and heat conduction.</a:t>
            </a:r>
          </a:p>
          <a:p/>
          <a:p>
            <a:r>
              <a:t>Applications of Green's functions:</a:t>
            </a:r>
          </a:p>
          <a:p>
            <a:r>
              <a:t>- In quantum mechanics, Green's functions are used to solve the Schrödinger equation for complex systems such as atoms and molecules.</a:t>
            </a:r>
          </a:p>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In electromagnetics, Green's functions help analyze the behavior of electromagnetic fields in different media and structures.</a:t>
            </a:r>
          </a:p>
          <a:p>
            <a:r>
              <a:t>- In fluid dynamics, Green's functions are employed to study the flow of fluids and the behavior of vortices.</a:t>
            </a:r>
          </a:p>
          <a:p>
            <a:r>
              <a:t>- In heat conduction, Green's functions aid in understanding the distribution of heat in various materials.</a:t>
            </a:r>
          </a:p>
          <a:p/>
          <a:p>
            <a:r>
              <a:t>2. Integral Transforms:</a:t>
            </a:r>
          </a:p>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Integral transforms are mathematical techniques that convert functions from one domain to another, making it easier to analyze and solve problems. These transforms often simplify differential equations and allow solving them in a more straightforward manner.</a:t>
            </a:r>
          </a:p>
          <a:p/>
          <a:p>
            <a:r>
              <a:t>The most commonly used integral transforms include:</a:t>
            </a:r>
          </a:p>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Fourier Transform: Converts a function in the time (or spatial) domain into its frequency domain representation.</a:t>
            </a:r>
          </a:p>
          <a:p>
            <a:r>
              <a:t>- Laplace Transform: Converts a function of time into a function of a complex frequency variable, making it easier to solve differential equations involving initial conditions.</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C is a general-purpose programming language that was originally developed by Dennis Ritchie at Bell Labs in the early 1970s. It is a procedural, imperative language known for its efficiency, flexibility, and low-level features. C has had a significant impact on the development of many other programming languages, operating systems, and software applications. In this response, we will discuss the motivation behind the creation of C and its key applications.</a:t>
            </a:r>
          </a:p>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Z-Transform: A discrete-time equivalent of the Laplace transform, used in signal processing and digital systems analysis.</a:t>
            </a:r>
          </a:p>
          <a:p/>
          <a:p>
            <a:r>
              <a:t>Key points about integral transforms:</a:t>
            </a:r>
          </a:p>
          <a:p>
            <a:r>
              <a:t>- Integral transforms provide a powerful tool for solving differential equations, especially linear ones, by transforming them into algebraic equations.</a:t>
            </a:r>
          </a:p>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They are widely used in fields such as signal processing, control systems, image processing, and quantum mechanics.</a:t>
            </a:r>
          </a:p>
          <a:p>
            <a:r>
              <a:t>- The choice of transform depends on the specific problem being solved and the properties of the functions involved.</a:t>
            </a:r>
          </a:p>
          <a:p/>
          <a:p>
            <a:r>
              <a:t>Applications of integral transforms:</a:t>
            </a:r>
          </a:p>
          <a:p>
            <a:r>
              <a:t>- In signal processing, Fourier and Laplace transforms are used for analyzing signals in the frequency domain.</a:t>
            </a:r>
          </a:p>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 In control theory, Laplace transforms help analyze system dynamics and stability.</a:t>
            </a:r>
          </a:p>
          <a:p>
            <a:r>
              <a:t>- In image processing, Fourier transforms are utilized for image enhancement and compression.</a:t>
            </a:r>
          </a:p>
          <a:p>
            <a:r>
              <a:t>- In quantum mechanics, integral transforms play a crucial role in solving Schrödinger's equation for quantum systems.</a:t>
            </a:r>
          </a:p>
          <a:p/>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Green's Functions and Integral Transforms</a:t>
            </a:r>
          </a:p>
        </p:txBody>
      </p:sp>
      <p:sp>
        <p:nvSpPr>
          <p:cNvPr id="3" name="Content Placeholder 2"/>
          <p:cNvSpPr>
            <a:spLocks noGrp="1"/>
          </p:cNvSpPr>
          <p:nvPr>
            <p:ph idx="1"/>
          </p:nvPr>
        </p:nvSpPr>
        <p:spPr/>
        <p:txBody>
          <a:bodyPr/>
          <a:lstStyle/>
          <a:p>
            <a:r>
              <a:t>In conclusion, Green's functions and integral transforms are indispensable tools in mathematical physics and engineering, providing elegant solutions to a wide range of problems involving differential equations and signal analysis.</a:t>
            </a:r>
          </a:p>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Variational Methods and Calculus of Variations</a:t>
            </a:r>
          </a:p>
        </p:txBody>
      </p:sp>
      <p:sp>
        <p:nvSpPr>
          <p:cNvPr id="3" name="Content Placeholder 2"/>
          <p:cNvSpPr>
            <a:spLocks noGrp="1"/>
          </p:cNvSpPr>
          <p:nvPr>
            <p:ph idx="1"/>
          </p:nvPr>
        </p:nvSpPr>
        <p:spPr/>
        <p:txBody>
          <a:bodyPr/>
          <a:lstStyle/>
          <a:p>
            <a:r>
              <a:t>Variational methods and calculus of variations are branches of mathematics that deal with optimizing functionals. Instead of optimizing functions, as in traditional calculus, these methods focus on finding the function(s) that minimize or maximize a given functional.</a:t>
            </a:r>
          </a:p>
          <a:p/>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Variational Methods and Calculus of Variations</a:t>
            </a:r>
          </a:p>
        </p:txBody>
      </p:sp>
      <p:sp>
        <p:nvSpPr>
          <p:cNvPr id="3" name="Content Placeholder 2"/>
          <p:cNvSpPr>
            <a:spLocks noGrp="1"/>
          </p:cNvSpPr>
          <p:nvPr>
            <p:ph idx="1"/>
          </p:nvPr>
        </p:nvSpPr>
        <p:spPr/>
        <p:txBody>
          <a:bodyPr/>
          <a:lstStyle/>
          <a:p>
            <a:r>
              <a:t>The fundamental concept behind variational methods is the functional. A functional is a mapping from a space of functions to the real numbers. For example, in physics, the action functional is central to the calculus of variations, where it represents the integral of a Lagrangian over a path in configuration space.</a:t>
            </a:r>
          </a:p>
          <a:p/>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Variational Methods and Calculus of Variations</a:t>
            </a:r>
          </a:p>
        </p:txBody>
      </p:sp>
      <p:sp>
        <p:nvSpPr>
          <p:cNvPr id="3" name="Content Placeholder 2"/>
          <p:cNvSpPr>
            <a:spLocks noGrp="1"/>
          </p:cNvSpPr>
          <p:nvPr>
            <p:ph idx="1"/>
          </p:nvPr>
        </p:nvSpPr>
        <p:spPr/>
        <p:txBody>
          <a:bodyPr/>
          <a:lstStyle/>
          <a:p>
            <a:r>
              <a:t>The goal of the calculus of variations is to find the function(s) that extremize a given functional. Extremizing a functional typically involves setting up and solving an Euler-Lagrange equation. The Euler-Lagrange equation is a differential equation that characterizes the critical points of a functional.</a:t>
            </a:r>
          </a:p>
          <a:p/>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Variational Methods and Calculus of Variations</a:t>
            </a:r>
          </a:p>
        </p:txBody>
      </p:sp>
      <p:sp>
        <p:nvSpPr>
          <p:cNvPr id="3" name="Content Placeholder 2"/>
          <p:cNvSpPr>
            <a:spLocks noGrp="1"/>
          </p:cNvSpPr>
          <p:nvPr>
            <p:ph idx="1"/>
          </p:nvPr>
        </p:nvSpPr>
        <p:spPr/>
        <p:txBody>
          <a:bodyPr/>
          <a:lstStyle/>
          <a:p>
            <a:r>
              <a:t>Variational methods have applications in a wide range of fields such as physics, engineering, economics, and computer science. In physics, the principle of least action in classical mechanics, which states that the actual path taken by a particle between two points minimizes the action functional, is a key application of variational methods.</a:t>
            </a:r>
          </a:p>
          <a:p/>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Variational Methods and Calculus of Variations</a:t>
            </a:r>
          </a:p>
        </p:txBody>
      </p:sp>
      <p:sp>
        <p:nvSpPr>
          <p:cNvPr id="3" name="Content Placeholder 2"/>
          <p:cNvSpPr>
            <a:spLocks noGrp="1"/>
          </p:cNvSpPr>
          <p:nvPr>
            <p:ph idx="1"/>
          </p:nvPr>
        </p:nvSpPr>
        <p:spPr/>
        <p:txBody>
          <a:bodyPr/>
          <a:lstStyle/>
          <a:p>
            <a:r>
              <a:t>In summary, variational methods and calculus of variations provide powerful tools for solving optimization problems involving functionals. By treating functions as variables and focusing on functionals, these methods offer a unique perspective on optimization and have broad applications in various scientific and mathematical disciplines.</a:t>
            </a:r>
          </a:p>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Sobolev spaces are a fundamental concept in functional analysis and mathematical analysis that play a crucial role in modern partial differential equations and calculus of variations. These spaces were introduced by the Russian mathematician Sergei Sobolev in the 1930s.</a:t>
            </a:r>
          </a:p>
          <a:p/>
          <a:p>
            <a:r>
              <a:t>1. **Function Spaces**: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p>
            <a:r>
              <a:t>### Motivation:</a:t>
            </a:r>
          </a:p>
          <a:p/>
          <a:p>
            <a:r>
              <a:t>1. **Portability:** One of the main motivations behind the creation of C was to develop a language that could be easily ported across different computer platforms. C was designed to allow programmers to write code that could be compiled and run on a variety of systems without significant modifications.</a:t>
            </a:r>
          </a:p>
          <a:p/>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Function spaces are sets of functions that share certain properties. These spaces are used to study properties of functions and are essential in various branches of mathematics, including functional analysis, partial differential equations, harmonic analysis, and more.</a:t>
            </a:r>
          </a:p>
          <a:p/>
          <a:p>
            <a:r>
              <a:t>2. **Sobolev Spaces**:</a:t>
            </a:r>
          </a:p>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Sobolev spaces are function spaces equipped with a norm that measures the smoothness of a function. A function belongs to a Sobolev space if its weak derivatives up to a certain order are square integrable. Sobolev spaces provide a framework for studying the regularity (smoothness) of solutions to partial differential equations.</a:t>
            </a:r>
          </a:p>
          <a:p/>
          <a:p>
            <a:r>
              <a:t>3. **Definition of Sobolev Spaces**:</a:t>
            </a:r>
          </a:p>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Let Ω be an open subset of n-dimensional Euclidean space ℝ^n. The Sobolev space W^{k,p}(Ω) consists of all functions u defined on Ω such that u and its partial derivatives up to order k are in L^p(Ω), where 1 ≤ p &lt; ∞ and k is a non-negative integer. The norm of a function u in W^{k,p} is defined as ||u||_{W^{k,p}(Ω)} = (∑_{|\alpha|\leq k} ||D^{\alpha}u||_{L^p(Ω)}^p )^(1/p), where α is a multi-index, D^α is the partial derivative operator, and |α| is the order of the derivative.</a:t>
            </a:r>
          </a:p>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p>
            <a:r>
              <a:t>4. **Properties of Sobolev Spaces**:</a:t>
            </a:r>
          </a:p>
          <a:p>
            <a:r>
              <a:t>- Sobolev spaces are Banach spaces, meaning they are complete with respect to the defined norm.</a:t>
            </a:r>
          </a:p>
          <a:p>
            <a:r>
              <a:t>- Sobolev embedding theorems provide relationships between different Sobolev spaces and their regularity properties.</a:t>
            </a:r>
          </a:p>
          <a:p>
            <a:r>
              <a:t>- Sobolev spaces enable the formulation and analysis of weak solutions to partial differential equations.</a:t>
            </a:r>
          </a:p>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 Sobolev spaces are intimately connected to the theory of distributions and the concept of weak derivatives.</a:t>
            </a:r>
          </a:p>
          <a:p/>
          <a:p>
            <a:r>
              <a:t>5. **Applications of Sobolev Spaces**:</a:t>
            </a:r>
          </a:p>
          <a:p>
            <a:r>
              <a:t>- Sobolev spaces play a crucial role in the theory of elliptic and parabolic partial differential equations.</a:t>
            </a:r>
          </a:p>
          <a:p>
            <a:r>
              <a:t>- They are used in the study of variational problems, including the calculus of variations.</a:t>
            </a:r>
          </a:p>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Sobolev Spaces and Function Spaces</a:t>
            </a:r>
          </a:p>
        </p:txBody>
      </p:sp>
      <p:sp>
        <p:nvSpPr>
          <p:cNvPr id="3" name="Content Placeholder 2"/>
          <p:cNvSpPr>
            <a:spLocks noGrp="1"/>
          </p:cNvSpPr>
          <p:nvPr>
            <p:ph idx="1"/>
          </p:nvPr>
        </p:nvSpPr>
        <p:spPr/>
        <p:txBody>
          <a:bodyPr/>
          <a:lstStyle/>
          <a:p>
            <a:r>
              <a:t>- Sobolev spaces are essential in the analysis of boundary value problems in mathematical physics.</a:t>
            </a:r>
          </a:p>
          <a:p>
            <a:r>
              <a:t>- They provide a solid theoretical foundation for understanding the behavior of solutions to differential equations in various function spaces.</a:t>
            </a:r>
          </a:p>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Sobolev spaces are a fundamental concept in functional analysis and mathematical analysis that play a crucial role in modern partial differential equations and calculus of variations. These spaces were introduced by the Russian mathematician Sergei Sobolev in the 1930s.</a:t>
            </a:r>
          </a:p>
          <a:p/>
          <a:p>
            <a:r>
              <a:t>1. **Function Spaces**:</a:t>
            </a:r>
          </a:p>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Function spaces are sets of functions that share certain properties. These spaces are used to study properties of functions and are essential in various branches of mathematics, including functional analysis, partial differential equations, harmonic analysis, and more.</a:t>
            </a:r>
          </a:p>
          <a:p/>
          <a:p>
            <a:r>
              <a:t>2. **Sobolev Spaces**:</a:t>
            </a:r>
          </a:p>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Sobolev spaces are function spaces equipped with a norm that measures the smoothness of a function. A function belongs to a Sobolev space if its weak derivatives up to a certain order are square integrable. Sobolev spaces provide a framework for studying the regularity (smoothness) of solutions to partial differential equations.</a:t>
            </a:r>
          </a:p>
          <a:p/>
          <a:p>
            <a:r>
              <a:t>3. **Definition of Sobolev Spaces**:</a:t>
            </a:r>
          </a:p>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Let Ω be an open subset of n-dimensional Euclidean space ℝ^n. The Sobolev space W^{k,p}(Ω) consists of all functions u defined on Ω such that u and its partial derivatives up to order k are in L^p(Ω), where 1 ≤ p &lt; ∞ and k is a non-negative integer. The norm of a function u in W^{k,p} is defined as ||u||_{W^{k,p}(Ω)} = (∑_{|\alpha|\leq k} ||D^{\alpha}u||_{L^p(Ω)}^p )^(1/p), where α is a multi-index, D^α is the partial derivative operator, and |α| is the order of the derivative.</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2. **Efficiency:** C was designed to be a compact and efficient language, enabling programmers to write high-performance code. It provides low-level access to memory and hardware, allowing for fine-grained control over system resources.</a:t>
            </a:r>
          </a:p>
          <a:p/>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4. **Properties of Sobolev Spaces**:</a:t>
            </a:r>
          </a:p>
          <a:p>
            <a:r>
              <a:t>- Sobolev spaces are Banach spaces, meaning they are complete with respect to the defined norm.</a:t>
            </a:r>
          </a:p>
          <a:p>
            <a:r>
              <a:t>- Sobolev embedding theorems provide relationships between different Sobolev spaces and their regularity properties.</a:t>
            </a:r>
          </a:p>
          <a:p>
            <a:r>
              <a:t>- Sobolev spaces enable the formulation and analysis of weak solutions to partial differential equations.</a:t>
            </a:r>
          </a:p>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Sobolev spaces are intimately connected to the theory of distributions and the concept of weak derivatives.</a:t>
            </a:r>
          </a:p>
          <a:p/>
          <a:p>
            <a:r>
              <a:t>5. **Applications of Sobolev Spaces**:</a:t>
            </a:r>
          </a:p>
          <a:p>
            <a:r>
              <a:t>- Sobolev spaces play a crucial role in the theory of elliptic and parabolic partial differential equations.</a:t>
            </a:r>
          </a:p>
          <a:p>
            <a:r>
              <a:t>- They are used in the study of variational problems, including the calculus of variations.</a:t>
            </a:r>
          </a:p>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Sobolev spaces are essential in the analysis of boundary value problems in mathematical physics.</a:t>
            </a:r>
          </a:p>
          <a:p>
            <a:r>
              <a:t>- They provide a solid theoretical foundation for understanding the behavior of solutions to differential equations in various function spaces.</a:t>
            </a:r>
          </a:p>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In an academic or research paper, the conclusion is the final section which summarizes the key points and findings of the study. IX. Conclusion typically refers to the ninth chapter, section, or part of a larger piece of work. Here's how you can structure and write a thorough conclusion:</a:t>
            </a:r>
          </a:p>
          <a:p/>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1. **Restate the Thesis Statement:** Begin your conclusion by restating the thesis statement or main argument of your paper. This helps to remind the reader of the primary focus of your work.</a:t>
            </a:r>
          </a:p>
          <a:p/>
          <a:p>
            <a:r>
              <a:t>2. **Summarize Key Points:** Provide a brief overview of the main points discussed in the body of your work. Highlight the key findings, results, or arguments presented throughout the paper.</a:t>
            </a:r>
          </a:p>
          <a:p/>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3. **Significance of Findings:** Discuss the significance of your research findings or the implications of your arguments. Explain why your work is important and how it contributes to the broader field of study.</a:t>
            </a:r>
          </a:p>
          <a:p/>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4. **Address Limitations:** Acknowledge any limitations or weaknesses in your study. This shows that you have critically evaluated your research and are aware of its potential shortcomings.</a:t>
            </a:r>
          </a:p>
          <a:p/>
          <a:p>
            <a:r>
              <a:t>5. **Suggest Future Research:** Offer suggestions for future research or areas that could benefit from further investigation. This demonstrates that your work has opened up new avenues for exploration.</a:t>
            </a:r>
          </a:p>
          <a:p/>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6. **Final Thoughts:** Conclude your conclusion with a final thought, reflection, or call to action. You can also connect your findings back to the broader context or real-world applications.</a:t>
            </a:r>
          </a:p>
          <a:p/>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Conclusion</a:t>
            </a:r>
          </a:p>
        </p:txBody>
      </p:sp>
      <p:sp>
        <p:nvSpPr>
          <p:cNvPr id="3" name="Content Placeholder 2"/>
          <p:cNvSpPr>
            <a:spLocks noGrp="1"/>
          </p:cNvSpPr>
          <p:nvPr>
            <p:ph idx="1"/>
          </p:nvPr>
        </p:nvSpPr>
        <p:spPr/>
        <p:txBody>
          <a:bodyPr/>
          <a:lstStyle/>
          <a:p>
            <a:r>
              <a:t>Remember that your conclusion should be concise, clear, and directly related to the content of your work. Avoid introducing new information or arguments in the conclusion, as its primary purpose is to wrap up your paper and leave a lasting impression on the reader.</a:t>
            </a:r>
          </a:p>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"Summary of Key Concepts" refers to a concise overview or encapsulation of the essential ideas, principles, and information within a particular topic, document, or body of knowledge. When creating a summary of key concepts, the main goal is to provide a clear and comprehensive understanding of the subject matter in a condensed form.</a:t>
            </a:r>
          </a:p>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3. **Support for Systems Programming:** C was intended to be used for developing operating systems and system software due to its ability to interact closely with the underlying hardware. Its support for low-level programming features, such as direct memory access and pointer manipulation, made it well-suited for systems programming tasks.</a:t>
            </a:r>
          </a:p>
          <a:p/>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To effectively summarize key concepts, the following steps can be helpful:</a:t>
            </a:r>
          </a:p>
          <a:p/>
          <a:p>
            <a:r>
              <a:t>1. **Read and Understand the Material**: Start by thoroughly reading and understanding the material or content you are summarizing. Identify the main ideas, arguments, and supporting details.</a:t>
            </a:r>
          </a:p>
          <a:p/>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2. **Identify Key Points**: Determine the key points or central themes of the content. Focus on the most important information that captures the essence of the topic.</a:t>
            </a:r>
          </a:p>
          <a:p/>
          <a:p>
            <a:r>
              <a:t>3. **Organize Information**: Create an outline or structure for your summary. Arrange the key concepts in a logical order to ensure coherence and flow.</a:t>
            </a:r>
          </a:p>
          <a:p/>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4. **Paraphrase and Condense**: Express the key concepts in your own words and condense the information without losing its meaning. Avoid including unnecessary details or information.</a:t>
            </a:r>
          </a:p>
          <a:p/>
          <a:p>
            <a:r>
              <a:t>5. **Use Clear and Concise Language**: Write clearly and concisely to communicate the key concepts effectively. Use simple language and avoid jargon or complex terminology that may confuse the reader.</a:t>
            </a:r>
          </a:p>
          <a:p/>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6. **Maintain Objectivity**: Stay objective and impartial when summarizing key concepts. Present the information accurately without injecting personal opinions or biases.</a:t>
            </a:r>
          </a:p>
          <a:p/>
          <a:p>
            <a:r>
              <a:t>7. **Check for Accuracy**: Ensure that your summary accurately reflects the original content. Verify facts, figures, and any supporting evidence to maintain credibility.</a:t>
            </a:r>
          </a:p>
          <a:p/>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8. **Review and Revise**: After completing the summary, review the content to check for coherence, relevance, and accuracy. Make any necessary revisions to improve clarity and effectiveness.</a:t>
            </a:r>
          </a:p>
          <a:p/>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Concepts</a:t>
            </a:r>
          </a:p>
        </p:txBody>
      </p:sp>
      <p:sp>
        <p:nvSpPr>
          <p:cNvPr id="3" name="Content Placeholder 2"/>
          <p:cNvSpPr>
            <a:spLocks noGrp="1"/>
          </p:cNvSpPr>
          <p:nvPr>
            <p:ph idx="1"/>
          </p:nvPr>
        </p:nvSpPr>
        <p:spPr/>
        <p:txBody>
          <a:bodyPr/>
          <a:lstStyle/>
          <a:p>
            <a:r>
              <a:t>By following these steps, you can create a detailed and informative summary of key concepts that effectively conveys the essential elements of the subject matter. This type of summary is valuable for clarifying complex information, aiding in comprehension, and providing a quick reference for the main ideas within a topic or document.</a:t>
            </a:r>
          </a:p>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The study of PDEs is crucial in various scientific fields, including physics, engineering, and economics, as they can describe the behavior of complex systems. However, there are several challenges and future directions in PDE research that researchers face and need to address:</a:t>
            </a:r>
          </a:p>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1. **Nonlinearity**: Many PDEs are inherently nonlinear, leading to complex solutions that are difficult to analyze. Understanding the behavior of nonlinear PDEs is a major challenge in the field, as linear PDE theory often fails to provide insights into their solutions. Research in the area of nonlinear PDEs aims to develop analytical and numerical methods to study and solve these equations effectively.</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4. **Extendable:** C was designed to be a language that could easily be extended through the use of libraries, making it a versatile tool for a wide range of applications. Its simple syntax and expressive power have made it popular not only for system programming but also for application development.</a:t>
            </a:r>
          </a:p>
          <a:p/>
          <a:p>
            <a:r>
              <a:t>### Applications:</a:t>
            </a:r>
          </a:p>
          <a:p/>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p>
            <a:r>
              <a:t>2. **Numerical Methods**: Solving PDEs numerically is often necessary when analytical solutions are not feasible. Developing efficient and accurate numerical methods for a wide range of PDEs is a key research direction. High-performance computing and advanced algorithms play a crucial role in this area to ensure the reliability and efficiency of numerical solutions.</a:t>
            </a:r>
          </a:p>
          <a:p/>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3. **Multi-scale and Multidimensional Problems**: Many real-world problems involve PDEs with multiple scales and dimensions. Understanding and solving such multi-scale and multidimensional problems pose significant challenges in PDE research. Researchers are exploring methods such as adaptive and multigrid techniques to handle these complex systems effectively.</a:t>
            </a:r>
          </a:p>
          <a:p/>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4. **Inverse Problems**: Inverse problems in PDEs involve determining unknown parameters in a system based on observed data. These problems are challenging due to their ill-posed nature and require advanced mathematical techniques to obtain accurate solutions. Research in inverse problems focuses on regularization methods, optimization algorithms, and uncertainty quantification techniques.</a:t>
            </a:r>
          </a:p>
          <a:p/>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5. **Applications in Data Science and Machine Learning**: PDEs are increasingly being used in data science and machine learning applications, such as image processing, fluid dynamics, and material science. Future directions in PDE research include developing novel computational methods that integrate PDEs with data-driven approaches to address complex problems in these interdisciplinary fields.</a:t>
            </a:r>
          </a:p>
          <a:p/>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6. **Stochastic and Uncertain PDEs**: Stochastic and uncertain PDEs involve incorporating randomness and uncertainties into the equations, making their analysis challenging. Research in this area aims to develop probabilistic methods, such as stochastic differential equations and uncertainty quantification techniques, to study and solve these types of PDEs effectively.</a:t>
            </a:r>
          </a:p>
          <a:p/>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Challenges and Future Directions in PDE Research</a:t>
            </a:r>
          </a:p>
        </p:txBody>
      </p:sp>
      <p:sp>
        <p:nvSpPr>
          <p:cNvPr id="3" name="Content Placeholder 2"/>
          <p:cNvSpPr>
            <a:spLocks noGrp="1"/>
          </p:cNvSpPr>
          <p:nvPr>
            <p:ph idx="1"/>
          </p:nvPr>
        </p:nvSpPr>
        <p:spPr/>
        <p:txBody>
          <a:bodyPr/>
          <a:lstStyle/>
          <a:p>
            <a:r>
              <a:t>In conclusion, the challenges and future directions in PDE research are diverse and multidisciplinary, requiring collaborations between mathematicians, scientists, and engineers to address complex problems effectively. By developing innovative analytical and computational methods, researchers can advance the field of PDEs and their applications in various scientific disciplines.</a:t>
            </a:r>
          </a:p>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The study of PDEs is crucial in various scientific fields, including physics, engineering, and economics, as they can describe the behavior of complex systems. However, there are several challenges and future directions in PDE research that researchers face and need to address:</a:t>
            </a:r>
          </a:p>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**Nonlinearity**: Many PDEs are inherently nonlinear, leading to complex solutions that are difficult to analyze. Understanding the behavior of nonlinear PDEs is a major challenge in the field, as linear PDE theory often fails to provide insights into their solutions. Research in the area of nonlinear PDEs aims to develop analytical and numerical methods to study and solve these equations effectively.</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1. **Operating Systems:** C has been widely used for developing operating systems due to its efficiency and low-level features. Many popular operating systems, such as Unix, Linux, and Windows, have significant portions of their codebase written in C.</a:t>
            </a:r>
          </a:p>
          <a:p/>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2. **Numerical Methods**: Solving PDEs numerically is often necessary when analytical solutions are not feasible. Developing efficient and accurate numerical methods for a wide range of PDEs is a key research direction. High-performance computing and advanced algorithms play a crucial role in this area to ensure the reliability and efficiency of numerical solutions.</a:t>
            </a:r>
          </a:p>
          <a:p/>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**Multi-scale and Multidimensional Problems**: Many real-world problems involve PDEs with multiple scales and dimensions. Understanding and solving such multi-scale and multidimensional problems pose significant challenges in PDE research. Researchers are exploring methods such as adaptive and multigrid techniques to handle these complex systems effectively.</a:t>
            </a:r>
          </a:p>
          <a:p/>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**Inverse Problems**: Inverse problems in PDEs involve determining unknown parameters in a system based on observed data. These problems are challenging due to their ill-posed nature and require advanced mathematical techniques to obtain accurate solutions. Research in inverse problems focuses on regularization methods, optimization algorithms, and uncertainty quantification techniques.</a:t>
            </a:r>
          </a:p>
          <a:p/>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**Applications in Data Science and Machine Learning**: PDEs are increasingly being used in data science and machine learning applications, such as image processing, fluid dynamics, and material science. Future directions in PDE research include developing novel computational methods that integrate PDEs with data-driven approaches to address complex problems in these interdisciplinary fields.</a:t>
            </a:r>
          </a:p>
          <a:p/>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**Stochastic and Uncertain PDEs**: Stochastic and uncertain PDEs involve incorporating randomness and uncertainties into the equations, making their analysis challenging. Research in this area aims to develop probabilistic methods, such as stochastic differential equations and uncertainty quantification techniques, to study and solve these types of PDEs effectively.</a:t>
            </a:r>
          </a:p>
          <a:p/>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the challenges and future directions in PDE research are diverse and multidisciplinary, requiring collaborations between mathematicians, scientists, and engineers to address complex problems effectively. By developing innovative analytical and computational methods, researchers can advance the field of PDEs and their applications in various scientific disciplines.</a:t>
            </a:r>
          </a:p>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1. Introduction to Partial Differential Equations:</a:t>
            </a:r>
          </a:p>
          <a:p>
            <a:r>
              <a:t>In this section, the fundamental concepts of partial differential equations (PDEs) will be introduced. It will cover the basic definition of PDEs, comparison with ordinary differential equations (ODEs), and the physical significance of PDEs in various fields such as physics, engineering, and mathematics.</a:t>
            </a:r>
          </a:p>
          <a:p/>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2. Classification of Partial Differential Equations:</a:t>
            </a:r>
          </a:p>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This section will delve into categorizing PDEs based on their order, linearity, and homogeneity. It will explore the distinctions between elliptic, parabolic, and hyperbolic PDEs, discussing their properties and applications. The emphasis will be on understanding how different types of PDEs behave and how these classifications impact problem-solving strategies.</a:t>
            </a:r>
          </a:p>
          <a:p/>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3. Methods for Solving Partial Differential Equations:</a:t>
            </a:r>
          </a:p>
          <a:p>
            <a:r>
              <a:t>Here, various techniques for solving PDEs will be explained. This includes separation of variables, method of characteristics, Fourier transforms, and numerical methods like finite differences and finite element methods. Each method will be illustrated with examples to demonstrate their application and effectiveness in solving PDEs.</a:t>
            </a:r>
          </a:p>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2. **Embedded Systems:** C is the go-to language for developing firmware and low-level applications for embedded systems. Its ability to access hardware directly and its small memory footprint make it ideal for programming devices with limited resources like microcontrollers and IoT devices.</a:t>
            </a:r>
          </a:p>
          <a:p/>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4. Applications of Partial Differential Equations:</a:t>
            </a:r>
          </a:p>
          <a:p>
            <a:r>
              <a:t>This section will showcase real-world applications of PDEs in diverse areas such as heat conduction, fluid dynamics, quantum mechanics, and electrostatics. By examining specific examples and case studies, readers will gain insights into how PDEs are used to model and analyze complex phenomena in science and engineering.</a:t>
            </a:r>
          </a:p>
          <a:p/>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5. Advanced Topics in Partial Differential Equations:</a:t>
            </a:r>
          </a:p>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p:txBody>
      </p:sp>
      <p:sp>
        <p:nvSpPr>
          <p:cNvPr id="3" name="Content Placeholder 2"/>
          <p:cNvSpPr>
            <a:spLocks noGrp="1"/>
          </p:cNvSpPr>
          <p:nvPr>
            <p:ph idx="1"/>
          </p:nvPr>
        </p:nvSpPr>
        <p:spPr/>
        <p:txBody>
          <a:bodyPr/>
          <a:lstStyle/>
          <a:p>
            <a:r>
              <a:t>In this final section, advanced topics related to PDEs will be explored. This may include topics like nonlinear partial differential equations, stability theory, variational methods, and numerical simulations. The focus will be on providing a glimpse of the depth and breadth of research and applications within the field of PDEs beyond the intermediate level.</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 Initial Conditions for Time-Dependent PDEs</a:t>
            </a:r>
          </a:p>
          <a:p>
            <a:r>
              <a:t>    D. Existence and Uniqueness of Solutions</a:t>
            </a:r>
          </a:p>
          <a:p/>
          <a:p>
            <a:r>
              <a:t>V. Numerical Methods for Partial Differential Equations</a:t>
            </a:r>
          </a:p>
          <a:p>
            <a:r>
              <a:t>    A. Finite Difference Method</a:t>
            </a:r>
          </a:p>
          <a:p>
            <a:r>
              <a:t>    B. Finite Element Method</a:t>
            </a:r>
          </a:p>
          <a:p>
            <a:r>
              <a:t>    C. Spectral Method</a:t>
            </a:r>
          </a:p>
          <a:p>
            <a:r>
              <a:t>    D. Numerical Stability and Convergence Analysis</a:t>
            </a:r>
          </a:p>
          <a:p/>
          <a:p>
            <a:r>
              <a:t>VI. Applications of Partial Differential Equations</a:t>
            </a:r>
          </a:p>
          <a:p>
            <a:r>
              <a:t>    A. Heat Conduction and Diffusion Problems</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3. **Compilers and Interpreters:** Many compilers and interpreters are written in C itself due to its efficiency and portability. C is often used for developing programming language implementations, enabling the creation of new languages and tools.</a:t>
            </a:r>
          </a:p>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4. **Database Systems:** C is used in the development of high-performance database systems and tools due to its ability to handle memory efficiently and interact with system resources at a low level. </a:t>
            </a:r>
          </a:p>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5. **Game Development:** When performance is crucial, C is often used in the development of video games and game engines. Its capabilities for efficient memory management and low-level control over hardware make it a popular choice among game developers.</a:t>
            </a:r>
          </a:p>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6. **Networking Software:** C is commonly used in the development of networking software, protocols, and applications due to its ability to work with sockets, manage network connections, and handle data efficiently.</a:t>
            </a:r>
          </a:p>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Motivation and Applications</a:t>
            </a:r>
          </a:p>
        </p:txBody>
      </p:sp>
      <p:sp>
        <p:nvSpPr>
          <p:cNvPr id="3" name="Content Placeholder 2"/>
          <p:cNvSpPr>
            <a:spLocks noGrp="1"/>
          </p:cNvSpPr>
          <p:nvPr>
            <p:ph idx="1"/>
          </p:nvPr>
        </p:nvSpPr>
        <p:spPr/>
        <p:txBody>
          <a:bodyPr/>
          <a:lstStyle/>
          <a:p>
            <a:r>
              <a:t>Overall, C remains a fundamental programming language in the software development industry due to its versatility, efficiency, and powerful capabilities for systems programming and application development.</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 is a general-purpose programming language that was originally developed by Dennis Ritchie at Bell Labs in the early 1970s. It is a procedural, imperative language known for its efficiency, flexibility, and low-level features. C has had a significant impact on the development of many other programming languages, operating systems, and software applications. In this response, we will discuss the motivation behind the creation of C and its key applications.</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Motivation:</a:t>
            </a:r>
          </a:p>
          <a:p/>
          <a:p>
            <a:r>
              <a:t>1. **Portability:** One of the main motivations behind the creation of C was to develop a language that could be easily ported across different computer platforms. C was designed to allow programmers to write code that could be compiled and run on a variety of systems without significant modifications.</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**Efficiency:** C was designed to be a compact and efficient language, enabling programmers to write high-performance code. It provides low-level access to memory and hardware, allowing for fine-grained control over system resources.</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**Support for Systems Programming:** C was intended to be used for developing operating systems and system software due to its ability to interact closely with the underlying hardware. Its support for low-level programming features, such as direct memory access and pointer manipulation, made it well-suited for systems programming tasks.</a:t>
            </a:r>
          </a:p>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B. Wave Propagation and Vibrations</a:t>
            </a:r>
          </a:p>
          <a:p>
            <a:r>
              <a:t>    C. Fluid Dynamics and Navier-Stokes Equations</a:t>
            </a:r>
          </a:p>
          <a:p>
            <a:r>
              <a:t>    D. Electromagnetic Theory and Maxwell's Equations</a:t>
            </a:r>
          </a:p>
          <a:p/>
          <a:p>
            <a:r>
              <a:t>VII. Nonlinear Partial Differential Equations</a:t>
            </a:r>
          </a:p>
          <a:p>
            <a:r>
              <a:t>    A. Nonlinearity in PDEs</a:t>
            </a:r>
          </a:p>
          <a:p>
            <a:r>
              <a:t>    B. Soliton Solutions and Integrability</a:t>
            </a:r>
          </a:p>
          <a:p>
            <a:r>
              <a:t>    C. Nonlinear Diffusion and Reaction-Diffusion Equations</a:t>
            </a:r>
          </a:p>
          <a:p/>
          <a:p>
            <a:r>
              <a:t>VIII. Advanced Topics in Partial Differential Equations</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**Extendable:** C was designed to be a language that could easily be extended through the use of libraries, making it a versatile tool for a wide range of applications. Its simple syntax and expressive power have made it popular not only for system programming but also for application development.</a:t>
            </a:r>
          </a:p>
          <a:p/>
          <a:p>
            <a:r>
              <a:t>### Applications:</a:t>
            </a:r>
          </a:p>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**Operating Systems:** C has been widely used for developing operating systems due to its efficiency and low-level features. Many popular operating systems, such as Unix, Linux, and Windows, have significant portions of their codebase written in C.</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**Embedded Systems:** C is the go-to language for developing firmware and low-level applications for embedded systems. Its ability to access hardware directly and its small memory footprint make it ideal for programming devices with limited resources like microcontrollers and IoT devices.</a:t>
            </a:r>
          </a:p>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**Compilers and Interpreters:** Many compilers and interpreters are written in C itself due to its efficiency and portability. C is often used for developing programming language implementations, enabling the creation of new languages and tools.</a:t>
            </a:r>
          </a:p>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**Database Systems:** C is used in the development of high-performance database systems and tools due to its ability to handle memory efficiently and interact with system resources at a low level. </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**Game Development:** When performance is crucial, C is often used in the development of video games and game engines. Its capabilities for efficient memory management and low-level control over hardware make it a popular choice among game developers.</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**Networking Software:** C is commonly used in the development of networking software, protocols, and applications due to its ability to work with sockets, manage network connections, and handle data efficiently.</a:t>
            </a:r>
          </a:p>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Overall, C remains a fundamental programming language in the software development industry due to its versatility, efficiency, and powerful capabilities for systems programming and application development.</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In mathematics, a first-order partial differential equation (PDE) is an equation involving partial derivatives of a function of more than one variable. Specifically, a first-order PDE involves partial derivatives of the dependent variable(s) with respect to one or more independent variables. </a:t>
            </a:r>
          </a:p>
          <a:p/>
          <a:p>
            <a:r>
              <a:t>The general form of a first-order PDE is given by:</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 F\left(x_1, x_2, \ldots, x_n, u, \frac{{\partial u}}{{\partial x_1}}, \frac{{\partial u}}{{\partial x_2}}, \ldots, \frac{{\partial u}}{{\partial x_n}}\right) = 0 \]</a:t>
            </a:r>
          </a:p>
          <a:p>
            <a:r>
              <a:t>where \( u = u(x_1, x_2, \ldots, x_n) \) is the unknown function and the function \( F \) relates the dependent variable \( u \), the independent variables \( x_1, x_2, \ldots, x_n \), and their partial derivatives.</a:t>
            </a:r>
          </a:p>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Green's Functions and Integral Transforms</a:t>
            </a:r>
          </a:p>
          <a:p>
            <a:r>
              <a:t>    B. Variational Methods and Calculus of Variations</a:t>
            </a:r>
          </a:p>
          <a:p>
            <a:r>
              <a:t>    C. Sobolev Spaces and Function Spaces</a:t>
            </a:r>
          </a:p>
          <a:p/>
          <a:p>
            <a:r>
              <a:t>IX. Conclusion</a:t>
            </a:r>
          </a:p>
          <a:p>
            <a:r>
              <a:t>    A. Summary of Key Concepts</a:t>
            </a:r>
          </a:p>
          <a:p>
            <a:r>
              <a:t>    B. Challenges and Future Directions in PDE Research</a:t>
            </a:r>
          </a:p>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First-order PDEs are classified further into different types based on their characteristics. Some common types of first-order PDEs include:</a:t>
            </a:r>
          </a:p>
          <a:p/>
          <a:p>
            <a:r>
              <a:t>1. **Quasi-Linear PDEs**: These are PDEs in which the coefficients of the highest order partial derivatives are functions of the dependent variable and lower-order derivatives.</a:t>
            </a:r>
          </a:p>
          <a:p>
            <a:r>
              <a:t>   </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2. **Linear PDEs**: In a linear PDE, the dependent variable and its partial derivatives appear in the PDE with coefficients that are functions of the independent variables, but they are not multiplied or divided by the dependent variable or its derivatives.</a:t>
            </a:r>
          </a:p>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3. **Semi-Linear PDEs**: These are PDEs that are not linear in the dependent variable or its derivatives but still linear in some of the variables involved.</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Solving first-order PDEs involves finding a function that satisfies the given equation while also considering any initial or boundary conditions provided. Methods for solving these equations include the method of characteristics, separation of variables, and other advanced techniques like integrating factors and transformation methods.</a:t>
            </a:r>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Applications of first-order PDEs are widespread in various fields such as physics, engineering, economics, and biology. They are used to model phenomena involving multiple variables where the rate of change of a quantity is dependent not only on its current value but also on how other quantities change with respect to each other.</a:t>
            </a:r>
          </a:p>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First-Order Partial Differential Equations</a:t>
            </a:r>
          </a:p>
        </p:txBody>
      </p:sp>
      <p:sp>
        <p:nvSpPr>
          <p:cNvPr id="3" name="Content Placeholder 2"/>
          <p:cNvSpPr>
            <a:spLocks noGrp="1"/>
          </p:cNvSpPr>
          <p:nvPr>
            <p:ph idx="1"/>
          </p:nvPr>
        </p:nvSpPr>
        <p:spPr/>
        <p:txBody>
          <a:bodyPr/>
          <a:lstStyle/>
          <a:p>
            <a:r>
              <a:t>Overall, first-order partial differential equations play a crucial role in understanding and analyzing complex systems and phenomena involving multiple variables and their interdependencies.</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First-order partial differential equations (PDEs) are PDEs that involve partial derivatives of the dependent variable with respect to only one independent variable. Classification of first-order PDEs involves categorizing them based on the properties of their coefficients and the nature of the equations. Here is a detailed explanation of the classification of first-order PDEs:</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1. **Linear and Nonlinear PDEs**:</a:t>
            </a:r>
          </a:p>
          <a:p>
            <a:r>
              <a:t>   - **Linear PDEs**: The PDE is said to be linear if the dependent variable and its derivatives appear in the equation to the first power only. Linear PDEs can be further classified into homogeneous and nonhomogeneous PDEs based on the presence of the forcing term.</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**Nonlinear PDEs**: In nonlinear PDEs, the dependent variable or its derivatives appear in squared or higher-order terms. Nonlinear PDEs are generally more challenging to solve compared to linear PDEs.</a:t>
            </a:r>
          </a:p>
          <a:p/>
          <a:p>
            <a:r>
              <a:t>2. **Quasilinear and Semilinear PDEs**:</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**Quasilinear PDEs**: A PDE is said to be quasilinear if it can be written in the form \(a(x, y, u)u_x + b(x, y, u)u_y = c(x, y, u)\). Here, the coefficients \(a\) and \(b\) are functions of the independent variables and the dependent variable, while \(c\) depends on all three variables.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Each section of this Table of Contents will delve into the specified topics related to Partial Differential Equations at an intermediate difficulty level, providing a comprehensive overview of the subject within the given word limit.</a:t>
            </a:r>
          </a:p>
          <a:p/>
          <a:p>
            <a:pPr lvl="1"/>
            <a:r>
              <a:t>Table of Contents</a:t>
            </a:r>
          </a:p>
          <a:p>
            <a:pPr lvl="1"/>
          </a:p>
          <a:p>
            <a:pPr lvl="1"/>
            <a:r>
              <a:t>I. Introduction to Partial Differential Equations</a:t>
            </a:r>
          </a:p>
          <a:p>
            <a:pPr lvl="1"/>
            <a:r>
              <a:t>    A. Definition of Partial Differential Equations</a:t>
            </a:r>
          </a:p>
          <a:p>
            <a:pPr lvl="1"/>
            <a:r>
              <a:t>    B. Types of Partial Differential Equations</a:t>
            </a:r>
          </a:p>
          <a:p>
            <a:pPr lvl="1"/>
            <a:r>
              <a:t>    C. Motivation and Applications</a:t>
            </a:r>
          </a:p>
          <a:p>
            <a:pPr lvl="1"/>
          </a:p>
          <a:p>
            <a:pPr lvl="1"/>
            <a:r>
              <a:t>II. First-Order Partial Differential Equations</a:t>
            </a:r>
          </a:p>
          <a:p>
            <a:pPr lvl="1"/>
            <a:r>
              <a:t>    A. Classification of First-Order PDEs</a:t>
            </a:r>
          </a:p>
          <a:p>
            <a:pPr lvl="1"/>
            <a:r>
              <a:t>        1. Linear First-Order PDEs</a:t>
            </a:r>
          </a:p>
          <a:p>
            <a:pPr lvl="1"/>
            <a:r>
              <a:t>        2. Quasilinear First-Order PDEs</a:t>
            </a:r>
          </a:p>
          <a:p>
            <a:pPr lvl="1"/>
            <a:r>
              <a:t>        3. Nonlinear First-Order PDEs</a:t>
            </a:r>
          </a:p>
          <a:p>
            <a:pPr lvl="1"/>
            <a:r>
              <a:t>    B. Solution Methods for First-Order PDEs</a:t>
            </a:r>
          </a:p>
          <a:p>
            <a:pPr lvl="1"/>
            <a:r>
              <a:t>        1. Method of Characteristics</a:t>
            </a:r>
          </a:p>
          <a:p>
            <a:pPr lvl="1"/>
            <a:r>
              <a:t>        2. Separation of Variables</a:t>
            </a:r>
          </a:p>
          <a:p>
            <a:pPr lvl="1"/>
            <a:r>
              <a:t>        3. Exact Equations</a:t>
            </a:r>
          </a:p>
          <a:p>
            <a:pPr lvl="1"/>
          </a:p>
          <a:p>
            <a:pPr lvl="1"/>
            <a:r>
              <a:t>III. Second-Order Partial Differential Equations</a:t>
            </a:r>
          </a:p>
          <a:p>
            <a:pPr lvl="1"/>
            <a:r>
              <a:t>    A. Classification of Second-Order PDEs</a:t>
            </a:r>
          </a:p>
          <a:p>
            <a:pPr lvl="1"/>
            <a:r>
              <a:t>        1. Elliptic PDEs</a:t>
            </a:r>
          </a:p>
          <a:p>
            <a:pPr lvl="1"/>
            <a:r>
              <a:t>        2. Parabolic PDEs</a:t>
            </a:r>
          </a:p>
          <a:p>
            <a:pPr lvl="1"/>
            <a:r>
              <a:t>        3. Hyperbolic PDEs</a:t>
            </a:r>
          </a:p>
          <a:p>
            <a:pPr lvl="1"/>
            <a:r>
              <a:t>    B. Properties and Characteristics of Second-Order PDEs</a:t>
            </a:r>
          </a:p>
          <a:p>
            <a:pPr lvl="1"/>
            <a:r>
              <a:t>    C. Solution Techniques for Second-Order PDEs</a:t>
            </a:r>
          </a:p>
          <a:p>
            <a:pPr lvl="1"/>
            <a:r>
              <a:t>        1. Method of Eigenfunction Expansion</a:t>
            </a:r>
          </a:p>
          <a:p>
            <a:pPr lvl="1"/>
            <a:r>
              <a:t>        2. Fourier Transform</a:t>
            </a:r>
          </a:p>
          <a:p>
            <a:pPr lvl="1"/>
            <a:r>
              <a:t>        3. Finite Difference Methods</a:t>
            </a:r>
          </a:p>
          <a:p>
            <a:pPr lvl="1"/>
          </a:p>
          <a:p>
            <a:pPr lvl="1"/>
            <a:r>
              <a:t>IV. Boundary Value Problems and Initial Value Problems</a:t>
            </a:r>
          </a:p>
          <a:p>
            <a:pPr lvl="1"/>
            <a:r>
              <a:t>    A. Boundary Conditions for Partial Differential Equations</a:t>
            </a:r>
          </a:p>
          <a:p>
            <a:pPr lvl="1"/>
            <a:r>
              <a:t>    B. Well-Posedness of Boundary Value Problems</a:t>
            </a:r>
          </a:p>
          <a:p>
            <a:pPr lvl="1"/>
            <a:r>
              <a:t>    C. Initial Conditions for Time-Dependent PDEs</a:t>
            </a:r>
          </a:p>
          <a:p>
            <a:pPr lvl="1"/>
            <a:r>
              <a:t>    D. Existence and Uniqueness of Solutions</a:t>
            </a:r>
          </a:p>
          <a:p>
            <a:pPr lvl="1"/>
          </a:p>
          <a:p>
            <a:pPr lvl="1"/>
            <a:r>
              <a:t>V. Numerical Methods for Partial Differential Equations</a:t>
            </a:r>
          </a:p>
          <a:p>
            <a:pPr lvl="1"/>
            <a:r>
              <a:t>    A. Finite Difference Method</a:t>
            </a:r>
          </a:p>
          <a:p>
            <a:pPr lvl="1"/>
            <a:r>
              <a:t>    B. Finite Element Method</a:t>
            </a:r>
          </a:p>
          <a:p>
            <a:pPr lvl="1"/>
            <a:r>
              <a:t>    C. Spectral Method</a:t>
            </a:r>
          </a:p>
          <a:p>
            <a:pPr lvl="1"/>
            <a:r>
              <a:t>    D. Numerical Stability and Convergence Analysis</a:t>
            </a:r>
          </a:p>
          <a:p>
            <a:pPr lvl="1"/>
          </a:p>
          <a:p>
            <a:pPr lvl="1"/>
            <a:r>
              <a:t>VI. Applications of Partial Differential Equations</a:t>
            </a:r>
          </a:p>
          <a:p>
            <a:pPr lvl="1"/>
            <a:r>
              <a:t>    A. Heat Conduction and Diffusion Problems</a:t>
            </a:r>
          </a:p>
          <a:p>
            <a:pPr lvl="1"/>
            <a:r>
              <a:t>    B. Wave Propagation and Vibrations</a:t>
            </a:r>
          </a:p>
          <a:p>
            <a:pPr lvl="1"/>
            <a:r>
              <a:t>    C. Fluid Dynamics and Navier-Stokes Equations</a:t>
            </a:r>
          </a:p>
          <a:p>
            <a:pPr lvl="1"/>
            <a:r>
              <a:t>    D. Electromagnetic Theory and Maxwell's Equations</a:t>
            </a:r>
          </a:p>
          <a:p>
            <a:pPr lvl="1"/>
          </a:p>
          <a:p>
            <a:pPr lvl="1"/>
            <a:r>
              <a:t>VII. Nonlinear Partial Differential Equations</a:t>
            </a:r>
          </a:p>
          <a:p>
            <a:pPr lvl="1"/>
            <a:r>
              <a:t>    A. Nonlinearity in PDEs</a:t>
            </a:r>
          </a:p>
          <a:p>
            <a:pPr lvl="1"/>
            <a:r>
              <a:t>    B. Soliton Solutions and Integrability</a:t>
            </a:r>
          </a:p>
          <a:p>
            <a:pPr lvl="1"/>
            <a:r>
              <a:t>    C. Nonlinear Diffusion and Reaction-Diffusion Equations</a:t>
            </a:r>
          </a:p>
          <a:p>
            <a:pPr lvl="1"/>
          </a:p>
          <a:p>
            <a:pPr lvl="1"/>
            <a:r>
              <a:t>VIII. Advanced Topics in Partial Differential Equations</a:t>
            </a:r>
          </a:p>
          <a:p>
            <a:pPr lvl="1"/>
            <a:r>
              <a:t>    A. Green's Functions and Integral Transforms</a:t>
            </a:r>
          </a:p>
          <a:p>
            <a:pPr lvl="1"/>
            <a:r>
              <a:t>    B. Variational Methods and Calculus of Variations</a:t>
            </a:r>
          </a:p>
          <a:p>
            <a:pPr lvl="1"/>
            <a:r>
              <a:t>    C. Sobolev Spaces and Function Spaces</a:t>
            </a:r>
          </a:p>
          <a:p>
            <a:pPr lvl="1"/>
          </a:p>
          <a:p>
            <a:pPr lvl="1"/>
            <a:r>
              <a:t>IX. Conclusion</a:t>
            </a:r>
          </a:p>
          <a:p>
            <a:pPr lvl="1"/>
            <a:r>
              <a:t>    A. Summary of Key Concepts</a:t>
            </a:r>
          </a:p>
          <a:p>
            <a:pPr lvl="1"/>
            <a:r>
              <a:t>    B. Challenges and Future Directions in PDE Research</a:t>
            </a:r>
          </a:p>
          <a:p>
            <a:pPr lvl="1"/>
          </a:p>
          <a:p>
            <a:pPr lvl="1"/>
            <a:r>
              <a:t>Each section of this Table of Contents will delve into the specified topics related to Partial Differential Equations at an intermediate difficulty level, providing a comprehensive overview of the subject within the given word limit.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**Semilinear PDEs**: Semilinear PDEs are a generalization of quasilinear PDEs where the highest-order partial derivative of the unknown function is only linear.</a:t>
            </a:r>
          </a:p>
          <a:p/>
          <a:p>
            <a:r>
              <a:t>3. **Conservation Laws and Characteristic Methods**:</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**Conservation Laws**: PDEs that describe conservation of mass, momentum, energy, or other physical quantities in a system are known as conservation laws. They are important in studying physical systems and their behavior.</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**Characteristic Methods**: Characteristic methods are used to transform a given PDE into a system of ordinary differential equations along characteristic curves. This method is particularly useful in solving first-order PDEs.</a:t>
            </a:r>
          </a:p>
          <a:p/>
          <a:p>
            <a:r>
              <a:t>4. **Well-Posedness**:</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A well-posed problem is one that has a unique solution, which depends continuously on the initial or boundary conditions. Well-posedness is crucial for the existence and uniqueness of solutions to PDEs.</a:t>
            </a:r>
          </a:p>
          <a:p/>
          <a:p>
            <a:r>
              <a:t>5. **Exact and Inexact PDEs**:</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   - **Exact PDEs**: PDEs that can be solved explicitly to find a single, well-defined solution are known as exact PDEs. These equations have a well-defined mathematical structure that allows for analytical solutions.</a:t>
            </a:r>
          </a:p>
          <a:p>
            <a:r>
              <a:t>   - **Inexact PDEs**: Inexact PDEs are those that do not have analytical solutions and may require numerical methods for approximation.</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Classification of First-Order PDEs</a:t>
            </a:r>
          </a:p>
        </p:txBody>
      </p:sp>
      <p:sp>
        <p:nvSpPr>
          <p:cNvPr id="3" name="Content Placeholder 2"/>
          <p:cNvSpPr>
            <a:spLocks noGrp="1"/>
          </p:cNvSpPr>
          <p:nvPr>
            <p:ph idx="1"/>
          </p:nvPr>
        </p:nvSpPr>
        <p:spPr/>
        <p:txBody>
          <a:bodyPr/>
          <a:lstStyle/>
          <a:p>
            <a:r>
              <a:t>Understanding the classification of first-order PDEs is essential in determining the appropriate solution methods and techniques to apply when solving these equations in various fields of mathematics, physics, engineering, and other scientific disciplines.</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Linear first-order partial differential equations (PDEs) are a type of differential equation that involve an unknown function of several variables and its partial derivatives. The general form of a linear first-order PDE can be expressed as:</a:t>
            </a:r>
          </a:p>
          <a:p/>
          <a:p>
            <a:r>
              <a:t>\[ a(x, y) \frac{\partial u}{\partial x} + b(x, y) \frac{\partial u}{\partial y} = c(x, y, u) \]</a:t>
            </a:r>
          </a:p>
          <a:p/>
          <a:p>
            <a:r>
              <a:t>Where:</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 \( u = u(x, y) \) is the unknown function that depends on the variables \( x \) and \( y \).</a:t>
            </a:r>
          </a:p>
          <a:p>
            <a:r>
              <a:t>- \( a(x, y) \), \( b(x, y) \), and \( c(x, y, u) \) are given functions of the variables \( x, y, \) and \( u \).</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Linear first-order PDEs are called "linear" because the unknown function and its derivatives appear only to the first power and are not multiplied together. These equations are also referred to as "first-order" because they involve only first-order derivatives of the unknown function.</a:t>
            </a:r>
          </a:p>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Solving a linear first-order PDE typically involves finding a function \( u(x, y) \) that satisfies the given PDE along with certain initial or boundary conditions. Various methods can be used to solve these equations, including the method of characteristics, separation of variables, and integrating factors.</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found at the beginning of a document, book, report, or another piece of written work that outlines the structure of the content within. It serves as a roadmap for the reader, giving them an overview of the topics, sections, and chapters covered in the document, along with the corresponding page numbers for easy reference.</a:t>
            </a:r>
          </a:p>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One important concept related to solving linear first-order PDEs is the characteristics of the equation. The characteristics are the curves in the \( xy \)-plane along which the PDE can be reduced to an ordinary differential equation (ODE). By analyzing the characteristics, one can determine the general solution of the PDE.</a:t>
            </a:r>
          </a:p>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Linear first-order PDEs arise in various fields of science and engineering, including physics, mechanics, finance, and more. They provide a mathematical framework for modeling physical phenomena that involve continuous functions of multiple variables and their rates of change.</a:t>
            </a:r>
          </a:p>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Linear First-Order PDEs</a:t>
            </a:r>
          </a:p>
        </p:txBody>
      </p:sp>
      <p:sp>
        <p:nvSpPr>
          <p:cNvPr id="3" name="Content Placeholder 2"/>
          <p:cNvSpPr>
            <a:spLocks noGrp="1"/>
          </p:cNvSpPr>
          <p:nvPr>
            <p:ph idx="1"/>
          </p:nvPr>
        </p:nvSpPr>
        <p:spPr/>
        <p:txBody>
          <a:bodyPr/>
          <a:lstStyle/>
          <a:p>
            <a:r>
              <a:t>In summary, linear first-order PDEs are differential equations that involve the first-order partial derivatives of an unknown function. They play a significant role in modeling and analyzing numerous real-world problems, and solving them often requires applying specialized techniques and considering the characteristics of the equation.</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Quasilinear first-order partial differential equations (PDEs) are a type of PDEs that can be expressed in the following general form:</a:t>
            </a:r>
          </a:p>
          <a:p/>
          <a:p>
            <a:r>
              <a:t>\[ a(x, y, u)\frac{\partial u}{\partial x} + b(x, y, u)\frac{\partial u}{\partial y} = c(x, y, u) \]</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where \( u = u(x, y) \) is the unknown function, and \( a \), \( b \), and \( c \) are given functions depending on the independent variables \( x \), \( y \), and the function \( u \).</a:t>
            </a:r>
          </a:p>
          <a:p/>
          <a:p>
            <a:r>
              <a:t>Here is an explanation of the key components of quasilinear first-order PDEs:</a:t>
            </a:r>
          </a:p>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1. **Quasilinear Form**: The term "quasilinear" in the context of PDEs refers to equations that are linear in terms of the highest-order derivatives. In the general form above, the equation involves first-order partial derivatives of the unknown function \( u \) but may contain nonlinear terms due to the dependence of the coefficients on \( u \).</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2. **Characteristics**: Quasilinear PDEs are often studied using the method of characteristics. The characteristics are curves in the \( (x, y) \)-plane along which the PDE reduces to an ordinary differential equation (ODE). By solving the ODE along the characteristics, one can find solutions to the PDE.</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3. **General Solution**: The general solution of a quasilinear first-order PDE includes arbitrary functions that arise from the process of solving the equation. These arbitrary functions correspond to the freedom in choosing initial or boundary conditions in order to obtain specific solutions that satisfy the problem at hand.</a:t>
            </a:r>
          </a:p>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4. **Examples**: Quasilinear first-order PDEs arise in various fields such as physics, engineering, and economics. One common example is the inviscid Burgers' equation:</a:t>
            </a:r>
          </a:p>
          <a:p/>
          <a:p>
            <a:r>
              <a:t>\[ u_t + uu_x = 0 \]</a:t>
            </a:r>
          </a:p>
          <a:p/>
          <a:p>
            <a:r>
              <a:t>where \( u = u(x, t) \) represents the unknown function. This PDE is quasilinear and can be solved using the method of characteristics.</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Quasilinear First-Order PDEs</a:t>
            </a:r>
          </a:p>
        </p:txBody>
      </p:sp>
      <p:sp>
        <p:nvSpPr>
          <p:cNvPr id="3" name="Content Placeholder 2"/>
          <p:cNvSpPr>
            <a:spLocks noGrp="1"/>
          </p:cNvSpPr>
          <p:nvPr>
            <p:ph idx="1"/>
          </p:nvPr>
        </p:nvSpPr>
        <p:spPr/>
        <p:txBody>
          <a:bodyPr/>
          <a:lstStyle/>
          <a:p>
            <a:r>
              <a:t>In summary, quasilinear first-order PDEs are a class of partial differential equations that exhibit a combination of linearity and nonlinearity in their structure. Understanding the properties and solutions of these equations is essential in modeling and analyzing phenomena in diverse areas of science and engineering.</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