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pPr lvl="1"/>
            <a:r>
              <a:t>Table of Contents</a:t>
            </a:r>
          </a:p>
          <a:p>
            <a:pPr lvl="1"/>
          </a:p>
          <a:p>
            <a:pPr lvl="1"/>
            <a:r>
              <a:t>I. Introduction to Trigonometry</a:t>
            </a:r>
          </a:p>
          <a:p>
            <a:pPr lvl="1"/>
            <a:r>
              <a:t>    A. Definition and History of Trigonometry</a:t>
            </a:r>
          </a:p>
          <a:p>
            <a:pPr lvl="1"/>
            <a:r>
              <a:t>    B. Importance of Trigonometry in Mathematics and Physics</a:t>
            </a:r>
          </a:p>
          <a:p>
            <a:pPr lvl="1"/>
          </a:p>
          <a:p>
            <a:pPr lvl="1"/>
            <a:r>
              <a:t>II. Trigonometric Functions</a:t>
            </a:r>
          </a:p>
          <a:p>
            <a:pPr lvl="1"/>
            <a:r>
              <a:t>    A. Introduction to Trigonometric Functions</a:t>
            </a:r>
          </a:p>
          <a:p>
            <a:pPr lvl="1"/>
            <a:r>
              <a:t>    B. Definitions of Sin, Cos, Tan, Csc, Sec, and Cot Functions</a:t>
            </a:r>
          </a:p>
          <a:p>
            <a:pPr lvl="1"/>
            <a:r>
              <a:t>    C. Properties and Graphs of Trigonometric Functions</a:t>
            </a:r>
          </a:p>
          <a:p>
            <a:pPr lvl="1"/>
            <a:r>
              <a:t>    D. Trigonometric Identities</a:t>
            </a:r>
          </a:p>
          <a:p>
            <a:pPr lvl="1"/>
          </a:p>
          <a:p>
            <a:pPr lvl="1"/>
            <a:r>
              <a:t>III. Trigonometric Equations and Identities</a:t>
            </a:r>
          </a:p>
          <a:p>
            <a:pPr lvl="1"/>
            <a:r>
              <a:t>    A. Solving Trigonometric Equations</a:t>
            </a:r>
          </a:p>
          <a:p>
            <a:pPr lvl="1"/>
            <a:r>
              <a:t>    B. Verifying Trigonometric Identities</a:t>
            </a:r>
          </a:p>
          <a:p>
            <a:pPr lvl="1"/>
            <a:r>
              <a:t>    C. Sum and Difference Identities</a:t>
            </a:r>
          </a:p>
          <a:p>
            <a:pPr lvl="1"/>
            <a:r>
              <a:t>    D. Double-Angle and Half-Angle Identities</a:t>
            </a:r>
          </a:p>
          <a:p>
            <a:pPr lvl="1"/>
          </a:p>
          <a:p>
            <a:pPr lvl="1"/>
            <a:r>
              <a:t>IV. Trigonometric Functions of Special Angles</a:t>
            </a:r>
          </a:p>
          <a:p>
            <a:pPr lvl="1"/>
            <a:r>
              <a:t>    A. Trigonometric Ratios for 30°, 45°, and 60°</a:t>
            </a:r>
          </a:p>
          <a:p>
            <a:pPr lvl="1"/>
            <a:r>
              <a:t>    B. Trigonometric Values for 0°, 90°, 180°, and 270°</a:t>
            </a:r>
          </a:p>
          <a:p>
            <a:pPr lvl="1"/>
            <a:r>
              <a:t>    C. Unit Circle and Trigonometric Functions</a:t>
            </a:r>
          </a:p>
          <a:p>
            <a:pPr lvl="1"/>
          </a:p>
          <a:p>
            <a:pPr lvl="1"/>
            <a:r>
              <a:t>V. Inverse Trigonometric Functions</a:t>
            </a:r>
          </a:p>
          <a:p>
            <a:pPr lvl="1"/>
            <a:r>
              <a:t>    A. Introduction to Inverse Trigonometric Functions</a:t>
            </a:r>
          </a:p>
          <a:p>
            <a:pPr lvl="1"/>
            <a:r>
              <a:t>    B. Notation and Definition of Inverse Trigonometric Functions</a:t>
            </a:r>
          </a:p>
          <a:p>
            <a:pPr lvl="1"/>
            <a:r>
              <a:t>    C. Graphs and Properties of Inverse Trigonometric Functions</a:t>
            </a:r>
          </a:p>
          <a:p>
            <a:pPr lvl="1"/>
          </a:p>
          <a:p>
            <a:pPr lvl="1"/>
            <a:r>
              <a:t>VI. Trigonometric Applications</a:t>
            </a:r>
          </a:p>
          <a:p>
            <a:pPr lvl="1"/>
            <a:r>
              <a:t>    A. Trigonometry in Right-Angled Triangles</a:t>
            </a:r>
          </a:p>
          <a:p>
            <a:pPr lvl="1"/>
            <a:r>
              <a:t>    B. Trigonometry in Real-World Applications</a:t>
            </a:r>
          </a:p>
          <a:p>
            <a:pPr lvl="1"/>
            <a:r>
              <a:t>    C. Trigonometry in Physics and Engineering</a:t>
            </a:r>
          </a:p>
          <a:p>
            <a:pPr lvl="1"/>
          </a:p>
          <a:p>
            <a:pPr lvl="1"/>
            <a:r>
              <a:t>VII. Advanced Trigonometric Topics</a:t>
            </a:r>
          </a:p>
          <a:p>
            <a:pPr lvl="1"/>
            <a:r>
              <a:t>    A. Trigonometric Series and Fourier Series</a:t>
            </a:r>
          </a:p>
          <a:p>
            <a:pPr lvl="1"/>
            <a:r>
              <a:t>    B. Spherical Trigonometry</a:t>
            </a:r>
          </a:p>
          <a:p>
            <a:pPr lvl="1"/>
            <a:r>
              <a:t>    C. Hyperbolic Trigonometry</a:t>
            </a:r>
          </a:p>
          <a:p>
            <a:pPr lvl="1"/>
            <a:r>
              <a:t>    D. Complex Numbers and Trigonometric Functions</a:t>
            </a:r>
          </a:p>
          <a:p>
            <a:pPr lvl="1"/>
          </a:p>
          <a:p>
            <a:pPr lvl="1"/>
            <a:r>
              <a:t>VIII. Trigonometry in Calculus</a:t>
            </a:r>
          </a:p>
          <a:p>
            <a:pPr lvl="1"/>
            <a:r>
              <a:t>    A. Derivatives of Trigonometric Functions</a:t>
            </a:r>
          </a:p>
          <a:p>
            <a:pPr lvl="1"/>
            <a:r>
              <a:t>    B. Integrals Involving Trigonometric Functions</a:t>
            </a:r>
          </a:p>
          <a:p>
            <a:pPr lvl="1"/>
            <a:r>
              <a:t>    C. Applications of Trigonometry in Calculus</a:t>
            </a:r>
          </a:p>
          <a:p>
            <a:pPr lvl="1"/>
          </a:p>
          <a:p>
            <a:pPr lvl="1"/>
            <a:r>
              <a:t>IX. Trigonometry in Modern Mathematics</a:t>
            </a:r>
          </a:p>
          <a:p>
            <a:pPr lvl="1"/>
            <a:r>
              <a:t>    A. Trigonometry in Geometry and Algebra</a:t>
            </a:r>
          </a:p>
          <a:p>
            <a:pPr lvl="1"/>
            <a:r>
              <a:t>    B. Trigonometry in Number Theory</a:t>
            </a:r>
          </a:p>
          <a:p>
            <a:pPr lvl="1"/>
            <a:r>
              <a:t>    C. Trigonometry in Computer Science and Data Analysis</a:t>
            </a:r>
          </a:p>
          <a:p>
            <a:pPr lvl="1"/>
          </a:p>
          <a:p>
            <a:pPr lvl="1"/>
            <a:r>
              <a:t>X. Challenges and Research in Trigonometry</a:t>
            </a:r>
          </a:p>
          <a:p>
            <a:pPr lvl="1"/>
            <a:r>
              <a:t>    A. Unsolved Problems in Trigonometry</a:t>
            </a:r>
          </a:p>
          <a:p>
            <a:pPr lvl="1"/>
            <a:r>
              <a:t>    B. Current Research in Trigonometry</a:t>
            </a:r>
          </a:p>
          <a:p>
            <a:pPr lvl="1"/>
            <a:r>
              <a:t>    C. Future Prospects in Trigonometry</a:t>
            </a:r>
          </a:p>
          <a:p>
            <a:pPr lvl="1"/>
          </a:p>
          <a:p>
            <a:pPr lvl="1"/>
            <a:r>
              <a:t>XI. Conclusion</a:t>
            </a:r>
          </a:p>
          <a:p>
            <a:pPr lvl="1"/>
            <a:r>
              <a:t>    A. Summary of Key Concepts in Trigonometry</a:t>
            </a:r>
          </a:p>
          <a:p>
            <a:pPr lvl="1"/>
            <a:r>
              <a:t>    B. Importance of Trigonometry in Advanced Mathematics</a:t>
            </a:r>
          </a:p>
          <a:p>
            <a:pPr lvl="1"/>
            <a:r>
              <a:t>    C. Applications of Trigonometry in Various Fields</a:t>
            </a:r>
          </a:p>
          <a:p>
            <a:pPr lvl="1"/>
          </a:p>
          <a:p>
            <a:pPr lvl="1"/>
            <a:r>
              <a:t>**Please note that the table of contents provided above is a structured outline for a 1000-word advanced-level content piece on Trigonometry. Each section can be expanded into detailed explanations, examples, and applications to meet the desired length of the content.**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Trigonometry</a:t>
            </a:r>
          </a:p>
        </p:txBody>
      </p:sp>
      <p:sp>
        <p:nvSpPr>
          <p:cNvPr id="3" name="Content Placeholder 2"/>
          <p:cNvSpPr>
            <a:spLocks noGrp="1"/>
          </p:cNvSpPr>
          <p:nvPr>
            <p:ph idx="1"/>
          </p:nvPr>
        </p:nvSpPr>
        <p:spPr/>
        <p:txBody>
          <a:bodyPr/>
          <a:lstStyle/>
          <a:p>
            <a:r>
              <a:t>In addition to the basic trigonometric ratios, trigonometric functions such as secant, cosecant, and cotangent are defined using reciprocal ratios. These functions relate angles in a right triangle to the lengths of its sides.</a:t>
            </a:r>
          </a:p>
          <a:p/>
          <a:p>
            <a:r>
              <a:t>4. Unit Circle:</a:t>
            </a:r>
          </a:p>
          <a:p>
            <a:r>
              <a:t>The unit circle is a key concept in trigonometry that relates trigonometric functions to the coordinates of points on the circle. It provides a geometric interpretation of trigonometric functions and facilitates their extension beyond right triangles to all real numbers.</a:t>
            </a:r>
          </a:p>
          <a:p/>
          <a:p>
            <a:r>
              <a:t>5. Trigonometric Identities:</a:t>
            </a:r>
          </a:p>
          <a:p>
            <a:r>
              <a:t>Trigonometric identities are equations that are true for all possible values of the variables involved. These identities are essential for simplifying trigonometric expressions, solving trigonometric equations, and proving mathematical relationships.</a:t>
            </a:r>
          </a:p>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Trigonometric Applications</a:t>
            </a:r>
          </a:p>
        </p:txBody>
      </p:sp>
      <p:sp>
        <p:nvSpPr>
          <p:cNvPr id="3" name="Content Placeholder 2"/>
          <p:cNvSpPr>
            <a:spLocks noGrp="1"/>
          </p:cNvSpPr>
          <p:nvPr>
            <p:ph idx="1"/>
          </p:nvPr>
        </p:nvSpPr>
        <p:spPr/>
        <p:txBody>
          <a:bodyPr/>
          <a:lstStyle/>
          <a:p>
            <a:r>
              <a:t>3. **Engineering**: Trigonometry plays a crucial role in engineering applications such as structural design, electrical engineering, and mechanical engineering. Engineers use trigonometric functions to calculate forces, stresses, angles, and dimensions in various structures and systems.</a:t>
            </a:r>
          </a:p>
          <a:p/>
          <a:p>
            <a:r>
              <a:t>4. **Wave Analysis**: Trigonometry is used to analyze waveforms, such as sound waves and electromagnetic waves. By applying trigonometric functions, scientists and engineers can study the properties of waves, including their amplitudes, frequencies, and phases.</a:t>
            </a:r>
          </a:p>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Trigonometric Applications</a:t>
            </a:r>
          </a:p>
        </p:txBody>
      </p:sp>
      <p:sp>
        <p:nvSpPr>
          <p:cNvPr id="3" name="Content Placeholder 2"/>
          <p:cNvSpPr>
            <a:spLocks noGrp="1"/>
          </p:cNvSpPr>
          <p:nvPr>
            <p:ph idx="1"/>
          </p:nvPr>
        </p:nvSpPr>
        <p:spPr/>
        <p:txBody>
          <a:bodyPr/>
          <a:lstStyle/>
          <a:p>
            <a:r>
              <a:t>5. **Astronomy**: Trigonometry is essential in astronomy for calculating distances, angles, and positions of celestial objects. Astronomers use trigonometric principles to determine the locations of stars, planets, and other celestial bodies in the night sky.</a:t>
            </a:r>
          </a:p>
          <a:p/>
          <a:p>
            <a:r>
              <a:t>6. **Mechanical Systems**: Trigonometry is used to analyze the motion of mechanical systems, such as rotating machinery, oscillating pendulums, and gear systems. Engineers apply trigonometric functions to model and predict the behavior of these systems accurately.</a:t>
            </a:r>
          </a:p>
          <a:p/>
          <a:p>
            <a:r>
              <a:t>By studying VI. Trigonometric Applications, students can gain a deeper understanding of how trigonometry is utilized in various practical scenarios and learn how to apply trigonometric concepts to solve real-world problems efficiently.</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Trigonometry in Right-Angled Triangles</a:t>
            </a:r>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In particular, trigonometry in right-angled triangles involves the study of the ratios of the lengths of the sides in relation to the angles within a right-angled triangle.</a:t>
            </a:r>
          </a:p>
          <a:p/>
          <a:p>
            <a:r>
              <a:t>In a right-angled triangle, one of the angles is a right angle, which measures 90 degrees. The side opposite the right angle is called the hypotenuse, while the other two sides are called the adjacent side and the opposite side, depending on the angle of interest.</a:t>
            </a:r>
          </a:p>
          <a:p/>
          <a:p>
            <a:r>
              <a:t>The three key trigonometric ratios that are commonly used to relate the sides of right-angled triangles to the angles are sine, cosine, and tangent. These ratios are defined as follows:</a:t>
            </a:r>
          </a:p>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Trigonometry in Right-Angled Triangles</a:t>
            </a:r>
          </a:p>
        </p:txBody>
      </p:sp>
      <p:sp>
        <p:nvSpPr>
          <p:cNvPr id="3" name="Content Placeholder 2"/>
          <p:cNvSpPr>
            <a:spLocks noGrp="1"/>
          </p:cNvSpPr>
          <p:nvPr>
            <p:ph idx="1"/>
          </p:nvPr>
        </p:nvSpPr>
        <p:spPr/>
        <p:txBody>
          <a:bodyPr/>
          <a:lstStyle/>
          <a:p>
            <a:r>
              <a:t>1. Sine (sin) ratio: The sine of an angle in a right-angled triangle is defined as the ratio of the length of the side opposite the angle to the length of the hypotenuse. It is given by sin(theta) = opposite/hypotenuse.</a:t>
            </a:r>
          </a:p>
          <a:p/>
          <a:p>
            <a:r>
              <a:t>2. Cosine (cos) ratio: The cosine of an angle in a right-angled triangle is defined as the ratio of the length of the side adjacent to the angle to the length of the hypotenuse. It is given by cos(theta) = adjacent/hypotenuse.</a:t>
            </a:r>
          </a:p>
          <a:p/>
          <a:p>
            <a:r>
              <a:t>3. Tangent (tan) ratio: The tangent of an angle in a right-angled triangle is defined as the ratio of the length of the side opposite the angle to the length of the side adjacent to the angle. It is given by tan(theta) = opposite/adjacent.</a:t>
            </a:r>
          </a:p>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Trigonometry in Right-Angled Triangles</a:t>
            </a:r>
          </a:p>
        </p:txBody>
      </p:sp>
      <p:sp>
        <p:nvSpPr>
          <p:cNvPr id="3" name="Content Placeholder 2"/>
          <p:cNvSpPr>
            <a:spLocks noGrp="1"/>
          </p:cNvSpPr>
          <p:nvPr>
            <p:ph idx="1"/>
          </p:nvPr>
        </p:nvSpPr>
        <p:spPr/>
        <p:txBody>
          <a:bodyPr/>
          <a:lstStyle/>
          <a:p>
            <a:r>
              <a:t>These trigonometric ratios are fundamental in solving problems involving right-angled triangles, where we are given information about the lengths of the sides or measures of the angles and asked to find unknown side lengths or angles.</a:t>
            </a:r>
          </a:p>
          <a:p/>
          <a:p>
            <a:r>
              <a:t>Trigonometry in right-angled triangles is widely used in various fields such as engineering, physics, navigation, and architecture to solve real-world problems that involve angles and distances. Understanding the basics of trigonometry in right-angled triangles is crucial for solving complex problems and applications in these fields.</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Trigonometry in Real-World Applications</a:t>
            </a:r>
          </a:p>
        </p:txBody>
      </p:sp>
      <p:sp>
        <p:nvSpPr>
          <p:cNvPr id="3" name="Content Placeholder 2"/>
          <p:cNvSpPr>
            <a:spLocks noGrp="1"/>
          </p:cNvSpPr>
          <p:nvPr>
            <p:ph idx="1"/>
          </p:nvPr>
        </p:nvSpPr>
        <p:spPr/>
        <p:txBody>
          <a:bodyPr/>
          <a:lstStyle/>
          <a:p>
            <a:r>
              <a:t>Trigonometry is a branch of mathematics that deals with the relationship between the sides and angles of triangles. This mathematical concept has various real-world applications in fields such as engineering, physics, architecture, navigation, and many others. Here are some detailed explanations of how trigonometry is used in real-world applications:</a:t>
            </a:r>
          </a:p>
          <a:p/>
          <a:p>
            <a:r>
              <a:t>1. **Architecture and Construction**: Trigonometry is extensively used in architecture and construction to calculate angles, distances, and heights. Architects use trigonometric principles to design structures with precise measurements, ensuring stability and safety. For example, trigonometry helps in determining the slant of a roof, the height of a building, or the angle of a support beam.</a:t>
            </a:r>
          </a:p>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Trigonometry in Real-World Applications</a:t>
            </a:r>
          </a:p>
        </p:txBody>
      </p:sp>
      <p:sp>
        <p:nvSpPr>
          <p:cNvPr id="3" name="Content Placeholder 2"/>
          <p:cNvSpPr>
            <a:spLocks noGrp="1"/>
          </p:cNvSpPr>
          <p:nvPr>
            <p:ph idx="1"/>
          </p:nvPr>
        </p:nvSpPr>
        <p:spPr/>
        <p:txBody>
          <a:bodyPr/>
          <a:lstStyle/>
          <a:p>
            <a:r>
              <a:t>2. **Navigation**: Trigonometry plays a crucial role in navigation, especially in fields such as aviation and maritime. Pilots and sailors use trigonometric functions to calculate distances, angles, and bearings, helping them navigate accurately from one point to another. GPS systems also rely on trigonometric concepts to determine the exact position of an object.</a:t>
            </a:r>
          </a:p>
          <a:p/>
          <a:p>
            <a:r>
              <a:t>3. **Physics**: Trigonometry is widely utilized in physics to analyze and solve problems related to motion, waves, vibrations, and other phenomena. Concepts such as periodic motion, wave behavior, and harmonic motion can be described and predicted using trigonometric functions like sine and cosine.</a:t>
            </a:r>
          </a:p>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Trigonometry in Real-World Applications</a:t>
            </a:r>
          </a:p>
        </p:txBody>
      </p:sp>
      <p:sp>
        <p:nvSpPr>
          <p:cNvPr id="3" name="Content Placeholder 2"/>
          <p:cNvSpPr>
            <a:spLocks noGrp="1"/>
          </p:cNvSpPr>
          <p:nvPr>
            <p:ph idx="1"/>
          </p:nvPr>
        </p:nvSpPr>
        <p:spPr/>
        <p:txBody>
          <a:bodyPr/>
          <a:lstStyle/>
          <a:p>
            <a:r>
              <a:t>4. **Engineering**: Engineers rely on trigonometry to design structures, analyze forces, and solve complex problems in various engineering disciplines. Mechanical engineers use trigonometric principles to understand motion, stress analysis, and mechanical systems. Civil engineers use trigonometry to design bridges, tunnels, and roads with precise measurements.</a:t>
            </a:r>
          </a:p>
          <a:p/>
          <a:p>
            <a:r>
              <a:t>5. **Computer Graphics and Animation**: In the field of computer graphics and animation, trigonometry is essential for creating realistic visual effects. Trigonometric functions are used to generate animations, create special effects, and simulate natural phenomena like waves, light, and shadows.</a:t>
            </a:r>
          </a:p>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Trigonometry in Real-World Applications</a:t>
            </a:r>
          </a:p>
        </p:txBody>
      </p:sp>
      <p:sp>
        <p:nvSpPr>
          <p:cNvPr id="3" name="Content Placeholder 2"/>
          <p:cNvSpPr>
            <a:spLocks noGrp="1"/>
          </p:cNvSpPr>
          <p:nvPr>
            <p:ph idx="1"/>
          </p:nvPr>
        </p:nvSpPr>
        <p:spPr/>
        <p:txBody>
          <a:bodyPr/>
          <a:lstStyle/>
          <a:p>
            <a:r>
              <a:t>6. **Surveying**: Trigonometry is fundamental in surveying to measure and map land and boundaries accurately. Surveyors use trigonometric calculations to determine distances, angles, and elevations, essential for creating maps, architectural plans, and GIS data.</a:t>
            </a:r>
          </a:p>
          <a:p/>
          <a:p>
            <a:r>
              <a:t>7. **Music and Sound Technology**: Trigonometry is employed in music and sound engineering to analyze waveforms, frequencies, and harmonics. Concepts such as sine waves, amplitude modulation, and frequency response are based on trigonometric functions.</a:t>
            </a:r>
          </a:p>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Trigonometry in Real-World Applications</a:t>
            </a:r>
          </a:p>
        </p:txBody>
      </p:sp>
      <p:sp>
        <p:nvSpPr>
          <p:cNvPr id="3" name="Content Placeholder 2"/>
          <p:cNvSpPr>
            <a:spLocks noGrp="1"/>
          </p:cNvSpPr>
          <p:nvPr>
            <p:ph idx="1"/>
          </p:nvPr>
        </p:nvSpPr>
        <p:spPr/>
        <p:txBody>
          <a:bodyPr/>
          <a:lstStyle/>
          <a:p>
            <a:r>
              <a:t>Overall, trigonometry plays a vital role in various real-world applications, providing the necessary mathematical tools to solve problems, make accurate predictions, and design structures with precision. Its versatility and applicability make trigonometry an indispensable tool in numerous fields of study and industry.</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Trigonometry</a:t>
            </a:r>
          </a:p>
        </p:txBody>
      </p:sp>
      <p:sp>
        <p:nvSpPr>
          <p:cNvPr id="3" name="Content Placeholder 2"/>
          <p:cNvSpPr>
            <a:spLocks noGrp="1"/>
          </p:cNvSpPr>
          <p:nvPr>
            <p:ph idx="1"/>
          </p:nvPr>
        </p:nvSpPr>
        <p:spPr/>
        <p:txBody>
          <a:bodyPr/>
          <a:lstStyle/>
          <a:p>
            <a:r>
              <a:t>6. Applications of Trigonometry:</a:t>
            </a:r>
          </a:p>
          <a:p>
            <a:r>
              <a:t>Trigonometry is extensively used in various real-world applications, including:</a:t>
            </a:r>
          </a:p>
          <a:p>
            <a:r>
              <a:t>- Navigation and GPS systems</a:t>
            </a:r>
          </a:p>
          <a:p>
            <a:r>
              <a:t>- Engineering and construction</a:t>
            </a:r>
          </a:p>
          <a:p>
            <a:r>
              <a:t>- Astronomy and physics</a:t>
            </a:r>
          </a:p>
          <a:p>
            <a:r>
              <a:t>- Art and animation</a:t>
            </a:r>
          </a:p>
          <a:p>
            <a:r>
              <a:t>- Sound waves and vibrations</a:t>
            </a:r>
          </a:p>
          <a:p/>
          <a:p>
            <a:r>
              <a:t>In conclusion, trigonometry is a fundamental branch of mathematics that plays a crucial role in understanding the relationships between angles and sides of triangles. Its applications extend across diverse fields and contribute to solving practical problems in our everyday lives.</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Trigonometry in Physics and Engineering</a:t>
            </a:r>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It is a fundamental tool used in various fields of science, including physics and engineering. In physics and engineering, trigonometry plays a crucial role in solving problems related to forces, motions, waves, and many other physical phenomena. Here is how trigonometry is applied in physics and engineering:</a:t>
            </a:r>
          </a:p>
          <a:p/>
          <a:p>
            <a:r>
              <a:t>1. **Vector Analysis**: Trigonometry is essential in analyzing vectors in physics. Vectors are quantities that have both magnitude and direction, and trigonometry helps in breaking down vectors into their individual components. This process involves using trigonometric functions such as sine, cosine, and tangent to determine the angle and magnitude of a vector.</a:t>
            </a:r>
          </a:p>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Trigonometry in Physics and Engineering</a:t>
            </a:r>
          </a:p>
        </p:txBody>
      </p:sp>
      <p:sp>
        <p:nvSpPr>
          <p:cNvPr id="3" name="Content Placeholder 2"/>
          <p:cNvSpPr>
            <a:spLocks noGrp="1"/>
          </p:cNvSpPr>
          <p:nvPr>
            <p:ph idx="1"/>
          </p:nvPr>
        </p:nvSpPr>
        <p:spPr/>
        <p:txBody>
          <a:bodyPr/>
          <a:lstStyle/>
          <a:p>
            <a:r>
              <a:t>2. **Projectile Motion**: When objects are launched into the air or thrown at an angle, trigonometry is used to analyze their trajectory. By breaking down the initial velocity into horizontal and vertical components, trigonometry helps to calculate the range, maximum height, and time of flight of projectiles.</a:t>
            </a:r>
          </a:p>
          <a:p/>
          <a:p>
            <a:r>
              <a:t>3. **Wave Analysis**: Trigonometry is crucial in analyzing waveforms, such as sound waves and electromagnetic waves. The properties of waves, such as wavelength, frequency, and amplitude, can be studied using trigonometric functions. For instance, the relation between the wave velocity, frequency, and wavelength in the wave equation involves trigonometric concepts.</a:t>
            </a:r>
          </a:p>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Trigonometry in Physics and Engineering</a:t>
            </a:r>
          </a:p>
        </p:txBody>
      </p:sp>
      <p:sp>
        <p:nvSpPr>
          <p:cNvPr id="3" name="Content Placeholder 2"/>
          <p:cNvSpPr>
            <a:spLocks noGrp="1"/>
          </p:cNvSpPr>
          <p:nvPr>
            <p:ph idx="1"/>
          </p:nvPr>
        </p:nvSpPr>
        <p:spPr/>
        <p:txBody>
          <a:bodyPr/>
          <a:lstStyle/>
          <a:p>
            <a:r>
              <a:t>4. **Mechanical Engineering**: Trigonometry is extensively used in mechanical engineering to analyze forces, moments, and mechanical systems. Engineers apply trigonometric principles to calculate forces acting on structures, determine angles of inclination, and solve problems related to gears, pulleys, and levers.</a:t>
            </a:r>
          </a:p>
          <a:p/>
          <a:p>
            <a:r>
              <a:t>5. **Electrical Engineering**: In electrical engineering, trigonometry is used in analyzing alternating current (AC) circuits, signal processing, and antenna designs. Engineers use trigonometric functions to understand the behavior of alternating current, calculate phase differences, and design antenna arrays based on wave interference patterns.</a:t>
            </a:r>
          </a:p>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Trigonometry in Physics and Engineering</a:t>
            </a:r>
          </a:p>
        </p:txBody>
      </p:sp>
      <p:sp>
        <p:nvSpPr>
          <p:cNvPr id="3" name="Content Placeholder 2"/>
          <p:cNvSpPr>
            <a:spLocks noGrp="1"/>
          </p:cNvSpPr>
          <p:nvPr>
            <p:ph idx="1"/>
          </p:nvPr>
        </p:nvSpPr>
        <p:spPr/>
        <p:txBody>
          <a:bodyPr/>
          <a:lstStyle/>
          <a:p>
            <a:r>
              <a:t>6. **Optics and Wave Optics**: Trigonometry plays a significant role in optics, where light waves are described using trigonometric functions. In wave optics, trigonometry is used to analyze interference patterns, diffraction effects, and the propagation of light waves through different mediums.</a:t>
            </a:r>
          </a:p>
          <a:p/>
          <a:p>
            <a:r>
              <a:t>7. **Structural Analysis**: Trigonometry is essential in structural analysis to determine the stability and load-bearing capacity of buildings, bridges, and other structures. Engineers use trigonometric principles to calculate angles of inclination, forces acting on supporting members, and stress distribution in structural components.</a:t>
            </a:r>
          </a:p>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Trigonometry in Physics and Engineering</a:t>
            </a:r>
          </a:p>
        </p:txBody>
      </p:sp>
      <p:sp>
        <p:nvSpPr>
          <p:cNvPr id="3" name="Content Placeholder 2"/>
          <p:cNvSpPr>
            <a:spLocks noGrp="1"/>
          </p:cNvSpPr>
          <p:nvPr>
            <p:ph idx="1"/>
          </p:nvPr>
        </p:nvSpPr>
        <p:spPr/>
        <p:txBody>
          <a:bodyPr/>
          <a:lstStyle/>
          <a:p>
            <a:r>
              <a:t>In conclusion, trigonometry is a powerful mathematical tool that is widely used in physics and engineering to solve complex problems, analyze physical phenomena, and design innovative solutions. Its applications are diverse and essential in understanding the natural world and developing technological advancements.</a:t>
            </a:r>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It is a fundamental tool used in various fields of science, including physics and engineering. In physics and engineering, trigonometry plays a crucial role in solving problems related to forces, motions, waves, and many other physical phenomena. Here is how trigonometry is applied in physics and engineering:</a:t>
            </a:r>
          </a:p>
          <a:p/>
          <a:p>
            <a:r>
              <a:t>1. **Vector Analysis**: Trigonometry is essential in analyzing vectors in physics. Vectors are quantities that have both magnitude and direction, and trigonometry helps in breaking down vectors into their individual components. This process involves using trigonometric functions such as sine, cosine, and tangent to determine the angle and magnitude of a vector.</a:t>
            </a:r>
          </a:p>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**Projectile Motion**: When objects are launched into the air or thrown at an angle, trigonometry is used to analyze their trajectory. By breaking down the initial velocity into horizontal and vertical components, trigonometry helps to calculate the range, maximum height, and time of flight of projectiles.</a:t>
            </a:r>
          </a:p>
          <a:p/>
          <a:p>
            <a:r>
              <a:t>3. **Wave Analysis**: Trigonometry is crucial in analyzing waveforms, such as sound waves and electromagnetic waves. The properties of waves, such as wavelength, frequency, and amplitude, can be studied using trigonometric functions. For instance, the relation between the wave velocity, frequency, and wavelength in the wave equation involves trigonometric concepts.</a:t>
            </a:r>
          </a:p>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**Mechanical Engineering**: Trigonometry is extensively used in mechanical engineering to analyze forces, moments, and mechanical systems. Engineers apply trigonometric principles to calculate forces acting on structures, determine angles of inclination, and solve problems related to gears, pulleys, and levers.</a:t>
            </a:r>
          </a:p>
          <a:p/>
          <a:p>
            <a:r>
              <a:t>5. **Electrical Engineering**: In electrical engineering, trigonometry is used in analyzing alternating current (AC) circuits, signal processing, and antenna designs. Engineers use trigonometric functions to understand the behavior of alternating current, calculate phase differences, and design antenna arrays based on wave interference patterns.</a:t>
            </a:r>
          </a:p>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 **Optics and Wave Optics**: Trigonometry plays a significant role in optics, where light waves are described using trigonometric functions. In wave optics, trigonometry is used to analyze interference patterns, diffraction effects, and the propagation of light waves through different mediums.</a:t>
            </a:r>
          </a:p>
          <a:p/>
          <a:p>
            <a:r>
              <a:t>7. **Structural Analysis**: Trigonometry is essential in structural analysis to determine the stability and load-bearing capacity of buildings, bridges, and other structures. Engineers use trigonometric principles to calculate angles of inclination, forces acting on supporting members, and stress distribution in structural components.</a:t>
            </a:r>
          </a:p>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conclusion, trigonometry is a powerful mathematical tool that is widely used in physics and engineering to solve complex problems, analyze physical phenomena, and design innovative solutions. Its applications are diverse and essential in understanding the natural world and developing technological advancements.</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and History of Trigonometry</a:t>
            </a:r>
          </a:p>
        </p:txBody>
      </p:sp>
      <p:sp>
        <p:nvSpPr>
          <p:cNvPr id="3" name="Content Placeholder 2"/>
          <p:cNvSpPr>
            <a:spLocks noGrp="1"/>
          </p:cNvSpPr>
          <p:nvPr>
            <p:ph idx="1"/>
          </p:nvPr>
        </p:nvSpPr>
        <p:spPr/>
        <p:txBody>
          <a:bodyPr/>
          <a:lstStyle/>
          <a:p>
            <a:r>
              <a:t>Trigonometry is a branch of mathematics that deals with the relationship between the sides and angles of triangles. It revolves around the study of trigonometric functions such as sine, cosine, and tangent, which are essential for solving triangles and understanding periodic phenomena. Trigonometry has numerous real-world applications in fields such as physics, engineering, computer science, and astronomy.</a:t>
            </a:r>
          </a:p>
          <a:p/>
          <a:p>
            <a:r>
              <a:t>The origins of trigonometry can be traced back to ancient civilizations such as the Babylonians, Egyptians, and Greeks. The study of triangles and angles has been evident in various cultures throughout history, but the formalization and development of trigonometry as a mathematical discipline began in ancient Greece.</a:t>
            </a:r>
          </a:p>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Advanced Trigonometric Topics</a:t>
            </a:r>
          </a:p>
        </p:txBody>
      </p:sp>
      <p:sp>
        <p:nvSpPr>
          <p:cNvPr id="3" name="Content Placeholder 2"/>
          <p:cNvSpPr>
            <a:spLocks noGrp="1"/>
          </p:cNvSpPr>
          <p:nvPr>
            <p:ph idx="1"/>
          </p:nvPr>
        </p:nvSpPr>
        <p:spPr/>
        <p:txBody>
          <a:bodyPr/>
          <a:lstStyle/>
          <a:p>
            <a:r>
              <a:t>Advanced trigonometric topics cover more complex and advanced concepts in trigonometry beyond the basics. Some of the key topics included in the advanced trigonometry section are:</a:t>
            </a:r>
          </a:p>
          <a:p/>
          <a:p>
            <a:r>
              <a:t>1. **Trigonometric Identities**: These are equations involving trigonometric functions that are true for all values of the variables. Examples include Pythagorean identities, sum and difference identities, double angle identities, and half-angle identities.</a:t>
            </a:r>
          </a:p>
          <a:p/>
          <a:p>
            <a:r>
              <a:t>2. **Trigonometric Equations**: These are equations that involve trigonometric functions that need to be solved for specific unknown values. There are various techniques like factoring, using trigonometric identities, and applying trigonometric functions' properties to solve these equations.</a:t>
            </a:r>
          </a:p>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Advanced Trigonometric Topics</a:t>
            </a:r>
          </a:p>
        </p:txBody>
      </p:sp>
      <p:sp>
        <p:nvSpPr>
          <p:cNvPr id="3" name="Content Placeholder 2"/>
          <p:cNvSpPr>
            <a:spLocks noGrp="1"/>
          </p:cNvSpPr>
          <p:nvPr>
            <p:ph idx="1"/>
          </p:nvPr>
        </p:nvSpPr>
        <p:spPr/>
        <p:txBody>
          <a:bodyPr/>
          <a:lstStyle/>
          <a:p>
            <a:r>
              <a:t>3. **Inverse Trigonometric Functions**: These functions are used to find the angle measure when the value of a trigonometric function is given. The common inverse trigonometric functions are arcsin (sin^(-1)), arccos (cos^(-1)), arctan (tan^(-1)), etc.</a:t>
            </a:r>
          </a:p>
          <a:p/>
          <a:p>
            <a:r>
              <a:t>4. **Graphs of Trigonometric Functions**: Advanced trigonometry covers the detailed study of trigonometric functions' graphs, including sine, cosine, tangent, secant, cosecant, and cotangent functions. Understanding properties like amplitude, period, phase shift, and asymptotes is essential in this topic.</a:t>
            </a:r>
          </a:p>
          <a:p/>
          <a:p>
            <a:r>
              <a:t>5. **Trigonometric Limits**: Calculating limits involving trigonometric functions is part of advanced trigonometry. Techniques like L'Hopital's Rule and trigonometric identities are used to evaluate these limits.</a:t>
            </a:r>
          </a:p>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Advanced Trigonometric Topics</a:t>
            </a:r>
          </a:p>
        </p:txBody>
      </p:sp>
      <p:sp>
        <p:nvSpPr>
          <p:cNvPr id="3" name="Content Placeholder 2"/>
          <p:cNvSpPr>
            <a:spLocks noGrp="1"/>
          </p:cNvSpPr>
          <p:nvPr>
            <p:ph idx="1"/>
          </p:nvPr>
        </p:nvSpPr>
        <p:spPr/>
        <p:txBody>
          <a:bodyPr/>
          <a:lstStyle/>
          <a:p>
            <a:r>
              <a:t>6. **Polar Coordinates and Complex Numbers**: Trigonometry in the polar coordinate system involves representing points in a plane using an angle and a distance from the origin. Complex numbers can also be represented in polar form using trigonometric functions.</a:t>
            </a:r>
          </a:p>
          <a:p/>
          <a:p>
            <a:r>
              <a:t>7. **Solving Triangles**: In advanced trigonometry, the focus is on solving triangles using trigonometric ratios like the Law of Sines and the Law of Cosines. This involves finding side lengths and angle measures of triangles by applying trigonometric concepts.</a:t>
            </a:r>
          </a:p>
          <a:p/>
          <a:p>
            <a:r>
              <a:t>8. **Applications of Trigonometry**: Advanced trigonometry is extensively used in various fields such as physics, engineering, astronomy, and more. Applications include solving complex problems involving periodic phenomena, waveforms, vibrations, and oscillations.</a:t>
            </a:r>
          </a:p>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Advanced Trigonometric Topics</a:t>
            </a:r>
          </a:p>
        </p:txBody>
      </p:sp>
      <p:sp>
        <p:nvSpPr>
          <p:cNvPr id="3" name="Content Placeholder 2"/>
          <p:cNvSpPr>
            <a:spLocks noGrp="1"/>
          </p:cNvSpPr>
          <p:nvPr>
            <p:ph idx="1"/>
          </p:nvPr>
        </p:nvSpPr>
        <p:spPr/>
        <p:txBody>
          <a:bodyPr/>
          <a:lstStyle/>
          <a:p>
            <a:r>
              <a:t>Overall, advanced trigonometric topics require a deeper understanding of trigonometric functions, identities, equations, and their applications in different fields. Mastery of these topics is crucial for students pursuing higher studies in mathematics, physics, engineering, and other related disciplines.</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Trigonometric Series and Fourier Series</a:t>
            </a:r>
          </a:p>
        </p:txBody>
      </p:sp>
      <p:sp>
        <p:nvSpPr>
          <p:cNvPr id="3" name="Content Placeholder 2"/>
          <p:cNvSpPr>
            <a:spLocks noGrp="1"/>
          </p:cNvSpPr>
          <p:nvPr>
            <p:ph idx="1"/>
          </p:nvPr>
        </p:nvSpPr>
        <p:spPr/>
        <p:txBody>
          <a:bodyPr/>
          <a:lstStyle/>
          <a:p>
            <a:r>
              <a:t>Trigonometric series and Fourier series are important mathematical tools used in the field of mathematics, particularly in the study of periodic functions and signal processing. Let's explain each of them in detail:</a:t>
            </a:r>
          </a:p>
          <a:p/>
          <a:p>
            <a:r>
              <a:t>1. **Trigonometric Series**:</a:t>
            </a:r>
          </a:p>
          <a:p>
            <a:r>
              <a:t>   - A trigonometric series is a sum of trigonometric functions, such as sine and cosine functions, and their multiples. Mathematically, a trigonometric series can be represented as:</a:t>
            </a:r>
          </a:p>
          <a:p>
            <a:r>
              <a:t>     \[ f(x) = \frac{a_0}{2} + \sum_{n=1}^{\infty} (a_n \cos(nx) + b_n \sin(nx)) \]</a:t>
            </a:r>
          </a:p>
          <a:p>
            <a:r>
              <a:t>   - In this representation, \[ a_0/2 \] represents the average value of the function, \[ a_n \] and \[ b_n \] are the coefficients of the cosine and sine terms respectively.</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Trigonometric Series and Fourier Series</a:t>
            </a:r>
          </a:p>
        </p:txBody>
      </p:sp>
      <p:sp>
        <p:nvSpPr>
          <p:cNvPr id="3" name="Content Placeholder 2"/>
          <p:cNvSpPr>
            <a:spLocks noGrp="1"/>
          </p:cNvSpPr>
          <p:nvPr>
            <p:ph idx="1"/>
          </p:nvPr>
        </p:nvSpPr>
        <p:spPr/>
        <p:txBody>
          <a:bodyPr/>
          <a:lstStyle/>
          <a:p>
            <a:r>
              <a:t>   - Trigonometric series are useful for representing periodic functions that repeat themselves over fixed intervals.</a:t>
            </a:r>
          </a:p>
          <a:p/>
          <a:p>
            <a:r>
              <a:t>2. **Fourier Series**:</a:t>
            </a:r>
          </a:p>
          <a:p>
            <a:r>
              <a:t>   - The Fourier series is a particular type of trigonometric series used to represent a periodic function as a sum of sine and cosine functions. Mathematically, the Fourier series of a function f(x) with period 2π is given by:</a:t>
            </a:r>
          </a:p>
          <a:p>
            <a:r>
              <a:t>     \[ f(x) = \frac{a_0}{2} + \sum_{n=1}^{\infty} (a_n \cos(nx) + b_n \sin(nx)) \]</a:t>
            </a:r>
          </a:p>
          <a:p>
            <a:r>
              <a:t>   - The coefficients \[ a_0, a_n, b_n \] in the Fourier series are calculated using specific formulas involving integrals of the function over one period.</a:t>
            </a:r>
          </a:p>
          <a:p>
            <a:r>
              <a:t>   - The main idea behind the Fourier series is that any periodic function can be represented as a combination of sine and cosine functions at different frequencies.</a:t>
            </a:r>
          </a:p>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Trigonometric Series and Fourier Series</a:t>
            </a:r>
          </a:p>
        </p:txBody>
      </p:sp>
      <p:sp>
        <p:nvSpPr>
          <p:cNvPr id="3" name="Content Placeholder 2"/>
          <p:cNvSpPr>
            <a:spLocks noGrp="1"/>
          </p:cNvSpPr>
          <p:nvPr>
            <p:ph idx="1"/>
          </p:nvPr>
        </p:nvSpPr>
        <p:spPr/>
        <p:txBody>
          <a:bodyPr/>
          <a:lstStyle/>
          <a:p>
            <a:r>
              <a:t>3. **Relation between Trigonometric Series and Fourier Series**:</a:t>
            </a:r>
          </a:p>
          <a:p>
            <a:r>
              <a:t>   - Trigonometric series is a broader term that includes general series involving trigonometric functions, while the Fourier series is a specific type of trigonometric series used to represent periodic functions.</a:t>
            </a:r>
          </a:p>
          <a:p>
            <a:r>
              <a:t>   - In the context of periodic functions, every function with a period can be represented by a Fourier series, which is a special case of a trigonometric series.</a:t>
            </a:r>
          </a:p>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Trigonometric Series and Fourier Series</a:t>
            </a:r>
          </a:p>
        </p:txBody>
      </p:sp>
      <p:sp>
        <p:nvSpPr>
          <p:cNvPr id="3" name="Content Placeholder 2"/>
          <p:cNvSpPr>
            <a:spLocks noGrp="1"/>
          </p:cNvSpPr>
          <p:nvPr>
            <p:ph idx="1"/>
          </p:nvPr>
        </p:nvSpPr>
        <p:spPr/>
        <p:txBody>
          <a:bodyPr/>
          <a:lstStyle/>
          <a:p>
            <a:r>
              <a:t>In summary, trigonometric series are mathematical expressions that involve sums of trigonometric functions, while the Fourier series is a specific type of trigonometric series used to represent periodic functions as a combination of sine and cosine functions. The Fourier series is a powerful tool in signal processing and harmonic analysis due to its ability to decompose complex periodic functions into simpler components.</a:t>
            </a:r>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Spherical Trigonometry</a:t>
            </a:r>
          </a:p>
        </p:txBody>
      </p:sp>
      <p:sp>
        <p:nvSpPr>
          <p:cNvPr id="3" name="Content Placeholder 2"/>
          <p:cNvSpPr>
            <a:spLocks noGrp="1"/>
          </p:cNvSpPr>
          <p:nvPr>
            <p:ph idx="1"/>
          </p:nvPr>
        </p:nvSpPr>
        <p:spPr/>
        <p:txBody>
          <a:bodyPr/>
          <a:lstStyle/>
          <a:p>
            <a:r>
              <a:t>Spherical trigonometry is the branch of trigonometry that deals with the relationships among the sides and angles of a triangle on the surface of a sphere. It is different from plane trigonometry, which deals with triangles on a flat surface. The principles of spherical trigonometry are essential in various fields such as astronomy, geodesy, geography, and navigation.</a:t>
            </a:r>
          </a:p>
          <a:p/>
          <a:p>
            <a:r>
              <a:t>In spherical trigonometry, the basic unit of measurement is the radian rather than degrees. This is because the radius of a sphere is constant, so angles are more naturally expressed in terms of radians rather than degrees. The sides of a spherical triangle are segments of great circles on the surface of the sphere, and the angles are the angles between these sides.</a:t>
            </a:r>
          </a:p>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Spherical Trigonometry</a:t>
            </a:r>
          </a:p>
        </p:txBody>
      </p:sp>
      <p:sp>
        <p:nvSpPr>
          <p:cNvPr id="3" name="Content Placeholder 2"/>
          <p:cNvSpPr>
            <a:spLocks noGrp="1"/>
          </p:cNvSpPr>
          <p:nvPr>
            <p:ph idx="1"/>
          </p:nvPr>
        </p:nvSpPr>
        <p:spPr/>
        <p:txBody>
          <a:bodyPr/>
          <a:lstStyle/>
          <a:p>
            <a:r>
              <a:t>There are various formulas and rules in spherical trigonometry to solve problems related to spherical triangles. Some of the fundamental concepts and formulas in spherical trigonometry include:</a:t>
            </a:r>
          </a:p>
          <a:p/>
          <a:p>
            <a:r>
              <a:t>1. Spherical Law of Sines: This law relates the sines of the angles of a spherical triangle to the sines of the sides opposite those angles. The formula is:</a:t>
            </a:r>
          </a:p>
          <a:p>
            <a:r>
              <a:t>   sin A / sin a = sin B / sin b = sin C / sin c</a:t>
            </a:r>
          </a:p>
          <a:p/>
          <a:p>
            <a:r>
              <a:t>2. Spherical Law of Cosines: This law relates the cosines of the sides of a spherical triangle to the cosines of the angles opposite those sides. The formula is:</a:t>
            </a:r>
          </a:p>
          <a:p>
            <a:r>
              <a:t>   cos a = cos b cos c + sin b sin c cos A</a:t>
            </a:r>
          </a:p>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and History of Trigonometry</a:t>
            </a:r>
          </a:p>
        </p:txBody>
      </p:sp>
      <p:sp>
        <p:nvSpPr>
          <p:cNvPr id="3" name="Content Placeholder 2"/>
          <p:cNvSpPr>
            <a:spLocks noGrp="1"/>
          </p:cNvSpPr>
          <p:nvPr>
            <p:ph idx="1"/>
          </p:nvPr>
        </p:nvSpPr>
        <p:spPr/>
        <p:txBody>
          <a:bodyPr/>
          <a:lstStyle/>
          <a:p>
            <a:r>
              <a:t>The Greek mathematician Hipparchus is often credited as the father of trigonometry for his work on chord tables and the discovery of the sine function. Ptolemy later built upon Hipparchus' work and produced one of the most influential trigonometric tables in antiquity.</a:t>
            </a:r>
          </a:p>
          <a:p/>
          <a:p>
            <a:r>
              <a:t>During the Islamic Golden Age, scholars like Al-Khwarizmi, Al-Battani, and Al-Biruni made significant contributions to trigonometry by introducing new trigonometric methods and improving existing knowledge. Their works were later translated into Latin and influenced European mathematicians during the Middle Ages and the Renaissance.</a:t>
            </a:r>
          </a:p>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Spherical Trigonometry</a:t>
            </a:r>
          </a:p>
        </p:txBody>
      </p:sp>
      <p:sp>
        <p:nvSpPr>
          <p:cNvPr id="3" name="Content Placeholder 2"/>
          <p:cNvSpPr>
            <a:spLocks noGrp="1"/>
          </p:cNvSpPr>
          <p:nvPr>
            <p:ph idx="1"/>
          </p:nvPr>
        </p:nvSpPr>
        <p:spPr/>
        <p:txBody>
          <a:bodyPr/>
          <a:lstStyle/>
          <a:p>
            <a:r>
              <a:t>3. Napier's Analogies: These analogies are important relationships between the sides and angles of a spherical triangle. They can be used to derive various trigonometric identities in spherical trigonometry.</a:t>
            </a:r>
          </a:p>
          <a:p/>
          <a:p>
            <a:r>
              <a:t>4. Excess Angle Formula: The sum of the angles of a spherical triangle always exceeds 180 degrees. The excess angle formula relates the sum of the angles in a spherical triangle to the excess angle, which is the difference between the sum of the angles and 180 degrees.</a:t>
            </a:r>
          </a:p>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Spherical Trigonometry</a:t>
            </a:r>
          </a:p>
        </p:txBody>
      </p:sp>
      <p:sp>
        <p:nvSpPr>
          <p:cNvPr id="3" name="Content Placeholder 2"/>
          <p:cNvSpPr>
            <a:spLocks noGrp="1"/>
          </p:cNvSpPr>
          <p:nvPr>
            <p:ph idx="1"/>
          </p:nvPr>
        </p:nvSpPr>
        <p:spPr/>
        <p:txBody>
          <a:bodyPr/>
          <a:lstStyle/>
          <a:p>
            <a:r>
              <a:t>Spherical trigonometry can be complex due to the nature of trigonometric functions on a curved surface like a sphere. Understanding and applying the principles of spherical trigonometry require a solid foundation in trigonometry and a good grasp of geometry concepts. By using the formulas and rules of spherical trigonometry, one can solve problems involving spherical triangles and navigate accurately on the surface of the Earth or other celestial bodies.</a:t>
            </a:r>
          </a:p>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Hyperbolic Trigonometry</a:t>
            </a:r>
          </a:p>
        </p:txBody>
      </p:sp>
      <p:sp>
        <p:nvSpPr>
          <p:cNvPr id="3" name="Content Placeholder 2"/>
          <p:cNvSpPr>
            <a:spLocks noGrp="1"/>
          </p:cNvSpPr>
          <p:nvPr>
            <p:ph idx="1"/>
          </p:nvPr>
        </p:nvSpPr>
        <p:spPr/>
        <p:txBody>
          <a:bodyPr/>
          <a:lstStyle/>
          <a:p>
            <a:r>
              <a:t>Hyperbolic trigonometry is a branch of mathematics that deals with analogs of the ordinary trigonometric functions (sine, cosine, tangent, etc.) in the context of hyperbolic geometry. In hyperbolic trigonometry, these functions are defined for angles in hyperbolic space, which is characterized by negative curvature.</a:t>
            </a:r>
          </a:p>
          <a:p/>
          <a:p>
            <a:r>
              <a:t>The hyperbolic analogs of the familiar trigonometric functions are denoted as sinh (hyperbolic sine), cosh (hyperbolic cosine), tanh (hyperbolic tangent), coth (hyperbolic cotangent), sech (hyperbolic secant), and csch (hyperbolic cosecant). These functions are defined using the exponential function:</a:t>
            </a:r>
          </a:p>
          <a:p/>
          <a:p>
            <a:r>
              <a:t>1. Hyperbolic Sine (sinh x): sinh x = (e^x - e^(-x)) / 2</a:t>
            </a:r>
          </a:p>
          <a:p>
            <a:r>
              <a:t>2. Hyperbolic Cosine (cosh x): cosh x = (e^x + e^(-x)) / 2</a:t>
            </a:r>
          </a:p>
          <a:p>
            <a:r>
              <a:t>3. Hyperbolic Tangent (tanh x): tanh x = sinh x / cosh x</a:t>
            </a:r>
          </a:p>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Hyperbolic Trigonometry</a:t>
            </a:r>
          </a:p>
        </p:txBody>
      </p:sp>
      <p:sp>
        <p:nvSpPr>
          <p:cNvPr id="3" name="Content Placeholder 2"/>
          <p:cNvSpPr>
            <a:spLocks noGrp="1"/>
          </p:cNvSpPr>
          <p:nvPr>
            <p:ph idx="1"/>
          </p:nvPr>
        </p:nvSpPr>
        <p:spPr/>
        <p:txBody>
          <a:bodyPr/>
          <a:lstStyle/>
          <a:p>
            <a:r>
              <a:t>4. Hyperbolic Cotangent (coth x): coth x = 1 / tanh x = cosh x / sinh x</a:t>
            </a:r>
          </a:p>
          <a:p>
            <a:r>
              <a:t>5. Hyperbolic Secant (sech x): sech x = 1 / cosh x</a:t>
            </a:r>
          </a:p>
          <a:p>
            <a:r>
              <a:t>6. Hyperbolic Cosecant (csch x): csch x = 1 / sinh x</a:t>
            </a:r>
          </a:p>
          <a:p/>
          <a:p>
            <a:r>
              <a:t>Hyperbolic trigonometry shares some similarities with Euclidean trigonometry but also exhibits significant differences due to the non-Euclidean nature of hyperbolic space. For example, the sum of the angles in a hyperbolic triangle is less than 180 degrees, unlike in Euclidean geometry where it equals 180 degrees.</a:t>
            </a:r>
          </a:p>
          <a:p/>
          <a:p>
            <a:r>
              <a:t>Hyperbolic trigonometry has applications in various fields such as hyperbolic geometry, special relativity, quantum field theory, and complex analysis. It helps in solving problems related to curved surfaces, spacetime, and other non-Euclidean geometries where traditional trigonometry is not applicable.</a:t>
            </a:r>
          </a:p>
          <a:p/>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Hyperbolic Trigonometry</a:t>
            </a:r>
          </a:p>
        </p:txBody>
      </p:sp>
      <p:sp>
        <p:nvSpPr>
          <p:cNvPr id="3" name="Content Placeholder 2"/>
          <p:cNvSpPr>
            <a:spLocks noGrp="1"/>
          </p:cNvSpPr>
          <p:nvPr>
            <p:ph idx="1"/>
          </p:nvPr>
        </p:nvSpPr>
        <p:spPr/>
        <p:txBody>
          <a:bodyPr/>
          <a:lstStyle/>
          <a:p>
            <a:r>
              <a:t>Overall, hyperbolic trigonometry provides a framework for studying geometric relationships and functions in hyperbolic space, offering insights into the unique properties of negatively curved geometries.</a:t>
            </a:r>
          </a:p>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Complex Numbers and Trigonometric Functions</a:t>
            </a:r>
          </a:p>
        </p:txBody>
      </p:sp>
      <p:sp>
        <p:nvSpPr>
          <p:cNvPr id="3" name="Content Placeholder 2"/>
          <p:cNvSpPr>
            <a:spLocks noGrp="1"/>
          </p:cNvSpPr>
          <p:nvPr>
            <p:ph idx="1"/>
          </p:nvPr>
        </p:nvSpPr>
        <p:spPr/>
        <p:txBody>
          <a:bodyPr/>
          <a:lstStyle/>
          <a:p>
            <a:r>
              <a:t>Complex numbers are numbers in the form of \( a + bi \), where \( a \) and \( b \) are real numbers, and \( i \) is the imaginary unit defined by \( i^2 = -1 \). These numbers form a two-dimensional number system known as the complex plane. In a complex number, the real part is represented by \( a \) and the imaginary part by \( bi \).</a:t>
            </a:r>
          </a:p>
          <a:p/>
          <a:p>
            <a:r>
              <a:t>Trigonometric functions involve ratios of the side lengths of a right triangle. The most common trigonometric functions are sine, cosine, and tangent. When it comes to complex numbers, trigonometric functions can also be expressed in terms of complex exponentials using Euler's formula: \( e^{ix} = \cos x + i \sin x \), where \( x \) is a real number.</a:t>
            </a:r>
          </a:p>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Complex Numbers and Trigonometric Functions</a:t>
            </a:r>
          </a:p>
        </p:txBody>
      </p:sp>
      <p:sp>
        <p:nvSpPr>
          <p:cNvPr id="3" name="Content Placeholder 2"/>
          <p:cNvSpPr>
            <a:spLocks noGrp="1"/>
          </p:cNvSpPr>
          <p:nvPr>
            <p:ph idx="1"/>
          </p:nvPr>
        </p:nvSpPr>
        <p:spPr/>
        <p:txBody>
          <a:bodyPr/>
          <a:lstStyle/>
          <a:p>
            <a:r>
              <a:t>By utilizing Euler's formula, we can define complex trigonometric functions. For example, the complex sine and cosine functions are defined as:</a:t>
            </a:r>
          </a:p>
          <a:p>
            <a:r>
              <a:t>- Complex sine function: \( \sin z = \frac{e^{iz} - e^{-iz}}{2i} \)</a:t>
            </a:r>
          </a:p>
          <a:p>
            <a:r>
              <a:t>- Complex cosine function: \( \cos z = \frac{e^{iz} + e^{-iz}}{2} \)</a:t>
            </a:r>
          </a:p>
          <a:p/>
          <a:p>
            <a:r>
              <a:t>These complex trigonometric functions retain many properties of their real counterparts, such as periodicity and certain identities. They are used in various branches of mathematics, physics, engineering, and other fields to simplify calculations and model complex systems.</a:t>
            </a:r>
          </a:p>
          <a:p/>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Complex Numbers and Trigonometric Functions</a:t>
            </a:r>
          </a:p>
        </p:txBody>
      </p:sp>
      <p:sp>
        <p:nvSpPr>
          <p:cNvPr id="3" name="Content Placeholder 2"/>
          <p:cNvSpPr>
            <a:spLocks noGrp="1"/>
          </p:cNvSpPr>
          <p:nvPr>
            <p:ph idx="1"/>
          </p:nvPr>
        </p:nvSpPr>
        <p:spPr/>
        <p:txBody>
          <a:bodyPr/>
          <a:lstStyle/>
          <a:p>
            <a:r>
              <a:t>Understanding and working with complex numbers and trigonometric functions can provide advanced tools for solving equations, analyzing waveforms, and dealing with physical systems that involve oscillations and waves. The relationship between complex numbers and trigonometric functions highlights the deep connections between different areas of mathematics and their applications in the real world.</a:t>
            </a:r>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Complex numbers are numbers in the form of \( a + bi \), where \( a \) and \( b \) are real numbers, and \( i \) is the imaginary unit defined by \( i^2 = -1 \). These numbers form a two-dimensional number system known as the complex plane. In a complex number, the real part is represented by \( a \) and the imaginary part by \( bi \).</a:t>
            </a:r>
          </a:p>
          <a:p/>
          <a:p>
            <a:r>
              <a:t>Trigonometric functions involve ratios of the side lengths of a right triangle. The most common trigonometric functions are sine, cosine, and tangent. When it comes to complex numbers, trigonometric functions can also be expressed in terms of complex exponentials using Euler's formula: \( e^{ix} = \cos x + i \sin x \), where \( x \) is a real number.</a:t>
            </a:r>
          </a:p>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By utilizing Euler's formula, we can define complex trigonometric functions. For example, the complex sine and cosine functions are defined as:</a:t>
            </a:r>
          </a:p>
          <a:p>
            <a:r>
              <a:t>- Complex sine function: \( \sin z = \frac{e^{iz} - e^{-iz}}{2i} \)</a:t>
            </a:r>
          </a:p>
          <a:p>
            <a:r>
              <a:t>- Complex cosine function: \( \cos z = \frac{e^{iz} + e^{-iz}}{2} \)</a:t>
            </a:r>
          </a:p>
          <a:p/>
          <a:p>
            <a:r>
              <a:t>These complex trigonometric functions retain many properties of their real counterparts, such as periodicity and certain identities. They are used in various branches of mathematics, physics, engineering, and other fields to simplify calculations and model complex systems.</a:t>
            </a:r>
          </a:p>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and History of Trigonometry</a:t>
            </a:r>
          </a:p>
        </p:txBody>
      </p:sp>
      <p:sp>
        <p:nvSpPr>
          <p:cNvPr id="3" name="Content Placeholder 2"/>
          <p:cNvSpPr>
            <a:spLocks noGrp="1"/>
          </p:cNvSpPr>
          <p:nvPr>
            <p:ph idx="1"/>
          </p:nvPr>
        </p:nvSpPr>
        <p:spPr/>
        <p:txBody>
          <a:bodyPr/>
          <a:lstStyle/>
          <a:p>
            <a:r>
              <a:t>In the 16th and 17th centuries, trigonometry underwent further development with the work of mathematicians like Johannes Kepler, who used trigonometric functions to describe planetary motion, and Isaac Newton, who introduced the concept of infinite series to trigonometry through his work on calculus.</a:t>
            </a:r>
          </a:p>
          <a:p/>
          <a:p>
            <a:r>
              <a:t>Today, trigonometry plays a vital role in various scientific and technological fields. It is used in navigation, surveying, architecture, engineering, physics, and many other disciplines. The study of trigonometry continues to evolve with advancements in mathematics and technology, ensuring its relevance in modern society.</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Understanding and working with complex numbers and trigonometric functions can provide advanced tools for solving equations, analyzing waveforms, and dealing with physical systems that involve oscillations and waves. The relationship between complex numbers and trigonometric functions highlights the deep connections between different areas of mathematics and their applications in the real world.</a:t>
            </a:r>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Trigonometry in Calculus</a:t>
            </a:r>
          </a:p>
        </p:txBody>
      </p:sp>
      <p:sp>
        <p:nvSpPr>
          <p:cNvPr id="3" name="Content Placeholder 2"/>
          <p:cNvSpPr>
            <a:spLocks noGrp="1"/>
          </p:cNvSpPr>
          <p:nvPr>
            <p:ph idx="1"/>
          </p:nvPr>
        </p:nvSpPr>
        <p:spPr/>
        <p:txBody>
          <a:bodyPr/>
          <a:lstStyle/>
          <a:p>
            <a:r>
              <a:t>In calculus, trigonometry plays an essential role in solving problems related to the behavior of functions, angles, and geometric shapes. Trigonometry is the branch of mathematics that deals with the relationships between the sides and angles of triangles.</a:t>
            </a:r>
          </a:p>
          <a:p/>
          <a:p>
            <a:r>
              <a:t>When we deal with trigonometry in calculus, we often focus on trigonometric functions such as sine, cosine, tangent, secant, cosecant, and cotangent. These functions are used to model various periodic phenomena like sound waves, planetary motion, and alternating current.</a:t>
            </a:r>
          </a:p>
          <a:p/>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Trigonometry in Calculus</a:t>
            </a:r>
          </a:p>
        </p:txBody>
      </p:sp>
      <p:sp>
        <p:nvSpPr>
          <p:cNvPr id="3" name="Content Placeholder 2"/>
          <p:cNvSpPr>
            <a:spLocks noGrp="1"/>
          </p:cNvSpPr>
          <p:nvPr>
            <p:ph idx="1"/>
          </p:nvPr>
        </p:nvSpPr>
        <p:spPr/>
        <p:txBody>
          <a:bodyPr/>
          <a:lstStyle/>
          <a:p>
            <a:r>
              <a:t>1. Sine Function (sin(x)): The sine function represents the ratio of the length of the side opposite an angle to the length of the hypotenuse in a right triangle. In calculus, the sine function is used to describe periodic oscillations such as those found in waves or vibrations.</a:t>
            </a:r>
          </a:p>
          <a:p/>
          <a:p>
            <a:r>
              <a:t>2. Cosine Function (cos(x)): The cosine function represents the ratio of the length of the adjacent side to the length of the hypotenuse in a right triangle. Like the sine function, the cosine function is used to model periodic phenomena.</a:t>
            </a:r>
          </a:p>
          <a:p/>
          <a:p>
            <a:r>
              <a:t>3. Tangent Function (tan(x)): The tangent function is the ratio of the sine function to the cosine function. It is often used to describe slopes, rates of change, and angles of inclination in calculus problems.</a:t>
            </a:r>
          </a:p>
          <a:p/>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Trigonometry in Calculus</a:t>
            </a:r>
          </a:p>
        </p:txBody>
      </p:sp>
      <p:sp>
        <p:nvSpPr>
          <p:cNvPr id="3" name="Content Placeholder 2"/>
          <p:cNvSpPr>
            <a:spLocks noGrp="1"/>
          </p:cNvSpPr>
          <p:nvPr>
            <p:ph idx="1"/>
          </p:nvPr>
        </p:nvSpPr>
        <p:spPr/>
        <p:txBody>
          <a:bodyPr/>
          <a:lstStyle/>
          <a:p>
            <a:r>
              <a:t>4. Secant, Cosecant, and Cotangent Functions: These functions are the reciprocals of cosine, sine, and tangent functions, respectively. They are less commonly used in calculus but still play a role in some applications.</a:t>
            </a:r>
          </a:p>
          <a:p/>
          <a:p>
            <a:r>
              <a:t>Trigonometry is closely tied to calculus, especially in the study of limits, derivatives, integrals, and applications of these concepts. For example, trigonometric functions are used in calculating the slope of a curve, determining the rate of change of a function, and finding areas under trigonometric curves.</a:t>
            </a:r>
          </a:p>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Trigonometry in Calculus</a:t>
            </a:r>
          </a:p>
        </p:txBody>
      </p:sp>
      <p:sp>
        <p:nvSpPr>
          <p:cNvPr id="3" name="Content Placeholder 2"/>
          <p:cNvSpPr>
            <a:spLocks noGrp="1"/>
          </p:cNvSpPr>
          <p:nvPr>
            <p:ph idx="1"/>
          </p:nvPr>
        </p:nvSpPr>
        <p:spPr/>
        <p:txBody>
          <a:bodyPr/>
          <a:lstStyle/>
          <a:p>
            <a:r>
              <a:t>In calculus, trigonometric identities and properties are crucial for simplifying expressions, solving equations, and manipulating trigonometric functions. Understanding trigonometry in calculus allows mathematicians, scientists, and engineers to analyze and solve a wide range of problems in the physical sciences, engineering, and other disciplines.</a:t>
            </a:r>
          </a:p>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Derivatives of Trigonometric Functions</a:t>
            </a:r>
          </a:p>
        </p:txBody>
      </p:sp>
      <p:sp>
        <p:nvSpPr>
          <p:cNvPr id="3" name="Content Placeholder 2"/>
          <p:cNvSpPr>
            <a:spLocks noGrp="1"/>
          </p:cNvSpPr>
          <p:nvPr>
            <p:ph idx="1"/>
          </p:nvPr>
        </p:nvSpPr>
        <p:spPr/>
        <p:txBody>
          <a:bodyPr/>
          <a:lstStyle/>
          <a:p>
            <a:r>
              <a:t>When dealing with derivatives of trigonometric functions, it is essential to understand the basic trigonometric identities and rules for differentiation. Here is a detailed explanation of how derivatives of trigonometric functions are calculated:</a:t>
            </a:r>
          </a:p>
          <a:p/>
          <a:p>
            <a:r>
              <a:t>1. **Derivative of Sine Function (sin(x))**</a:t>
            </a:r>
          </a:p>
          <a:p>
            <a:r>
              <a:t>The derivative of the sine function with respect to x is the cosine function:</a:t>
            </a:r>
          </a:p>
          <a:p>
            <a:r>
              <a:t>\[ \frac{d}{dx} \sin(x) = \cos(x) \]</a:t>
            </a:r>
          </a:p>
          <a:p/>
          <a:p>
            <a:r>
              <a:t>2. **Derivative of Cosine Function (cos(x))**</a:t>
            </a:r>
          </a:p>
          <a:p>
            <a:r>
              <a:t>The derivative of the cosine function with respect to x is the negative sine function:</a:t>
            </a:r>
          </a:p>
          <a:p>
            <a:r>
              <a:t>\[ \frac{d}{dx} \cos(x) = -\sin(x) \]</a:t>
            </a:r>
          </a:p>
          <a:p/>
          <a:p>
            <a:r>
              <a:t>3. **Derivative of Tangent Function (tan(x))**</a:t>
            </a:r>
          </a:p>
          <a:p>
            <a:r>
              <a:t>The derivative of the tangent function with respect to x can be obtained using the quotient rule:</a:t>
            </a:r>
          </a:p>
          <a:p>
            <a:r>
              <a:t>\[ \frac{d}{dx} \tan(x) = \frac{1}{\cos^2(x)} = \sec^2(x) \]</a:t>
            </a:r>
          </a:p>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Derivatives of Trigonometric Functions</a:t>
            </a:r>
          </a:p>
        </p:txBody>
      </p:sp>
      <p:sp>
        <p:nvSpPr>
          <p:cNvPr id="3" name="Content Placeholder 2"/>
          <p:cNvSpPr>
            <a:spLocks noGrp="1"/>
          </p:cNvSpPr>
          <p:nvPr>
            <p:ph idx="1"/>
          </p:nvPr>
        </p:nvSpPr>
        <p:spPr/>
        <p:txBody>
          <a:bodyPr/>
          <a:lstStyle/>
          <a:p>
            <a:r>
              <a:t>4. **Derivative of Cosecant Function (cosec(x))**</a:t>
            </a:r>
          </a:p>
          <a:p>
            <a:r>
              <a:t>The derivative of the cosecant function can be computed using the chain rule:</a:t>
            </a:r>
          </a:p>
          <a:p>
            <a:r>
              <a:t>\[ \frac{d}{dx} \csc(x) = -\csc(x) \cot(x) \]</a:t>
            </a:r>
          </a:p>
          <a:p/>
          <a:p>
            <a:r>
              <a:t>5. **Derivative of Secant Function (sec(x))**</a:t>
            </a:r>
          </a:p>
          <a:p>
            <a:r>
              <a:t>The derivative of the secant function with respect to x is calculated using the chain rule:</a:t>
            </a:r>
          </a:p>
          <a:p>
            <a:r>
              <a:t>\[ \frac{d}{dx} \sec(x) = \sec(x) \tan(x) \]</a:t>
            </a:r>
          </a:p>
          <a:p/>
          <a:p>
            <a:r>
              <a:t>6. **Derivative of Cotangent Function (cot(x))**</a:t>
            </a:r>
          </a:p>
          <a:p>
            <a:r>
              <a:t>The derivative of the cotangent function can be expressed as:</a:t>
            </a:r>
          </a:p>
          <a:p>
            <a:r>
              <a:t>\[ \frac{d}{dx} \cot(x) = -\csc^2(x) \]</a:t>
            </a:r>
          </a:p>
          <a:p/>
          <a:p>
            <a:r>
              <a:t>7. **General Rules**</a:t>
            </a:r>
          </a:p>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Derivatives of Trigonometric Functions</a:t>
            </a:r>
          </a:p>
        </p:txBody>
      </p:sp>
      <p:sp>
        <p:nvSpPr>
          <p:cNvPr id="3" name="Content Placeholder 2"/>
          <p:cNvSpPr>
            <a:spLocks noGrp="1"/>
          </p:cNvSpPr>
          <p:nvPr>
            <p:ph idx="1"/>
          </p:nvPr>
        </p:nvSpPr>
        <p:spPr/>
        <p:txBody>
          <a:bodyPr/>
          <a:lstStyle/>
          <a:p>
            <a:r>
              <a:t>When dealing with the derivatives of products or compositions involving trigonometric functions, it is crucial to apply the chain rule appropriately. Additionally, the trigonometric identities such as Pythagorean identities and sum/difference formulas can be used to simplify expressions before taking derivatives.</a:t>
            </a:r>
          </a:p>
          <a:p/>
          <a:p>
            <a:r>
              <a:t>8. **Examples**</a:t>
            </a:r>
          </a:p>
          <a:p>
            <a:r>
              <a:t>a) Find the derivative of \( y = \sin(2x) \):</a:t>
            </a:r>
          </a:p>
          <a:p>
            <a:r>
              <a:t>\[ \frac{dy}{dx} = 2\cos(2x) \]</a:t>
            </a:r>
          </a:p>
          <a:p/>
          <a:p>
            <a:r>
              <a:t>b) Calculate the derivative of \( y = 3\cos(x) \):</a:t>
            </a:r>
          </a:p>
          <a:p>
            <a:r>
              <a:t>\[ \frac{dy}{dx} = -3\sin(x) \]</a:t>
            </a:r>
          </a:p>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Derivatives of Trigonometric Functions</a:t>
            </a:r>
          </a:p>
        </p:txBody>
      </p:sp>
      <p:sp>
        <p:nvSpPr>
          <p:cNvPr id="3" name="Content Placeholder 2"/>
          <p:cNvSpPr>
            <a:spLocks noGrp="1"/>
          </p:cNvSpPr>
          <p:nvPr>
            <p:ph idx="1"/>
          </p:nvPr>
        </p:nvSpPr>
        <p:spPr/>
        <p:txBody>
          <a:bodyPr/>
          <a:lstStyle/>
          <a:p>
            <a:r>
              <a:t>In conclusion, understanding how to differentiate trigonometric functions is a fundamental concept in calculus that requires a good grasp of trigonometric identities and differentiation rules. Practice and familiarity with these concepts will enhance your ability to solve more complex problems involving trigonometric functions and their derivatives.</a:t>
            </a:r>
          </a:p>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Integrals Involving Trigonometric Functions</a:t>
            </a:r>
          </a:p>
        </p:txBody>
      </p:sp>
      <p:sp>
        <p:nvSpPr>
          <p:cNvPr id="3" name="Content Placeholder 2"/>
          <p:cNvSpPr>
            <a:spLocks noGrp="1"/>
          </p:cNvSpPr>
          <p:nvPr>
            <p:ph idx="1"/>
          </p:nvPr>
        </p:nvSpPr>
        <p:spPr/>
        <p:txBody>
          <a:bodyPr/>
          <a:lstStyle/>
          <a:p>
            <a:r>
              <a:t>When dealing with integrals involving trigonometric functions, we often come across expressions containing products of trigonometric functions or compositions of trigonometric functions with other functions. These integrals can be challenging to solve at first glance, but by applying specific techniques and trigonometric identities, we can simplify the expressions and find their antiderivatives.</a:t>
            </a:r>
          </a:p>
          <a:p/>
          <a:p>
            <a:r>
              <a:t>Below are some common types of integrals involving trigonometric functions and their corresponding strategies for evaluation:</a:t>
            </a:r>
          </a:p>
          <a:p/>
          <a:p>
            <a:r>
              <a:t>1. Integrals of Products of Trigonometric Functions:</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Trigonometry in Mathematics and Physics</a:t>
            </a:r>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It plays a crucial role in both mathematics and physics due to its wide range of applications and significance in various fields. Here are some of the reasons why trigonometry is important in mathematics and physics:</a:t>
            </a:r>
          </a:p>
          <a:p/>
          <a:p>
            <a:r>
              <a:t>1. **Geometry**: Trigonometry is often considered an essential part of geometry as it deals with the measurements of triangles. It helps in determining the lengths of sides and angles of triangles, which forms the basic building block for many geometric concepts.</a:t>
            </a:r>
          </a:p>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Integrals Involving Trigonometric Functions</a:t>
            </a:r>
          </a:p>
        </p:txBody>
      </p:sp>
      <p:sp>
        <p:nvSpPr>
          <p:cNvPr id="3" name="Content Placeholder 2"/>
          <p:cNvSpPr>
            <a:spLocks noGrp="1"/>
          </p:cNvSpPr>
          <p:nvPr>
            <p:ph idx="1"/>
          </p:nvPr>
        </p:nvSpPr>
        <p:spPr/>
        <p:txBody>
          <a:bodyPr/>
          <a:lstStyle/>
          <a:p>
            <a:r>
              <a:t>   - When faced with integrals of products of trigonometric functions such as sin(x)cos(x), sin^2(x), cos^2(x), etc., we can use trigonometric identities like the double-angle formulae, power-reduction formulae, or product-to-sum formulae to simplify the expression.</a:t>
            </a:r>
          </a:p>
          <a:p>
            <a:r>
              <a:t>   - For example, to integrate sin(x)cos(x), we can use the identity sin(2x) = 2sin(x)cos(x) to rewrite the integral in terms of sin(2x) and then proceed with the integration.</a:t>
            </a:r>
          </a:p>
          <a:p/>
          <a:p>
            <a:r>
              <a:t>2. Integrals involving Trigonometric Substitutions:</a:t>
            </a:r>
          </a:p>
          <a:p>
            <a:r>
              <a:t>   - In some cases, trigonometric substitutions can be used to simplify integrals involving radical expressions, especially when the integrand contains expressions like a^2 - x^2, a^2 + x^2, or x^2 - a^2.</a:t>
            </a:r>
          </a:p>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Integrals Involving Trigonometric Functions</a:t>
            </a:r>
          </a:p>
        </p:txBody>
      </p:sp>
      <p:sp>
        <p:nvSpPr>
          <p:cNvPr id="3" name="Content Placeholder 2"/>
          <p:cNvSpPr>
            <a:spLocks noGrp="1"/>
          </p:cNvSpPr>
          <p:nvPr>
            <p:ph idx="1"/>
          </p:nvPr>
        </p:nvSpPr>
        <p:spPr/>
        <p:txBody>
          <a:bodyPr/>
          <a:lstStyle/>
          <a:p>
            <a:r>
              <a:t>   - Common substitutions include x = a*sin(theta), x = a*tan(theta), or x = a*sec(theta), where a is a constant related to the expression in the integral.</a:t>
            </a:r>
          </a:p>
          <a:p/>
          <a:p>
            <a:r>
              <a:t>3. Integrals of Trigonometric Functions Raised to Powers:</a:t>
            </a:r>
          </a:p>
          <a:p>
            <a:r>
              <a:t>   - Integrals involving trigonometric functions raised to even or odd powers can be tricky, but they can be solved by utilizing trigonometric identities and properties.</a:t>
            </a:r>
          </a:p>
          <a:p>
            <a:r>
              <a:t>   - For instance, integrating sin^2(x) or cos^2(x) can be done using the Pythagorean identities sin^2(x) + cos^2(x) = 1 or the double-angle formulae.</a:t>
            </a:r>
          </a:p>
          <a:p/>
          <a:p>
            <a:r>
              <a:t>4. Integrals of Trigonometric Functions with Exponential Functions:</a:t>
            </a:r>
          </a:p>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Integrals Involving Trigonometric Functions</a:t>
            </a:r>
          </a:p>
        </p:txBody>
      </p:sp>
      <p:sp>
        <p:nvSpPr>
          <p:cNvPr id="3" name="Content Placeholder 2"/>
          <p:cNvSpPr>
            <a:spLocks noGrp="1"/>
          </p:cNvSpPr>
          <p:nvPr>
            <p:ph idx="1"/>
          </p:nvPr>
        </p:nvSpPr>
        <p:spPr/>
        <p:txBody>
          <a:bodyPr/>
          <a:lstStyle/>
          <a:p>
            <a:r>
              <a:t>   - When encountering integrals involving both trigonometric and exponential functions, we can apply techniques like integration by parts or substitution to simplify the expression and evaluate the integral.</a:t>
            </a:r>
          </a:p>
          <a:p/>
          <a:p>
            <a:r>
              <a:t>5. Integrals of Trigonometric Functions with Rational Functions:</a:t>
            </a:r>
          </a:p>
          <a:p>
            <a:r>
              <a:t>   - In cases where the integrand consists of a trigonometric function multiplied by a rational function, partial fraction decomposition may be applied to split the integrand into simpler fractions before integration.</a:t>
            </a:r>
          </a:p>
          <a:p/>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Integrals Involving Trigonometric Functions</a:t>
            </a:r>
          </a:p>
        </p:txBody>
      </p:sp>
      <p:sp>
        <p:nvSpPr>
          <p:cNvPr id="3" name="Content Placeholder 2"/>
          <p:cNvSpPr>
            <a:spLocks noGrp="1"/>
          </p:cNvSpPr>
          <p:nvPr>
            <p:ph idx="1"/>
          </p:nvPr>
        </p:nvSpPr>
        <p:spPr/>
        <p:txBody>
          <a:bodyPr/>
          <a:lstStyle/>
          <a:p>
            <a:r>
              <a:t>Overall, mastering the integration techniques involving trigonometric functions requires a good understanding of trigonometric identities, algebraic manipulation skills, and familiarity with common integration methods. With practice and persistence, one can effectively handle various types of integrals involving trigonometric functions and successfully compute their antiderivatives.</a:t>
            </a:r>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Trigonometry in Calculus</a:t>
            </a:r>
          </a:p>
        </p:txBody>
      </p:sp>
      <p:sp>
        <p:nvSpPr>
          <p:cNvPr id="3" name="Content Placeholder 2"/>
          <p:cNvSpPr>
            <a:spLocks noGrp="1"/>
          </p:cNvSpPr>
          <p:nvPr>
            <p:ph idx="1"/>
          </p:nvPr>
        </p:nvSpPr>
        <p:spPr/>
        <p:txBody>
          <a:bodyPr/>
          <a:lstStyle/>
          <a:p>
            <a:r>
              <a:t>Trigonometry plays a significant role in calculus, especially when dealing with trigonometric functions and their applications. Here are a few key applications of trigonometry in calculus:</a:t>
            </a:r>
          </a:p>
          <a:p/>
          <a:p>
            <a:r>
              <a:t>1. **Limits**: Trigonometric functions like sine and cosine often appear in limits of various functions. For example, when calculating the limit of a function as it approaches a certain value, trigonometric functions can help determine the behavior of the function at that point.</a:t>
            </a:r>
          </a:p>
          <a:p/>
          <a:p>
            <a:r>
              <a:t>2. **Derivatives**: Trigonometric functions are frequently used when finding derivatives in calculus. Understanding the derivatives of trigonometric functions such as sine, cosine, and tangent is crucial in analyzing the rate of change of various functions.</a:t>
            </a:r>
          </a:p>
          <a:p/>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Trigonometry in Calculus</a:t>
            </a:r>
          </a:p>
        </p:txBody>
      </p:sp>
      <p:sp>
        <p:nvSpPr>
          <p:cNvPr id="3" name="Content Placeholder 2"/>
          <p:cNvSpPr>
            <a:spLocks noGrp="1"/>
          </p:cNvSpPr>
          <p:nvPr>
            <p:ph idx="1"/>
          </p:nvPr>
        </p:nvSpPr>
        <p:spPr/>
        <p:txBody>
          <a:bodyPr/>
          <a:lstStyle/>
          <a:p>
            <a:r>
              <a:t>3. **Integration**: Trigonometric functions are also essential in integration problems. Techniques like trigonometric substitution and integration by parts often involve trigonometric functions to solve complex integration problems effectively.</a:t>
            </a:r>
          </a:p>
          <a:p/>
          <a:p>
            <a:r>
              <a:t>4. **Graphical Analysis**: Trigonometric functions are used to analyze the behavior of functions graphically. Understanding how trigonometric functions affect the shape and transformations of graphs helps in visualizing various mathematical concepts.</a:t>
            </a:r>
          </a:p>
          <a:p/>
          <a:p>
            <a:r>
              <a:t>5. **Fourier Series**: Trigonometric functions play a central role in Fourier series, which involves representing periodic functions as a sum of sinusoidal functions. Fourier series are widely used in mathematics, physics, engineering, and signal processing.</a:t>
            </a:r>
          </a:p>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Trigonometry in Calculus</a:t>
            </a:r>
          </a:p>
        </p:txBody>
      </p:sp>
      <p:sp>
        <p:nvSpPr>
          <p:cNvPr id="3" name="Content Placeholder 2"/>
          <p:cNvSpPr>
            <a:spLocks noGrp="1"/>
          </p:cNvSpPr>
          <p:nvPr>
            <p:ph idx="1"/>
          </p:nvPr>
        </p:nvSpPr>
        <p:spPr/>
        <p:txBody>
          <a:bodyPr/>
          <a:lstStyle/>
          <a:p>
            <a:r>
              <a:t>6. **Differential Equations**: Trigonometric functions appear in solutions to differential equations, especially in problems involving oscillatory behavior or periodic phenomena. Many physical systems can be modeled using differential equations that involve trigonometric functions.</a:t>
            </a:r>
          </a:p>
          <a:p/>
          <a:p>
            <a:r>
              <a:t>In summary, trigonometry is intricately linked with calculus, and its applications are essential in various mathematical and scientific fields. Understanding how trigonometric functions interact with calculus concepts is crucial for solving complex problems and analyzing functions accurately.</a:t>
            </a:r>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Trigonometry plays a significant role in calculus, especially when dealing with trigonometric functions and their applications. Here are a few key applications of trigonometry in calculus:</a:t>
            </a:r>
          </a:p>
          <a:p/>
          <a:p>
            <a:r>
              <a:t>1. **Limits**: Trigonometric functions like sine and cosine often appear in limits of various functions. For example, when calculating the limit of a function as it approaches a certain value, trigonometric functions can help determine the behavior of the function at that point.</a:t>
            </a:r>
          </a:p>
          <a:p/>
          <a:p>
            <a:r>
              <a:t>2. **Derivatives**: Trigonometric functions are frequently used when finding derivatives in calculus. Understanding the derivatives of trigonometric functions such as sine, cosine, and tangent is crucial in analyzing the rate of change of various functions.</a:t>
            </a:r>
          </a:p>
          <a:p/>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**Integration**: Trigonometric functions are also essential in integration problems. Techniques like trigonometric substitution and integration by parts often involve trigonometric functions to solve complex integration problems effectively.</a:t>
            </a:r>
          </a:p>
          <a:p/>
          <a:p>
            <a:r>
              <a:t>4. **Graphical Analysis**: Trigonometric functions are used to analyze the behavior of functions graphically. Understanding how trigonometric functions affect the shape and transformations of graphs helps in visualizing various mathematical concepts.</a:t>
            </a:r>
          </a:p>
          <a:p/>
          <a:p>
            <a:r>
              <a:t>5. **Fourier Series**: Trigonometric functions play a central role in Fourier series, which involves representing periodic functions as a sum of sinusoidal functions. Fourier series are widely used in mathematics, physics, engineering, and signal processing.</a:t>
            </a:r>
          </a:p>
          <a:p/>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 **Differential Equations**: Trigonometric functions appear in solutions to differential equations, especially in problems involving oscillatory behavior or periodic phenomena. Many physical systems can be modeled using differential equations that involve trigonometric functions.</a:t>
            </a:r>
          </a:p>
          <a:p/>
          <a:p>
            <a:r>
              <a:t>In summary, trigonometry is intricately linked with calculus, and its applications are essential in various mathematical and scientific fields. Understanding how trigonometric functions interact with calculus concepts is crucial for solving complex problems and analyzing functions accurately.</a:t>
            </a:r>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Trigonometry in Mathematics and Physics</a:t>
            </a:r>
          </a:p>
        </p:txBody>
      </p:sp>
      <p:sp>
        <p:nvSpPr>
          <p:cNvPr id="3" name="Content Placeholder 2"/>
          <p:cNvSpPr>
            <a:spLocks noGrp="1"/>
          </p:cNvSpPr>
          <p:nvPr>
            <p:ph idx="1"/>
          </p:nvPr>
        </p:nvSpPr>
        <p:spPr/>
        <p:txBody>
          <a:bodyPr/>
          <a:lstStyle/>
          <a:p>
            <a:r>
              <a:t>2. **Calculations**: Trigonometric functions like sine, cosine, and tangent are used extensively in mathematical calculations. These functions help in solving various problems involving angles and distances, which are commonly encountered in mathematics and physics.</a:t>
            </a:r>
          </a:p>
          <a:p/>
          <a:p>
            <a:r>
              <a:t>3. **Modeling and Analysis**: Trigonometry provides tools for modeling and analyzing periodic phenomena such as sound waves, light waves, and electromagnetic waves. It helps in understanding the behavior of these phenomena through the use of trigonometric functions.</a:t>
            </a:r>
          </a:p>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Trigonometry in Modern Mathematics</a:t>
            </a:r>
          </a:p>
        </p:txBody>
      </p:sp>
      <p:sp>
        <p:nvSpPr>
          <p:cNvPr id="3" name="Content Placeholder 2"/>
          <p:cNvSpPr>
            <a:spLocks noGrp="1"/>
          </p:cNvSpPr>
          <p:nvPr>
            <p:ph idx="1"/>
          </p:nvPr>
        </p:nvSpPr>
        <p:spPr/>
        <p:txBody>
          <a:bodyPr/>
          <a:lstStyle/>
          <a:p>
            <a:r>
              <a:t>Trigonometry is a branch of mathematics that deals with the study of relationships involving lengths and angles of triangles. It is a fundamental mathematical concept that has widespread applications in various scientific fields, such as physics, engineering, and astronomy. In modern mathematics, trigonometry has evolved to encompass a broader range of concepts and applications beyond traditional triangle calculations.</a:t>
            </a:r>
          </a:p>
          <a:p/>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Trigonometry in Modern Mathematics</a:t>
            </a:r>
          </a:p>
        </p:txBody>
      </p:sp>
      <p:sp>
        <p:nvSpPr>
          <p:cNvPr id="3" name="Content Placeholder 2"/>
          <p:cNvSpPr>
            <a:spLocks noGrp="1"/>
          </p:cNvSpPr>
          <p:nvPr>
            <p:ph idx="1"/>
          </p:nvPr>
        </p:nvSpPr>
        <p:spPr/>
        <p:txBody>
          <a:bodyPr/>
          <a:lstStyle/>
          <a:p>
            <a:r>
              <a:t>One significant aspect of trigonometry in modern mathematics is its use in the study of periodic phenomena. Trigonometric functions, such as sine, cosine, and tangent, are utilized to model and analyze periodic behavior in various contexts, including waves, vibrations, and oscillations. These functions provide a mathematical framework for understanding the repetitive nature of these phenomena and have applications in signal processing, electrical engineering, and other disciplines.</a:t>
            </a:r>
          </a:p>
          <a:p/>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Trigonometry in Modern Mathematics</a:t>
            </a:r>
          </a:p>
        </p:txBody>
      </p:sp>
      <p:sp>
        <p:nvSpPr>
          <p:cNvPr id="3" name="Content Placeholder 2"/>
          <p:cNvSpPr>
            <a:spLocks noGrp="1"/>
          </p:cNvSpPr>
          <p:nvPr>
            <p:ph idx="1"/>
          </p:nvPr>
        </p:nvSpPr>
        <p:spPr/>
        <p:txBody>
          <a:bodyPr/>
          <a:lstStyle/>
          <a:p>
            <a:r>
              <a:t>Furthermore, trigonometry plays a crucial role in calculus, particularly in the study of derivatives and integrals of trigonometric functions. The derivatives of trigonometric functions are used to compute rates of change and slopes of curves, while integrals involving trigonometric functions are essential in determining areas under curves and calculating quantities in physics and engineering.</a:t>
            </a:r>
          </a:p>
          <a:p/>
          <a:p>
            <a:r>
              <a:t>In addition to its applications in periodic functions and calculus, trigonometry is also utilized in geometry, particularly in the study of circles and spherical geometry. Trigonometric identities and formulas are used to solve geometric problems involving angles, distances, and shapes, making trigonometry an indispensable tool in geometric reasoning and problem-solving.</a:t>
            </a:r>
          </a:p>
          <a:p/>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Trigonometry in Modern Mathematics</a:t>
            </a:r>
          </a:p>
        </p:txBody>
      </p:sp>
      <p:sp>
        <p:nvSpPr>
          <p:cNvPr id="3" name="Content Placeholder 2"/>
          <p:cNvSpPr>
            <a:spLocks noGrp="1"/>
          </p:cNvSpPr>
          <p:nvPr>
            <p:ph idx="1"/>
          </p:nvPr>
        </p:nvSpPr>
        <p:spPr/>
        <p:txBody>
          <a:bodyPr/>
          <a:lstStyle/>
          <a:p>
            <a:r>
              <a:t>Overall, trigonometry in modern mathematics is a versatile and powerful tool that extends beyond its traditional roots in triangle trigonometry. Its applications in various branches of mathematics and science highlight its relevance and importance in understanding and analyzing real-world phenomena and solving practical problems.</a:t>
            </a:r>
          </a:p>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Trigonometry in Geometry and Algebra</a:t>
            </a:r>
          </a:p>
        </p:txBody>
      </p:sp>
      <p:sp>
        <p:nvSpPr>
          <p:cNvPr id="3" name="Content Placeholder 2"/>
          <p:cNvSpPr>
            <a:spLocks noGrp="1"/>
          </p:cNvSpPr>
          <p:nvPr>
            <p:ph idx="1"/>
          </p:nvPr>
        </p:nvSpPr>
        <p:spPr/>
        <p:txBody>
          <a:bodyPr/>
          <a:lstStyle/>
          <a:p>
            <a:r>
              <a:t>Trigonometry is a branch of mathematics that deals with the relationships between the angles and sides of triangles. It is used extensively in both geometry and algebra to solve various problems involving angles, lengths, and coordinates.</a:t>
            </a:r>
          </a:p>
          <a:p/>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Trigonometry in Geometry and Algebra</a:t>
            </a:r>
          </a:p>
        </p:txBody>
      </p:sp>
      <p:sp>
        <p:nvSpPr>
          <p:cNvPr id="3" name="Content Placeholder 2"/>
          <p:cNvSpPr>
            <a:spLocks noGrp="1"/>
          </p:cNvSpPr>
          <p:nvPr>
            <p:ph idx="1"/>
          </p:nvPr>
        </p:nvSpPr>
        <p:spPr/>
        <p:txBody>
          <a:bodyPr/>
          <a:lstStyle/>
          <a:p>
            <a:r>
              <a:t>In geometry, trigonometry is used to determine unknown side lengths or angles in a triangle. The three main trigonometric functions - sine, cosine, and tangent - relate the angles of a right triangle to the lengths of its sides. The sine of an angle is the ratio of the length of the side opposite the angle to the length of the hypotenuse, the cosine is the ratio of the adjacent side to the hypotenuse, and the tangent is the ratio of the opposite side to the adjacent side. These functions can be used to solve for missing side lengths or angles in a triangle.</a:t>
            </a:r>
          </a:p>
          <a:p/>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Trigonometry in Geometry and Algebra</a:t>
            </a:r>
          </a:p>
        </p:txBody>
      </p:sp>
      <p:sp>
        <p:nvSpPr>
          <p:cNvPr id="3" name="Content Placeholder 2"/>
          <p:cNvSpPr>
            <a:spLocks noGrp="1"/>
          </p:cNvSpPr>
          <p:nvPr>
            <p:ph idx="1"/>
          </p:nvPr>
        </p:nvSpPr>
        <p:spPr/>
        <p:txBody>
          <a:bodyPr/>
          <a:lstStyle/>
          <a:p>
            <a:r>
              <a:t>Trigonometry is also heavily used in algebra, especially when dealing with 2D and 3D coordinate systems. In this context, trigonometric functions can be used to relate the coordinates of a point on the unit circle to the angles formed by the point with the x-axis. This provides a powerful tool for calculating distances, angles, and projections in various geometric problems.</a:t>
            </a:r>
          </a:p>
          <a:p/>
          <a:p>
            <a:r>
              <a:t>In algebra, trigonometric identities and equations are used to simplify expressions, solve equations, and prove mathematical statements. Trigonometric functions also appear in various mathematical models and real-world applications, such as physics, engineering, and computer graphics.</a:t>
            </a:r>
          </a:p>
          <a:p/>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Trigonometry in Geometry and Algebra</a:t>
            </a:r>
          </a:p>
        </p:txBody>
      </p:sp>
      <p:sp>
        <p:nvSpPr>
          <p:cNvPr id="3" name="Content Placeholder 2"/>
          <p:cNvSpPr>
            <a:spLocks noGrp="1"/>
          </p:cNvSpPr>
          <p:nvPr>
            <p:ph idx="1"/>
          </p:nvPr>
        </p:nvSpPr>
        <p:spPr/>
        <p:txBody>
          <a:bodyPr/>
          <a:lstStyle/>
          <a:p>
            <a:r>
              <a:t>In summary, trigonometry plays a crucial role in both geometry and algebra by providing tools to solve geometric problems involving angles and sides of triangles and by establishing relationships between angles, sides, and coordinates in algebraic contexts.</a:t>
            </a:r>
          </a:p>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Trigonometry in Number Theory</a:t>
            </a:r>
          </a:p>
        </p:txBody>
      </p:sp>
      <p:sp>
        <p:nvSpPr>
          <p:cNvPr id="3" name="Content Placeholder 2"/>
          <p:cNvSpPr>
            <a:spLocks noGrp="1"/>
          </p:cNvSpPr>
          <p:nvPr>
            <p:ph idx="1"/>
          </p:nvPr>
        </p:nvSpPr>
        <p:spPr/>
        <p:txBody>
          <a:bodyPr/>
          <a:lstStyle/>
          <a:p>
            <a:r>
              <a:t>Trigonometry typically deals with the study of angles and the relationships between the sides and angles of triangles. However, in the context of number theory, there is a branch known as "Trigonometry in Number Theory" that involves using trigonometric functions and identities to analyze and solve problems related to integers and whole numbers. Here are some key aspects of how trigonometry is applied in number theory:</a:t>
            </a:r>
          </a:p>
          <a:p/>
          <a:p>
            <a:r>
              <a:t>1. Modular Arithmetic: Trigonometric functions are often used in the study of congruences in modular arithmetic. The modulo operator is commonly applied in number theory to group integers into residue classes. Trigonometric functions like sine, cosine, and tangent can be used to express these congruences and relationships between integers within the modulo framework.</a:t>
            </a:r>
          </a:p>
          <a:p/>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Trigonometry in Number Theory</a:t>
            </a:r>
          </a:p>
        </p:txBody>
      </p:sp>
      <p:sp>
        <p:nvSpPr>
          <p:cNvPr id="3" name="Content Placeholder 2"/>
          <p:cNvSpPr>
            <a:spLocks noGrp="1"/>
          </p:cNvSpPr>
          <p:nvPr>
            <p:ph idx="1"/>
          </p:nvPr>
        </p:nvSpPr>
        <p:spPr/>
        <p:txBody>
          <a:bodyPr/>
          <a:lstStyle/>
          <a:p>
            <a:r>
              <a:t>2. Diophantine Equations: Trigonometric functions can also be used to solve Diophantine equations, which are equations that involve only integer solutions. By leveraging trigonometric identities and properties, these equations can be transformed or simplified to make it easier to find integer solutions.</a:t>
            </a:r>
          </a:p>
          <a:p/>
          <a:p>
            <a:r>
              <a:t>3. Continued Fractions: Trigonometric functions can have interesting relationships with continued fractions, which are representations of real numbers as a series of partial quotients. Continued fractions can be used in number theory to approximate irrational numbers and study properties of certain number sequences.</a:t>
            </a:r>
          </a:p>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Trigonometry in Mathematics and Physics</a:t>
            </a:r>
          </a:p>
        </p:txBody>
      </p:sp>
      <p:sp>
        <p:nvSpPr>
          <p:cNvPr id="3" name="Content Placeholder 2"/>
          <p:cNvSpPr>
            <a:spLocks noGrp="1"/>
          </p:cNvSpPr>
          <p:nvPr>
            <p:ph idx="1"/>
          </p:nvPr>
        </p:nvSpPr>
        <p:spPr/>
        <p:txBody>
          <a:bodyPr/>
          <a:lstStyle/>
          <a:p>
            <a:r>
              <a:t>4. **Navigation**: Trigonometry is essential in navigation and surveying. It helps in calculating distances, angles, and directions, which are crucial for determining positions on the Earth's surface. Applications include GPS technology, map-making, and satellite communication.</a:t>
            </a:r>
          </a:p>
          <a:p/>
          <a:p>
            <a:r>
              <a:t>5. **Mechanics**: In physics, trigonometry is used to analyze the motion of objects, forces acting on them, and the resulting vectors. Concepts like projectile motion, circular motion, and simple harmonic motion rely heavily on trigonometric principles.</a:t>
            </a:r>
          </a:p>
          <a:p/>
          <a:p>
            <a:r>
              <a:t>6. **Wave Theory**: Trigonometry plays a vital role in the study of wave propagation, interference, and diffraction. Understanding trigonometric functions helps in describing the wave properties accurately and predicting their behavior in various scenarios.</a:t>
            </a:r>
          </a:p>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Trigonometry in Number Theory</a:t>
            </a:r>
          </a:p>
        </p:txBody>
      </p:sp>
      <p:sp>
        <p:nvSpPr>
          <p:cNvPr id="3" name="Content Placeholder 2"/>
          <p:cNvSpPr>
            <a:spLocks noGrp="1"/>
          </p:cNvSpPr>
          <p:nvPr>
            <p:ph idx="1"/>
          </p:nvPr>
        </p:nvSpPr>
        <p:spPr/>
        <p:txBody>
          <a:bodyPr/>
          <a:lstStyle/>
          <a:p>
            <a:r>
              <a:t>4. Prime Number Theory: Trigonometric methods have been applied to study prime numbers and their distributions. Some trigonometric functions exhibit patterns that are related to prime numbers, and these relationships can provide insights into the distribution and properties of prime numbers.</a:t>
            </a:r>
          </a:p>
          <a:p/>
          <a:p>
            <a:r>
              <a:t>5. Analytic Number Theory: Trigonometric techniques are also used in analytic number theory to study the behavior of number-theoretic functions along the real number line. By employing tools such as Fourier analysis and complex analysis, trigonometric functions can be used to study the distribution of prime numbers, the Riemann zeta function, and other important concepts in number theory.</a:t>
            </a:r>
          </a:p>
          <a:p/>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Trigonometry in Number Theory</a:t>
            </a:r>
          </a:p>
        </p:txBody>
      </p:sp>
      <p:sp>
        <p:nvSpPr>
          <p:cNvPr id="3" name="Content Placeholder 2"/>
          <p:cNvSpPr>
            <a:spLocks noGrp="1"/>
          </p:cNvSpPr>
          <p:nvPr>
            <p:ph idx="1"/>
          </p:nvPr>
        </p:nvSpPr>
        <p:spPr/>
        <p:txBody>
          <a:bodyPr/>
          <a:lstStyle/>
          <a:p>
            <a:r>
              <a:t>In conclusion, the application of trigonometry in number theory provides a unique perspective on solving problems related to integers and whole numbers. By leveraging trigonometric functions, identities, and properties, mathematicians can explore various aspects of number theory, including modular arithmetic, Diophantine equations, continued fractions, prime number theory, and analytic number theory.</a:t>
            </a:r>
          </a:p>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Trigonometry in Computer Science and Data Analysis</a:t>
            </a:r>
          </a:p>
        </p:txBody>
      </p:sp>
      <p:sp>
        <p:nvSpPr>
          <p:cNvPr id="3" name="Content Placeholder 2"/>
          <p:cNvSpPr>
            <a:spLocks noGrp="1"/>
          </p:cNvSpPr>
          <p:nvPr>
            <p:ph idx="1"/>
          </p:nvPr>
        </p:nvSpPr>
        <p:spPr/>
        <p:txBody>
          <a:bodyPr/>
          <a:lstStyle/>
          <a:p>
            <a:r>
              <a:t>Trigonometry plays a crucial role in Computer Science and Data Analysis by providing mathematical tools and functions that are essential for a wide range of applications. Here is how Trigonometry is used in these fields:</a:t>
            </a:r>
          </a:p>
          <a:p/>
          <a:p>
            <a:r>
              <a:t>1. **Graphics and Animation**:</a:t>
            </a:r>
          </a:p>
          <a:p>
            <a:r>
              <a:t>   - In computer graphics, trigonometric functions such as sine and cosine are used to generate smooth animations, simulate realistic movements, and create 3D shapes and textures.</a:t>
            </a:r>
          </a:p>
          <a:p>
            <a:r>
              <a:t>   - Trigonometry helps in determining angles, rotations, and translations of objects on the screen in computer graphics applications.</a:t>
            </a:r>
          </a:p>
          <a:p/>
          <a:p>
            <a:r>
              <a:t>2. **Signal Processing**:</a:t>
            </a:r>
          </a:p>
          <a:p>
            <a:r>
              <a:t>   - Trigonometric functions are used in signal processing for tasks such as filtering, noise reduction, compression, and modulation.</a:t>
            </a:r>
          </a:p>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Trigonometry in Computer Science and Data Analysis</a:t>
            </a:r>
          </a:p>
        </p:txBody>
      </p:sp>
      <p:sp>
        <p:nvSpPr>
          <p:cNvPr id="3" name="Content Placeholder 2"/>
          <p:cNvSpPr>
            <a:spLocks noGrp="1"/>
          </p:cNvSpPr>
          <p:nvPr>
            <p:ph idx="1"/>
          </p:nvPr>
        </p:nvSpPr>
        <p:spPr/>
        <p:txBody>
          <a:bodyPr/>
          <a:lstStyle/>
          <a:p>
            <a:r>
              <a:t>   - Fourier Transform, which heavily relies on trigonometric functions, is used for analyzing and processing signals in various formats like audio, video, and images.</a:t>
            </a:r>
          </a:p>
          <a:p/>
          <a:p>
            <a:r>
              <a:t>3. **Game Development**:</a:t>
            </a:r>
          </a:p>
          <a:p>
            <a:r>
              <a:t>   - Trigonometry is extensively used in game development for designing game mechanics, calculating trajectories of objects, handling collision detection, and creating realistic game environments.</a:t>
            </a:r>
          </a:p>
          <a:p>
            <a:r>
              <a:t>   - Achieving lifelike animations, physics simulations, and immersive gameplay experiences in games often require advanced trigonometric calculations.</a:t>
            </a:r>
          </a:p>
          <a:p/>
          <a:p>
            <a:r>
              <a:t>4. **Data Analysis**:</a:t>
            </a:r>
          </a:p>
          <a:p>
            <a:r>
              <a:t>   - Trigonometry is used in data analysis to study periodic phenomena, analyze cyclical patterns, and model seasonal trends in time series data.</a:t>
            </a:r>
          </a:p>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Trigonometry in Computer Science and Data Analysis</a:t>
            </a:r>
          </a:p>
        </p:txBody>
      </p:sp>
      <p:sp>
        <p:nvSpPr>
          <p:cNvPr id="3" name="Content Placeholder 2"/>
          <p:cNvSpPr>
            <a:spLocks noGrp="1"/>
          </p:cNvSpPr>
          <p:nvPr>
            <p:ph idx="1"/>
          </p:nvPr>
        </p:nvSpPr>
        <p:spPr/>
        <p:txBody>
          <a:bodyPr/>
          <a:lstStyle/>
          <a:p>
            <a:r>
              <a:t>   - Trigonometric functions are employed in statistical analysis, machine learning, and neural networks for processing, transforming, and interpreting complex data sets.</a:t>
            </a:r>
          </a:p>
          <a:p/>
          <a:p>
            <a:r>
              <a:t>5. **Geometric Algorithms**:</a:t>
            </a:r>
          </a:p>
          <a:p>
            <a:r>
              <a:t>   - Trigonometry helps in solving geometric problems such as calculating distances, angles, areas, and volumes in computer graphics, geographical mapping, and image processing.</a:t>
            </a:r>
          </a:p>
          <a:p>
            <a:r>
              <a:t>   - Algorithms like ray tracing, collision detection, and pathfinding in computer science rely on trigonometric concepts for accurate and efficient calculations.</a:t>
            </a:r>
          </a:p>
          <a:p/>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Trigonometry in Computer Science and Data Analysis</a:t>
            </a:r>
          </a:p>
        </p:txBody>
      </p:sp>
      <p:sp>
        <p:nvSpPr>
          <p:cNvPr id="3" name="Content Placeholder 2"/>
          <p:cNvSpPr>
            <a:spLocks noGrp="1"/>
          </p:cNvSpPr>
          <p:nvPr>
            <p:ph idx="1"/>
          </p:nvPr>
        </p:nvSpPr>
        <p:spPr/>
        <p:txBody>
          <a:bodyPr/>
          <a:lstStyle/>
          <a:p>
            <a:r>
              <a:t>In conclusion, Trigonometry is a fundamental mathematical tool in Computer Science and Data Analysis that enables programmers, engineers, and data scientists to solve complex problems, develop innovative applications, and extract valuable insights from data. Its applications are diverse and indispensable in various domains, making it a critical component of modern technological advancements.</a:t>
            </a:r>
          </a:p>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Trigonometry plays a crucial role in Computer Science and Data Analysis by providing mathematical tools and functions that are essential for a wide range of applications. Here is how Trigonometry is used in these fields:</a:t>
            </a:r>
          </a:p>
          <a:p/>
          <a:p>
            <a:r>
              <a:t>1. **Graphics and Animation**:</a:t>
            </a:r>
          </a:p>
          <a:p>
            <a:r>
              <a:t>   - In computer graphics, trigonometric functions such as sine and cosine are used to generate smooth animations, simulate realistic movements, and create 3D shapes and textures.</a:t>
            </a:r>
          </a:p>
          <a:p>
            <a:r>
              <a:t>   - Trigonometry helps in determining angles, rotations, and translations of objects on the screen in computer graphics applications.</a:t>
            </a:r>
          </a:p>
          <a:p/>
          <a:p>
            <a:r>
              <a:t>2. **Signal Processing**:</a:t>
            </a:r>
          </a:p>
          <a:p>
            <a:r>
              <a:t>   - Trigonometric functions are used in signal processing for tasks such as filtering, noise reduction, compression, and modulation.</a:t>
            </a:r>
          </a:p>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Fourier Transform, which heavily relies on trigonometric functions, is used for analyzing and processing signals in various formats like audio, video, and images.</a:t>
            </a:r>
          </a:p>
          <a:p/>
          <a:p>
            <a:r>
              <a:t>3. **Game Development**:</a:t>
            </a:r>
          </a:p>
          <a:p>
            <a:r>
              <a:t>   - Trigonometry is extensively used in game development for designing game mechanics, calculating trajectories of objects, handling collision detection, and creating realistic game environments.</a:t>
            </a:r>
          </a:p>
          <a:p>
            <a:r>
              <a:t>   - Achieving lifelike animations, physics simulations, and immersive gameplay experiences in games often require advanced trigonometric calculations.</a:t>
            </a:r>
          </a:p>
          <a:p/>
          <a:p>
            <a:r>
              <a:t>4. **Data Analysis**:</a:t>
            </a:r>
          </a:p>
          <a:p>
            <a:r>
              <a:t>   - Trigonometry is used in data analysis to study periodic phenomena, analyze cyclical patterns, and model seasonal trends in time series data.</a:t>
            </a:r>
          </a:p>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Trigonometric functions are employed in statistical analysis, machine learning, and neural networks for processing, transforming, and interpreting complex data sets.</a:t>
            </a:r>
          </a:p>
          <a:p/>
          <a:p>
            <a:r>
              <a:t>5. **Geometric Algorithms**:</a:t>
            </a:r>
          </a:p>
          <a:p>
            <a:r>
              <a:t>   - Trigonometry helps in solving geometric problems such as calculating distances, angles, areas, and volumes in computer graphics, geographical mapping, and image processing.</a:t>
            </a:r>
          </a:p>
          <a:p>
            <a:r>
              <a:t>   - Algorithms like ray tracing, collision detection, and pathfinding in computer science rely on trigonometric concepts for accurate and efficient calculations.</a:t>
            </a:r>
          </a:p>
          <a:p/>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conclusion, Trigonometry is a fundamental mathematical tool in Computer Science and Data Analysis that enables programmers, engineers, and data scientists to solve complex problems, develop innovative applications, and extract valuable insights from data. Its applications are diverse and indispensable in various domains, making it a critical component of modern technological advancements.</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Trigonometry in Mathematics and Physics</a:t>
            </a:r>
          </a:p>
        </p:txBody>
      </p:sp>
      <p:sp>
        <p:nvSpPr>
          <p:cNvPr id="3" name="Content Placeholder 2"/>
          <p:cNvSpPr>
            <a:spLocks noGrp="1"/>
          </p:cNvSpPr>
          <p:nvPr>
            <p:ph idx="1"/>
          </p:nvPr>
        </p:nvSpPr>
        <p:spPr/>
        <p:txBody>
          <a:bodyPr/>
          <a:lstStyle/>
          <a:p>
            <a:r>
              <a:t>7. **Optics**: In optics, trigonometry is used to analyze the behavior of light rays as they interact with different surfaces and mediums. Concepts like reflection, refraction, and polarization of light can be described and analyzed using trigonometric principles.</a:t>
            </a:r>
          </a:p>
          <a:p/>
          <a:p>
            <a:r>
              <a:t>8. **Quantum Mechanics**: Trigonometry is also fundamental in quantum mechanics, where wave functions are described using trigonometric equations. It helps in predicting the behavior of particles at the quantum level and understanding the underlying principles of quantum theory.</a:t>
            </a:r>
          </a:p>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Challenges and Research in Trigonometry</a:t>
            </a:r>
          </a:p>
        </p:txBody>
      </p:sp>
      <p:sp>
        <p:nvSpPr>
          <p:cNvPr id="3" name="Content Placeholder 2"/>
          <p:cNvSpPr>
            <a:spLocks noGrp="1"/>
          </p:cNvSpPr>
          <p:nvPr>
            <p:ph idx="1"/>
          </p:nvPr>
        </p:nvSpPr>
        <p:spPr/>
        <p:txBody>
          <a:bodyPr/>
          <a:lstStyle/>
          <a:p>
            <a:r>
              <a:t>Trigonometry is a branch of mathematics that deals with the study of triangles and the relationships between their sides and angles. The field of trigonometry has a wide range of applications in various disciplines such as physics, engineering, astronomy, and navigation. Although trigonometry has been extensively studied and utilized throughout history, there are still challenges and ongoing research in the field that continue to push the boundaries of knowledge and understanding. Here are some of the challenges and research areas in trigonometry:</a:t>
            </a:r>
          </a:p>
          <a:p/>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Challenges and Research in Trigonometry</a:t>
            </a:r>
          </a:p>
        </p:txBody>
      </p:sp>
      <p:sp>
        <p:nvSpPr>
          <p:cNvPr id="3" name="Content Placeholder 2"/>
          <p:cNvSpPr>
            <a:spLocks noGrp="1"/>
          </p:cNvSpPr>
          <p:nvPr>
            <p:ph idx="1"/>
          </p:nvPr>
        </p:nvSpPr>
        <p:spPr/>
        <p:txBody>
          <a:bodyPr/>
          <a:lstStyle/>
          <a:p>
            <a:r>
              <a:t>1. **Non-Euclidean Geometry**: Trigonometry traditionally relies on Euclidean geometry, which assumes flat surfaces and straight lines. However, non-Euclidean geometries such as spherical and hyperbolic geometries present challenges to traditional trigonometric concepts and formulas. Research is being conducted to generalize trigonometric functions to these non-Euclidean spaces.</a:t>
            </a:r>
          </a:p>
          <a:p/>
          <a:p>
            <a:r>
              <a:t>2. **Computational Trigonometry**: With the advancements in computer technology, there is a growing interest in developing efficient algorithms and computational methods for trigonometric calculations. Researchers are working on improving numerical methods for trigonometric functions, trigonometric identities, and trigonometric equations to enhance accuracy and speed in computations.</a:t>
            </a:r>
          </a:p>
          <a:p/>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Challenges and Research in Trigonometry</a:t>
            </a:r>
          </a:p>
        </p:txBody>
      </p:sp>
      <p:sp>
        <p:nvSpPr>
          <p:cNvPr id="3" name="Content Placeholder 2"/>
          <p:cNvSpPr>
            <a:spLocks noGrp="1"/>
          </p:cNvSpPr>
          <p:nvPr>
            <p:ph idx="1"/>
          </p:nvPr>
        </p:nvSpPr>
        <p:spPr/>
        <p:txBody>
          <a:bodyPr/>
          <a:lstStyle/>
          <a:p>
            <a:r>
              <a:t>3. **Applications in Physical Sciences**: Trigonometry plays a crucial role in various branches of physics such as mechanics, electricity and magnetism, and wave propagation. Research is focused on extending trigonometric concepts to accommodate the complex and multi-dimensional systems encountered in modern physics theories like quantum mechanics and relativity.</a:t>
            </a:r>
          </a:p>
          <a:p/>
          <a:p>
            <a:r>
              <a:t>4. **Inverse Trigonometric Functions**: While the basic trigonometric functions (sine, cosine, tangent, etc.) are well-understood, the inverse trigonometric functions pose challenges due to their non-uniqueness and multiple-valued nature. Ongoing research aims to develop clear definitions and properties of inverse trigonometric functions to ensure consistent and accurate calculations.</a:t>
            </a:r>
          </a:p>
          <a:p/>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Challenges and Research in Trigonometry</a:t>
            </a:r>
          </a:p>
        </p:txBody>
      </p:sp>
      <p:sp>
        <p:nvSpPr>
          <p:cNvPr id="3" name="Content Placeholder 2"/>
          <p:cNvSpPr>
            <a:spLocks noGrp="1"/>
          </p:cNvSpPr>
          <p:nvPr>
            <p:ph idx="1"/>
          </p:nvPr>
        </p:nvSpPr>
        <p:spPr/>
        <p:txBody>
          <a:bodyPr/>
          <a:lstStyle/>
          <a:p>
            <a:r>
              <a:t>5. **Trigonometric Identities and Equations**: Trigonometric identities are fundamental in simplifying trigonometric expressions and solving trigonometric equations. Researchers are exploring new techniques to discover, prove, and apply trigonometric identities efficiently. They are also working on developing methods to solve complex trigonometric equations involving multiple trigonometric functions.</a:t>
            </a:r>
          </a:p>
          <a:p/>
          <a:p>
            <a:r>
              <a:t>In conclusion, trigonometry remains a vibrant field of study with various challenges and research opportunities. By addressing these challenges and advancing the understanding of trigonometric concepts, researchers contribute to the development of new techniques, tools, and applications that benefit numerous scientific and technological fields.</a:t>
            </a:r>
          </a:p>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Unsolved Problems in Trigonometry</a:t>
            </a:r>
          </a:p>
        </p:txBody>
      </p:sp>
      <p:sp>
        <p:nvSpPr>
          <p:cNvPr id="3" name="Content Placeholder 2"/>
          <p:cNvSpPr>
            <a:spLocks noGrp="1"/>
          </p:cNvSpPr>
          <p:nvPr>
            <p:ph idx="1"/>
          </p:nvPr>
        </p:nvSpPr>
        <p:spPr/>
        <p:txBody>
          <a:bodyPr/>
          <a:lstStyle/>
          <a:p>
            <a:r>
              <a:t>"A. Unsolved Problems in Trigonometry" is a category of mathematical problems that have perplexed mathematicians and researchers for a long time. These problems usually involve the study of trigonometric functions, identities, formulas, and properties, with the goal of finding solutions or proving certain conjectures.</a:t>
            </a:r>
          </a:p>
          <a:p/>
          <a:p>
            <a:r>
              <a:t>Some of the unsolved problems in trigonometry include:</a:t>
            </a:r>
          </a:p>
          <a:p/>
          <a:p>
            <a:r>
              <a:t>1. Existence of closed-form solutions: Many trigonometric equations do not have closed-form solutions, meaning it is not possible to express the solutions in terms of elementary functions like polynomials, exponentials, or trigonometric functions.</a:t>
            </a:r>
          </a:p>
          <a:p/>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Unsolved Problems in Trigonometry</a:t>
            </a:r>
          </a:p>
        </p:txBody>
      </p:sp>
      <p:sp>
        <p:nvSpPr>
          <p:cNvPr id="3" name="Content Placeholder 2"/>
          <p:cNvSpPr>
            <a:spLocks noGrp="1"/>
          </p:cNvSpPr>
          <p:nvPr>
            <p:ph idx="1"/>
          </p:nvPr>
        </p:nvSpPr>
        <p:spPr/>
        <p:txBody>
          <a:bodyPr/>
          <a:lstStyle/>
          <a:p>
            <a:r>
              <a:t>2. Periodic solutions: Some trigonometric equations exhibit periodic behavior, but determining the exact periods or understanding the patterns of these solutions can be challenging.</a:t>
            </a:r>
          </a:p>
          <a:p/>
          <a:p>
            <a:r>
              <a:t>3. Trigonometric identities: Despite the abundance of known trigonometric identities, there may still be undiscovered relationships among trigonometric functions waiting to be explored.</a:t>
            </a:r>
          </a:p>
          <a:p/>
          <a:p>
            <a:r>
              <a:t>4. Transcendental trigonometric equations: Equations involving transcendental functions (functions that cannot be expressed as finite combinations of algebraic functions) and trigonometric functions pose interesting challenges in terms of solving or analyzing their properties.</a:t>
            </a:r>
          </a:p>
          <a:p/>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Unsolved Problems in Trigonometry</a:t>
            </a:r>
          </a:p>
        </p:txBody>
      </p:sp>
      <p:sp>
        <p:nvSpPr>
          <p:cNvPr id="3" name="Content Placeholder 2"/>
          <p:cNvSpPr>
            <a:spLocks noGrp="1"/>
          </p:cNvSpPr>
          <p:nvPr>
            <p:ph idx="1"/>
          </p:nvPr>
        </p:nvSpPr>
        <p:spPr/>
        <p:txBody>
          <a:bodyPr/>
          <a:lstStyle/>
          <a:p>
            <a:r>
              <a:t>Researchers and mathematicians continue to work on these and other problems in trigonometry to deepen our understanding of the subject and possibly uncover new mathematical insights. Solving these problems can lead to advancements in various fields, including physics, engineering, computer science, and more.</a:t>
            </a:r>
          </a:p>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Current Research in Trigonometry</a:t>
            </a:r>
          </a:p>
        </p:txBody>
      </p:sp>
      <p:sp>
        <p:nvSpPr>
          <p:cNvPr id="3" name="Content Placeholder 2"/>
          <p:cNvSpPr>
            <a:spLocks noGrp="1"/>
          </p:cNvSpPr>
          <p:nvPr>
            <p:ph idx="1"/>
          </p:nvPr>
        </p:nvSpPr>
        <p:spPr/>
        <p:txBody>
          <a:bodyPr/>
          <a:lstStyle/>
          <a:p>
            <a:r>
              <a:t>Current research in trigonometry encompasses a wide range of topics that are pushing the boundaries of mathematical understanding and application. Some of the key areas of research in trigonometry include:</a:t>
            </a:r>
          </a:p>
          <a:p/>
          <a:p>
            <a:r>
              <a:t>1. **Applications in Science and Engineering**: Trigonometry is extensively used in various scientific and engineering fields such as physics, architecture, computer graphics, and surveying. Ongoing research focuses on enhancing the application of trigonometric principles in these areas to develop more accurate models and solutions.</a:t>
            </a:r>
          </a:p>
          <a:p/>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Current Research in Trigonometry</a:t>
            </a:r>
          </a:p>
        </p:txBody>
      </p:sp>
      <p:sp>
        <p:nvSpPr>
          <p:cNvPr id="3" name="Content Placeholder 2"/>
          <p:cNvSpPr>
            <a:spLocks noGrp="1"/>
          </p:cNvSpPr>
          <p:nvPr>
            <p:ph idx="1"/>
          </p:nvPr>
        </p:nvSpPr>
        <p:spPr/>
        <p:txBody>
          <a:bodyPr/>
          <a:lstStyle/>
          <a:p>
            <a:r>
              <a:t>2. **Computational Trigonometry**: With the advancements in computing power and algorithms, researchers are exploring new methods to efficiently calculate complex trigonometric functions. This includes developing faster algorithms for computing trigonometric identities, integrals, and solving trigonometric equations.</a:t>
            </a:r>
          </a:p>
          <a:p/>
          <a:p>
            <a:r>
              <a:t>3. **Geometric Trigonometry**: Geometric trigonometry deals with the relationships between angles and side lengths in geometric figures. Current research in this area involves exploring the interplay between trigonometric functions and geometric concepts to derive new theorems and principles.</a:t>
            </a:r>
          </a:p>
          <a:p/>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Current Research in Trigonometry</a:t>
            </a:r>
          </a:p>
        </p:txBody>
      </p:sp>
      <p:sp>
        <p:nvSpPr>
          <p:cNvPr id="3" name="Content Placeholder 2"/>
          <p:cNvSpPr>
            <a:spLocks noGrp="1"/>
          </p:cNvSpPr>
          <p:nvPr>
            <p:ph idx="1"/>
          </p:nvPr>
        </p:nvSpPr>
        <p:spPr/>
        <p:txBody>
          <a:bodyPr/>
          <a:lstStyle/>
          <a:p>
            <a:r>
              <a:t>4. **Trigonometric Identities**: Trigonometric identities form the basis of many mathematical proofs and calculations. Research in this area aims to discover new identities, prove existing ones, and explore the connections between different trigonometric functions.</a:t>
            </a:r>
          </a:p>
          <a:p/>
          <a:p>
            <a:r>
              <a:t>5. **Trigonometry in Signal Processing**: Trigonometric functions play a crucial role in signal processing, particularly in fields such as telecommunications and digital image processing. Researchers are working on developing new techniques for analyzing and processing signals using trigonometric methods.</a:t>
            </a:r>
          </a:p>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Trigonometry in Mathematics and Physics</a:t>
            </a:r>
          </a:p>
        </p:txBody>
      </p:sp>
      <p:sp>
        <p:nvSpPr>
          <p:cNvPr id="3" name="Content Placeholder 2"/>
          <p:cNvSpPr>
            <a:spLocks noGrp="1"/>
          </p:cNvSpPr>
          <p:nvPr>
            <p:ph idx="1"/>
          </p:nvPr>
        </p:nvSpPr>
        <p:spPr/>
        <p:txBody>
          <a:bodyPr/>
          <a:lstStyle/>
          <a:p>
            <a:r>
              <a:t>In conclusion, trigonometry is a cornerstone of both mathematics and physics, playing a crucial role in various theoretical and practical applications. Its versatility and applicability make it an indispensable tool for understanding the fundamental principles governing the physical world and solving complex problems in both disciplines.</a:t>
            </a:r>
          </a:p>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Current Research in Trigonometry</a:t>
            </a:r>
          </a:p>
        </p:txBody>
      </p:sp>
      <p:sp>
        <p:nvSpPr>
          <p:cNvPr id="3" name="Content Placeholder 2"/>
          <p:cNvSpPr>
            <a:spLocks noGrp="1"/>
          </p:cNvSpPr>
          <p:nvPr>
            <p:ph idx="1"/>
          </p:nvPr>
        </p:nvSpPr>
        <p:spPr/>
        <p:txBody>
          <a:bodyPr/>
          <a:lstStyle/>
          <a:p>
            <a:r>
              <a:t>6. **Harmonic Analysis**: Harmonic analysis involves studying functions as superpositions of basic trigonometric functions. Research in harmonic analysis aims to understand the properties of these functions and their applications in fields like Fourier analysis and signal processing.</a:t>
            </a:r>
          </a:p>
          <a:p/>
          <a:p>
            <a:r>
              <a:t>7. **Trigonometry in Differential Equations**: Trigonometric functions often arise in the solutions of differential equations. Researchers are exploring new methods to solve differential equations using trigonometric techniques and analyzing the behavior of solutions in different scenarios.</a:t>
            </a:r>
          </a:p>
          <a:p/>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Current Research in Trigonometry</a:t>
            </a:r>
          </a:p>
        </p:txBody>
      </p:sp>
      <p:sp>
        <p:nvSpPr>
          <p:cNvPr id="3" name="Content Placeholder 2"/>
          <p:cNvSpPr>
            <a:spLocks noGrp="1"/>
          </p:cNvSpPr>
          <p:nvPr>
            <p:ph idx="1"/>
          </p:nvPr>
        </p:nvSpPr>
        <p:spPr/>
        <p:txBody>
          <a:bodyPr/>
          <a:lstStyle/>
          <a:p>
            <a:r>
              <a:t>8. **Pedagogical Research**: Trigonometry is a fundamental topic in mathematics education, and research is being conducted to develop innovative teaching methods and tools to enhance students' understanding of trigonometric concepts.</a:t>
            </a:r>
          </a:p>
          <a:p/>
          <a:p>
            <a:r>
              <a:t>Overall, current research in trigonometry is multidisciplinary, with applications in diverse fields such as science, engineering, mathematics, and education. By exploring the intricate properties of trigonometric functions and their applications, researchers are advancing our understanding of this fundamental branch of mathematics and its practical significance in various domains.</a:t>
            </a:r>
          </a:p>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Future Prospects in Trigonometry</a:t>
            </a:r>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It has numerous applications in various fields such as physics, engineering, astronomy, architecture, and even music. The study of trigonometry dates back to ancient civilizations like the Babylonians and Greeks, with its modern form being developed in the 16th century.</a:t>
            </a:r>
          </a:p>
          <a:p/>
          <a:p>
            <a:r>
              <a:t>In the future, trigonometry is expected to continue playing a crucial role in many areas. Some of the future prospects of trigonometry include:</a:t>
            </a:r>
          </a:p>
          <a:p/>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Future Prospects in Trigonometry</a:t>
            </a:r>
          </a:p>
        </p:txBody>
      </p:sp>
      <p:sp>
        <p:nvSpPr>
          <p:cNvPr id="3" name="Content Placeholder 2"/>
          <p:cNvSpPr>
            <a:spLocks noGrp="1"/>
          </p:cNvSpPr>
          <p:nvPr>
            <p:ph idx="1"/>
          </p:nvPr>
        </p:nvSpPr>
        <p:spPr/>
        <p:txBody>
          <a:bodyPr/>
          <a:lstStyle/>
          <a:p>
            <a:r>
              <a:t>1. **Technology and Engineering**: Trigonometry is fundamental in fields like robotics, computer graphics, and simulation technologies. As these fields continue to advance, the need for trigonometric calculations to design and develop new technologies will remain essential.</a:t>
            </a:r>
          </a:p>
          <a:p/>
          <a:p>
            <a:r>
              <a:t>2. **Physics and Astronomy**: Trigonometry is widely used in physics to study waveforms, oscillations, and periodic phenomena. In astronomy, trigonometric principles are crucial for calculating distances between celestial objects, determining the positions of stars and planets, and measuring angles in space.</a:t>
            </a:r>
          </a:p>
          <a:p/>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Future Prospects in Trigonometry</a:t>
            </a:r>
          </a:p>
        </p:txBody>
      </p:sp>
      <p:sp>
        <p:nvSpPr>
          <p:cNvPr id="3" name="Content Placeholder 2"/>
          <p:cNvSpPr>
            <a:spLocks noGrp="1"/>
          </p:cNvSpPr>
          <p:nvPr>
            <p:ph idx="1"/>
          </p:nvPr>
        </p:nvSpPr>
        <p:spPr/>
        <p:txBody>
          <a:bodyPr/>
          <a:lstStyle/>
          <a:p>
            <a:r>
              <a:t>3. **Architecture and Construction**: Trigonometry is vital in architecture for designing structures, determining load bearing capacities, and creating aesthetically pleasing designs. As the construction industry evolves with new technologies and materials, trigonometry will continue to be a key component in the planning and execution of architectural projects.</a:t>
            </a:r>
          </a:p>
          <a:p/>
          <a:p>
            <a:r>
              <a:t>4. **Navigation and GPS**: Trigonometry plays a significant role in navigation systems such as GPS (Global Positioning System). By using trigonometric functions to calculate distances and angles, GPS devices can accurately determine a user's position on the Earth's surface. As GPS technology becomes more advanced, trigonometry will remain a critical component of navigation systems.</a:t>
            </a:r>
          </a:p>
          <a:p/>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Future Prospects in Trigonometry</a:t>
            </a:r>
          </a:p>
        </p:txBody>
      </p:sp>
      <p:sp>
        <p:nvSpPr>
          <p:cNvPr id="3" name="Content Placeholder 2"/>
          <p:cNvSpPr>
            <a:spLocks noGrp="1"/>
          </p:cNvSpPr>
          <p:nvPr>
            <p:ph idx="1"/>
          </p:nvPr>
        </p:nvSpPr>
        <p:spPr/>
        <p:txBody>
          <a:bodyPr/>
          <a:lstStyle/>
          <a:p>
            <a:r>
              <a:t>5. **Data Science and Signal Processing**: Trigonometry is essential for analyzing and interpreting data in fields like data science and signal processing. Trigonometric functions are commonly used to model periodic data, analyze patterns, and extract meaningful information from complex datasets. As the demand for data-driven insights continues to grow, trigonometry will play a vital role in extracting valuable information from large volumes of data.</a:t>
            </a:r>
          </a:p>
          <a:p/>
          <a:p>
            <a:r>
              <a:t>In conclusion, trigonometry is a foundational branch of mathematics with diverse applications in various fields. As technology advances and new challenges emerge, the relevance of trigonometry is expected to grow, making it a valuable skill for students and professionals in the future.</a:t>
            </a:r>
          </a:p>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It has numerous applications in various fields such as physics, engineering, astronomy, architecture, and even music. The study of trigonometry dates back to ancient civilizations like the Babylonians and Greeks, with its modern form being developed in the 16th century.</a:t>
            </a:r>
          </a:p>
          <a:p/>
          <a:p>
            <a:r>
              <a:t>In the future, trigonometry is expected to continue playing a crucial role in many areas. Some of the future prospects of trigonometry include:</a:t>
            </a:r>
          </a:p>
          <a:p/>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**Technology and Engineering**: Trigonometry is fundamental in fields like robotics, computer graphics, and simulation technologies. As these fields continue to advance, the need for trigonometric calculations to design and develop new technologies will remain essential.</a:t>
            </a:r>
          </a:p>
          <a:p/>
          <a:p>
            <a:r>
              <a:t>2. **Physics and Astronomy**: Trigonometry is widely used in physics to study waveforms, oscillations, and periodic phenomena. In astronomy, trigonometric principles are crucial for calculating distances between celestial objects, determining the positions of stars and planets, and measuring angles in space.</a:t>
            </a:r>
          </a:p>
          <a:p/>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**Architecture and Construction**: Trigonometry is vital in architecture for designing structures, determining load bearing capacities, and creating aesthetically pleasing designs. As the construction industry evolves with new technologies and materials, trigonometry will continue to be a key component in the planning and execution of architectural projects.</a:t>
            </a:r>
          </a:p>
          <a:p/>
          <a:p>
            <a:r>
              <a:t>4. **Navigation and GPS**: Trigonometry plays a significant role in navigation systems such as GPS (Global Positioning System). By using trigonometric functions to calculate distances and angles, GPS devices can accurately determine a user's position on the Earth's surface. As GPS technology becomes more advanced, trigonometry will remain a critical component of navigation systems.</a:t>
            </a:r>
          </a:p>
          <a:p/>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5. **Data Science and Signal Processing**: Trigonometry is essential for analyzing and interpreting data in fields like data science and signal processing. Trigonometric functions are commonly used to model periodic data, analyze patterns, and extract meaningful information from complex datasets. As the demand for data-driven insights continues to grow, trigonometry will play a vital role in extracting valuable information from large volumes of data.</a:t>
            </a:r>
          </a:p>
          <a:p/>
          <a:p>
            <a:r>
              <a:t>In conclusion, trigonometry is a foundational branch of mathematics with diverse applications in various fields. As technology advances and new challenges emerge, the relevance of trigonometry is expected to grow, making it a valuable skill for students and professionals in the future.</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is a list that appears at the beginning of a document or a book, outlining the structure and organization of the content that follows. It provides readers with an overview of the topics covered in the document and their respective page numbers. Here are some key aspects of the Table of Contents:</a:t>
            </a:r>
          </a:p>
          <a:p/>
          <a:p>
            <a:r>
              <a:t>1. **Purpose**:</a:t>
            </a:r>
          </a:p>
          <a:p>
            <a:r>
              <a:t>   - The primary purpose of a Table of Contents is to help readers navigate the document efficiently. </a:t>
            </a:r>
          </a:p>
          <a:p>
            <a:r>
              <a:t>   - It gives readers an overview of the content covered in the document and allows them to locate specific sections quickly.</a:t>
            </a:r>
          </a:p>
          <a:p/>
          <a:p>
            <a:r>
              <a:t>2. **Structure**:</a:t>
            </a:r>
          </a:p>
          <a:p>
            <a:r>
              <a:t>   - The Table of Contents is typically organized in the order in which the topics appear in the document.</a:t>
            </a:r>
          </a:p>
          <a:p>
            <a:r>
              <a:t>   - It includes headings and subheadings along with their corresponding page numbers.</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It plays a crucial role in both mathematics and physics due to its wide range of applications and significance in various fields. Here are some of the reasons why trigonometry is important in mathematics and physics:</a:t>
            </a:r>
          </a:p>
          <a:p/>
          <a:p>
            <a:r>
              <a:t>1. **Geometry**: Trigonometry is often considered an essential part of geometry as it deals with the measurements of triangles. It helps in determining the lengths of sides and angles of triangles, which forms the basic building block for many geometric concepts.</a:t>
            </a:r>
          </a:p>
          <a:p/>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XI. Conclusion</a:t>
            </a:r>
          </a:p>
        </p:txBody>
      </p:sp>
      <p:sp>
        <p:nvSpPr>
          <p:cNvPr id="3" name="Content Placeholder 2"/>
          <p:cNvSpPr>
            <a:spLocks noGrp="1"/>
          </p:cNvSpPr>
          <p:nvPr>
            <p:ph idx="1"/>
          </p:nvPr>
        </p:nvSpPr>
        <p:spPr/>
        <p:txBody>
          <a:bodyPr/>
          <a:lstStyle/>
          <a:p>
            <a:r>
              <a:t>In academic writing, the conclusion is a crucial part of any paper as it allows you to provide a summary of your key arguments and findings. In the structure of an essay or a research paper, the conclusion typically comes after the main body paragraphs. The purpose of the conclusion is to restate the main points of your paper, reiterate your thesis statement, and provide a sense of closure for the reader.</a:t>
            </a:r>
          </a:p>
          <a:p/>
          <a:p>
            <a:r>
              <a:t>When writing a conclusion, it is essential to avoid introducing new ideas or arguments. Instead, you should focus on summarizing the key points you have made throughout your paper and demonstrating how they support your overall thesis. Your conclusion should also reflect on the broader implications of your findings and make recommendations for future research or discussion.</a:t>
            </a:r>
          </a:p>
          <a:p/>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XI. Conclusion</a:t>
            </a:r>
          </a:p>
        </p:txBody>
      </p:sp>
      <p:sp>
        <p:nvSpPr>
          <p:cNvPr id="3" name="Content Placeholder 2"/>
          <p:cNvSpPr>
            <a:spLocks noGrp="1"/>
          </p:cNvSpPr>
          <p:nvPr>
            <p:ph idx="1"/>
          </p:nvPr>
        </p:nvSpPr>
        <p:spPr/>
        <p:txBody>
          <a:bodyPr/>
          <a:lstStyle/>
          <a:p>
            <a:r>
              <a:t>In the context of Roman numerals, "XI. Conclusion" would typically be used as a heading or subheading to signal the beginning of the conclusion section in an academic paper. Under this heading, you would then proceed to write your concluding paragraphs following the guidelines mentioned above. Remember to keep your conclusion concise, impactful, and focused on reinforcing the main themes of your work.</a:t>
            </a:r>
          </a:p>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 in Trigonometry</a:t>
            </a:r>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It is widely used in various fields such as physics, engineering, and astronomy to solve problems related to measurements of angles and distances. Here is a summary of key concepts in trigonometry:</a:t>
            </a:r>
          </a:p>
          <a:p/>
          <a:p>
            <a:r>
              <a:t>1. Right Triangle: A right triangle is a triangle that has one angle measuring 90 degrees. The side opposite the right angle is called the hypotenuse, while the other two sides are called the adjacent and opposite sides.</a:t>
            </a:r>
          </a:p>
          <a:p/>
          <a:p>
            <a:r>
              <a:t>2. Trigonometric Ratios: There are six trigonometric ratios that define the relationships between the angles and sides of a right triangle. The main trigonometric ratios are:</a:t>
            </a:r>
          </a:p>
          <a:p/>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 in Trigonometry</a:t>
            </a:r>
          </a:p>
        </p:txBody>
      </p:sp>
      <p:sp>
        <p:nvSpPr>
          <p:cNvPr id="3" name="Content Placeholder 2"/>
          <p:cNvSpPr>
            <a:spLocks noGrp="1"/>
          </p:cNvSpPr>
          <p:nvPr>
            <p:ph idx="1"/>
          </p:nvPr>
        </p:nvSpPr>
        <p:spPr/>
        <p:txBody>
          <a:bodyPr/>
          <a:lstStyle/>
          <a:p>
            <a:r>
              <a:t>- Sine (sin): The sine of an angle is defined as the ratio of the length of the side opposite the angle to the length of the hypotenuse.</a:t>
            </a:r>
          </a:p>
          <a:p>
            <a:r>
              <a:t>- Cosine (cos): The cosine of an angle is defined as the ratio of the length of the side adjacent to the angle to the length of the hypotenuse.</a:t>
            </a:r>
          </a:p>
          <a:p>
            <a:r>
              <a:t>- Tangent (tan): The tangent of an angle is defined as the ratio of the length of the side opposite the angle to the length of the side adjacent to the angle.</a:t>
            </a:r>
          </a:p>
          <a:p/>
          <a:p>
            <a:r>
              <a:t>3. Trigonometric Functions: Trigonometric functions are functions that relate angles in a right triangle to the lengths of the sides of the triangle. The main trigonometric functions are sine, cosine, and tangent, as mentioned above. Other trigonometric functions like cosecant, secant, and cotangent are derived from the main three functions.</a:t>
            </a:r>
          </a:p>
          <a:p/>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 in Trigonometry</a:t>
            </a:r>
          </a:p>
        </p:txBody>
      </p:sp>
      <p:sp>
        <p:nvSpPr>
          <p:cNvPr id="3" name="Content Placeholder 2"/>
          <p:cNvSpPr>
            <a:spLocks noGrp="1"/>
          </p:cNvSpPr>
          <p:nvPr>
            <p:ph idx="1"/>
          </p:nvPr>
        </p:nvSpPr>
        <p:spPr/>
        <p:txBody>
          <a:bodyPr/>
          <a:lstStyle/>
          <a:p>
            <a:r>
              <a:t>4. Unit Circle: The unit circle is a circle with a radius of 1 unit centered at the origin of a coordinate plane. It is used in trigonometry to define trigonometric functions for all angles, not just those in right triangles.</a:t>
            </a:r>
          </a:p>
          <a:p/>
          <a:p>
            <a:r>
              <a:t>5. Trigonometric Identities: Trigonometric identities are equations that are true for all values of the variables involved. These identities are used to simplify trigonometric expressions and equations. Some common trigonometric identities include the Pythagorean identities, double angle identities, and half-angle identities.</a:t>
            </a:r>
          </a:p>
          <a:p/>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 in Trigonometry</a:t>
            </a:r>
          </a:p>
        </p:txBody>
      </p:sp>
      <p:sp>
        <p:nvSpPr>
          <p:cNvPr id="3" name="Content Placeholder 2"/>
          <p:cNvSpPr>
            <a:spLocks noGrp="1"/>
          </p:cNvSpPr>
          <p:nvPr>
            <p:ph idx="1"/>
          </p:nvPr>
        </p:nvSpPr>
        <p:spPr/>
        <p:txBody>
          <a:bodyPr/>
          <a:lstStyle/>
          <a:p>
            <a:r>
              <a:t>6. Trigonometric Equations: Trigonometric equations are equations that involve trigonometric functions of the unknown variable. Solving trigonometric equations involves using trigonometric identities and properties to find the values of the variable that satisfy the equation.</a:t>
            </a:r>
          </a:p>
          <a:p/>
          <a:p>
            <a:r>
              <a:t>Overall, trigonometry is a fundamental branch of mathematics that plays a crucial role in various applications due to its ability to model and solve real-world problems involving angles and distances.</a:t>
            </a:r>
          </a:p>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Trigonometry in Advanced Mathematics</a:t>
            </a:r>
          </a:p>
        </p:txBody>
      </p:sp>
      <p:sp>
        <p:nvSpPr>
          <p:cNvPr id="3" name="Content Placeholder 2"/>
          <p:cNvSpPr>
            <a:spLocks noGrp="1"/>
          </p:cNvSpPr>
          <p:nvPr>
            <p:ph idx="1"/>
          </p:nvPr>
        </p:nvSpPr>
        <p:spPr/>
        <p:txBody>
          <a:bodyPr/>
          <a:lstStyle/>
          <a:p>
            <a:r>
              <a:t>Trigonometry is a fundamental branch of mathematics that deals with the relationships between the angles and sides of triangles. Its importance in advanced mathematics cannot be overstated, as it serves as a foundational tool for understanding various mathematical concepts and solving complex problems. Here are some reasons why trigonometry is crucial in advanced mathematics:</a:t>
            </a:r>
          </a:p>
          <a:p/>
          <a:p>
            <a:r>
              <a:t>1. **Analytical Geometry**: Trigonometric functions, such as sine, cosine, and tangent, play a significant role in analytical geometry. These functions help describe the geometric properties of lines, curves, and shapes, and are essential for plotting and analyzing graphs of functions.</a:t>
            </a:r>
          </a:p>
          <a:p/>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Trigonometry in Advanced Mathematics</a:t>
            </a:r>
          </a:p>
        </p:txBody>
      </p:sp>
      <p:sp>
        <p:nvSpPr>
          <p:cNvPr id="3" name="Content Placeholder 2"/>
          <p:cNvSpPr>
            <a:spLocks noGrp="1"/>
          </p:cNvSpPr>
          <p:nvPr>
            <p:ph idx="1"/>
          </p:nvPr>
        </p:nvSpPr>
        <p:spPr/>
        <p:txBody>
          <a:bodyPr/>
          <a:lstStyle/>
          <a:p>
            <a:r>
              <a:t>2. **Calculus**: Trigonometric functions are heavily utilized in calculus, which is a central branch of mathematics that deals with rates of change and accumulation. The derivatives and integrals of trigonometric functions are essential in solving differential equations, calculating areas under curves, and studying oscillatory motion and waveforms.</a:t>
            </a:r>
          </a:p>
          <a:p/>
          <a:p>
            <a:r>
              <a:t>3. **Complex Numbers**: Trigonometric functions are closely related to complex numbers, which are numbers of the form a + bi, where a and b are real numbers and i is the imaginary unit (√-1). The exponential form of complex numbers involves trigonometric functions, particularly Euler's formula, which connects trigonometry, complex numbers, and calculus.</a:t>
            </a:r>
          </a:p>
          <a:p/>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Trigonometry in Advanced Mathematics</a:t>
            </a:r>
          </a:p>
        </p:txBody>
      </p:sp>
      <p:sp>
        <p:nvSpPr>
          <p:cNvPr id="3" name="Content Placeholder 2"/>
          <p:cNvSpPr>
            <a:spLocks noGrp="1"/>
          </p:cNvSpPr>
          <p:nvPr>
            <p:ph idx="1"/>
          </p:nvPr>
        </p:nvSpPr>
        <p:spPr/>
        <p:txBody>
          <a:bodyPr/>
          <a:lstStyle/>
          <a:p>
            <a:r>
              <a:t>4. **Physics**: Many physical phenomena, such as wave motion, vibrations, and oscillations, can be described using trigonometric functions. In physics, trigonometry is indispensable for analyzing the behavior of sound waves, light waves, and other wave-like phenomena, as well as for solving problems involving forces and vectors.</a:t>
            </a:r>
          </a:p>
          <a:p/>
          <a:p>
            <a:r>
              <a:t>5. **Engineering and Technology**: Trigonometry is extensively used in various engineering fields, including mechanical, civil, electrical, and aerospace engineering. Engineers rely on trigonometric principles to design structures, analyze forces, calculate distances, and solve problems related to waves, vibrations, and signals.</a:t>
            </a:r>
          </a:p>
          <a:p/>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Trigonometry in Advanced Mathematics</a:t>
            </a:r>
          </a:p>
        </p:txBody>
      </p:sp>
      <p:sp>
        <p:nvSpPr>
          <p:cNvPr id="3" name="Content Placeholder 2"/>
          <p:cNvSpPr>
            <a:spLocks noGrp="1"/>
          </p:cNvSpPr>
          <p:nvPr>
            <p:ph idx="1"/>
          </p:nvPr>
        </p:nvSpPr>
        <p:spPr/>
        <p:txBody>
          <a:bodyPr/>
          <a:lstStyle/>
          <a:p>
            <a:r>
              <a:t>6. **Computer Science**: Trigonometry is essential in computer graphics, image processing, and computer-aided design (CAD). Algorithms for image manipulation, 3D modeling, and animation often involve trigonometric functions to compute angles, rotations, and positions of objects in a digital space.</a:t>
            </a:r>
          </a:p>
          <a:p/>
          <a:p>
            <a:r>
              <a:t>In conclusion, trigonometry serves as a powerful mathematical tool that is interconnected with various branches of advanced mathematics. Its applications span across multiple disciplines, including physics, engineering, computer science, and many more, making it a foundational subject for anyone pursuing a career in STEM fields.</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**Calculations**: Trigonometric functions like sine, cosine, and tangent are used extensively in mathematical calculations. These functions help in solving various problems involving angles and distances, which are commonly encountered in mathematics and physics.</a:t>
            </a:r>
          </a:p>
          <a:p/>
          <a:p>
            <a:r>
              <a:t>3. **Modeling and Analysis**: Trigonometry provides tools for modeling and analyzing periodic phenomena such as sound waves, light waves, and electromagnetic waves. It helps in understanding the behavior of these phenomena through the use of trigonometric functions.</a:t>
            </a:r>
          </a:p>
          <a:p/>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Trigonometry in Various Fields</a:t>
            </a:r>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It has various applications across different fields due to its ability to solve problems involving angles, lengths, and distances. Some of the key applications of trigonometry in various fields are:</a:t>
            </a:r>
          </a:p>
          <a:p/>
          <a:p>
            <a:r>
              <a:t>1. **Engineering**: Trigonometry is widely used in various engineering fields such as civil, mechanical, aerospace, and electrical engineering. Engineers use trigonometric principles to design and construct structures, machinery, bridges, buildings, and electrical circuits. For example, trigonometry is used to calculate forces acting on structures, determine the angles of elevation and depression, and design complex mechanical systems.</a:t>
            </a:r>
          </a:p>
          <a:p/>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Trigonometry in Various Fields</a:t>
            </a:r>
          </a:p>
        </p:txBody>
      </p:sp>
      <p:sp>
        <p:nvSpPr>
          <p:cNvPr id="3" name="Content Placeholder 2"/>
          <p:cNvSpPr>
            <a:spLocks noGrp="1"/>
          </p:cNvSpPr>
          <p:nvPr>
            <p:ph idx="1"/>
          </p:nvPr>
        </p:nvSpPr>
        <p:spPr/>
        <p:txBody>
          <a:bodyPr/>
          <a:lstStyle/>
          <a:p>
            <a:r>
              <a:t>2. **Physics**: Trigonometry plays a crucial role in physics, especially in the study of motion, waves, and vibrations. In mechanics, trigonometric functions are used to analyze the motion of objects, calculate velocities and accelerations, and study the behavior of waves. For example, trigonometry is essential in analyzing simple harmonic motion, projectile motion, and sound waves.</a:t>
            </a:r>
          </a:p>
          <a:p/>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Trigonometry in Various Fields</a:t>
            </a:r>
          </a:p>
        </p:txBody>
      </p:sp>
      <p:sp>
        <p:nvSpPr>
          <p:cNvPr id="3" name="Content Placeholder 2"/>
          <p:cNvSpPr>
            <a:spLocks noGrp="1"/>
          </p:cNvSpPr>
          <p:nvPr>
            <p:ph idx="1"/>
          </p:nvPr>
        </p:nvSpPr>
        <p:spPr/>
        <p:txBody>
          <a:bodyPr/>
          <a:lstStyle/>
          <a:p>
            <a:r>
              <a:t>3. **Architecture**: Architects utilize trigonometry to create accurate architectural designs, determine the dimensions of buildings, and calculate angles of elevation for proper placement of structures. Trigonometric concepts are used to ensure that buildings are structurally stable and aesthetically pleasing. Architects also use trigonometry to calculate the height of buildings, slope angles of roofs, and spatial dimensions of interiors.</a:t>
            </a:r>
          </a:p>
          <a:p/>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Trigonometry in Various Fields</a:t>
            </a:r>
          </a:p>
        </p:txBody>
      </p:sp>
      <p:sp>
        <p:nvSpPr>
          <p:cNvPr id="3" name="Content Placeholder 2"/>
          <p:cNvSpPr>
            <a:spLocks noGrp="1"/>
          </p:cNvSpPr>
          <p:nvPr>
            <p:ph idx="1"/>
          </p:nvPr>
        </p:nvSpPr>
        <p:spPr/>
        <p:txBody>
          <a:bodyPr/>
          <a:lstStyle/>
          <a:p>
            <a:r>
              <a:t>4. **Navigation**: Trigonometry is fundamental in navigation, whether it is for airplanes, ships, or satellites. Pilots and navigators use trigonometric principles to calculate distances, headings, and angles required to travel from one point to another. Trigonometry is also used in GPS systems to determine the exact location of an object based on satellite signals.</a:t>
            </a:r>
          </a:p>
          <a:p/>
          <a:p>
            <a:r>
              <a:t>5. **Surveying**: Trigonometry plays a vital role in land surveying and mapping. Surveyors use trigonometric formulas to measure distances, determine elevations, and create accurate maps of terrains. By understanding trigonometric functions, surveyors can calculate unknown distances or angles between landmarks to create precise survey reports.</a:t>
            </a:r>
          </a:p>
          <a:p/>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Trigonometry in Various Fields</a:t>
            </a:r>
          </a:p>
        </p:txBody>
      </p:sp>
      <p:sp>
        <p:nvSpPr>
          <p:cNvPr id="3" name="Content Placeholder 2"/>
          <p:cNvSpPr>
            <a:spLocks noGrp="1"/>
          </p:cNvSpPr>
          <p:nvPr>
            <p:ph idx="1"/>
          </p:nvPr>
        </p:nvSpPr>
        <p:spPr/>
        <p:txBody>
          <a:bodyPr/>
          <a:lstStyle/>
          <a:p>
            <a:r>
              <a:t>6. **Computer Graphics**: Trigonometry is extensively used in computer graphics and animation. Designers and programmers rely on trigonometric functions to create realistic visual effects, simulate movements, and render 3D objects. Trigonometry is essential for calculating perspectives, rotations, and coordinates in graphical applications and video games.</a:t>
            </a:r>
          </a:p>
          <a:p/>
          <a:p>
            <a:r>
              <a:t>7. **Music and Acoustics**: Trigonometry is applied in music theory and acoustics to analyze sound waves, frequencies, and harmonics. Musicians use trigonometric principles to understand the relationships between various notes, chords, and frequencies in music. Acousticians utilize trigonometry to optimize the design of concert halls, control sound reflections, and enhance the quality of audio systems.</a:t>
            </a:r>
          </a:p>
          <a:p/>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Trigonometry in Various Fields</a:t>
            </a:r>
          </a:p>
        </p:txBody>
      </p:sp>
      <p:sp>
        <p:nvSpPr>
          <p:cNvPr id="3" name="Content Placeholder 2"/>
          <p:cNvSpPr>
            <a:spLocks noGrp="1"/>
          </p:cNvSpPr>
          <p:nvPr>
            <p:ph idx="1"/>
          </p:nvPr>
        </p:nvSpPr>
        <p:spPr/>
        <p:txBody>
          <a:bodyPr/>
          <a:lstStyle/>
          <a:p>
            <a:r>
              <a:t>In summary, trigonometry is a versatile mathematical tool with wide-ranging applications in engineering, physics, architecture, navigation, surveying, computer graphics, music, and various other fields. Its geometric properties and trigonometric functions enable professionals to solve complex problems, make accurate measurements, and achieve precision in different disciplines.</a:t>
            </a:r>
          </a:p>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It has various applications across different fields due to its ability to solve problems involving angles, lengths, and distances. Some of the key applications of trigonometry in various fields are:</a:t>
            </a:r>
          </a:p>
          <a:p/>
          <a:p>
            <a:r>
              <a:t>1. **Engineering**: Trigonometry is widely used in various engineering fields such as civil, mechanical, aerospace, and electrical engineering. Engineers use trigonometric principles to design and construct structures, machinery, bridges, buildings, and electrical circuits. For example, trigonometry is used to calculate forces acting on structures, determine the angles of elevation and depression, and design complex mechanical systems.</a:t>
            </a:r>
          </a:p>
          <a:p/>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**Physics**: Trigonometry plays a crucial role in physics, especially in the study of motion, waves, and vibrations. In mechanics, trigonometric functions are used to analyze the motion of objects, calculate velocities and accelerations, and study the behavior of waves. For example, trigonometry is essential in analyzing simple harmonic motion, projectile motion, and sound waves.</a:t>
            </a:r>
          </a:p>
          <a:p/>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**Architecture**: Architects utilize trigonometry to create accurate architectural designs, determine the dimensions of buildings, and calculate angles of elevation for proper placement of structures. Trigonometric concepts are used to ensure that buildings are structurally stable and aesthetically pleasing. Architects also use trigonometry to calculate the height of buildings, slope angles of roofs, and spatial dimensions of interiors.</a:t>
            </a:r>
          </a:p>
          <a:p/>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**Navigation**: Trigonometry is fundamental in navigation, whether it is for airplanes, ships, or satellites. Pilots and navigators use trigonometric principles to calculate distances, headings, and angles required to travel from one point to another. Trigonometry is also used in GPS systems to determine the exact location of an object based on satellite signals.</a:t>
            </a:r>
          </a:p>
          <a:p/>
          <a:p>
            <a:r>
              <a:t>5. **Surveying**: Trigonometry plays a vital role in land surveying and mapping. Surveyors use trigonometric formulas to measure distances, determine elevations, and create accurate maps of terrains. By understanding trigonometric functions, surveyors can calculate unknown distances or angles between landmarks to create precise survey reports.</a:t>
            </a:r>
          </a:p>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**Navigation**: Trigonometry is essential in navigation and surveying. It helps in calculating distances, angles, and directions, which are crucial for determining positions on the Earth's surface. Applications include GPS technology, map-making, and satellite communication.</a:t>
            </a:r>
          </a:p>
          <a:p/>
          <a:p>
            <a:r>
              <a:t>5. **Mechanics**: In physics, trigonometry is used to analyze the motion of objects, forces acting on them, and the resulting vectors. Concepts like projectile motion, circular motion, and simple harmonic motion rely heavily on trigonometric principles.</a:t>
            </a:r>
          </a:p>
          <a:p/>
          <a:p>
            <a:r>
              <a:t>6. **Wave Theory**: Trigonometry plays a vital role in the study of wave propagation, interference, and diffraction. Understanding trigonometric functions helps in describing the wave properties accurately and predicting their behavior in various scenarios.</a:t>
            </a:r>
          </a:p>
          <a:p/>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 **Computer Graphics**: Trigonometry is extensively used in computer graphics and animation. Designers and programmers rely on trigonometric functions to create realistic visual effects, simulate movements, and render 3D objects. Trigonometry is essential for calculating perspectives, rotations, and coordinates in graphical applications and video games.</a:t>
            </a:r>
          </a:p>
          <a:p/>
          <a:p>
            <a:r>
              <a:t>7. **Music and Acoustics**: Trigonometry is applied in music theory and acoustics to analyze sound waves, frequencies, and harmonics. Musicians use trigonometric principles to understand the relationships between various notes, chords, and frequencies in music. Acousticians utilize trigonometry to optimize the design of concert halls, control sound reflections, and enhance the quality of audio systems.</a:t>
            </a:r>
          </a:p>
          <a:p/>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summary, trigonometry is a versatile mathematical tool with wide-ranging applications in engineering, physics, architecture, navigation, surveying, computer graphics, music, and various other fields. Its geometric properties and trigonometric functions enable professionals to solve complex problems, make accurate measurements, and achieve precision in different disciplines.</a:t>
            </a:r>
          </a:p>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**Please note that the table of contents provided above is a structured outline for a 1000-word advanced-level content piece on Trigonometry. Each section can be expanded into detailed explanations, examples, and applications to meet the desired length of the content.**</a:t>
            </a:r>
          </a:p>
        </p:txBody>
      </p:sp>
      <p:sp>
        <p:nvSpPr>
          <p:cNvPr id="3" name="Content Placeholder 2"/>
          <p:cNvSpPr>
            <a:spLocks noGrp="1"/>
          </p:cNvSpPr>
          <p:nvPr>
            <p:ph idx="1"/>
          </p:nvPr>
        </p:nvSpPr>
        <p:spPr/>
        <p:txBody>
          <a:bodyPr/>
          <a:lstStyle/>
          <a:p>
            <a:r>
              <a:t>The instruction provided indicates that the table of contents serves as a blueprint for developing a comprehensive, advanced-level content piece on Trigonometry. The content is expected to be 1000 words in length and should cover various aspects of trigonometry in a detailed manner. Each section of the table of contents can be further expanded to ensure a thorough exploration of the topic.</a:t>
            </a:r>
          </a:p>
          <a:p/>
          <a:p>
            <a:r>
              <a:t>1. **Introduction to Trigonometry**</a:t>
            </a:r>
          </a:p>
          <a:p>
            <a:r>
              <a:t>   - Introduce the concept of trigonometry and its significance in mathematics.</a:t>
            </a:r>
          </a:p>
          <a:p>
            <a:r>
              <a:t>   - Explain the basic trigonometric ratios (sine, cosine, tangent) and their relationships.</a:t>
            </a:r>
          </a:p>
          <a:p>
            <a:r>
              <a:t>   - Provide historical background on the development of trigonometry.</a:t>
            </a:r>
          </a:p>
          <a:p/>
          <a:p>
            <a:r>
              <a:t>2. **Trigonometric Functions**</a:t>
            </a:r>
          </a:p>
          <a:p>
            <a:r>
              <a:t>   - Define trigonometric functions and their properties.</a:t>
            </a:r>
          </a:p>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**Please note that the table of contents provided above is a structured outline for a 1000-word advanced-level content piece on Trigonometry. Each section can be expanded into detailed explanations, examples, and applications to meet the desired length of the content.**</a:t>
            </a:r>
          </a:p>
        </p:txBody>
      </p:sp>
      <p:sp>
        <p:nvSpPr>
          <p:cNvPr id="3" name="Content Placeholder 2"/>
          <p:cNvSpPr>
            <a:spLocks noGrp="1"/>
          </p:cNvSpPr>
          <p:nvPr>
            <p:ph idx="1"/>
          </p:nvPr>
        </p:nvSpPr>
        <p:spPr/>
        <p:txBody>
          <a:bodyPr/>
          <a:lstStyle/>
          <a:p>
            <a:r>
              <a:t>   - Explore the unit circle and its relevance to trigonometry.</a:t>
            </a:r>
          </a:p>
          <a:p>
            <a:r>
              <a:t>   - Discuss periodicity, amplitude, and phase shift in trigonometric functions.</a:t>
            </a:r>
          </a:p>
          <a:p/>
          <a:p>
            <a:r>
              <a:t>3. **Trigonometric Identities**</a:t>
            </a:r>
          </a:p>
          <a:p>
            <a:r>
              <a:t>   - Present and prove fundamental trigonometric identities.</a:t>
            </a:r>
          </a:p>
          <a:p>
            <a:r>
              <a:t>   - Illustrate how trigonometric identities are used to simplify expressions.</a:t>
            </a:r>
          </a:p>
          <a:p>
            <a:r>
              <a:t>   - Explore sum, difference, double-angle, and half-angle identities.</a:t>
            </a:r>
          </a:p>
          <a:p/>
          <a:p>
            <a:r>
              <a:t>4. **Applications of Trigonometry**</a:t>
            </a:r>
          </a:p>
          <a:p>
            <a:r>
              <a:t>   - Discuss real-world applications of trigonometry in various fields such as physics, engineering, and astronomy.</a:t>
            </a:r>
          </a:p>
          <a:p>
            <a:r>
              <a:t>   - Provide examples of how trigonometric functions are used to solve practical problems.</a:t>
            </a:r>
          </a:p>
          <a:p>
            <a:r>
              <a:t>   - Highlight the importance of trigonometry in navigation, architecture, and other disciplines.</a:t>
            </a:r>
          </a:p>
          <a:p/>
          <a:p>
            <a:r>
              <a:t>5. **Graphs of Trigonometric Functions**</a:t>
            </a:r>
          </a:p>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**Please note that the table of contents provided above is a structured outline for a 1000-word advanced-level content piece on Trigonometry. Each section can be expanded into detailed explanations, examples, and applications to meet the desired length of the content.**</a:t>
            </a:r>
          </a:p>
        </p:txBody>
      </p:sp>
      <p:sp>
        <p:nvSpPr>
          <p:cNvPr id="3" name="Content Placeholder 2"/>
          <p:cNvSpPr>
            <a:spLocks noGrp="1"/>
          </p:cNvSpPr>
          <p:nvPr>
            <p:ph idx="1"/>
          </p:nvPr>
        </p:nvSpPr>
        <p:spPr/>
        <p:txBody>
          <a:bodyPr/>
          <a:lstStyle/>
          <a:p>
            <a:r>
              <a:t>   - Graph basic trigonometric functions (sine, cosine, tangent).</a:t>
            </a:r>
          </a:p>
          <a:p>
            <a:r>
              <a:t>   - Explain amplitude, period, and phase shift in relation to trigonometric function graphs.</a:t>
            </a:r>
          </a:p>
          <a:p>
            <a:r>
              <a:t>   - Explore the properties of trigonometric function graphs.</a:t>
            </a:r>
          </a:p>
          <a:p/>
          <a:p>
            <a:r>
              <a:t>6. **Trigonometric Equations**</a:t>
            </a:r>
          </a:p>
          <a:p>
            <a:r>
              <a:t>   - Introduce methods for solving trigonometric equations.</a:t>
            </a:r>
          </a:p>
          <a:p>
            <a:r>
              <a:t>   - Discuss inverse trigonometric functions and their use in solving equations.</a:t>
            </a:r>
          </a:p>
          <a:p>
            <a:r>
              <a:t>   - Provide examples of solving trigonometric equations using various techniques.</a:t>
            </a:r>
          </a:p>
          <a:p/>
          <a:p>
            <a:r>
              <a:t>7. **Advanced Topics in Trigonometry**</a:t>
            </a:r>
          </a:p>
          <a:p>
            <a:r>
              <a:t>   - Explore more advanced concepts such as trigonometric series, complex numbers, and polar coordinates.</a:t>
            </a:r>
          </a:p>
          <a:p>
            <a:r>
              <a:t>   - Discuss the applications of advanced trigonometric concepts in mathematics and other fields.</a:t>
            </a:r>
          </a:p>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**Please note that the table of contents provided above is a structured outline for a 1000-word advanced-level content piece on Trigonometry. Each section can be expanded into detailed explanations, examples, and applications to meet the desired length of the content.**</a:t>
            </a:r>
          </a:p>
        </p:txBody>
      </p:sp>
      <p:sp>
        <p:nvSpPr>
          <p:cNvPr id="3" name="Content Placeholder 2"/>
          <p:cNvSpPr>
            <a:spLocks noGrp="1"/>
          </p:cNvSpPr>
          <p:nvPr>
            <p:ph idx="1"/>
          </p:nvPr>
        </p:nvSpPr>
        <p:spPr/>
        <p:txBody>
          <a:bodyPr/>
          <a:lstStyle/>
          <a:p>
            <a:r>
              <a:t>   - Present challenging problems and their solutions related to advanced trigonometry.</a:t>
            </a:r>
          </a:p>
          <a:p/>
          <a:p>
            <a:r>
              <a:t>By expanding on each section of the table of contents outlined above, the content piece on trigonometry can effectively cover a wide range of topics in a comprehensive and informative manner, meeting the desired length of 1000 words for an advanced-level audience.</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7. **Optics**: In optics, trigonometry is used to analyze the behavior of light rays as they interact with different surfaces and mediums. Concepts like reflection, refraction, and polarization of light can be described and analyzed using trigonometric principles.</a:t>
            </a:r>
          </a:p>
          <a:p/>
          <a:p>
            <a:r>
              <a:t>8. **Quantum Mechanics**: Trigonometry is also fundamental in quantum mechanics, where wave functions are described using trigonometric equations. It helps in predicting the behavior of particles at the quantum level and understanding the underlying principles of quantum theory.</a:t>
            </a:r>
          </a:p>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conclusion, trigonometry is a cornerstone of both mathematics and physics, playing a crucial role in various theoretical and practical applications. Its versatility and applicability make it an indispensable tool for understanding the fundamental principles governing the physical world and solving complex problems in both disciplines.</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Trigonometric Functions</a:t>
            </a:r>
          </a:p>
        </p:txBody>
      </p:sp>
      <p:sp>
        <p:nvSpPr>
          <p:cNvPr id="3" name="Content Placeholder 2"/>
          <p:cNvSpPr>
            <a:spLocks noGrp="1"/>
          </p:cNvSpPr>
          <p:nvPr>
            <p:ph idx="1"/>
          </p:nvPr>
        </p:nvSpPr>
        <p:spPr/>
        <p:txBody>
          <a:bodyPr/>
          <a:lstStyle/>
          <a:p>
            <a:r>
              <a:t>Trigonometric functions are mathematical functions that relate the angles of a triangle to the lengths of its sides. There are six primary trigonometric functions: sine, cosine, tangent, cosecant, secant, and cotangent. These functions play a vital role in various branches of mathematics and science, particularly in geometry, calculus, physics, and engineering.</a:t>
            </a:r>
          </a:p>
          <a:p/>
          <a:p>
            <a:r>
              <a:t>1. Sine Function (sinθ):</a:t>
            </a:r>
          </a:p>
          <a:p>
            <a:r>
              <a:t>The sine of an angle in a right triangle is calculated as the ratio of the length of the side opposite the angle to the length of the hypotenuse. In a unit circle (a circle with radius 1), the sine of an angle θ is defined as the y-coordinate of the point where the terminal side of the angle intersects the unit circle.</a:t>
            </a:r>
          </a:p>
          <a:p/>
          <a:p>
            <a:r>
              <a:t>2. Cosine Function (cosθ):</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Trigonometric Functions</a:t>
            </a:r>
          </a:p>
        </p:txBody>
      </p:sp>
      <p:sp>
        <p:nvSpPr>
          <p:cNvPr id="3" name="Content Placeholder 2"/>
          <p:cNvSpPr>
            <a:spLocks noGrp="1"/>
          </p:cNvSpPr>
          <p:nvPr>
            <p:ph idx="1"/>
          </p:nvPr>
        </p:nvSpPr>
        <p:spPr/>
        <p:txBody>
          <a:bodyPr/>
          <a:lstStyle/>
          <a:p>
            <a:r>
              <a:t>The cosine of an angle in a right triangle is calculated as the ratio of the length of the side adjacent to the angle to the length of the hypotenuse. In a unit circle, the cosine of an angle θ is defined as the x-coordinate of the point where the terminal side of the angle intersects the unit circle.</a:t>
            </a:r>
          </a:p>
          <a:p/>
          <a:p>
            <a:r>
              <a:t>3. Tangent Function (tanθ):</a:t>
            </a:r>
          </a:p>
          <a:p>
            <a:r>
              <a:t>The tangent of an angle in a right triangle is calculated as the ratio of the length of the side opposite the angle to the length of the side adjacent to the angle. In a unit circle, the tangent of an angle θ is defined as the ratio of the sine of θ to the cosine of θ.</a:t>
            </a:r>
          </a:p>
          <a:p/>
          <a:p>
            <a:r>
              <a:t>4. Cosecant Function (cscθ):</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Trigonometric Functions</a:t>
            </a:r>
          </a:p>
        </p:txBody>
      </p:sp>
      <p:sp>
        <p:nvSpPr>
          <p:cNvPr id="3" name="Content Placeholder 2"/>
          <p:cNvSpPr>
            <a:spLocks noGrp="1"/>
          </p:cNvSpPr>
          <p:nvPr>
            <p:ph idx="1"/>
          </p:nvPr>
        </p:nvSpPr>
        <p:spPr/>
        <p:txBody>
          <a:bodyPr/>
          <a:lstStyle/>
          <a:p>
            <a:r>
              <a:t>The cosecant of an angle is the reciprocal of the sine function: cscθ = 1/sinθ. It represents the ratio of the length of the hypotenuse to the length of the side opposite the angle.</a:t>
            </a:r>
          </a:p>
          <a:p/>
          <a:p>
            <a:r>
              <a:t>5. Secant Function (secθ):</a:t>
            </a:r>
          </a:p>
          <a:p>
            <a:r>
              <a:t>The secant of an angle is the reciprocal of the cosine function: secθ = 1/cosθ. It represents the ratio of the length of the hypotenuse to the length of the side adjacent to the angle.</a:t>
            </a:r>
          </a:p>
          <a:p/>
          <a:p>
            <a:r>
              <a:t>6. Cotangent Function (cotθ):</a:t>
            </a:r>
          </a:p>
          <a:p>
            <a:r>
              <a:t>The cotangent of an angle is the reciprocal of the tangent function: cotθ = 1/tanθ. It represents the ratio of the length of the side adjacent to the angle to the length of the side opposite the angle.</a:t>
            </a:r>
          </a:p>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Trigonometric Functions</a:t>
            </a:r>
          </a:p>
        </p:txBody>
      </p:sp>
      <p:sp>
        <p:nvSpPr>
          <p:cNvPr id="3" name="Content Placeholder 2"/>
          <p:cNvSpPr>
            <a:spLocks noGrp="1"/>
          </p:cNvSpPr>
          <p:nvPr>
            <p:ph idx="1"/>
          </p:nvPr>
        </p:nvSpPr>
        <p:spPr/>
        <p:txBody>
          <a:bodyPr/>
          <a:lstStyle/>
          <a:p>
            <a:r>
              <a:t>Trigonometric functions are used in a wide range of mathematical applications, such as solving triangles, analyzing periodic phenomena, and modeling waves. They also have practical applications in fields like physics, engineering, computer graphics, and navigation. By understanding and mastering trigonometric functions, mathematicians and scientists can solve complex problems involving angles and distances efficiently.</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Introduction to Trigonometric Functions</a:t>
            </a:r>
          </a:p>
        </p:txBody>
      </p:sp>
      <p:sp>
        <p:nvSpPr>
          <p:cNvPr id="3" name="Content Placeholder 2"/>
          <p:cNvSpPr>
            <a:spLocks noGrp="1"/>
          </p:cNvSpPr>
          <p:nvPr>
            <p:ph idx="1"/>
          </p:nvPr>
        </p:nvSpPr>
        <p:spPr/>
        <p:txBody>
          <a:bodyPr/>
          <a:lstStyle/>
          <a:p>
            <a:r>
              <a:t>Introduction to Trigonometric Functions:</a:t>
            </a:r>
          </a:p>
          <a:p/>
          <a:p>
            <a:r>
              <a:t>Trigonometric functions are mathematical functions that relate the angles of a triangle to the lengths of its sides. These functions play a crucial role in mathematics, physics, engineering, and many other fields. The three primary trigonometric functions are sine (sin), cosine (cos), and tangent (tan), which are defined based on the ratios of the sides of a right triangle.</a:t>
            </a:r>
          </a:p>
          <a:p/>
          <a:p>
            <a:r>
              <a:t>1. Sine Function (sin θ): The sine of an angle in a right triangle is defined as the ratio of the length of the side opposite the angle to the length of the hypotenuse. In terms of the sides of a right triangle with angle θ, sin θ = opposite/hypotenuse.</a:t>
            </a:r>
          </a:p>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   - The hierarchy of headings and subheadings is usually reflected in the formatting, such as indents or different font styles.</a:t>
            </a:r>
          </a:p>
          <a:p/>
          <a:p>
            <a:r>
              <a:t>3. **Implementation**:</a:t>
            </a:r>
          </a:p>
          <a:p>
            <a:r>
              <a:t>   - The Table of Contents is usually generated automatically in word processing software like Microsoft Word based on heading styles applied to the document.</a:t>
            </a:r>
          </a:p>
          <a:p>
            <a:r>
              <a:t>   - Each heading style is assigned a level (e.g., Heading 1, Heading 2, etc.), which determines its position in the Table of Contents.</a:t>
            </a:r>
          </a:p>
          <a:p/>
          <a:p>
            <a:r>
              <a:t>4. **Benefits**:</a:t>
            </a:r>
          </a:p>
          <a:p>
            <a:r>
              <a:t>   - Helps readers to quickly locate information within a document.</a:t>
            </a:r>
          </a:p>
          <a:p>
            <a:r>
              <a:t>   - Assists researchers, students, and professionals in referencing specific sections.</a:t>
            </a:r>
          </a:p>
          <a:p>
            <a:r>
              <a:t>   - Provides an organized and structured overview of the content covered in the document.</a:t>
            </a:r>
          </a:p>
          <a:p/>
          <a:p>
            <a:r>
              <a:t>5. **Considerations**:</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Introduction to Trigonometric Functions</a:t>
            </a:r>
          </a:p>
        </p:txBody>
      </p:sp>
      <p:sp>
        <p:nvSpPr>
          <p:cNvPr id="3" name="Content Placeholder 2"/>
          <p:cNvSpPr>
            <a:spLocks noGrp="1"/>
          </p:cNvSpPr>
          <p:nvPr>
            <p:ph idx="1"/>
          </p:nvPr>
        </p:nvSpPr>
        <p:spPr/>
        <p:txBody>
          <a:bodyPr/>
          <a:lstStyle/>
          <a:p>
            <a:r>
              <a:t>2. Cosine Function (cos θ): The cosine of an angle in a right triangle is defined as the ratio of the length of the adjacent side to the angle to the length of the hypotenuse. In terms of the sides of a right triangle with angle θ, cos θ = adjacent/hypotenuse.</a:t>
            </a:r>
          </a:p>
          <a:p/>
          <a:p>
            <a:r>
              <a:t>3. Tangent Function (tan θ): The tangent of an angle in a right triangle is defined as the ratio of the length of the side opposite the angle to the length of the adjacent side. In terms of the sides of a right triangle with angle θ, tan θ = opposite/adjacent.</a:t>
            </a:r>
          </a:p>
          <a:p/>
          <a:p>
            <a:r>
              <a:t>These trigonometric functions can also be extended beyond right triangles to any angle using the unit circle or trigonometric identities. They have many properties and applications, such as modeling periodic phenomena, analyzing waveforms, solving triangles, and much more.</a:t>
            </a:r>
          </a:p>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Introduction to Trigonometric Functions</a:t>
            </a:r>
          </a:p>
        </p:txBody>
      </p:sp>
      <p:sp>
        <p:nvSpPr>
          <p:cNvPr id="3" name="Content Placeholder 2"/>
          <p:cNvSpPr>
            <a:spLocks noGrp="1"/>
          </p:cNvSpPr>
          <p:nvPr>
            <p:ph idx="1"/>
          </p:nvPr>
        </p:nvSpPr>
        <p:spPr/>
        <p:txBody>
          <a:bodyPr/>
          <a:lstStyle/>
          <a:p>
            <a:r>
              <a:t>Trigonometric functions are fundamental in calculus, where they are used in the study of functions, derivatives, integrals, and differential equations. They also have applications in various branches of science and engineering, such as physics, astronomy, acoustics, and signal processing.</a:t>
            </a:r>
          </a:p>
          <a:p/>
          <a:p>
            <a:r>
              <a:t>Overall, understanding trigonometric functions is essential for anyone working in fields that involve geometry, spatial relationships, or periodic behavior. They provide a powerful tool for solving problems and modeling real-world phenomena involving angles and triangles.</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Definitions of Sin, Cos, Tan, Csc, Sec, and Cot Functions</a:t>
            </a:r>
          </a:p>
        </p:txBody>
      </p:sp>
      <p:sp>
        <p:nvSpPr>
          <p:cNvPr id="3" name="Content Placeholder 2"/>
          <p:cNvSpPr>
            <a:spLocks noGrp="1"/>
          </p:cNvSpPr>
          <p:nvPr>
            <p:ph idx="1"/>
          </p:nvPr>
        </p:nvSpPr>
        <p:spPr/>
        <p:txBody>
          <a:bodyPr/>
          <a:lstStyle/>
          <a:p>
            <a:r>
              <a:t>Sure, I'd be happy to explain the definitions of the trigonometric functions in detail:</a:t>
            </a:r>
          </a:p>
          <a:p/>
          <a:p>
            <a:r>
              <a:t>1. Sine Function (sinθ):</a:t>
            </a:r>
          </a:p>
          <a:p>
            <a:r>
              <a:t>Sine of an angle (θ) in a right triangle is defined as the ratio of the length of the side opposite the angle to the length of the hypotenuse. In a unit circle (a circle with radius 1), the sine function is the y-coordinate of the point where the terminal side of the angle intersects the unit circle. Sinθ = opposite/hypotenuse.</a:t>
            </a:r>
          </a:p>
          <a:p/>
          <a:p>
            <a:r>
              <a:t>2. Cosine Function (cosθ):</a:t>
            </a:r>
          </a:p>
          <a:p>
            <a:r>
              <a:t>Cosine of an angle (θ) in a right triangle is defined as the ratio of the length of the side adjacent to the angle to the length of the hypotenuse. In a unit circle, the cosine function is the x-coordinate of the point where the terminal side of the angle intersects the unit circle. Cosθ = adjacent/hypotenuse.</a:t>
            </a:r>
          </a:p>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Definitions of Sin, Cos, Tan, Csc, Sec, and Cot Functions</a:t>
            </a:r>
          </a:p>
        </p:txBody>
      </p:sp>
      <p:sp>
        <p:nvSpPr>
          <p:cNvPr id="3" name="Content Placeholder 2"/>
          <p:cNvSpPr>
            <a:spLocks noGrp="1"/>
          </p:cNvSpPr>
          <p:nvPr>
            <p:ph idx="1"/>
          </p:nvPr>
        </p:nvSpPr>
        <p:spPr/>
        <p:txBody>
          <a:bodyPr/>
          <a:lstStyle/>
          <a:p>
            <a:r>
              <a:t>3. Tangent Function (tanθ):</a:t>
            </a:r>
          </a:p>
          <a:p>
            <a:r>
              <a:t>Tangent of an angle (θ) in a right triangle is defined as the ratio of the length of the side opposite the angle to the length of the side adjacent to the angle. In a unit circle, the tangent function is defined as the ratio of sine to cosine: Tanθ = sinθ/cosθ = opposite/adjacent.</a:t>
            </a:r>
          </a:p>
          <a:p/>
          <a:p>
            <a:r>
              <a:t>4. Cosecant Function (cscθ):</a:t>
            </a:r>
          </a:p>
          <a:p>
            <a:r>
              <a:t>Cosecant of an angle (θ) is the reciprocal of the sine function. Cosecant is defined as the ratio of the length of the hypotenuse to the length of the side opposite to the angle. Cscθ = 1/sinθ = hypotenuse/opposite.</a:t>
            </a:r>
          </a:p>
          <a:p/>
          <a:p>
            <a:r>
              <a:t>5. Secant Function (secθ):</a:t>
            </a:r>
          </a:p>
          <a:p>
            <a:r>
              <a:t>Secant of an angle (θ) is the reciprocal of the cosine function. Secant is defined as the ratio of the length of the hypotenuse to the length of the side adjacent to the angle. Secθ = 1/cosθ = hypotenuse/adjacent.</a:t>
            </a:r>
          </a:p>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Definitions of Sin, Cos, Tan, Csc, Sec, and Cot Functions</a:t>
            </a:r>
          </a:p>
        </p:txBody>
      </p:sp>
      <p:sp>
        <p:nvSpPr>
          <p:cNvPr id="3" name="Content Placeholder 2"/>
          <p:cNvSpPr>
            <a:spLocks noGrp="1"/>
          </p:cNvSpPr>
          <p:nvPr>
            <p:ph idx="1"/>
          </p:nvPr>
        </p:nvSpPr>
        <p:spPr/>
        <p:txBody>
          <a:bodyPr/>
          <a:lstStyle/>
          <a:p>
            <a:r>
              <a:t>6. Cotangent Function (cotθ):</a:t>
            </a:r>
          </a:p>
          <a:p>
            <a:r>
              <a:t>Cotangent of an angle (θ) is the reciprocal of the tangent function. Cotangent is defined as the ratio of the length of the side adjacent to the angle to the length of the side opposite the angle. Cotθ = 1/tanθ = adjacent/opposite.</a:t>
            </a:r>
          </a:p>
          <a:p/>
          <a:p>
            <a:r>
              <a:t>These trigonometric functions are fundamental in trigonometry and are used to relate the angles of a triangle to the lengths of its sides, as well as in various real-world applications involving periodic phenomena, waves, and oscillations.</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Properties and Graphs of Trigonometric Functions</a:t>
            </a:r>
          </a:p>
        </p:txBody>
      </p:sp>
      <p:sp>
        <p:nvSpPr>
          <p:cNvPr id="3" name="Content Placeholder 2"/>
          <p:cNvSpPr>
            <a:spLocks noGrp="1"/>
          </p:cNvSpPr>
          <p:nvPr>
            <p:ph idx="1"/>
          </p:nvPr>
        </p:nvSpPr>
        <p:spPr/>
        <p:txBody>
          <a:bodyPr/>
          <a:lstStyle/>
          <a:p>
            <a:r>
              <a:t>Trigonometric functions play a crucial role in mathematics, especially in the field of trigonometry, geometry, physics, engineering, and many other scientific disciplines. The primary trigonometric functions include sine (sin), cosine (cos), tangent (tan), secant (sec), cosecant (csc), and cotangent (cot).</a:t>
            </a:r>
          </a:p>
          <a:p/>
          <a:p>
            <a:r>
              <a:t>1. Sine Function (sin):</a:t>
            </a:r>
          </a:p>
          <a:p>
            <a:r>
              <a:t>- The sine function is defined as the ratio of the length of the side opposite an acute angle in a right triangle to the hypotenuse of the triangle.</a:t>
            </a:r>
          </a:p>
          <a:p>
            <a:r>
              <a:t>- The range of the sine function is between -1 and 1.</a:t>
            </a:r>
          </a:p>
          <a:p>
            <a:r>
              <a:t>- The graph of the sine function is a periodic wave that oscillates between -1 and 1 over a period of \( 2\pi \) radians or 360 degrees.</a:t>
            </a:r>
          </a:p>
          <a:p/>
          <a:p>
            <a:r>
              <a:t>2. Cosine Function (cos):</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Properties and Graphs of Trigonometric Functions</a:t>
            </a:r>
          </a:p>
        </p:txBody>
      </p:sp>
      <p:sp>
        <p:nvSpPr>
          <p:cNvPr id="3" name="Content Placeholder 2"/>
          <p:cNvSpPr>
            <a:spLocks noGrp="1"/>
          </p:cNvSpPr>
          <p:nvPr>
            <p:ph idx="1"/>
          </p:nvPr>
        </p:nvSpPr>
        <p:spPr/>
        <p:txBody>
          <a:bodyPr/>
          <a:lstStyle/>
          <a:p>
            <a:r>
              <a:t>- The cosine function is defined as the ratio of the length of the adjacent side to an acute angle in a right triangle to the hypotenuse of the triangle.</a:t>
            </a:r>
          </a:p>
          <a:p>
            <a:r>
              <a:t>- Similar to the sine function, the range of the cosine function is also between -1 and 1.</a:t>
            </a:r>
          </a:p>
          <a:p>
            <a:r>
              <a:t>- The graph of the cosine function is also a periodic wave, but it is shifted horizontally by \( \frac{\pi}{2} \) or 90 degrees compared to the sine function.</a:t>
            </a:r>
          </a:p>
          <a:p/>
          <a:p>
            <a:r>
              <a:t>3. Tangent Function (tan):</a:t>
            </a:r>
          </a:p>
          <a:p>
            <a:r>
              <a:t>- The tangent function is defined as the ratio of the sine of an angle to the cosine of the same angle.</a:t>
            </a:r>
          </a:p>
          <a:p>
            <a:r>
              <a:t>- The tangent function is periodic, with vertical asymptotes occurring at intervals of \( \pi \) or 180 degrees.</a:t>
            </a:r>
          </a:p>
          <a:p>
            <a:r>
              <a:t>- The range of the tangent function is all real numbers.</a:t>
            </a:r>
          </a:p>
          <a:p/>
          <a:p>
            <a:r>
              <a:t>4. Secant, Cosecant, and Cotangent Functions (sec, csc, cot):</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Properties and Graphs of Trigonometric Functions</a:t>
            </a:r>
          </a:p>
        </p:txBody>
      </p:sp>
      <p:sp>
        <p:nvSpPr>
          <p:cNvPr id="3" name="Content Placeholder 2"/>
          <p:cNvSpPr>
            <a:spLocks noGrp="1"/>
          </p:cNvSpPr>
          <p:nvPr>
            <p:ph idx="1"/>
          </p:nvPr>
        </p:nvSpPr>
        <p:spPr/>
        <p:txBody>
          <a:bodyPr/>
          <a:lstStyle/>
          <a:p>
            <a:r>
              <a:t>- Secant (sec) is the reciprocal of the cosine function.</a:t>
            </a:r>
          </a:p>
          <a:p>
            <a:r>
              <a:t>- Cosecant (csc) is the reciprocal of the sine function.</a:t>
            </a:r>
          </a:p>
          <a:p>
            <a:r>
              <a:t>- Cotangent (cot) is the reciprocal of the tangent function.</a:t>
            </a:r>
          </a:p>
          <a:p/>
          <a:p>
            <a:r>
              <a:t>When graphing trigonometric functions, it's essential to understand the properties of amplitude, period, phase shift, and vertical shift:</a:t>
            </a:r>
          </a:p>
          <a:p>
            <a:r>
              <a:t>- Amplitude: The amplitude of a trigonometric function is the half of the difference between the maximum and minimum values of the function.</a:t>
            </a:r>
          </a:p>
          <a:p>
            <a:r>
              <a:t>- Period: The period of a trigonometric function is the length of one cycle of the function. For sine and cosine functions, the period is \( 2\pi \) or 360 degrees.</a:t>
            </a:r>
          </a:p>
          <a:p>
            <a:r>
              <a:t>- Phase Shift: The phase shift of a trigonometric function is the horizontal translation of the function along the x-axis.</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Properties and Graphs of Trigonometric Functions</a:t>
            </a:r>
          </a:p>
        </p:txBody>
      </p:sp>
      <p:sp>
        <p:nvSpPr>
          <p:cNvPr id="3" name="Content Placeholder 2"/>
          <p:cNvSpPr>
            <a:spLocks noGrp="1"/>
          </p:cNvSpPr>
          <p:nvPr>
            <p:ph idx="1"/>
          </p:nvPr>
        </p:nvSpPr>
        <p:spPr/>
        <p:txBody>
          <a:bodyPr/>
          <a:lstStyle/>
          <a:p>
            <a:r>
              <a:t>- Vertical Shift: The vertical shift of a trigonometric function is the vertical translation of the function along the y-axis.</a:t>
            </a:r>
          </a:p>
          <a:p/>
          <a:p>
            <a:r>
              <a:t>Understanding the properties and graphs of trigonometric functions is fundamental in solving equations, identities, and applications in various fields of science and engineering. Practice and familiarity with these functions are essential for mastering trigonometry and its applications.</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Trigonometric Identities</a:t>
            </a:r>
          </a:p>
        </p:txBody>
      </p:sp>
      <p:sp>
        <p:nvSpPr>
          <p:cNvPr id="3" name="Content Placeholder 2"/>
          <p:cNvSpPr>
            <a:spLocks noGrp="1"/>
          </p:cNvSpPr>
          <p:nvPr>
            <p:ph idx="1"/>
          </p:nvPr>
        </p:nvSpPr>
        <p:spPr/>
        <p:txBody>
          <a:bodyPr/>
          <a:lstStyle/>
          <a:p>
            <a:r>
              <a:t>Trigonometric identities in mathematics are equations that involve trigonometric functions and are true for all values of the variables that make the equation meaningful. These identities are used to manipulate and simplify trigonometric expressions and equations. One of the most commonly used set of trigonometric identities is the D. Trigonometric Identities, which consist of three fundamental identities known as the reciprocal, quotient, and Pythagorean identities.</a:t>
            </a:r>
          </a:p>
          <a:p/>
          <a:p>
            <a:r>
              <a:t>1. Reciprocal Identities:</a:t>
            </a:r>
          </a:p>
          <a:p>
            <a:r>
              <a:t>- Sine Reciprocal Identity: csc(theta) = 1/sin(theta)</a:t>
            </a:r>
          </a:p>
          <a:p>
            <a:r>
              <a:t>- Cosine Reciprocal Identity: sec(theta) = 1/cos(theta)</a:t>
            </a:r>
          </a:p>
          <a:p>
            <a:r>
              <a:t>- Tangent Reciprocal Identity: cot(theta) = 1/tan(theta)</a:t>
            </a:r>
          </a:p>
          <a:p/>
          <a:p>
            <a:r>
              <a:t>2. Quotient Identities:</a:t>
            </a:r>
          </a:p>
          <a:p>
            <a:r>
              <a:t>- Tangent Quotient Identity: tan(theta) = sin(theta)/cos(theta)</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   - The Table of Contents should accurately reflect the structure of the document.</a:t>
            </a:r>
          </a:p>
          <a:p>
            <a:r>
              <a:t>   - It should be updated if there are modifications made to the document's structure or content.</a:t>
            </a:r>
          </a:p>
          <a:p>
            <a:r>
              <a:t>   - For longer documents, including page numbers is crucial for effective navigation.</a:t>
            </a:r>
          </a:p>
          <a:p/>
          <a:p>
            <a:r>
              <a:t>In conclusion, a Table of Contents serves as a roadmap for readers, guiding them through the content of a document or book. It enhances the document's usability and helps readers engage with the material more effectively.</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Trigonometric Identities</a:t>
            </a:r>
          </a:p>
        </p:txBody>
      </p:sp>
      <p:sp>
        <p:nvSpPr>
          <p:cNvPr id="3" name="Content Placeholder 2"/>
          <p:cNvSpPr>
            <a:spLocks noGrp="1"/>
          </p:cNvSpPr>
          <p:nvPr>
            <p:ph idx="1"/>
          </p:nvPr>
        </p:nvSpPr>
        <p:spPr/>
        <p:txBody>
          <a:bodyPr/>
          <a:lstStyle/>
          <a:p>
            <a:r>
              <a:t>- Cotangent Quotient Identity: cot(theta) = cos(theta)/sin(theta)</a:t>
            </a:r>
          </a:p>
          <a:p/>
          <a:p>
            <a:r>
              <a:t>3. Pythagorean Identities:</a:t>
            </a:r>
          </a:p>
          <a:p>
            <a:r>
              <a:t>- Sine Squared Identity: sin^2(theta) + cos^2(theta) = 1</a:t>
            </a:r>
          </a:p>
          <a:p>
            <a:r>
              <a:t>- Cosine Squared Identity: 1 + tan^2(theta) = sec^2(theta)</a:t>
            </a:r>
          </a:p>
          <a:p>
            <a:r>
              <a:t>- Tangent Squared Identity: 1 + cot^2(theta) = csc^2(theta)</a:t>
            </a:r>
          </a:p>
          <a:p/>
          <a:p>
            <a:r>
              <a:t>These identities are derived from the definitions of the trigonometric functions and the properties of right triangles and circles. They allow us to express one trigonometric function in terms of others and vice versa. By applying these identities and basic algebraic manipulations, trigonometric expressions can be simplified, solved, and transformed into more manageable forms.</a:t>
            </a:r>
          </a:p>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Trigonometric Identities</a:t>
            </a:r>
          </a:p>
        </p:txBody>
      </p:sp>
      <p:sp>
        <p:nvSpPr>
          <p:cNvPr id="3" name="Content Placeholder 2"/>
          <p:cNvSpPr>
            <a:spLocks noGrp="1"/>
          </p:cNvSpPr>
          <p:nvPr>
            <p:ph idx="1"/>
          </p:nvPr>
        </p:nvSpPr>
        <p:spPr/>
        <p:txBody>
          <a:bodyPr/>
          <a:lstStyle/>
          <a:p>
            <a:r>
              <a:t>Trigonometric identities are widely used in various branches of mathematics, physics, engineering, and other scientific fields. Understanding and familiarity with these identities are essential for solving trigonometric equations, integration, differentiation, and other mathematical problems involving trigonometric functions.</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Trigonometric identities in mathematics are equations that involve trigonometric functions and are true for all values of the variables that make the equation meaningful. These identities are used to manipulate and simplify trigonometric expressions and equations. One of the most commonly used set of trigonometric identities is the D. Trigonometric Identities, which consist of three fundamental identities known as the reciprocal, quotient, and Pythagorean identities.</a:t>
            </a:r>
          </a:p>
          <a:p/>
          <a:p>
            <a:r>
              <a:t>1. Reciprocal Identities:</a:t>
            </a:r>
          </a:p>
          <a:p>
            <a:r>
              <a:t>- Sine Reciprocal Identity: csc(theta) = 1/sin(theta)</a:t>
            </a:r>
          </a:p>
          <a:p>
            <a:r>
              <a:t>- Cosine Reciprocal Identity: sec(theta) = 1/cos(theta)</a:t>
            </a:r>
          </a:p>
          <a:p>
            <a:r>
              <a:t>- Tangent Reciprocal Identity: cot(theta) = 1/tan(theta)</a:t>
            </a:r>
          </a:p>
          <a:p/>
          <a:p>
            <a:r>
              <a:t>2. Quotient Identities:</a:t>
            </a:r>
          </a:p>
          <a:p>
            <a:r>
              <a:t>- Tangent Quotient Identity: tan(theta) = sin(theta)/cos(theta)</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Cotangent Quotient Identity: cot(theta) = cos(theta)/sin(theta)</a:t>
            </a:r>
          </a:p>
          <a:p/>
          <a:p>
            <a:r>
              <a:t>3. Pythagorean Identities:</a:t>
            </a:r>
          </a:p>
          <a:p>
            <a:r>
              <a:t>- Sine Squared Identity: sin^2(theta) + cos^2(theta) = 1</a:t>
            </a:r>
          </a:p>
          <a:p>
            <a:r>
              <a:t>- Cosine Squared Identity: 1 + tan^2(theta) = sec^2(theta)</a:t>
            </a:r>
          </a:p>
          <a:p>
            <a:r>
              <a:t>- Tangent Squared Identity: 1 + cot^2(theta) = csc^2(theta)</a:t>
            </a:r>
          </a:p>
          <a:p/>
          <a:p>
            <a:r>
              <a:t>These identities are derived from the definitions of the trigonometric functions and the properties of right triangles and circles. They allow us to express one trigonometric function in terms of others and vice versa. By applying these identities and basic algebraic manipulations, trigonometric expressions can be simplified, solved, and transformed into more manageable forms.</a:t>
            </a:r>
          </a:p>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Trigonometric identities are widely used in various branches of mathematics, physics, engineering, and other scientific fields. Understanding and familiarity with these identities are essential for solving trigonometric equations, integration, differentiation, and other mathematical problems involving trigonometric functions.</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Trigonometric Equations and Identities</a:t>
            </a:r>
          </a:p>
        </p:txBody>
      </p:sp>
      <p:sp>
        <p:nvSpPr>
          <p:cNvPr id="3" name="Content Placeholder 2"/>
          <p:cNvSpPr>
            <a:spLocks noGrp="1"/>
          </p:cNvSpPr>
          <p:nvPr>
            <p:ph idx="1"/>
          </p:nvPr>
        </p:nvSpPr>
        <p:spPr/>
        <p:txBody>
          <a:bodyPr/>
          <a:lstStyle/>
          <a:p>
            <a:r>
              <a:t>III. Trigonometric Equations and Identities:</a:t>
            </a:r>
          </a:p>
          <a:p/>
          <a:p>
            <a:r>
              <a:t>Trigonometric equations and identities are fundamental concepts in trigonometry that deal with the relationships and properties of trigonometric functions. These concepts are used to solve equations involving trigonometric functions, simplify expressions, and prove mathematical relationships involving angles and sides in triangles.</a:t>
            </a:r>
          </a:p>
          <a:p/>
          <a:p>
            <a:r>
              <a:t>1. Trigonometric Equations:</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Trigonometric Equations and Identities</a:t>
            </a:r>
          </a:p>
        </p:txBody>
      </p:sp>
      <p:sp>
        <p:nvSpPr>
          <p:cNvPr id="3" name="Content Placeholder 2"/>
          <p:cNvSpPr>
            <a:spLocks noGrp="1"/>
          </p:cNvSpPr>
          <p:nvPr>
            <p:ph idx="1"/>
          </p:nvPr>
        </p:nvSpPr>
        <p:spPr/>
        <p:txBody>
          <a:bodyPr/>
          <a:lstStyle/>
          <a:p>
            <a:r>
              <a:t>Trigonometric equations are equations involving trigonometric functions like sine, cosine, tangent, secant, cosecant, and cotangent. The solutions to these equations are angles that satisfy the given equation. To solve trigonometric equations, we use the properties and definitions of trigonometric functions, trigonometric identities, algebraic manipulation, and knowledge of the unit circle.</a:t>
            </a:r>
          </a:p>
          <a:p/>
          <a:p>
            <a:r>
              <a:t>Example: Solve the equation sin(x) = 0.5 for x in the interval [0, 2π].</a:t>
            </a:r>
          </a:p>
          <a:p>
            <a:r>
              <a:t>Solution: We know that sin(π/6) = 0.5. So, x = π/6 is one solution in the given interval.</a:t>
            </a:r>
          </a:p>
          <a:p/>
          <a:p>
            <a:r>
              <a:t>2. Trigonometric Identities:</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Trigonometric Equations and Identities</a:t>
            </a:r>
          </a:p>
        </p:txBody>
      </p:sp>
      <p:sp>
        <p:nvSpPr>
          <p:cNvPr id="3" name="Content Placeholder 2"/>
          <p:cNvSpPr>
            <a:spLocks noGrp="1"/>
          </p:cNvSpPr>
          <p:nvPr>
            <p:ph idx="1"/>
          </p:nvPr>
        </p:nvSpPr>
        <p:spPr/>
        <p:txBody>
          <a:bodyPr/>
          <a:lstStyle/>
          <a:p>
            <a:r>
              <a:t>Trigonometric identities are equalities that involve trigonometric functions, true for all values of the variables for which both sides of the equation are defined. These identities are used to simplify expressions, prove properties of trigonometric functions, and solve trigonometric equations. Some common trigonometric identities include Pythagorean identities, sum and difference identities, double angle identities, and half-angle identities.</a:t>
            </a:r>
          </a:p>
          <a:p/>
          <a:p>
            <a:r>
              <a:t>Example of a Trigonometric Identity:</a:t>
            </a:r>
          </a:p>
          <a:p>
            <a:r>
              <a:t>Pythagorean Identity: sin^2(x) + cos^2(x) = 1. This identity holds true for all values of x.</a:t>
            </a:r>
          </a:p>
          <a:p/>
          <a:p>
            <a:r>
              <a:t>3. Applications:</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Trigonometric Equations and Identities</a:t>
            </a:r>
          </a:p>
        </p:txBody>
      </p:sp>
      <p:sp>
        <p:nvSpPr>
          <p:cNvPr id="3" name="Content Placeholder 2"/>
          <p:cNvSpPr>
            <a:spLocks noGrp="1"/>
          </p:cNvSpPr>
          <p:nvPr>
            <p:ph idx="1"/>
          </p:nvPr>
        </p:nvSpPr>
        <p:spPr/>
        <p:txBody>
          <a:bodyPr/>
          <a:lstStyle/>
          <a:p>
            <a:r>
              <a:t>Trigonometric equations and identities are widely used in various fields such as physics, engineering, computer graphics, architecture, and navigation. They help in solving real-world problems involving angles, distances, velocities, forces, and wave properties.</a:t>
            </a:r>
          </a:p>
          <a:p/>
          <a:p>
            <a:r>
              <a:t>In conclusion, trigonometric equations and identities play a crucial role in understanding the behavior of trigonometric functions, solving equations involving these functions, and proving mathematical relationships in trigonometry. It is essential to have a strong grasp of these concepts to excel in trigonometry and its applications.</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Solving Trigonometric Equations</a:t>
            </a:r>
          </a:p>
        </p:txBody>
      </p:sp>
      <p:sp>
        <p:nvSpPr>
          <p:cNvPr id="3" name="Content Placeholder 2"/>
          <p:cNvSpPr>
            <a:spLocks noGrp="1"/>
          </p:cNvSpPr>
          <p:nvPr>
            <p:ph idx="1"/>
          </p:nvPr>
        </p:nvSpPr>
        <p:spPr/>
        <p:txBody>
          <a:bodyPr/>
          <a:lstStyle/>
          <a:p>
            <a:r>
              <a:t>Solving trigonometric equations involves finding the values of the unknown angle that satisfy the given trigonometric equation. In general, trigonometric equations involve trigonometric functions such as sine (sin), cosine (cos), tangent (tan), secant (sec), cosecant (csc), and cotangent (cot).</a:t>
            </a:r>
          </a:p>
          <a:p/>
          <a:p>
            <a:r>
              <a:t>There are several methods and strategies to solve trigonometric equations, depending on the complexity of the equation. Here are some common techniques:</a:t>
            </a:r>
          </a:p>
          <a:p/>
          <a:p>
            <a:r>
              <a:t>1. **Algebraic Manipulation**: This method involves using algebraic techniques to simplify the equation before applying trigonometric identities or functions to find the solution. This may involve factoring, expanding, or combining terms to make the equation easier to solve.</a:t>
            </a:r>
          </a:p>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 Table of Contents is a list that appears at the beginning of a document or a book, outlining the structure and organization of the content that follows. It provides readers with an overview of the topics covered in the document and their respective page numbers. Here are some key aspects of the Table of Contents:</a:t>
            </a:r>
          </a:p>
          <a:p/>
          <a:p>
            <a:r>
              <a:t>1. **Purpose**:</a:t>
            </a:r>
          </a:p>
          <a:p>
            <a:r>
              <a:t>   - The primary purpose of a Table of Contents is to help readers navigate the document efficiently. </a:t>
            </a:r>
          </a:p>
          <a:p>
            <a:r>
              <a:t>   - It gives readers an overview of the content covered in the document and allows them to locate specific sections quickly.</a:t>
            </a:r>
          </a:p>
          <a:p/>
          <a:p>
            <a:r>
              <a:t>2. **Structure**:</a:t>
            </a:r>
          </a:p>
          <a:p>
            <a:r>
              <a:t>   - The Table of Contents is typically organized in the order in which the topics appear in the document.</a:t>
            </a:r>
          </a:p>
          <a:p>
            <a:r>
              <a:t>   - It includes headings and subheadings along with their corresponding page numbers.</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Solving Trigonometric Equations</a:t>
            </a:r>
          </a:p>
        </p:txBody>
      </p:sp>
      <p:sp>
        <p:nvSpPr>
          <p:cNvPr id="3" name="Content Placeholder 2"/>
          <p:cNvSpPr>
            <a:spLocks noGrp="1"/>
          </p:cNvSpPr>
          <p:nvPr>
            <p:ph idx="1"/>
          </p:nvPr>
        </p:nvSpPr>
        <p:spPr/>
        <p:txBody>
          <a:bodyPr/>
          <a:lstStyle/>
          <a:p>
            <a:r>
              <a:t>2. **Trigonometric Identities**: Trigonometric identities are equations that involve trigonometric functions and are true for all values of the variables. By applying these identities, you can transform a trigonometric equation into a simpler form that can be solved more easily.</a:t>
            </a:r>
          </a:p>
          <a:p/>
          <a:p>
            <a:r>
              <a:t>3. **Graphical Analysis**: Graphing the trigonometric functions involved in the equation can help you visualize the solutions. The points where the graphs intersect are the solutions to the equation.</a:t>
            </a:r>
          </a:p>
          <a:p/>
          <a:p>
            <a:r>
              <a:t>4. **Inverse Trigonometric Functions**: If the equation involves inverse trigonometric functions such as arcsin, arccos, or arctan, you can use these functions to find the values of the unknown angle.</a:t>
            </a:r>
          </a:p>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Solving Trigonometric Equations</a:t>
            </a:r>
          </a:p>
        </p:txBody>
      </p:sp>
      <p:sp>
        <p:nvSpPr>
          <p:cNvPr id="3" name="Content Placeholder 2"/>
          <p:cNvSpPr>
            <a:spLocks noGrp="1"/>
          </p:cNvSpPr>
          <p:nvPr>
            <p:ph idx="1"/>
          </p:nvPr>
        </p:nvSpPr>
        <p:spPr/>
        <p:txBody>
          <a:bodyPr/>
          <a:lstStyle/>
          <a:p>
            <a:r>
              <a:t>5. **Substitution**: Sometimes, substitution of trigonometric functions or variables can simplify the equation and lead to a solution.</a:t>
            </a:r>
          </a:p>
          <a:p/>
          <a:p>
            <a:r>
              <a:t>6. **General Strategies**: It's important to look for patterns, symmetries, and special angles in trigonometric equations. Knowing the unit circle and common trigonometric values can also be helpful.</a:t>
            </a:r>
          </a:p>
          <a:p/>
          <a:p>
            <a:r>
              <a:t>When solving trigonometric equations, it's essential to keep in mind the principal values of trigonometric functions and the periodic nature of these functions. Solutions may often involve multiple angles due to the periodicity of trigonometric functions.</a:t>
            </a:r>
          </a:p>
          <a:p/>
          <a:p>
            <a:r>
              <a:t>Lastly, verifying solutions is important in trigonometric equations. You can substitute the solutions back into the original equation to ensure they satisfy the equation.</a:t>
            </a:r>
          </a:p>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Solving Trigonometric Equations</a:t>
            </a:r>
          </a:p>
        </p:txBody>
      </p:sp>
      <p:sp>
        <p:nvSpPr>
          <p:cNvPr id="3" name="Content Placeholder 2"/>
          <p:cNvSpPr>
            <a:spLocks noGrp="1"/>
          </p:cNvSpPr>
          <p:nvPr>
            <p:ph idx="1"/>
          </p:nvPr>
        </p:nvSpPr>
        <p:spPr/>
        <p:txBody>
          <a:bodyPr/>
          <a:lstStyle/>
          <a:p>
            <a:r>
              <a:t>Overall, solving trigonometric equations requires a good understanding of trigonometric functions, identities, and properties, as well as proficiency in algebraic manipulation and problem-solving skills.</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Verifying Trigonometric Identities</a:t>
            </a:r>
          </a:p>
        </p:txBody>
      </p:sp>
      <p:sp>
        <p:nvSpPr>
          <p:cNvPr id="3" name="Content Placeholder 2"/>
          <p:cNvSpPr>
            <a:spLocks noGrp="1"/>
          </p:cNvSpPr>
          <p:nvPr>
            <p:ph idx="1"/>
          </p:nvPr>
        </p:nvSpPr>
        <p:spPr/>
        <p:txBody>
          <a:bodyPr/>
          <a:lstStyle/>
          <a:p>
            <a:r>
              <a:t>Verifying trigonometric identities involves proving that an equation involving trigonometric functions is true for all values of the variables within the specified domain. This process can be challenging but is essential in trigonometry as it helps establish relationships between different trigonometric functions.</a:t>
            </a:r>
          </a:p>
          <a:p/>
          <a:p>
            <a:r>
              <a:t>To verify trigonometric identities, one must follow certain steps to manipulate the given equation until both sides are simplified to show that they are equal. Here is a detailed explanation of the process:</a:t>
            </a:r>
          </a:p>
          <a:p/>
          <a:p>
            <a:r>
              <a:t>1. **Start with one side**: Begin by choosing one side of the equation to simplify. It is common practice to start with the more complex-looking side or the side that involves multiple trigonometric functions.</a:t>
            </a:r>
          </a:p>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Verifying Trigonometric Identities</a:t>
            </a:r>
          </a:p>
        </p:txBody>
      </p:sp>
      <p:sp>
        <p:nvSpPr>
          <p:cNvPr id="3" name="Content Placeholder 2"/>
          <p:cNvSpPr>
            <a:spLocks noGrp="1"/>
          </p:cNvSpPr>
          <p:nvPr>
            <p:ph idx="1"/>
          </p:nvPr>
        </p:nvSpPr>
        <p:spPr/>
        <p:txBody>
          <a:bodyPr/>
          <a:lstStyle/>
          <a:p>
            <a:r>
              <a:t>2. **Use fundamental identities**: Use fundamental trigonometric identities when simplifying the expressions. These include the Pythagorean identities, reciprocal identities, quotient identities, and co-function identities.</a:t>
            </a:r>
          </a:p>
          <a:p/>
          <a:p>
            <a:r>
              <a:t>3. **Simplify using algebra**: Manipulate both sides of the equation using algebraic techniques such as factoring, simplifying fractions, multiplying by conjugates, and combining like terms. Be mindful of algebraic rules and properties to avoid errors.</a:t>
            </a:r>
          </a:p>
          <a:p/>
          <a:p>
            <a:r>
              <a:t>4. **Apply trigonometric identities**: Use trigonometric identities to rewrite functions in terms of other functions. For example, express sine or cosine functions in terms of tangent or secant functions using the appropriate identities.</a:t>
            </a:r>
          </a:p>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Verifying Trigonometric Identities</a:t>
            </a:r>
          </a:p>
        </p:txBody>
      </p:sp>
      <p:sp>
        <p:nvSpPr>
          <p:cNvPr id="3" name="Content Placeholder 2"/>
          <p:cNvSpPr>
            <a:spLocks noGrp="1"/>
          </p:cNvSpPr>
          <p:nvPr>
            <p:ph idx="1"/>
          </p:nvPr>
        </p:nvSpPr>
        <p:spPr/>
        <p:txBody>
          <a:bodyPr/>
          <a:lstStyle/>
          <a:p>
            <a:r>
              <a:t>5. **Look for patterns and strategies**: Identify patterns in the expressions to determine which identities or trigonometric properties can be used to simplify the equation further. Sometimes, using trigonometric functions' addition or subtraction formulas can help in simplification.</a:t>
            </a:r>
          </a:p>
          <a:p/>
          <a:p>
            <a:r>
              <a:t>6. **Prove both sides are equal**: Continue simplifying both sides of the equation independently until you can demonstrate that they are equal. This typically involves a series of algebraic and trigonometric manipulations.</a:t>
            </a:r>
          </a:p>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Verifying Trigonometric Identities</a:t>
            </a:r>
          </a:p>
        </p:txBody>
      </p:sp>
      <p:sp>
        <p:nvSpPr>
          <p:cNvPr id="3" name="Content Placeholder 2"/>
          <p:cNvSpPr>
            <a:spLocks noGrp="1"/>
          </p:cNvSpPr>
          <p:nvPr>
            <p:ph idx="1"/>
          </p:nvPr>
        </p:nvSpPr>
        <p:spPr/>
        <p:txBody>
          <a:bodyPr/>
          <a:lstStyle/>
          <a:p>
            <a:r>
              <a:t>7. **Substitute values if needed**: If required, substitute specific values for the variables to confirm that the identity holds true for those values. However, remember that verifying an identity involves showing that it holds for all valid values of the variables within the specified domain.</a:t>
            </a:r>
          </a:p>
          <a:p/>
          <a:p>
            <a:r>
              <a:t>8. **Practice and patience**: Verifying trigonometric identities requires practice and patience. It is essential to be familiar with trigonometric identities and properties and to develop problem-solving skills through practice.</a:t>
            </a:r>
          </a:p>
          <a:p/>
          <a:p>
            <a:r>
              <a:t>By following these steps and practicing regularly, one can effectively verify trigonometric identities and gain a deeper understanding of the relationships between different trigonometric functions.</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Sum and Difference Identities</a:t>
            </a:r>
          </a:p>
        </p:txBody>
      </p:sp>
      <p:sp>
        <p:nvSpPr>
          <p:cNvPr id="3" name="Content Placeholder 2"/>
          <p:cNvSpPr>
            <a:spLocks noGrp="1"/>
          </p:cNvSpPr>
          <p:nvPr>
            <p:ph idx="1"/>
          </p:nvPr>
        </p:nvSpPr>
        <p:spPr/>
        <p:txBody>
          <a:bodyPr/>
          <a:lstStyle/>
          <a:p>
            <a:r>
              <a:t>The sum and difference identities in trigonometry are used to express the sine, cosine, and tangent of the sum or difference of two angles in terms of the sines and cosines of the individual angles. These identities are very important in simplifying trigonometric expressions and solving trigonometric equations.</a:t>
            </a:r>
          </a:p>
          <a:p/>
          <a:p>
            <a:r>
              <a:t>The sum identities for sine and cosine are as follows:</a:t>
            </a:r>
          </a:p>
          <a:p/>
          <a:p>
            <a:r>
              <a:t>1. Sin(A + B) = Sin A cos B + Cos A sin B</a:t>
            </a:r>
          </a:p>
          <a:p>
            <a:r>
              <a:t>2. Cos(A + B) = Cos A cos B - Sin A sin B</a:t>
            </a:r>
          </a:p>
          <a:p/>
          <a:p>
            <a:r>
              <a:t>The difference identities for sine and cosine are:</a:t>
            </a:r>
          </a:p>
          <a:p/>
          <a:p>
            <a:r>
              <a:t>1. Sin(A - B) = Sin A cos B - Cos A sin B</a:t>
            </a:r>
          </a:p>
          <a:p>
            <a:r>
              <a:t>2. Cos(A - B) = Cos A cos B + Sin A sin B</a:t>
            </a:r>
          </a:p>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Sum and Difference Identities</a:t>
            </a:r>
          </a:p>
        </p:txBody>
      </p:sp>
      <p:sp>
        <p:nvSpPr>
          <p:cNvPr id="3" name="Content Placeholder 2"/>
          <p:cNvSpPr>
            <a:spLocks noGrp="1"/>
          </p:cNvSpPr>
          <p:nvPr>
            <p:ph idx="1"/>
          </p:nvPr>
        </p:nvSpPr>
        <p:spPr/>
        <p:txBody>
          <a:bodyPr/>
          <a:lstStyle/>
          <a:p>
            <a:r>
              <a:t>These identities can be derived using the unit circle definition of sine and cosine, as well as the trigonometric addition formulas. By using these identities, one can rewrite expressions involving the sum or difference of angles in a more convenient form.</a:t>
            </a:r>
          </a:p>
          <a:p/>
          <a:p>
            <a:r>
              <a:t>For example, if you have Sin(α + β), you can use the sum identity to rewrite it in terms of the sines and cosines of α and β. This allows you to simplify the expression and possibly make it easier to work with.</a:t>
            </a:r>
          </a:p>
          <a:p/>
          <a:p>
            <a:r>
              <a:t>In conclusion, the sum and difference identities in trigonometry are powerful tools that allow us to express trigonometric functions of sums or differences of angles in a more manageable form. These identities are fundamental in trigonometry and are used extensively in various branches of mathematics and science.</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Double-Angle and Half-Angle Identities</a:t>
            </a:r>
          </a:p>
        </p:txBody>
      </p:sp>
      <p:sp>
        <p:nvSpPr>
          <p:cNvPr id="3" name="Content Placeholder 2"/>
          <p:cNvSpPr>
            <a:spLocks noGrp="1"/>
          </p:cNvSpPr>
          <p:nvPr>
            <p:ph idx="1"/>
          </p:nvPr>
        </p:nvSpPr>
        <p:spPr/>
        <p:txBody>
          <a:bodyPr/>
          <a:lstStyle/>
          <a:p>
            <a:r>
              <a:t>Double-Angle and Half-Angle Identities are trigonometric identities that involve angles that are double or half the size of a given angle. These identities are widely used in trigonometry to simplify trigonometric expressions and to solve trigonometric equations. Here is an explanation of both types of identities:</a:t>
            </a:r>
          </a:p>
          <a:p/>
          <a:p>
            <a:r>
              <a:t>1. Double-Angle Identities:</a:t>
            </a:r>
          </a:p>
          <a:p>
            <a:r>
              <a:t>   - Sin(2θ) = 2sinθcosθ</a:t>
            </a:r>
          </a:p>
          <a:p>
            <a:r>
              <a:t>   - Cos(2θ) = cos^2(θ) - sin^2(θ) = 2cos^2(θ) - 1 = 1 - 2sin^2(θ)</a:t>
            </a:r>
          </a:p>
          <a:p>
            <a:r>
              <a:t>   - Tan(2θ) = 2tan(θ) / (1 - tan^2(θ))</a:t>
            </a:r>
          </a:p>
          <a:p/>
          <a:p>
            <a:r>
              <a:t>   Explanation:</a:t>
            </a:r>
          </a:p>
          <a:p>
            <a:r>
              <a:t>   - Sin(2θ): This identity shows the relationship between the sine of a double angle and the sines of the individual angle. It states that the sine of twice an angle (2θ) is equal to 2 times the product of the sine of the angle (θ) and the cosine of the angle (θ).</a:t>
            </a:r>
          </a:p>
          <a:p>
            <a:r>
              <a:t>   </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The hierarchy of headings and subheadings is usually reflected in the formatting, such as indents or different font styles.</a:t>
            </a:r>
          </a:p>
          <a:p/>
          <a:p>
            <a:r>
              <a:t>3. **Implementation**:</a:t>
            </a:r>
          </a:p>
          <a:p>
            <a:r>
              <a:t>   - The Table of Contents is usually generated automatically in word processing software like Microsoft Word based on heading styles applied to the document.</a:t>
            </a:r>
          </a:p>
          <a:p>
            <a:r>
              <a:t>   - Each heading style is assigned a level (e.g., Heading 1, Heading 2, etc.), which determines its position in the Table of Contents.</a:t>
            </a:r>
          </a:p>
          <a:p/>
          <a:p>
            <a:r>
              <a:t>4. **Benefits**:</a:t>
            </a:r>
          </a:p>
          <a:p>
            <a:r>
              <a:t>   - Helps readers to quickly locate information within a document.</a:t>
            </a:r>
          </a:p>
          <a:p>
            <a:r>
              <a:t>   - Assists researchers, students, and professionals in referencing specific sections.</a:t>
            </a:r>
          </a:p>
          <a:p>
            <a:r>
              <a:t>   - Provides an organized and structured overview of the content covered in the document.</a:t>
            </a:r>
          </a:p>
          <a:p/>
          <a:p>
            <a:r>
              <a:t>5. **Considerations**:</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Double-Angle and Half-Angle Identities</a:t>
            </a:r>
          </a:p>
        </p:txBody>
      </p:sp>
      <p:sp>
        <p:nvSpPr>
          <p:cNvPr id="3" name="Content Placeholder 2"/>
          <p:cNvSpPr>
            <a:spLocks noGrp="1"/>
          </p:cNvSpPr>
          <p:nvPr>
            <p:ph idx="1"/>
          </p:nvPr>
        </p:nvSpPr>
        <p:spPr/>
        <p:txBody>
          <a:bodyPr/>
          <a:lstStyle/>
          <a:p>
            <a:r>
              <a:t>   - Cos(2θ): This identity provides several ways to express the cosine of a double angle in terms of the cosine and sine of the angle itself. It can be expressed in terms of cosines or sines, and these alternate forms are useful in different situations.</a:t>
            </a:r>
          </a:p>
          <a:p>
            <a:r>
              <a:t>   </a:t>
            </a:r>
          </a:p>
          <a:p>
            <a:r>
              <a:t>   - Tan(2θ): This identity relates the tangent of a double angle to the tangent of the original angle. It is useful for simplifying expressions involving tangent functions.</a:t>
            </a:r>
          </a:p>
          <a:p/>
          <a:p>
            <a:r>
              <a:t>2. Half-Angle Identities:</a:t>
            </a:r>
          </a:p>
          <a:p>
            <a:r>
              <a:t>   - Sin(θ/2) = ±√[(1 - cosθ) / 2]</a:t>
            </a:r>
          </a:p>
          <a:p>
            <a:r>
              <a:t>   - Cos(θ/2) = ±√[(1 + cosθ) / 2]</a:t>
            </a:r>
          </a:p>
          <a:p>
            <a:r>
              <a:t>   - Tan(θ/2) = ±√[(1 - cosθ) / (1 + cosθ)]</a:t>
            </a:r>
          </a:p>
          <a:p/>
          <a:p>
            <a:r>
              <a:t>   Explanation:</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Double-Angle and Half-Angle Identities</a:t>
            </a:r>
          </a:p>
        </p:txBody>
      </p:sp>
      <p:sp>
        <p:nvSpPr>
          <p:cNvPr id="3" name="Content Placeholder 2"/>
          <p:cNvSpPr>
            <a:spLocks noGrp="1"/>
          </p:cNvSpPr>
          <p:nvPr>
            <p:ph idx="1"/>
          </p:nvPr>
        </p:nvSpPr>
        <p:spPr/>
        <p:txBody>
          <a:bodyPr/>
          <a:lstStyle/>
          <a:p>
            <a:r>
              <a:t>   - Sin(θ/2): This identity relates the sine of half an angle (θ/2) to the cosine of the original angle. The ± sign indicates that there are two possible values for sin(θ/2) depending on the quadrant in which the angle lies.</a:t>
            </a:r>
          </a:p>
          <a:p>
            <a:r>
              <a:t>   </a:t>
            </a:r>
          </a:p>
          <a:p>
            <a:r>
              <a:t>   - Cos(θ/2): Similarly, this identity shows the relationship between the cosine of half an angle and the cosine of the original angle. Again, the ± sign indicates the two possible values for cos(θ/2).</a:t>
            </a:r>
          </a:p>
          <a:p>
            <a:r>
              <a:t>   </a:t>
            </a:r>
          </a:p>
          <a:p>
            <a:r>
              <a:t>   - Tan(θ/2): This identity expresses the tangent of half an angle in terms of the cosine of the original angle. It also includes a ± sign to indicate multiple possible values.</a:t>
            </a:r>
          </a:p>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Double-Angle and Half-Angle Identities</a:t>
            </a:r>
          </a:p>
        </p:txBody>
      </p:sp>
      <p:sp>
        <p:nvSpPr>
          <p:cNvPr id="3" name="Content Placeholder 2"/>
          <p:cNvSpPr>
            <a:spLocks noGrp="1"/>
          </p:cNvSpPr>
          <p:nvPr>
            <p:ph idx="1"/>
          </p:nvPr>
        </p:nvSpPr>
        <p:spPr/>
        <p:txBody>
          <a:bodyPr/>
          <a:lstStyle/>
          <a:p>
            <a:r>
              <a:t>These identities are extremely useful in trigonometry for simplifying expressions, solving equations, and proving trigonometric results. They are fundamental tools that every student of trigonometry should be familiar with.</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Double-Angle and Half-Angle Identities are trigonometric identities that involve angles that are double or half the size of a given angle. These identities are widely used in trigonometry to simplify trigonometric expressions and to solve trigonometric equations. Here is an explanation of both types of identities:</a:t>
            </a:r>
          </a:p>
          <a:p/>
          <a:p>
            <a:r>
              <a:t>1. Double-Angle Identities:</a:t>
            </a:r>
          </a:p>
          <a:p>
            <a:r>
              <a:t>   - Sin(2θ) = 2sinθcosθ</a:t>
            </a:r>
          </a:p>
          <a:p>
            <a:r>
              <a:t>   - Cos(2θ) = cos^2(θ) - sin^2(θ) = 2cos^2(θ) - 1 = 1 - 2sin^2(θ)</a:t>
            </a:r>
          </a:p>
          <a:p>
            <a:r>
              <a:t>   - Tan(2θ) = 2tan(θ) / (1 - tan^2(θ))</a:t>
            </a:r>
          </a:p>
          <a:p/>
          <a:p>
            <a:r>
              <a:t>   Explanation:</a:t>
            </a:r>
          </a:p>
          <a:p>
            <a:r>
              <a:t>   - Sin(2θ): This identity shows the relationship between the sine of a double angle and the sines of the individual angle. It states that the sine of twice an angle (2θ) is equal to 2 times the product of the sine of the angle (θ) and the cosine of the angle (θ).</a:t>
            </a:r>
          </a:p>
          <a:p>
            <a:r>
              <a:t>   </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Cos(2θ): This identity provides several ways to express the cosine of a double angle in terms of the cosine and sine of the angle itself. It can be expressed in terms of cosines or sines, and these alternate forms are useful in different situations.</a:t>
            </a:r>
          </a:p>
          <a:p>
            <a:r>
              <a:t>   </a:t>
            </a:r>
          </a:p>
          <a:p>
            <a:r>
              <a:t>   - Tan(2θ): This identity relates the tangent of a double angle to the tangent of the original angle. It is useful for simplifying expressions involving tangent functions.</a:t>
            </a:r>
          </a:p>
          <a:p/>
          <a:p>
            <a:r>
              <a:t>2. Half-Angle Identities:</a:t>
            </a:r>
          </a:p>
          <a:p>
            <a:r>
              <a:t>   - Sin(θ/2) = ±√[(1 - cosθ) / 2]</a:t>
            </a:r>
          </a:p>
          <a:p>
            <a:r>
              <a:t>   - Cos(θ/2) = ±√[(1 + cosθ) / 2]</a:t>
            </a:r>
          </a:p>
          <a:p>
            <a:r>
              <a:t>   - Tan(θ/2) = ±√[(1 - cosθ) / (1 + cosθ)]</a:t>
            </a:r>
          </a:p>
          <a:p/>
          <a:p>
            <a:r>
              <a:t>   Explanation:</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Sin(θ/2): This identity relates the sine of half an angle (θ/2) to the cosine of the original angle. The ± sign indicates that there are two possible values for sin(θ/2) depending on the quadrant in which the angle lies.</a:t>
            </a:r>
          </a:p>
          <a:p>
            <a:r>
              <a:t>   </a:t>
            </a:r>
          </a:p>
          <a:p>
            <a:r>
              <a:t>   - Cos(θ/2): Similarly, this identity shows the relationship between the cosine of half an angle and the cosine of the original angle. Again, the ± sign indicates the two possible values for cos(θ/2).</a:t>
            </a:r>
          </a:p>
          <a:p>
            <a:r>
              <a:t>   </a:t>
            </a:r>
          </a:p>
          <a:p>
            <a:r>
              <a:t>   - Tan(θ/2): This identity expresses the tangent of half an angle in terms of the cosine of the original angle. It also includes a ± sign to indicate multiple possible values.</a:t>
            </a:r>
          </a:p>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These identities are extremely useful in trigonometry for simplifying expressions, solving equations, and proving trigonometric results. They are fundamental tools that every student of trigonometry should be familiar with.</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Trigonometric Functions of Special Angles</a:t>
            </a:r>
          </a:p>
        </p:txBody>
      </p:sp>
      <p:sp>
        <p:nvSpPr>
          <p:cNvPr id="3" name="Content Placeholder 2"/>
          <p:cNvSpPr>
            <a:spLocks noGrp="1"/>
          </p:cNvSpPr>
          <p:nvPr>
            <p:ph idx="1"/>
          </p:nvPr>
        </p:nvSpPr>
        <p:spPr/>
        <p:txBody>
          <a:bodyPr/>
          <a:lstStyle/>
          <a:p>
            <a:r>
              <a:t>Trigonometric functions of special angles are angles that have simple and common trigonometric values that are often used in mathematics, physics, and engineering. These special angles are typically multiples of 30 degrees, 45 degrees, and 60 degrees, or their equivalents in radians (π/6, π/4, and π/3). Understanding these special angles allows for easier calculation of trigonometric values without the need for a calculator.</a:t>
            </a:r>
          </a:p>
          <a:p/>
          <a:p>
            <a:r>
              <a:t>The trigonometric functions commonly used for these special angles are sine, cosine, and tangent. The values of these functions for the special angles are as follows:</a:t>
            </a:r>
          </a:p>
          <a:p/>
          <a:p>
            <a:r>
              <a:t>1. For 0 degrees (0 radians):</a:t>
            </a:r>
          </a:p>
          <a:p>
            <a:r>
              <a:t>   - sin(0) = 0</a:t>
            </a:r>
          </a:p>
          <a:p>
            <a:r>
              <a:t>   - cos(0) = 1</a:t>
            </a:r>
          </a:p>
          <a:p>
            <a:r>
              <a:t>   - tan(0) = 0</a:t>
            </a:r>
          </a:p>
          <a:p/>
          <a:p>
            <a:r>
              <a:t>2. For 30 degrees (π/6 radians):</a:t>
            </a:r>
          </a:p>
          <a:p>
            <a:r>
              <a:t>   - sin(30°) = 1/2 (or √3 / 2 in the unit circle)</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Trigonometric Functions of Special Angles</a:t>
            </a:r>
          </a:p>
        </p:txBody>
      </p:sp>
      <p:sp>
        <p:nvSpPr>
          <p:cNvPr id="3" name="Content Placeholder 2"/>
          <p:cNvSpPr>
            <a:spLocks noGrp="1"/>
          </p:cNvSpPr>
          <p:nvPr>
            <p:ph idx="1"/>
          </p:nvPr>
        </p:nvSpPr>
        <p:spPr/>
        <p:txBody>
          <a:bodyPr/>
          <a:lstStyle/>
          <a:p>
            <a:r>
              <a:t>   - cos(30°) = √3 / 2 (or 1/2 in the unit circle)</a:t>
            </a:r>
          </a:p>
          <a:p>
            <a:r>
              <a:t>   - tan(30°) = 1/√3 (or √3 in the unit circle)</a:t>
            </a:r>
          </a:p>
          <a:p/>
          <a:p>
            <a:r>
              <a:t>3. For 45 degrees (π/4 radians):</a:t>
            </a:r>
          </a:p>
          <a:p>
            <a:r>
              <a:t>   - sin(45°) = 1/√2 (or √2 / 2 in the unit circle)</a:t>
            </a:r>
          </a:p>
          <a:p>
            <a:r>
              <a:t>   - cos(45°) = 1/√2 (or √2 / 2 in the unit circle)</a:t>
            </a:r>
          </a:p>
          <a:p>
            <a:r>
              <a:t>   - tan(45°) = 1</a:t>
            </a:r>
          </a:p>
          <a:p/>
          <a:p>
            <a:r>
              <a:t>4. For 60 degrees (π/3 radians):</a:t>
            </a:r>
          </a:p>
          <a:p>
            <a:r>
              <a:t>   - sin(60°) = √3 / 2 (or 1/2 in the unit circle)</a:t>
            </a:r>
          </a:p>
          <a:p>
            <a:r>
              <a:t>   - cos(60°) = 1/2 (or √3 / 2 in the unit circle)</a:t>
            </a:r>
          </a:p>
          <a:p>
            <a:r>
              <a:t>   - tan(60°) = √3</a:t>
            </a:r>
          </a:p>
          <a:p/>
          <a:p>
            <a:r>
              <a:t>These values can be remembered using the acronym "SOH-CAH-TOA," where:</a:t>
            </a:r>
          </a:p>
          <a:p>
            <a:r>
              <a:t>- Sine = Opposite/Hypotenuse</a:t>
            </a:r>
          </a:p>
          <a:p>
            <a:r>
              <a:t>- Cosine = Adjacent/Hypotenuse</a:t>
            </a:r>
          </a:p>
          <a:p>
            <a:r>
              <a:t>- Tangent = Opposite/Adjacent</a:t>
            </a:r>
          </a:p>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Trigonometric Functions of Special Angles</a:t>
            </a:r>
          </a:p>
        </p:txBody>
      </p:sp>
      <p:sp>
        <p:nvSpPr>
          <p:cNvPr id="3" name="Content Placeholder 2"/>
          <p:cNvSpPr>
            <a:spLocks noGrp="1"/>
          </p:cNvSpPr>
          <p:nvPr>
            <p:ph idx="1"/>
          </p:nvPr>
        </p:nvSpPr>
        <p:spPr/>
        <p:txBody>
          <a:bodyPr/>
          <a:lstStyle/>
          <a:p>
            <a:r>
              <a:t>By understanding and memorizing these trigonometric values for special angles, you can easily solve trigonometric problems and equations without the need for complex calculations. They are fundamental principles in trigonometry that provide a basis for more advanced mathematical concepts and applications.</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The Table of Contents should accurately reflect the structure of the document.</a:t>
            </a:r>
          </a:p>
          <a:p>
            <a:r>
              <a:t>   - It should be updated if there are modifications made to the document's structure or content.</a:t>
            </a:r>
          </a:p>
          <a:p>
            <a:r>
              <a:t>   - For longer documents, including page numbers is crucial for effective navigation.</a:t>
            </a:r>
          </a:p>
          <a:p/>
          <a:p>
            <a:r>
              <a:t>In conclusion, a Table of Contents serves as a roadmap for readers, guiding them through the content of a document or book. It enhances the document's usability and helps readers engage with the material more effectively.</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Trigonometric Ratios for 30°, 45°, and 60°</a:t>
            </a:r>
          </a:p>
        </p:txBody>
      </p:sp>
      <p:sp>
        <p:nvSpPr>
          <p:cNvPr id="3" name="Content Placeholder 2"/>
          <p:cNvSpPr>
            <a:spLocks noGrp="1"/>
          </p:cNvSpPr>
          <p:nvPr>
            <p:ph idx="1"/>
          </p:nvPr>
        </p:nvSpPr>
        <p:spPr/>
        <p:txBody>
          <a:bodyPr/>
          <a:lstStyle/>
          <a:p>
            <a:r>
              <a:t>Trigonometric ratios are mathematical ratios that relate the angles of a right triangle to the lengths of its sides. The three main trigonometric ratios are sine, cosine, and tangent, commonly denoted as sin, cos, and tan, respectively. These ratios can be calculated for specific angles within a right triangle, such as 30°, 45°, and 60°.</a:t>
            </a:r>
          </a:p>
          <a:p/>
          <a:p>
            <a:r>
              <a:t>1. **For 30° (π/6 radians):**</a:t>
            </a:r>
          </a:p>
          <a:p>
            <a:r>
              <a:t>   - Sine (sin): The sine of 30° is equal to the ratio of the length of the side opposite the angle to the length of the hypotenuse. sin(30°) = 1/2.</a:t>
            </a:r>
          </a:p>
          <a:p>
            <a:r>
              <a:t>   - Cosine (cos): The cosine of 30° is equal to the ratio of the length of the adjacent side to the length of the hypotenuse. cos(30°) = √3/2.</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Trigonometric Ratios for 30°, 45°, and 60°</a:t>
            </a:r>
          </a:p>
        </p:txBody>
      </p:sp>
      <p:sp>
        <p:nvSpPr>
          <p:cNvPr id="3" name="Content Placeholder 2"/>
          <p:cNvSpPr>
            <a:spLocks noGrp="1"/>
          </p:cNvSpPr>
          <p:nvPr>
            <p:ph idx="1"/>
          </p:nvPr>
        </p:nvSpPr>
        <p:spPr/>
        <p:txBody>
          <a:bodyPr/>
          <a:lstStyle/>
          <a:p>
            <a:r>
              <a:t>   - Tangent (tan): The tangent of 30° is equal to the ratio of the length of the side opposite the angle to the length of the adjacent side. tan(30°) = 1/√3 = √3/3.</a:t>
            </a:r>
          </a:p>
          <a:p>
            <a:r>
              <a:t>   </a:t>
            </a:r>
          </a:p>
          <a:p>
            <a:r>
              <a:t>2. **For 45° (π/4 radians):**</a:t>
            </a:r>
          </a:p>
          <a:p>
            <a:r>
              <a:t>   - Sine (sin): The sine of 45° is equal to 1 divided by the square root of 2. sin(45°) = 1/√2 = √2/2.</a:t>
            </a:r>
          </a:p>
          <a:p>
            <a:r>
              <a:t>   - Cosine (cos): The cosine of 45° is also equal to 1 divided by the square root of 2. cos(45°) = 1/√2 = √2/2.</a:t>
            </a:r>
          </a:p>
          <a:p>
            <a:r>
              <a:t>   - Tangent (tan): The tangent of 45° is equal to 1. tan(45°) = 1.</a:t>
            </a:r>
          </a:p>
          <a:p>
            <a:r>
              <a:t>   </a:t>
            </a:r>
          </a:p>
          <a:p>
            <a:r>
              <a:t>3. **For 60° (π/3 radians):**</a:t>
            </a:r>
          </a:p>
          <a:p>
            <a:r>
              <a:t>   - Sine (sin): The sine of 60° is equal to the ratio of the length of the side opposite the angle to the length of the hypotenuse. sin(60°) = √3/2.</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Trigonometric Ratios for 30°, 45°, and 60°</a:t>
            </a:r>
          </a:p>
        </p:txBody>
      </p:sp>
      <p:sp>
        <p:nvSpPr>
          <p:cNvPr id="3" name="Content Placeholder 2"/>
          <p:cNvSpPr>
            <a:spLocks noGrp="1"/>
          </p:cNvSpPr>
          <p:nvPr>
            <p:ph idx="1"/>
          </p:nvPr>
        </p:nvSpPr>
        <p:spPr/>
        <p:txBody>
          <a:bodyPr/>
          <a:lstStyle/>
          <a:p>
            <a:r>
              <a:t>   - Cosine (cos): The cosine of 60° is equal to the ratio of the length of the adjacent side to the length of the hypotenuse. cos(60°) = 1/2.</a:t>
            </a:r>
          </a:p>
          <a:p>
            <a:r>
              <a:t>   - Tangent (tan): The tangent of 60° is equal to the ratio of the length of the side opposite the angle to the length of the adjacent side. tan(60°) = √3.</a:t>
            </a:r>
          </a:p>
          <a:p/>
          <a:p>
            <a:r>
              <a:t>These trigonometric ratios are fundamental in trigonometry and have applications in various fields such as physics, engineering, and astronomy. They are used to solve problems involving angles, distances, and dimensions in real-world scenarios.</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Trigonometric Values for 0°, 90°, 180°, and 270°</a:t>
            </a:r>
          </a:p>
        </p:txBody>
      </p:sp>
      <p:sp>
        <p:nvSpPr>
          <p:cNvPr id="3" name="Content Placeholder 2"/>
          <p:cNvSpPr>
            <a:spLocks noGrp="1"/>
          </p:cNvSpPr>
          <p:nvPr>
            <p:ph idx="1"/>
          </p:nvPr>
        </p:nvSpPr>
        <p:spPr/>
        <p:txBody>
          <a:bodyPr/>
          <a:lstStyle/>
          <a:p>
            <a:r>
              <a:t>Trigonometric values are ratios of the sides of a right triangle related to the angles within that triangle. The trigonometric functions sine, cosine, tangent, cosecant, secant, and cotangent are commonly used to express these ratios. In this case, we will discuss the trigonometric values for angles 0°, 90°, 180°, and 270°.</a:t>
            </a:r>
          </a:p>
          <a:p/>
          <a:p>
            <a:r>
              <a:t>1. For 0°:</a:t>
            </a:r>
          </a:p>
          <a:p>
            <a:r>
              <a:t>   - sin(0°) = 0</a:t>
            </a:r>
          </a:p>
          <a:p>
            <a:r>
              <a:t>   - cos(0°) = 1</a:t>
            </a:r>
          </a:p>
          <a:p>
            <a:r>
              <a:t>   - tan(0°) = 0</a:t>
            </a:r>
          </a:p>
          <a:p>
            <a:r>
              <a:t>   - csc(0°) = Undefined (division by zero)</a:t>
            </a:r>
          </a:p>
          <a:p>
            <a:r>
              <a:t>   - sec(0°) = 1</a:t>
            </a:r>
          </a:p>
          <a:p>
            <a:r>
              <a:t>   - cot(0°) = Undefined (division by zero)</a:t>
            </a:r>
          </a:p>
          <a:p/>
          <a:p>
            <a:r>
              <a:t>2. For 90°:</a:t>
            </a:r>
          </a:p>
          <a:p>
            <a:r>
              <a:t>   - sin(90°) = 1</a:t>
            </a:r>
          </a:p>
          <a:p>
            <a:r>
              <a:t>   - cos(90°) = 0</a:t>
            </a:r>
          </a:p>
          <a:p>
            <a:r>
              <a:t>   - tan(90°) = Undefined (division by zero)</a:t>
            </a:r>
          </a:p>
          <a:p>
            <a:r>
              <a:t>   - csc(90°) = 1</a:t>
            </a:r>
          </a:p>
          <a:p>
            <a:r>
              <a:t>   - sec(90°) = Undefined (division by zero)</a:t>
            </a:r>
          </a:p>
          <a:p>
            <a:r>
              <a:t>   - cot(90°) = 0</a:t>
            </a:r>
          </a:p>
          <a:p/>
          <a:p>
            <a:r>
              <a:t>3. For 180°:</a:t>
            </a:r>
          </a:p>
          <a:p>
            <a:r>
              <a:t>   - sin(180°) = 0</a:t>
            </a:r>
          </a:p>
          <a:p>
            <a:r>
              <a:t>   - cos(180°) = -1</a:t>
            </a:r>
          </a:p>
          <a:p>
            <a:r>
              <a:t>   - tan(180°) = 0</a:t>
            </a:r>
          </a:p>
          <a:p>
            <a:r>
              <a:t>   - csc(180°) = Undefined (division by zero)</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Trigonometric Values for 0°, 90°, 180°, and 270°</a:t>
            </a:r>
          </a:p>
        </p:txBody>
      </p:sp>
      <p:sp>
        <p:nvSpPr>
          <p:cNvPr id="3" name="Content Placeholder 2"/>
          <p:cNvSpPr>
            <a:spLocks noGrp="1"/>
          </p:cNvSpPr>
          <p:nvPr>
            <p:ph idx="1"/>
          </p:nvPr>
        </p:nvSpPr>
        <p:spPr/>
        <p:txBody>
          <a:bodyPr/>
          <a:lstStyle/>
          <a:p>
            <a:r>
              <a:t>   - sec(180°) = -1</a:t>
            </a:r>
          </a:p>
          <a:p>
            <a:r>
              <a:t>   - cot(180°) = Undefined (division by zero)</a:t>
            </a:r>
          </a:p>
          <a:p/>
          <a:p>
            <a:r>
              <a:t>4. For 270°:</a:t>
            </a:r>
          </a:p>
          <a:p>
            <a:r>
              <a:t>   - sin(270°) = -1</a:t>
            </a:r>
          </a:p>
          <a:p>
            <a:r>
              <a:t>   - cos(270°) = 0</a:t>
            </a:r>
          </a:p>
          <a:p>
            <a:r>
              <a:t>   - tan(270°) = Undefined (division by zero)</a:t>
            </a:r>
          </a:p>
          <a:p>
            <a:r>
              <a:t>   - csc(270°) = -1</a:t>
            </a:r>
          </a:p>
          <a:p>
            <a:r>
              <a:t>   - sec(270°) = Undefined (division by zero)</a:t>
            </a:r>
          </a:p>
          <a:p>
            <a:r>
              <a:t>   - cot(270°) = 0</a:t>
            </a:r>
          </a:p>
          <a:p/>
          <a:p>
            <a:r>
              <a:t>These values can be determined using the unit circle or by applying the definitions of the trigonometric functions in the respective quadrants of the coordinate plane. Remember, trigonometric values are periodic with a period of 360°, so they repeat after every 360°.</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Unit Circle and Trigonometric Functions</a:t>
            </a:r>
          </a:p>
        </p:txBody>
      </p:sp>
      <p:sp>
        <p:nvSpPr>
          <p:cNvPr id="3" name="Content Placeholder 2"/>
          <p:cNvSpPr>
            <a:spLocks noGrp="1"/>
          </p:cNvSpPr>
          <p:nvPr>
            <p:ph idx="1"/>
          </p:nvPr>
        </p:nvSpPr>
        <p:spPr/>
        <p:txBody>
          <a:bodyPr/>
          <a:lstStyle/>
          <a:p>
            <a:r>
              <a:t>The unit circle is a circle with a radius of 1 unit, centered at the origin of a Cartesian coordinate system. It is a fundamental concept in mathematics and has important applications in trigonometry. The unit circle is commonly used to define trigonometric functions such as sine, cosine, and tangent.</a:t>
            </a:r>
          </a:p>
          <a:p/>
          <a:p>
            <a:r>
              <a:t>Trigonometric functions are mathematical functions that relate the angles of a right triangle to the lengths of its sides. In the context of the unit circle, these functions can be extended to all real numbers by using the coordinates of points on the unit circle. The main trigonometric functions are sine, cosine, and tangent, which are defined as follows:</a:t>
            </a:r>
          </a:p>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Unit Circle and Trigonometric Functions</a:t>
            </a:r>
          </a:p>
        </p:txBody>
      </p:sp>
      <p:sp>
        <p:nvSpPr>
          <p:cNvPr id="3" name="Content Placeholder 2"/>
          <p:cNvSpPr>
            <a:spLocks noGrp="1"/>
          </p:cNvSpPr>
          <p:nvPr>
            <p:ph idx="1"/>
          </p:nvPr>
        </p:nvSpPr>
        <p:spPr/>
        <p:txBody>
          <a:bodyPr/>
          <a:lstStyle/>
          <a:p>
            <a:r>
              <a:t>1. Sine (sinθ): In a right triangle, the sine of an angle θ is defined as the ratio of the length of the side opposite the angle to the length of the hypotenuse. On the unit circle, the sine of an angle θ is equal to the y-coordinate of the point on the unit circle that corresponds to the angle.</a:t>
            </a:r>
          </a:p>
          <a:p/>
          <a:p>
            <a:r>
              <a:t>2. Cosine (cosθ): The cosine of an angle θ in a right triangle is defined as the ratio of the length of the side adjacent to the angle to the length of the hypotenuse. On the unit circle, the cosine of an angle θ is equal to the x-coordinate of the point on the unit circle corresponding to the angle.</a:t>
            </a:r>
          </a:p>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Unit Circle and Trigonometric Functions</a:t>
            </a:r>
          </a:p>
        </p:txBody>
      </p:sp>
      <p:sp>
        <p:nvSpPr>
          <p:cNvPr id="3" name="Content Placeholder 2"/>
          <p:cNvSpPr>
            <a:spLocks noGrp="1"/>
          </p:cNvSpPr>
          <p:nvPr>
            <p:ph idx="1"/>
          </p:nvPr>
        </p:nvSpPr>
        <p:spPr/>
        <p:txBody>
          <a:bodyPr/>
          <a:lstStyle/>
          <a:p>
            <a:r>
              <a:t>3. Tangent (tanθ): The tangent of an angle θ is defined as the ratio of the sine of the angle to the cosine of the angle. It is equal to the y-coordinate divided by the x-coordinate of the point on the unit circle corresponding to the angle.</a:t>
            </a:r>
          </a:p>
          <a:p/>
          <a:p>
            <a:r>
              <a:t>In addition to sine, cosine, and tangent, there are three other trigonometric functions derived from them:</a:t>
            </a:r>
          </a:p>
          <a:p/>
          <a:p>
            <a:r>
              <a:t>4. Cosecant (cscθ): The cosecant of an angle θ is the reciprocal of the sine of the angle, i.e., cscθ = 1/sinθ.</a:t>
            </a:r>
          </a:p>
          <a:p/>
          <a:p>
            <a:r>
              <a:t>5. Secant (secθ): The secant of an angle θ is the reciprocal of the cosine of the angle, i.e., secθ = 1/cosθ.</a:t>
            </a:r>
          </a:p>
          <a:p/>
          <a:p>
            <a:r>
              <a:t>6. Cotangent (cotθ): The cotangent of an angle θ is the reciprocal of the tangent of the angle, i.e., cotθ = 1/tanθ.</a:t>
            </a:r>
          </a:p>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Unit Circle and Trigonometric Functions</a:t>
            </a:r>
          </a:p>
        </p:txBody>
      </p:sp>
      <p:sp>
        <p:nvSpPr>
          <p:cNvPr id="3" name="Content Placeholder 2"/>
          <p:cNvSpPr>
            <a:spLocks noGrp="1"/>
          </p:cNvSpPr>
          <p:nvPr>
            <p:ph idx="1"/>
          </p:nvPr>
        </p:nvSpPr>
        <p:spPr/>
        <p:txBody>
          <a:bodyPr/>
          <a:lstStyle/>
          <a:p>
            <a:r>
              <a:t>These trigonometric functions have various properties and relationships that are widely used in mathematics, physics, engineering, and many other fields. The unit circle provides a geometric interpretation of these functions and helps simplify their calculations and understanding.</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unit circle is a circle with a radius of 1 unit, centered at the origin of a Cartesian coordinate system. It is a fundamental concept in mathematics and has important applications in trigonometry. The unit circle is commonly used to define trigonometric functions such as sine, cosine, and tangent.</a:t>
            </a:r>
          </a:p>
          <a:p/>
          <a:p>
            <a:r>
              <a:t>Trigonometric functions are mathematical functions that relate the angles of a right triangle to the lengths of its sides. In the context of the unit circle, these functions can be extended to all real numbers by using the coordinates of points on the unit circle. The main trigonometric functions are sine, cosine, and tangent, which are defined as follows:</a:t>
            </a:r>
          </a:p>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Trigonometry</a:t>
            </a:r>
          </a:p>
        </p:txBody>
      </p:sp>
      <p:sp>
        <p:nvSpPr>
          <p:cNvPr id="3" name="Content Placeholder 2"/>
          <p:cNvSpPr>
            <a:spLocks noGrp="1"/>
          </p:cNvSpPr>
          <p:nvPr>
            <p:ph idx="1"/>
          </p:nvPr>
        </p:nvSpPr>
        <p:spPr/>
        <p:txBody>
          <a:bodyPr/>
          <a:lstStyle/>
          <a:p>
            <a:r>
              <a:t>Introduction to Trigonometry:</a:t>
            </a:r>
          </a:p>
          <a:p/>
          <a:p>
            <a:r>
              <a:t>Trigonometry is a branch of mathematics that deals with the study of relationships involving lengths and angles of triangles. The word "trigonometry" is derived from the Greek words "trigonon," which means triangle, and "metron," which means measure. Trigonometry is widely used in various fields such as physics, engineering, architecture, surveying, astronomy, and many others.</a:t>
            </a:r>
          </a:p>
          <a:p/>
          <a:p>
            <a:r>
              <a:t>1. Origin and History:</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Sine (sinθ): In a right triangle, the sine of an angle θ is defined as the ratio of the length of the side opposite the angle to the length of the hypotenuse. On the unit circle, the sine of an angle θ is equal to the y-coordinate of the point on the unit circle that corresponds to the angle.</a:t>
            </a:r>
          </a:p>
          <a:p/>
          <a:p>
            <a:r>
              <a:t>2. Cosine (cosθ): The cosine of an angle θ in a right triangle is defined as the ratio of the length of the side adjacent to the angle to the length of the hypotenuse. On the unit circle, the cosine of an angle θ is equal to the x-coordinate of the point on the unit circle corresponding to the angle.</a:t>
            </a:r>
          </a:p>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Tangent (tanθ): The tangent of an angle θ is defined as the ratio of the sine of the angle to the cosine of the angle. It is equal to the y-coordinate divided by the x-coordinate of the point on the unit circle corresponding to the angle.</a:t>
            </a:r>
          </a:p>
          <a:p/>
          <a:p>
            <a:r>
              <a:t>In addition to sine, cosine, and tangent, there are three other trigonometric functions derived from them:</a:t>
            </a:r>
          </a:p>
          <a:p/>
          <a:p>
            <a:r>
              <a:t>4. Cosecant (cscθ): The cosecant of an angle θ is the reciprocal of the sine of the angle, i.e., cscθ = 1/sinθ.</a:t>
            </a:r>
          </a:p>
          <a:p/>
          <a:p>
            <a:r>
              <a:t>5. Secant (secθ): The secant of an angle θ is the reciprocal of the cosine of the angle, i.e., secθ = 1/cosθ.</a:t>
            </a:r>
          </a:p>
          <a:p/>
          <a:p>
            <a:r>
              <a:t>6. Cotangent (cotθ): The cotangent of an angle θ is the reciprocal of the tangent of the angle, i.e., cotθ = 1/tanθ.</a:t>
            </a:r>
          </a:p>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These trigonometric functions have various properties and relationships that are widely used in mathematics, physics, engineering, and many other fields. The unit circle provides a geometric interpretation of these functions and helps simplify their calculations and understanding.</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Inverse Trigonometric Functions</a:t>
            </a:r>
          </a:p>
        </p:txBody>
      </p:sp>
      <p:sp>
        <p:nvSpPr>
          <p:cNvPr id="3" name="Content Placeholder 2"/>
          <p:cNvSpPr>
            <a:spLocks noGrp="1"/>
          </p:cNvSpPr>
          <p:nvPr>
            <p:ph idx="1"/>
          </p:nvPr>
        </p:nvSpPr>
        <p:spPr/>
        <p:txBody>
          <a:bodyPr/>
          <a:lstStyle/>
          <a:p>
            <a:r>
              <a:t>Inverse trigonometric functions are functions that "undo" or reverse the actions of the standard trigonometric functions (sine, cosine, tangent, cotangent, secant, and cosecant). These functions allow us to find the angle measurements associated with certain ratios of right triangle side lengths, which is particularly useful in solving trigonometric equations and problems.</a:t>
            </a:r>
          </a:p>
          <a:p/>
          <a:p>
            <a:r>
              <a:t>Let's take the inverse sine function, denoted as sin⁻¹(x) or arcsin(x), as an example. For any value of x in the range -1 ≤ x ≤ 1, the inverse sine function returns the angle (measured in radians) whose sine equals x. In other words, sin(arcsin(x)) = x for -1 ≤ x ≤ 1.</a:t>
            </a:r>
          </a:p>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Inverse Trigonometric Functions</a:t>
            </a:r>
          </a:p>
        </p:txBody>
      </p:sp>
      <p:sp>
        <p:nvSpPr>
          <p:cNvPr id="3" name="Content Placeholder 2"/>
          <p:cNvSpPr>
            <a:spLocks noGrp="1"/>
          </p:cNvSpPr>
          <p:nvPr>
            <p:ph idx="1"/>
          </p:nvPr>
        </p:nvSpPr>
        <p:spPr/>
        <p:txBody>
          <a:bodyPr/>
          <a:lstStyle/>
          <a:p>
            <a:r>
              <a:t>Similarly, we have other inverse trigonometric functions like cos⁻¹(x) (arccos(x)), tan⁻¹(x) (arctan(x)), cot⁻¹(x) (arccot(x)), sec⁻¹(x) (arcsec(x)), and csc⁻¹(x) (arccsc(x). These functions have specific domains and ranges that allow them to "reverse" the corresponding trigonometric functions.</a:t>
            </a:r>
          </a:p>
          <a:p/>
          <a:p>
            <a:r>
              <a:t>It's important to note that the domains and ranges of inverse trigonometric functions are chosen in a way that makes them one-to-one functions, ensuring that each input corresponds to exactly one output. Due to this restriction, the range of inverse trigonometric functions is typically limited to a specific interval (e.g., -π/2 ≤ arcsin(x) ≤ π/2 for sin⁻¹(x)).</a:t>
            </a:r>
          </a:p>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Inverse Trigonometric Functions</a:t>
            </a:r>
          </a:p>
        </p:txBody>
      </p:sp>
      <p:sp>
        <p:nvSpPr>
          <p:cNvPr id="3" name="Content Placeholder 2"/>
          <p:cNvSpPr>
            <a:spLocks noGrp="1"/>
          </p:cNvSpPr>
          <p:nvPr>
            <p:ph idx="1"/>
          </p:nvPr>
        </p:nvSpPr>
        <p:spPr/>
        <p:txBody>
          <a:bodyPr/>
          <a:lstStyle/>
          <a:p>
            <a:r>
              <a:t>Inverse trigonometric functions are widely used in calculus, physics, engineering, and other fields where angles and trigonometric relationships play a crucial role. They provide a way to find angles based on trigonometric ratios, making them essential tools for solving problems involving triangles, oscillatory motion, waves, and more.</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Introduction to Inverse Trigonometric Functions</a:t>
            </a:r>
          </a:p>
        </p:txBody>
      </p:sp>
      <p:sp>
        <p:nvSpPr>
          <p:cNvPr id="3" name="Content Placeholder 2"/>
          <p:cNvSpPr>
            <a:spLocks noGrp="1"/>
          </p:cNvSpPr>
          <p:nvPr>
            <p:ph idx="1"/>
          </p:nvPr>
        </p:nvSpPr>
        <p:spPr/>
        <p:txBody>
          <a:bodyPr/>
          <a:lstStyle/>
          <a:p>
            <a:r>
              <a:t>Inverse trigonometric functions are mathematical functions that operate on trigonometric functions (such as sine, cosine, and tangent) to produce an angle as a result, as opposed to the usual trigonometric functions that take an angle as input and produce a ratio of sides of a right triangle.</a:t>
            </a:r>
          </a:p>
          <a:p/>
          <a:p>
            <a:r>
              <a:t>When a trigonometric function is given an angle as input, it returns a ratio that represents the relationship between the sides of a right triangle. However, when we want to find the angle that produces a particular value of a trigonometric function, we use inverse trigonometric functions.</a:t>
            </a:r>
          </a:p>
          <a:p/>
          <a:p>
            <a:r>
              <a:t>The most common inverse trigonometric functions are:</a:t>
            </a:r>
          </a:p>
          <a:p/>
          <a:p>
            <a:r>
              <a:t>1. Arcsine (sin⁻¹): This function takes a real number between -1 and 1 and returns an angle between -π/2 and π/2 whose sine is the input value.</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Introduction to Inverse Trigonometric Functions</a:t>
            </a:r>
          </a:p>
        </p:txBody>
      </p:sp>
      <p:sp>
        <p:nvSpPr>
          <p:cNvPr id="3" name="Content Placeholder 2"/>
          <p:cNvSpPr>
            <a:spLocks noGrp="1"/>
          </p:cNvSpPr>
          <p:nvPr>
            <p:ph idx="1"/>
          </p:nvPr>
        </p:nvSpPr>
        <p:spPr/>
        <p:txBody>
          <a:bodyPr/>
          <a:lstStyle/>
          <a:p>
            <a:r>
              <a:t>2. Arccosine (cos⁻¹): This function takes a real number between -1 and 1 and returns an angle between 0 and π whose cosine is the input value.</a:t>
            </a:r>
          </a:p>
          <a:p>
            <a:r>
              <a:t>3. Arctangent (tan⁻¹): This function takes any real number and returns an angle between -π/2 and π/2 whose tangent is the input value.</a:t>
            </a:r>
          </a:p>
          <a:p/>
          <a:p>
            <a:r>
              <a:t>It is important to note that the range of values of the trigonometric functions must be restricted in order to have well-defined inverse functions. This restriction is typically done by considering only a certain interval of the trigonometric functions over which the inverse functions are defined.</a:t>
            </a:r>
          </a:p>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Introduction to Inverse Trigonometric Functions</a:t>
            </a:r>
          </a:p>
        </p:txBody>
      </p:sp>
      <p:sp>
        <p:nvSpPr>
          <p:cNvPr id="3" name="Content Placeholder 2"/>
          <p:cNvSpPr>
            <a:spLocks noGrp="1"/>
          </p:cNvSpPr>
          <p:nvPr>
            <p:ph idx="1"/>
          </p:nvPr>
        </p:nvSpPr>
        <p:spPr/>
        <p:txBody>
          <a:bodyPr/>
          <a:lstStyle/>
          <a:p>
            <a:r>
              <a:t>Inverse trigonometric functions are useful in various branches of mathematics and physics, particularly in solving equations involving trigonometric functions and in modeling periodic phenomena. They are also used in engineering and computer science applications, such as in signal processing and control systems.</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Notation and Definition of Inverse Trigonometric Functions</a:t>
            </a:r>
          </a:p>
        </p:txBody>
      </p:sp>
      <p:sp>
        <p:nvSpPr>
          <p:cNvPr id="3" name="Content Placeholder 2"/>
          <p:cNvSpPr>
            <a:spLocks noGrp="1"/>
          </p:cNvSpPr>
          <p:nvPr>
            <p:ph idx="1"/>
          </p:nvPr>
        </p:nvSpPr>
        <p:spPr/>
        <p:txBody>
          <a:bodyPr/>
          <a:lstStyle/>
          <a:p>
            <a:r>
              <a:t>The B. notation, also known as the Bourbaki notation, is a way of representing mathematical concepts and functions using a unified and consistent set of symbols. It is named after a group of mathematicians known as "Nicolas Bourbaki" who aimed to reformulate mathematics in a more rigorous and abstract manner. In the context of inverse trigonometric functions, the B. notation provides a concise and standardized way to denote these functions.</a:t>
            </a:r>
          </a:p>
          <a:p/>
          <a:p>
            <a:r>
              <a:t>Inverse trigonometric functions are functions that operate in the reverse way of traditional trigonometric functions. While trigonometric functions like sine, cosine, and tangent take an angle as input and output a ratio of sides in a right triangle, inverse trigonometric functions take a ratio value as input and output an angle.</a:t>
            </a:r>
          </a:p>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Trigonometry</a:t>
            </a:r>
          </a:p>
        </p:txBody>
      </p:sp>
      <p:sp>
        <p:nvSpPr>
          <p:cNvPr id="3" name="Content Placeholder 2"/>
          <p:cNvSpPr>
            <a:spLocks noGrp="1"/>
          </p:cNvSpPr>
          <p:nvPr>
            <p:ph idx="1"/>
          </p:nvPr>
        </p:nvSpPr>
        <p:spPr/>
        <p:txBody>
          <a:bodyPr/>
          <a:lstStyle/>
          <a:p>
            <a:r>
              <a:t>Trigonometry originated from the study of astronomy and the need to calculate distances, angles, and positions of celestial bodies. The development of trigonometry can be traced back to ancient civilizations such as the Babylonians, Egyptians, Greeks, and Indians. Greek mathematician Hipparchus is often referred to as the "father of trigonometry" for his significant contributions to the field.</a:t>
            </a:r>
          </a:p>
          <a:p/>
          <a:p>
            <a:r>
              <a:t>2. Fundamentals of Trigonometry:</a:t>
            </a:r>
          </a:p>
          <a:p>
            <a:r>
              <a:t>Trigonometry primarily deals with ratios of the sides of right-angled triangles. The three main trigonometric ratios are:</a:t>
            </a:r>
          </a:p>
          <a:p>
            <a:r>
              <a:t>- Sine (sin) = Opposite Side / Hypotenuse</a:t>
            </a:r>
          </a:p>
          <a:p>
            <a:r>
              <a:t>- Cosine (cos) = Adjacent Side / Hypotenuse</a:t>
            </a:r>
          </a:p>
          <a:p>
            <a:r>
              <a:t>- Tangent (tan) = Opposite Side / Adjacent Side</a:t>
            </a:r>
          </a:p>
          <a:p/>
          <a:p>
            <a:r>
              <a:t>3. Trigonometric Functions:</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Notation and Definition of Inverse Trigonometric Functions</a:t>
            </a:r>
          </a:p>
        </p:txBody>
      </p:sp>
      <p:sp>
        <p:nvSpPr>
          <p:cNvPr id="3" name="Content Placeholder 2"/>
          <p:cNvSpPr>
            <a:spLocks noGrp="1"/>
          </p:cNvSpPr>
          <p:nvPr>
            <p:ph idx="1"/>
          </p:nvPr>
        </p:nvSpPr>
        <p:spPr/>
        <p:txBody>
          <a:bodyPr/>
          <a:lstStyle/>
          <a:p>
            <a:r>
              <a:t>The inverse trigonometric functions commonly denoted in B. notation are as follows:</a:t>
            </a:r>
          </a:p>
          <a:p/>
          <a:p>
            <a:r>
              <a:t>1. **Arcsine Function**: The inverse of the sine function is denoted as \(\arcsin(x)\) or \(\sin^{-1}(x)\). It takes a real number \(x\) in the range of \([-1, 1]\) as input and returns an angle in the range of \([- \frac{\pi}{2}, \frac{\pi}{2}]\).</a:t>
            </a:r>
          </a:p>
          <a:p/>
          <a:p>
            <a:r>
              <a:t>2. **Arccosine Function**: The inverse of the cosine function is denoted as \(\arccos(x)\) or \(\cos^{-1}(x)\). It takes a real number \(x\) in the range of \([-1, 1]\) as input and returns an angle in the range of \([0, \pi]\).</a:t>
            </a:r>
          </a:p>
          <a:p/>
          <a:p>
            <a:r>
              <a:t>3. **Arctangent Function**: The inverse of the tangent function is denoted as \(\arctan(x)\) or \(\tan^{-1}(x)\). It takes a real number \(x\) as input and returns an angle in the range of \((-\frac{\pi}{2}, \frac{\pi}{2})\).</a:t>
            </a:r>
          </a:p>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Notation and Definition of Inverse Trigonometric Functions</a:t>
            </a:r>
          </a:p>
        </p:txBody>
      </p:sp>
      <p:sp>
        <p:nvSpPr>
          <p:cNvPr id="3" name="Content Placeholder 2"/>
          <p:cNvSpPr>
            <a:spLocks noGrp="1"/>
          </p:cNvSpPr>
          <p:nvPr>
            <p:ph idx="1"/>
          </p:nvPr>
        </p:nvSpPr>
        <p:spPr/>
        <p:txBody>
          <a:bodyPr/>
          <a:lstStyle/>
          <a:p>
            <a:r>
              <a:t>4. **Arcsecant Function**: The inverse of the secant function is denoted as \(\text{arcsec}(x)\) or \(\sec^{-1}(x)\).</a:t>
            </a:r>
          </a:p>
          <a:p/>
          <a:p>
            <a:r>
              <a:t>5. **Arccosecant Function**: The inverse of the cosecant function is denoted as \(\text{arccsc}(x)\) or \(\csc^{-1}(x)\).</a:t>
            </a:r>
          </a:p>
          <a:p/>
          <a:p>
            <a:r>
              <a:t>6. **Arccotangent Function**: The inverse of the cotangent function is denoted as \(\text{arccot}(x)\) or \(\cot^{-1}(x)\).</a:t>
            </a:r>
          </a:p>
          <a:p/>
          <a:p>
            <a:r>
              <a:t>These inverse trigonometric functions are useful in many areas of mathematics and science, such as calculus, physics, and engineering, where angles need to be determined based on known ratios of sides or vice versa. The B. notation provides a clear and standardized way to represent these functions in mathematical expressions and equations.</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Graphs and Properties of Inverse Trigonometric Functions</a:t>
            </a:r>
          </a:p>
        </p:txBody>
      </p:sp>
      <p:sp>
        <p:nvSpPr>
          <p:cNvPr id="3" name="Content Placeholder 2"/>
          <p:cNvSpPr>
            <a:spLocks noGrp="1"/>
          </p:cNvSpPr>
          <p:nvPr>
            <p:ph idx="1"/>
          </p:nvPr>
        </p:nvSpPr>
        <p:spPr/>
        <p:txBody>
          <a:bodyPr/>
          <a:lstStyle/>
          <a:p>
            <a:r>
              <a:t>Inverse trigonometric functions are functions that "undo" the trigonometric functions. They are denoted with the prefix "arc" or "cosec" in front of the trigonometric function name. For example, the inverse of the sine function is denoted as arcsin (or sin^(-1)), the inverse of the cosine function is denoted as arccos (or cos^(-1)), and so on.</a:t>
            </a:r>
          </a:p>
          <a:p/>
          <a:p>
            <a:r>
              <a:t>One important property of inverse trigonometric functions is that their domain is restricted to ensure that they have a unique output for every input. For example, the domain of arcsin(x) is restricted to -1 ≤ x ≤ 1, because the sine function is only defined in that range. This restriction ensures that the inverse trigonometric functions are well-defined and have a single-valued inverse.</a:t>
            </a:r>
          </a:p>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Graphs and Properties of Inverse Trigonometric Functions</a:t>
            </a:r>
          </a:p>
        </p:txBody>
      </p:sp>
      <p:sp>
        <p:nvSpPr>
          <p:cNvPr id="3" name="Content Placeholder 2"/>
          <p:cNvSpPr>
            <a:spLocks noGrp="1"/>
          </p:cNvSpPr>
          <p:nvPr>
            <p:ph idx="1"/>
          </p:nvPr>
        </p:nvSpPr>
        <p:spPr/>
        <p:txBody>
          <a:bodyPr/>
          <a:lstStyle/>
          <a:p>
            <a:r>
              <a:t>Another important property of inverse trigonometric functions is that they produce angles as outputs, typically expressed in radians or degrees, depending on the convention being used. For example, if we have arcsin(1/2), the output will be an angle whose sine is 1/2. In this case, the output would be π/6 radians or 30 degrees, as sin(π/6) = 1/2.</a:t>
            </a:r>
          </a:p>
          <a:p/>
          <a:p>
            <a:r>
              <a:t>Graphs of inverse trigonometric functions are typically restricted to certain portions of the trigonometric functions' graphs to ensure that they are indeed functions (i.e., have a single output for each input). For example, the graph of y = arcsin(x) is usually restricted to the interval -π/2 ≤ y ≤ π/2 to ensure that it is a function.</a:t>
            </a:r>
          </a:p>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Graphs and Properties of Inverse Trigonometric Functions</a:t>
            </a:r>
          </a:p>
        </p:txBody>
      </p:sp>
      <p:sp>
        <p:nvSpPr>
          <p:cNvPr id="3" name="Content Placeholder 2"/>
          <p:cNvSpPr>
            <a:spLocks noGrp="1"/>
          </p:cNvSpPr>
          <p:nvPr>
            <p:ph idx="1"/>
          </p:nvPr>
        </p:nvSpPr>
        <p:spPr/>
        <p:txBody>
          <a:bodyPr/>
          <a:lstStyle/>
          <a:p>
            <a:r>
              <a:t>The graphs of inverse trigonometric functions exhibit certain important properties, such as symmetry with respect to the line y = x. This means that reflecting the graph of the function across the line y = x produces the graph of its inverse. This symmetry property is a consequence of the definition of an inverse function.</a:t>
            </a:r>
          </a:p>
          <a:p/>
          <a:p>
            <a:r>
              <a:t>Inverse trigonometric functions are widely used in trigonometry, calculus, and other areas of mathematics and science. They are essential for solving equations involving trigonometric functions and for expressing certain relationships in terms of angles.</a:t>
            </a:r>
          </a:p>
          <a:p/>
          <a:p>
            <a:r>
              <a:t>Overall, understanding inverse trigonometric functions and their properties is crucial for mastering trigonometry and its applications in various fields of study.</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Inverse trigonometric functions are functions that "undo" the trigonometric functions. They are denoted with the prefix "arc" or "cosec" in front of the trigonometric function name. For example, the inverse of the sine function is denoted as arcsin (or sin^(-1)), the inverse of the cosine function is denoted as arccos (or cos^(-1)), and so on.</a:t>
            </a:r>
          </a:p>
          <a:p/>
          <a:p>
            <a:r>
              <a:t>One important property of inverse trigonometric functions is that their domain is restricted to ensure that they have a unique output for every input. For example, the domain of arcsin(x) is restricted to -1 ≤ x ≤ 1, because the sine function is only defined in that range. This restriction ensures that the inverse trigonometric functions are well-defined and have a single-valued inverse.</a:t>
            </a:r>
          </a:p>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Another important property of inverse trigonometric functions is that they produce angles as outputs, typically expressed in radians or degrees, depending on the convention being used. For example, if we have arcsin(1/2), the output will be an angle whose sine is 1/2. In this case, the output would be π/6 radians or 30 degrees, as sin(π/6) = 1/2.</a:t>
            </a:r>
          </a:p>
          <a:p/>
          <a:p>
            <a:r>
              <a:t>Graphs of inverse trigonometric functions are typically restricted to certain portions of the trigonometric functions' graphs to ensure that they are indeed functions (i.e., have a single output for each input). For example, the graph of y = arcsin(x) is usually restricted to the interval -π/2 ≤ y ≤ π/2 to ensure that it is a function.</a:t>
            </a:r>
          </a:p>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graphs of inverse trigonometric functions exhibit certain important properties, such as symmetry with respect to the line y = x. This means that reflecting the graph of the function across the line y = x produces the graph of its inverse. This symmetry property is a consequence of the definition of an inverse function.</a:t>
            </a:r>
          </a:p>
          <a:p/>
          <a:p>
            <a:r>
              <a:t>Inverse trigonometric functions are widely used in trigonometry, calculus, and other areas of mathematics and science. They are essential for solving equations involving trigonometric functions and for expressing certain relationships in terms of angles.</a:t>
            </a:r>
          </a:p>
          <a:p/>
          <a:p>
            <a:r>
              <a:t>Overall, understanding inverse trigonometric functions and their properties is crucial for mastering trigonometry and its applications in various fields of study.</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Trigonometric Applications</a:t>
            </a:r>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Trigonometric functions such as sine, cosine, and tangent are widely used in various real-world applications, including engineering, physics, navigation, and astronomy. In this context, "VI" refers to the sixth chapter or unit in a textbook or course syllabus that covers trigonometric applications.</a:t>
            </a:r>
          </a:p>
          <a:p/>
          <a:p>
            <a:r>
              <a:t>Below are some common trigonometric applications covered in the VI. Trigonometric Applications chapter:</a:t>
            </a:r>
          </a:p>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Trigonometric Applications</a:t>
            </a:r>
          </a:p>
        </p:txBody>
      </p:sp>
      <p:sp>
        <p:nvSpPr>
          <p:cNvPr id="3" name="Content Placeholder 2"/>
          <p:cNvSpPr>
            <a:spLocks noGrp="1"/>
          </p:cNvSpPr>
          <p:nvPr>
            <p:ph idx="1"/>
          </p:nvPr>
        </p:nvSpPr>
        <p:spPr/>
        <p:txBody>
          <a:bodyPr/>
          <a:lstStyle/>
          <a:p>
            <a:r>
              <a:t>1. **Surveying and Navigation**: Trigonometry is used in surveying to measure distances, heights, and angles in land surveying and construction. It is also used in navigation to determine the location of an object, such as a ship or aircraft, based on angles and distances measured from different reference points.</a:t>
            </a:r>
          </a:p>
          <a:p/>
          <a:p>
            <a:r>
              <a:t>2. **Physics**: Trigonometric functions are frequently used in physics to analyze and describe the motion of objects. For example, the projection of an object's motion at an angle can be analyzed using trigonometric functions to calculate its velocity, acceleration, and trajectory.</a:t>
            </a:r>
          </a:p>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