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 id="646" r:id="rId397"/>
    <p:sldId id="647" r:id="rId398"/>
    <p:sldId id="648" r:id="rId399"/>
    <p:sldId id="649" r:id="rId400"/>
    <p:sldId id="650" r:id="rId401"/>
    <p:sldId id="651" r:id="rId402"/>
    <p:sldId id="652" r:id="rId403"/>
    <p:sldId id="653" r:id="rId404"/>
    <p:sldId id="654" r:id="rId405"/>
    <p:sldId id="655" r:id="rId406"/>
    <p:sldId id="656" r:id="rId407"/>
    <p:sldId id="657" r:id="rId408"/>
    <p:sldId id="658" r:id="rId409"/>
    <p:sldId id="659" r:id="rId410"/>
    <p:sldId id="660" r:id="rId411"/>
    <p:sldId id="661" r:id="rId412"/>
    <p:sldId id="662" r:id="rId413"/>
    <p:sldId id="663" r:id="rId414"/>
    <p:sldId id="664" r:id="rId415"/>
    <p:sldId id="665" r:id="rId416"/>
    <p:sldId id="666" r:id="rId417"/>
    <p:sldId id="667" r:id="rId418"/>
    <p:sldId id="668" r:id="rId419"/>
    <p:sldId id="669" r:id="rId420"/>
    <p:sldId id="670" r:id="rId421"/>
    <p:sldId id="671" r:id="rId422"/>
    <p:sldId id="672" r:id="rId423"/>
    <p:sldId id="673" r:id="rId424"/>
    <p:sldId id="674" r:id="rId425"/>
    <p:sldId id="675" r:id="rId426"/>
    <p:sldId id="676" r:id="rId427"/>
    <p:sldId id="677" r:id="rId428"/>
    <p:sldId id="678" r:id="rId429"/>
    <p:sldId id="679" r:id="rId430"/>
    <p:sldId id="680" r:id="rId431"/>
    <p:sldId id="681" r:id="rId432"/>
    <p:sldId id="682" r:id="rId433"/>
    <p:sldId id="683" r:id="rId434"/>
    <p:sldId id="684" r:id="rId435"/>
    <p:sldId id="685" r:id="rId436"/>
    <p:sldId id="686" r:id="rId437"/>
    <p:sldId id="687" r:id="rId438"/>
    <p:sldId id="688" r:id="rId439"/>
    <p:sldId id="689" r:id="rId440"/>
    <p:sldId id="690" r:id="rId441"/>
    <p:sldId id="691" r:id="rId442"/>
    <p:sldId id="692" r:id="rId443"/>
    <p:sldId id="693" r:id="rId444"/>
    <p:sldId id="694" r:id="rId445"/>
    <p:sldId id="695" r:id="rId446"/>
    <p:sldId id="696" r:id="rId447"/>
    <p:sldId id="697" r:id="rId448"/>
    <p:sldId id="698" r:id="rId449"/>
    <p:sldId id="699" r:id="rId450"/>
    <p:sldId id="700" r:id="rId451"/>
    <p:sldId id="701" r:id="rId452"/>
    <p:sldId id="702" r:id="rId453"/>
    <p:sldId id="703" r:id="rId454"/>
    <p:sldId id="704" r:id="rId455"/>
    <p:sldId id="705" r:id="rId456"/>
    <p:sldId id="706" r:id="rId457"/>
    <p:sldId id="707" r:id="rId458"/>
    <p:sldId id="708" r:id="rId459"/>
    <p:sldId id="709" r:id="rId460"/>
    <p:sldId id="710" r:id="rId461"/>
    <p:sldId id="711" r:id="rId462"/>
    <p:sldId id="712" r:id="rId463"/>
    <p:sldId id="713" r:id="rId464"/>
    <p:sldId id="714" r:id="rId465"/>
    <p:sldId id="715" r:id="rId466"/>
    <p:sldId id="716" r:id="rId467"/>
    <p:sldId id="717" r:id="rId468"/>
    <p:sldId id="718" r:id="rId469"/>
    <p:sldId id="719" r:id="rId470"/>
    <p:sldId id="720" r:id="rId471"/>
    <p:sldId id="721" r:id="rId472"/>
    <p:sldId id="722" r:id="rId473"/>
    <p:sldId id="723" r:id="rId474"/>
    <p:sldId id="724" r:id="rId475"/>
    <p:sldId id="725" r:id="rId476"/>
    <p:sldId id="726" r:id="rId477"/>
    <p:sldId id="727" r:id="rId478"/>
    <p:sldId id="728" r:id="rId479"/>
    <p:sldId id="729" r:id="rId480"/>
    <p:sldId id="730" r:id="rId481"/>
    <p:sldId id="731" r:id="rId482"/>
    <p:sldId id="732" r:id="rId483"/>
    <p:sldId id="733" r:id="rId484"/>
    <p:sldId id="734" r:id="rId485"/>
    <p:sldId id="735" r:id="rId486"/>
    <p:sldId id="736" r:id="rId487"/>
    <p:sldId id="737" r:id="rId488"/>
    <p:sldId id="738" r:id="rId489"/>
    <p:sldId id="739" r:id="rId490"/>
    <p:sldId id="740" r:id="rId491"/>
    <p:sldId id="741" r:id="rId492"/>
    <p:sldId id="742" r:id="rId493"/>
    <p:sldId id="743" r:id="rId494"/>
    <p:sldId id="744" r:id="rId495"/>
    <p:sldId id="745" r:id="rId496"/>
    <p:sldId id="746" r:id="rId497"/>
    <p:sldId id="747" r:id="rId498"/>
    <p:sldId id="748" r:id="rId499"/>
    <p:sldId id="749" r:id="rId500"/>
    <p:sldId id="750" r:id="rId501"/>
    <p:sldId id="751" r:id="rId502"/>
    <p:sldId id="752" r:id="rId503"/>
    <p:sldId id="753" r:id="rId504"/>
    <p:sldId id="754" r:id="rId505"/>
    <p:sldId id="755" r:id="rId506"/>
    <p:sldId id="756" r:id="rId507"/>
    <p:sldId id="757" r:id="rId508"/>
    <p:sldId id="758" r:id="rId509"/>
    <p:sldId id="759" r:id="rId510"/>
    <p:sldId id="760" r:id="rId511"/>
    <p:sldId id="761" r:id="rId512"/>
    <p:sldId id="762" r:id="rId513"/>
    <p:sldId id="763" r:id="rId514"/>
    <p:sldId id="764" r:id="rId515"/>
    <p:sldId id="765" r:id="rId516"/>
    <p:sldId id="766" r:id="rId517"/>
    <p:sldId id="767" r:id="rId518"/>
    <p:sldId id="768" r:id="rId519"/>
    <p:sldId id="769" r:id="rId520"/>
    <p:sldId id="770" r:id="rId521"/>
    <p:sldId id="771" r:id="rId522"/>
    <p:sldId id="772" r:id="rId523"/>
    <p:sldId id="773" r:id="rId524"/>
    <p:sldId id="774" r:id="rId525"/>
    <p:sldId id="775" r:id="rId526"/>
    <p:sldId id="776" r:id="rId527"/>
    <p:sldId id="777" r:id="rId528"/>
    <p:sldId id="778" r:id="rId529"/>
    <p:sldId id="779" r:id="rId530"/>
    <p:sldId id="780" r:id="rId531"/>
    <p:sldId id="781" r:id="rId532"/>
    <p:sldId id="782" r:id="rId533"/>
    <p:sldId id="783" r:id="rId534"/>
    <p:sldId id="784" r:id="rId535"/>
    <p:sldId id="785" r:id="rId536"/>
    <p:sldId id="786" r:id="rId537"/>
    <p:sldId id="787" r:id="rId538"/>
    <p:sldId id="788" r:id="rId539"/>
    <p:sldId id="789" r:id="rId540"/>
    <p:sldId id="790" r:id="rId541"/>
    <p:sldId id="791" r:id="rId542"/>
    <p:sldId id="792" r:id="rId543"/>
    <p:sldId id="793" r:id="rId544"/>
    <p:sldId id="794" r:id="rId545"/>
    <p:sldId id="795" r:id="rId546"/>
    <p:sldId id="796" r:id="rId547"/>
    <p:sldId id="797" r:id="rId548"/>
    <p:sldId id="798" r:id="rId549"/>
    <p:sldId id="799" r:id="rId550"/>
    <p:sldId id="800" r:id="rId551"/>
    <p:sldId id="801" r:id="rId5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 Id="rId353" Type="http://schemas.openxmlformats.org/officeDocument/2006/relationships/slide" Target="slides/slide347.xml"/><Relationship Id="rId354" Type="http://schemas.openxmlformats.org/officeDocument/2006/relationships/slide" Target="slides/slide348.xml"/><Relationship Id="rId355" Type="http://schemas.openxmlformats.org/officeDocument/2006/relationships/slide" Target="slides/slide349.xml"/><Relationship Id="rId356" Type="http://schemas.openxmlformats.org/officeDocument/2006/relationships/slide" Target="slides/slide350.xml"/><Relationship Id="rId357" Type="http://schemas.openxmlformats.org/officeDocument/2006/relationships/slide" Target="slides/slide351.xml"/><Relationship Id="rId358" Type="http://schemas.openxmlformats.org/officeDocument/2006/relationships/slide" Target="slides/slide352.xml"/><Relationship Id="rId359" Type="http://schemas.openxmlformats.org/officeDocument/2006/relationships/slide" Target="slides/slide353.xml"/><Relationship Id="rId360" Type="http://schemas.openxmlformats.org/officeDocument/2006/relationships/slide" Target="slides/slide354.xml"/><Relationship Id="rId361" Type="http://schemas.openxmlformats.org/officeDocument/2006/relationships/slide" Target="slides/slide355.xml"/><Relationship Id="rId362" Type="http://schemas.openxmlformats.org/officeDocument/2006/relationships/slide" Target="slides/slide356.xml"/><Relationship Id="rId363" Type="http://schemas.openxmlformats.org/officeDocument/2006/relationships/slide" Target="slides/slide357.xml"/><Relationship Id="rId364" Type="http://schemas.openxmlformats.org/officeDocument/2006/relationships/slide" Target="slides/slide358.xml"/><Relationship Id="rId365" Type="http://schemas.openxmlformats.org/officeDocument/2006/relationships/slide" Target="slides/slide359.xml"/><Relationship Id="rId366" Type="http://schemas.openxmlformats.org/officeDocument/2006/relationships/slide" Target="slides/slide360.xml"/><Relationship Id="rId367" Type="http://schemas.openxmlformats.org/officeDocument/2006/relationships/slide" Target="slides/slide361.xml"/><Relationship Id="rId368" Type="http://schemas.openxmlformats.org/officeDocument/2006/relationships/slide" Target="slides/slide362.xml"/><Relationship Id="rId369" Type="http://schemas.openxmlformats.org/officeDocument/2006/relationships/slide" Target="slides/slide363.xml"/><Relationship Id="rId370" Type="http://schemas.openxmlformats.org/officeDocument/2006/relationships/slide" Target="slides/slide364.xml"/><Relationship Id="rId371" Type="http://schemas.openxmlformats.org/officeDocument/2006/relationships/slide" Target="slides/slide365.xml"/><Relationship Id="rId372" Type="http://schemas.openxmlformats.org/officeDocument/2006/relationships/slide" Target="slides/slide366.xml"/><Relationship Id="rId373" Type="http://schemas.openxmlformats.org/officeDocument/2006/relationships/slide" Target="slides/slide367.xml"/><Relationship Id="rId374" Type="http://schemas.openxmlformats.org/officeDocument/2006/relationships/slide" Target="slides/slide368.xml"/><Relationship Id="rId375" Type="http://schemas.openxmlformats.org/officeDocument/2006/relationships/slide" Target="slides/slide369.xml"/><Relationship Id="rId376" Type="http://schemas.openxmlformats.org/officeDocument/2006/relationships/slide" Target="slides/slide370.xml"/><Relationship Id="rId377" Type="http://schemas.openxmlformats.org/officeDocument/2006/relationships/slide" Target="slides/slide371.xml"/><Relationship Id="rId378" Type="http://schemas.openxmlformats.org/officeDocument/2006/relationships/slide" Target="slides/slide372.xml"/><Relationship Id="rId379" Type="http://schemas.openxmlformats.org/officeDocument/2006/relationships/slide" Target="slides/slide373.xml"/><Relationship Id="rId380" Type="http://schemas.openxmlformats.org/officeDocument/2006/relationships/slide" Target="slides/slide374.xml"/><Relationship Id="rId381" Type="http://schemas.openxmlformats.org/officeDocument/2006/relationships/slide" Target="slides/slide375.xml"/><Relationship Id="rId382" Type="http://schemas.openxmlformats.org/officeDocument/2006/relationships/slide" Target="slides/slide376.xml"/><Relationship Id="rId383" Type="http://schemas.openxmlformats.org/officeDocument/2006/relationships/slide" Target="slides/slide377.xml"/><Relationship Id="rId384" Type="http://schemas.openxmlformats.org/officeDocument/2006/relationships/slide" Target="slides/slide378.xml"/><Relationship Id="rId385" Type="http://schemas.openxmlformats.org/officeDocument/2006/relationships/slide" Target="slides/slide379.xml"/><Relationship Id="rId386" Type="http://schemas.openxmlformats.org/officeDocument/2006/relationships/slide" Target="slides/slide380.xml"/><Relationship Id="rId387" Type="http://schemas.openxmlformats.org/officeDocument/2006/relationships/slide" Target="slides/slide381.xml"/><Relationship Id="rId388" Type="http://schemas.openxmlformats.org/officeDocument/2006/relationships/slide" Target="slides/slide382.xml"/><Relationship Id="rId389" Type="http://schemas.openxmlformats.org/officeDocument/2006/relationships/slide" Target="slides/slide383.xml"/><Relationship Id="rId390" Type="http://schemas.openxmlformats.org/officeDocument/2006/relationships/slide" Target="slides/slide384.xml"/><Relationship Id="rId391" Type="http://schemas.openxmlformats.org/officeDocument/2006/relationships/slide" Target="slides/slide385.xml"/><Relationship Id="rId392" Type="http://schemas.openxmlformats.org/officeDocument/2006/relationships/slide" Target="slides/slide386.xml"/><Relationship Id="rId393" Type="http://schemas.openxmlformats.org/officeDocument/2006/relationships/slide" Target="slides/slide387.xml"/><Relationship Id="rId394" Type="http://schemas.openxmlformats.org/officeDocument/2006/relationships/slide" Target="slides/slide388.xml"/><Relationship Id="rId395" Type="http://schemas.openxmlformats.org/officeDocument/2006/relationships/slide" Target="slides/slide389.xml"/><Relationship Id="rId396" Type="http://schemas.openxmlformats.org/officeDocument/2006/relationships/slide" Target="slides/slide390.xml"/><Relationship Id="rId397" Type="http://schemas.openxmlformats.org/officeDocument/2006/relationships/slide" Target="slides/slide391.xml"/><Relationship Id="rId398" Type="http://schemas.openxmlformats.org/officeDocument/2006/relationships/slide" Target="slides/slide392.xml"/><Relationship Id="rId399" Type="http://schemas.openxmlformats.org/officeDocument/2006/relationships/slide" Target="slides/slide393.xml"/><Relationship Id="rId400" Type="http://schemas.openxmlformats.org/officeDocument/2006/relationships/slide" Target="slides/slide394.xml"/><Relationship Id="rId401" Type="http://schemas.openxmlformats.org/officeDocument/2006/relationships/slide" Target="slides/slide395.xml"/><Relationship Id="rId402" Type="http://schemas.openxmlformats.org/officeDocument/2006/relationships/slide" Target="slides/slide396.xml"/><Relationship Id="rId403" Type="http://schemas.openxmlformats.org/officeDocument/2006/relationships/slide" Target="slides/slide397.xml"/><Relationship Id="rId404" Type="http://schemas.openxmlformats.org/officeDocument/2006/relationships/slide" Target="slides/slide398.xml"/><Relationship Id="rId405" Type="http://schemas.openxmlformats.org/officeDocument/2006/relationships/slide" Target="slides/slide399.xml"/><Relationship Id="rId406" Type="http://schemas.openxmlformats.org/officeDocument/2006/relationships/slide" Target="slides/slide400.xml"/><Relationship Id="rId407" Type="http://schemas.openxmlformats.org/officeDocument/2006/relationships/slide" Target="slides/slide401.xml"/><Relationship Id="rId408" Type="http://schemas.openxmlformats.org/officeDocument/2006/relationships/slide" Target="slides/slide402.xml"/><Relationship Id="rId409" Type="http://schemas.openxmlformats.org/officeDocument/2006/relationships/slide" Target="slides/slide403.xml"/><Relationship Id="rId410" Type="http://schemas.openxmlformats.org/officeDocument/2006/relationships/slide" Target="slides/slide404.xml"/><Relationship Id="rId411" Type="http://schemas.openxmlformats.org/officeDocument/2006/relationships/slide" Target="slides/slide405.xml"/><Relationship Id="rId412" Type="http://schemas.openxmlformats.org/officeDocument/2006/relationships/slide" Target="slides/slide406.xml"/><Relationship Id="rId413" Type="http://schemas.openxmlformats.org/officeDocument/2006/relationships/slide" Target="slides/slide407.xml"/><Relationship Id="rId414" Type="http://schemas.openxmlformats.org/officeDocument/2006/relationships/slide" Target="slides/slide408.xml"/><Relationship Id="rId415" Type="http://schemas.openxmlformats.org/officeDocument/2006/relationships/slide" Target="slides/slide409.xml"/><Relationship Id="rId416" Type="http://schemas.openxmlformats.org/officeDocument/2006/relationships/slide" Target="slides/slide410.xml"/><Relationship Id="rId417" Type="http://schemas.openxmlformats.org/officeDocument/2006/relationships/slide" Target="slides/slide411.xml"/><Relationship Id="rId418" Type="http://schemas.openxmlformats.org/officeDocument/2006/relationships/slide" Target="slides/slide412.xml"/><Relationship Id="rId419" Type="http://schemas.openxmlformats.org/officeDocument/2006/relationships/slide" Target="slides/slide413.xml"/><Relationship Id="rId420" Type="http://schemas.openxmlformats.org/officeDocument/2006/relationships/slide" Target="slides/slide414.xml"/><Relationship Id="rId421" Type="http://schemas.openxmlformats.org/officeDocument/2006/relationships/slide" Target="slides/slide415.xml"/><Relationship Id="rId422" Type="http://schemas.openxmlformats.org/officeDocument/2006/relationships/slide" Target="slides/slide416.xml"/><Relationship Id="rId423" Type="http://schemas.openxmlformats.org/officeDocument/2006/relationships/slide" Target="slides/slide417.xml"/><Relationship Id="rId424" Type="http://schemas.openxmlformats.org/officeDocument/2006/relationships/slide" Target="slides/slide418.xml"/><Relationship Id="rId425" Type="http://schemas.openxmlformats.org/officeDocument/2006/relationships/slide" Target="slides/slide419.xml"/><Relationship Id="rId426" Type="http://schemas.openxmlformats.org/officeDocument/2006/relationships/slide" Target="slides/slide420.xml"/><Relationship Id="rId427" Type="http://schemas.openxmlformats.org/officeDocument/2006/relationships/slide" Target="slides/slide421.xml"/><Relationship Id="rId428" Type="http://schemas.openxmlformats.org/officeDocument/2006/relationships/slide" Target="slides/slide422.xml"/><Relationship Id="rId429" Type="http://schemas.openxmlformats.org/officeDocument/2006/relationships/slide" Target="slides/slide423.xml"/><Relationship Id="rId430" Type="http://schemas.openxmlformats.org/officeDocument/2006/relationships/slide" Target="slides/slide424.xml"/><Relationship Id="rId431" Type="http://schemas.openxmlformats.org/officeDocument/2006/relationships/slide" Target="slides/slide425.xml"/><Relationship Id="rId432" Type="http://schemas.openxmlformats.org/officeDocument/2006/relationships/slide" Target="slides/slide426.xml"/><Relationship Id="rId433" Type="http://schemas.openxmlformats.org/officeDocument/2006/relationships/slide" Target="slides/slide427.xml"/><Relationship Id="rId434" Type="http://schemas.openxmlformats.org/officeDocument/2006/relationships/slide" Target="slides/slide428.xml"/><Relationship Id="rId435" Type="http://schemas.openxmlformats.org/officeDocument/2006/relationships/slide" Target="slides/slide429.xml"/><Relationship Id="rId436" Type="http://schemas.openxmlformats.org/officeDocument/2006/relationships/slide" Target="slides/slide430.xml"/><Relationship Id="rId437" Type="http://schemas.openxmlformats.org/officeDocument/2006/relationships/slide" Target="slides/slide431.xml"/><Relationship Id="rId438" Type="http://schemas.openxmlformats.org/officeDocument/2006/relationships/slide" Target="slides/slide432.xml"/><Relationship Id="rId439" Type="http://schemas.openxmlformats.org/officeDocument/2006/relationships/slide" Target="slides/slide433.xml"/><Relationship Id="rId440" Type="http://schemas.openxmlformats.org/officeDocument/2006/relationships/slide" Target="slides/slide434.xml"/><Relationship Id="rId441" Type="http://schemas.openxmlformats.org/officeDocument/2006/relationships/slide" Target="slides/slide435.xml"/><Relationship Id="rId442" Type="http://schemas.openxmlformats.org/officeDocument/2006/relationships/slide" Target="slides/slide436.xml"/><Relationship Id="rId443" Type="http://schemas.openxmlformats.org/officeDocument/2006/relationships/slide" Target="slides/slide437.xml"/><Relationship Id="rId444" Type="http://schemas.openxmlformats.org/officeDocument/2006/relationships/slide" Target="slides/slide438.xml"/><Relationship Id="rId445" Type="http://schemas.openxmlformats.org/officeDocument/2006/relationships/slide" Target="slides/slide439.xml"/><Relationship Id="rId446" Type="http://schemas.openxmlformats.org/officeDocument/2006/relationships/slide" Target="slides/slide440.xml"/><Relationship Id="rId447" Type="http://schemas.openxmlformats.org/officeDocument/2006/relationships/slide" Target="slides/slide441.xml"/><Relationship Id="rId448" Type="http://schemas.openxmlformats.org/officeDocument/2006/relationships/slide" Target="slides/slide442.xml"/><Relationship Id="rId449" Type="http://schemas.openxmlformats.org/officeDocument/2006/relationships/slide" Target="slides/slide443.xml"/><Relationship Id="rId450" Type="http://schemas.openxmlformats.org/officeDocument/2006/relationships/slide" Target="slides/slide444.xml"/><Relationship Id="rId451" Type="http://schemas.openxmlformats.org/officeDocument/2006/relationships/slide" Target="slides/slide445.xml"/><Relationship Id="rId452" Type="http://schemas.openxmlformats.org/officeDocument/2006/relationships/slide" Target="slides/slide446.xml"/><Relationship Id="rId453" Type="http://schemas.openxmlformats.org/officeDocument/2006/relationships/slide" Target="slides/slide447.xml"/><Relationship Id="rId454" Type="http://schemas.openxmlformats.org/officeDocument/2006/relationships/slide" Target="slides/slide448.xml"/><Relationship Id="rId455" Type="http://schemas.openxmlformats.org/officeDocument/2006/relationships/slide" Target="slides/slide449.xml"/><Relationship Id="rId456" Type="http://schemas.openxmlformats.org/officeDocument/2006/relationships/slide" Target="slides/slide450.xml"/><Relationship Id="rId457" Type="http://schemas.openxmlformats.org/officeDocument/2006/relationships/slide" Target="slides/slide451.xml"/><Relationship Id="rId458" Type="http://schemas.openxmlformats.org/officeDocument/2006/relationships/slide" Target="slides/slide452.xml"/><Relationship Id="rId459" Type="http://schemas.openxmlformats.org/officeDocument/2006/relationships/slide" Target="slides/slide453.xml"/><Relationship Id="rId460" Type="http://schemas.openxmlformats.org/officeDocument/2006/relationships/slide" Target="slides/slide454.xml"/><Relationship Id="rId461" Type="http://schemas.openxmlformats.org/officeDocument/2006/relationships/slide" Target="slides/slide455.xml"/><Relationship Id="rId462" Type="http://schemas.openxmlformats.org/officeDocument/2006/relationships/slide" Target="slides/slide456.xml"/><Relationship Id="rId463" Type="http://schemas.openxmlformats.org/officeDocument/2006/relationships/slide" Target="slides/slide457.xml"/><Relationship Id="rId464" Type="http://schemas.openxmlformats.org/officeDocument/2006/relationships/slide" Target="slides/slide458.xml"/><Relationship Id="rId465" Type="http://schemas.openxmlformats.org/officeDocument/2006/relationships/slide" Target="slides/slide459.xml"/><Relationship Id="rId466" Type="http://schemas.openxmlformats.org/officeDocument/2006/relationships/slide" Target="slides/slide460.xml"/><Relationship Id="rId467" Type="http://schemas.openxmlformats.org/officeDocument/2006/relationships/slide" Target="slides/slide461.xml"/><Relationship Id="rId468" Type="http://schemas.openxmlformats.org/officeDocument/2006/relationships/slide" Target="slides/slide462.xml"/><Relationship Id="rId469" Type="http://schemas.openxmlformats.org/officeDocument/2006/relationships/slide" Target="slides/slide463.xml"/><Relationship Id="rId470" Type="http://schemas.openxmlformats.org/officeDocument/2006/relationships/slide" Target="slides/slide464.xml"/><Relationship Id="rId471" Type="http://schemas.openxmlformats.org/officeDocument/2006/relationships/slide" Target="slides/slide465.xml"/><Relationship Id="rId472" Type="http://schemas.openxmlformats.org/officeDocument/2006/relationships/slide" Target="slides/slide466.xml"/><Relationship Id="rId473" Type="http://schemas.openxmlformats.org/officeDocument/2006/relationships/slide" Target="slides/slide467.xml"/><Relationship Id="rId474" Type="http://schemas.openxmlformats.org/officeDocument/2006/relationships/slide" Target="slides/slide468.xml"/><Relationship Id="rId475" Type="http://schemas.openxmlformats.org/officeDocument/2006/relationships/slide" Target="slides/slide469.xml"/><Relationship Id="rId476" Type="http://schemas.openxmlformats.org/officeDocument/2006/relationships/slide" Target="slides/slide470.xml"/><Relationship Id="rId477" Type="http://schemas.openxmlformats.org/officeDocument/2006/relationships/slide" Target="slides/slide471.xml"/><Relationship Id="rId478" Type="http://schemas.openxmlformats.org/officeDocument/2006/relationships/slide" Target="slides/slide472.xml"/><Relationship Id="rId479" Type="http://schemas.openxmlformats.org/officeDocument/2006/relationships/slide" Target="slides/slide473.xml"/><Relationship Id="rId480" Type="http://schemas.openxmlformats.org/officeDocument/2006/relationships/slide" Target="slides/slide474.xml"/><Relationship Id="rId481" Type="http://schemas.openxmlformats.org/officeDocument/2006/relationships/slide" Target="slides/slide475.xml"/><Relationship Id="rId482" Type="http://schemas.openxmlformats.org/officeDocument/2006/relationships/slide" Target="slides/slide476.xml"/><Relationship Id="rId483" Type="http://schemas.openxmlformats.org/officeDocument/2006/relationships/slide" Target="slides/slide477.xml"/><Relationship Id="rId484" Type="http://schemas.openxmlformats.org/officeDocument/2006/relationships/slide" Target="slides/slide478.xml"/><Relationship Id="rId485" Type="http://schemas.openxmlformats.org/officeDocument/2006/relationships/slide" Target="slides/slide479.xml"/><Relationship Id="rId486" Type="http://schemas.openxmlformats.org/officeDocument/2006/relationships/slide" Target="slides/slide480.xml"/><Relationship Id="rId487" Type="http://schemas.openxmlformats.org/officeDocument/2006/relationships/slide" Target="slides/slide481.xml"/><Relationship Id="rId488" Type="http://schemas.openxmlformats.org/officeDocument/2006/relationships/slide" Target="slides/slide482.xml"/><Relationship Id="rId489" Type="http://schemas.openxmlformats.org/officeDocument/2006/relationships/slide" Target="slides/slide483.xml"/><Relationship Id="rId490" Type="http://schemas.openxmlformats.org/officeDocument/2006/relationships/slide" Target="slides/slide484.xml"/><Relationship Id="rId491" Type="http://schemas.openxmlformats.org/officeDocument/2006/relationships/slide" Target="slides/slide485.xml"/><Relationship Id="rId492" Type="http://schemas.openxmlformats.org/officeDocument/2006/relationships/slide" Target="slides/slide486.xml"/><Relationship Id="rId493" Type="http://schemas.openxmlformats.org/officeDocument/2006/relationships/slide" Target="slides/slide487.xml"/><Relationship Id="rId494" Type="http://schemas.openxmlformats.org/officeDocument/2006/relationships/slide" Target="slides/slide488.xml"/><Relationship Id="rId495" Type="http://schemas.openxmlformats.org/officeDocument/2006/relationships/slide" Target="slides/slide489.xml"/><Relationship Id="rId496" Type="http://schemas.openxmlformats.org/officeDocument/2006/relationships/slide" Target="slides/slide490.xml"/><Relationship Id="rId497" Type="http://schemas.openxmlformats.org/officeDocument/2006/relationships/slide" Target="slides/slide491.xml"/><Relationship Id="rId498" Type="http://schemas.openxmlformats.org/officeDocument/2006/relationships/slide" Target="slides/slide492.xml"/><Relationship Id="rId499" Type="http://schemas.openxmlformats.org/officeDocument/2006/relationships/slide" Target="slides/slide493.xml"/><Relationship Id="rId500" Type="http://schemas.openxmlformats.org/officeDocument/2006/relationships/slide" Target="slides/slide494.xml"/><Relationship Id="rId501" Type="http://schemas.openxmlformats.org/officeDocument/2006/relationships/slide" Target="slides/slide495.xml"/><Relationship Id="rId502" Type="http://schemas.openxmlformats.org/officeDocument/2006/relationships/slide" Target="slides/slide496.xml"/><Relationship Id="rId503" Type="http://schemas.openxmlformats.org/officeDocument/2006/relationships/slide" Target="slides/slide497.xml"/><Relationship Id="rId504" Type="http://schemas.openxmlformats.org/officeDocument/2006/relationships/slide" Target="slides/slide498.xml"/><Relationship Id="rId505" Type="http://schemas.openxmlformats.org/officeDocument/2006/relationships/slide" Target="slides/slide499.xml"/><Relationship Id="rId506" Type="http://schemas.openxmlformats.org/officeDocument/2006/relationships/slide" Target="slides/slide500.xml"/><Relationship Id="rId507" Type="http://schemas.openxmlformats.org/officeDocument/2006/relationships/slide" Target="slides/slide501.xml"/><Relationship Id="rId508" Type="http://schemas.openxmlformats.org/officeDocument/2006/relationships/slide" Target="slides/slide502.xml"/><Relationship Id="rId509" Type="http://schemas.openxmlformats.org/officeDocument/2006/relationships/slide" Target="slides/slide503.xml"/><Relationship Id="rId510" Type="http://schemas.openxmlformats.org/officeDocument/2006/relationships/slide" Target="slides/slide504.xml"/><Relationship Id="rId511" Type="http://schemas.openxmlformats.org/officeDocument/2006/relationships/slide" Target="slides/slide505.xml"/><Relationship Id="rId512" Type="http://schemas.openxmlformats.org/officeDocument/2006/relationships/slide" Target="slides/slide506.xml"/><Relationship Id="rId513" Type="http://schemas.openxmlformats.org/officeDocument/2006/relationships/slide" Target="slides/slide507.xml"/><Relationship Id="rId514" Type="http://schemas.openxmlformats.org/officeDocument/2006/relationships/slide" Target="slides/slide508.xml"/><Relationship Id="rId515" Type="http://schemas.openxmlformats.org/officeDocument/2006/relationships/slide" Target="slides/slide509.xml"/><Relationship Id="rId516" Type="http://schemas.openxmlformats.org/officeDocument/2006/relationships/slide" Target="slides/slide510.xml"/><Relationship Id="rId517" Type="http://schemas.openxmlformats.org/officeDocument/2006/relationships/slide" Target="slides/slide511.xml"/><Relationship Id="rId518" Type="http://schemas.openxmlformats.org/officeDocument/2006/relationships/slide" Target="slides/slide512.xml"/><Relationship Id="rId519" Type="http://schemas.openxmlformats.org/officeDocument/2006/relationships/slide" Target="slides/slide513.xml"/><Relationship Id="rId520" Type="http://schemas.openxmlformats.org/officeDocument/2006/relationships/slide" Target="slides/slide514.xml"/><Relationship Id="rId521" Type="http://schemas.openxmlformats.org/officeDocument/2006/relationships/slide" Target="slides/slide515.xml"/><Relationship Id="rId522" Type="http://schemas.openxmlformats.org/officeDocument/2006/relationships/slide" Target="slides/slide516.xml"/><Relationship Id="rId523" Type="http://schemas.openxmlformats.org/officeDocument/2006/relationships/slide" Target="slides/slide517.xml"/><Relationship Id="rId524" Type="http://schemas.openxmlformats.org/officeDocument/2006/relationships/slide" Target="slides/slide518.xml"/><Relationship Id="rId525" Type="http://schemas.openxmlformats.org/officeDocument/2006/relationships/slide" Target="slides/slide519.xml"/><Relationship Id="rId526" Type="http://schemas.openxmlformats.org/officeDocument/2006/relationships/slide" Target="slides/slide520.xml"/><Relationship Id="rId527" Type="http://schemas.openxmlformats.org/officeDocument/2006/relationships/slide" Target="slides/slide521.xml"/><Relationship Id="rId528" Type="http://schemas.openxmlformats.org/officeDocument/2006/relationships/slide" Target="slides/slide522.xml"/><Relationship Id="rId529" Type="http://schemas.openxmlformats.org/officeDocument/2006/relationships/slide" Target="slides/slide523.xml"/><Relationship Id="rId530" Type="http://schemas.openxmlformats.org/officeDocument/2006/relationships/slide" Target="slides/slide524.xml"/><Relationship Id="rId531" Type="http://schemas.openxmlformats.org/officeDocument/2006/relationships/slide" Target="slides/slide525.xml"/><Relationship Id="rId532" Type="http://schemas.openxmlformats.org/officeDocument/2006/relationships/slide" Target="slides/slide526.xml"/><Relationship Id="rId533" Type="http://schemas.openxmlformats.org/officeDocument/2006/relationships/slide" Target="slides/slide527.xml"/><Relationship Id="rId534" Type="http://schemas.openxmlformats.org/officeDocument/2006/relationships/slide" Target="slides/slide528.xml"/><Relationship Id="rId535" Type="http://schemas.openxmlformats.org/officeDocument/2006/relationships/slide" Target="slides/slide529.xml"/><Relationship Id="rId536" Type="http://schemas.openxmlformats.org/officeDocument/2006/relationships/slide" Target="slides/slide530.xml"/><Relationship Id="rId537" Type="http://schemas.openxmlformats.org/officeDocument/2006/relationships/slide" Target="slides/slide531.xml"/><Relationship Id="rId538" Type="http://schemas.openxmlformats.org/officeDocument/2006/relationships/slide" Target="slides/slide532.xml"/><Relationship Id="rId539" Type="http://schemas.openxmlformats.org/officeDocument/2006/relationships/slide" Target="slides/slide533.xml"/><Relationship Id="rId540" Type="http://schemas.openxmlformats.org/officeDocument/2006/relationships/slide" Target="slides/slide534.xml"/><Relationship Id="rId541" Type="http://schemas.openxmlformats.org/officeDocument/2006/relationships/slide" Target="slides/slide535.xml"/><Relationship Id="rId542" Type="http://schemas.openxmlformats.org/officeDocument/2006/relationships/slide" Target="slides/slide536.xml"/><Relationship Id="rId543" Type="http://schemas.openxmlformats.org/officeDocument/2006/relationships/slide" Target="slides/slide537.xml"/><Relationship Id="rId544" Type="http://schemas.openxmlformats.org/officeDocument/2006/relationships/slide" Target="slides/slide538.xml"/><Relationship Id="rId545" Type="http://schemas.openxmlformats.org/officeDocument/2006/relationships/slide" Target="slides/slide539.xml"/><Relationship Id="rId546" Type="http://schemas.openxmlformats.org/officeDocument/2006/relationships/slide" Target="slides/slide540.xml"/><Relationship Id="rId547" Type="http://schemas.openxmlformats.org/officeDocument/2006/relationships/slide" Target="slides/slide541.xml"/><Relationship Id="rId548" Type="http://schemas.openxmlformats.org/officeDocument/2006/relationships/slide" Target="slides/slide542.xml"/><Relationship Id="rId549" Type="http://schemas.openxmlformats.org/officeDocument/2006/relationships/slide" Target="slides/slide543.xml"/><Relationship Id="rId550" Type="http://schemas.openxmlformats.org/officeDocument/2006/relationships/slide" Target="slides/slide544.xml"/><Relationship Id="rId551" Type="http://schemas.openxmlformats.org/officeDocument/2006/relationships/slide" Target="slides/slide545.xml"/><Relationship Id="rId552" Type="http://schemas.openxmlformats.org/officeDocument/2006/relationships/slide" Target="slides/slide5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**Organization**: The Table of Contents is organized hierarchically, with main sections listed first, followed by subsections. This structure helps readers understand the flow of the document and easily locate specific chapters or topics.</a:t>
            </a:r>
          </a:p>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Properties</a:t>
            </a:r>
          </a:p>
        </p:txBody>
      </p:sp>
      <p:sp>
        <p:nvSpPr>
          <p:cNvPr id="3" name="Content Placeholder 2"/>
          <p:cNvSpPr>
            <a:spLocks noGrp="1"/>
          </p:cNvSpPr>
          <p:nvPr>
            <p:ph idx="1"/>
          </p:nvPr>
        </p:nvSpPr>
        <p:spPr/>
        <p:txBody>
          <a:bodyPr/>
          <a:lstStyle/>
          <a:p>
            <a:r>
              <a:t>Examples and Properties are two important elements in mathematics and other fields of study that help in understanding concepts and theories. Let's delve deeper into each of these:</a:t>
            </a:r>
          </a:p>
          <a:p/>
          <a:p>
            <a:r>
              <a:t>1. Examples:</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Properties</a:t>
            </a:r>
          </a:p>
        </p:txBody>
      </p:sp>
      <p:sp>
        <p:nvSpPr>
          <p:cNvPr id="3" name="Content Placeholder 2"/>
          <p:cNvSpPr>
            <a:spLocks noGrp="1"/>
          </p:cNvSpPr>
          <p:nvPr>
            <p:ph idx="1"/>
          </p:nvPr>
        </p:nvSpPr>
        <p:spPr/>
        <p:txBody>
          <a:bodyPr/>
          <a:lstStyle/>
          <a:p>
            <a:r>
              <a:t>Examples are specific instances or cases that illustrate the application or behavior of a particular concept or theory. In mathematics, examples are used to demonstrate how a rule or theorem works and to provide a clear understanding of the concept at hand. Examples serve as concrete evidence of the abstract ideas discussed in theory.</a:t>
            </a:r>
          </a:p>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Properties</a:t>
            </a:r>
          </a:p>
        </p:txBody>
      </p:sp>
      <p:sp>
        <p:nvSpPr>
          <p:cNvPr id="3" name="Content Placeholder 2"/>
          <p:cNvSpPr>
            <a:spLocks noGrp="1"/>
          </p:cNvSpPr>
          <p:nvPr>
            <p:ph idx="1"/>
          </p:nvPr>
        </p:nvSpPr>
        <p:spPr/>
        <p:txBody>
          <a:bodyPr/>
          <a:lstStyle/>
          <a:p>
            <a:r>
              <a:t>For example, in geometry, an example of a triangle could be an equilateral triangle where all sides are of equal length. This example helps in understanding the properties of equilateral triangles such as having equal angles and perpendicular bisectors.</a:t>
            </a:r>
          </a:p>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Properties</a:t>
            </a:r>
          </a:p>
        </p:txBody>
      </p:sp>
      <p:sp>
        <p:nvSpPr>
          <p:cNvPr id="3" name="Content Placeholder 2"/>
          <p:cNvSpPr>
            <a:spLocks noGrp="1"/>
          </p:cNvSpPr>
          <p:nvPr>
            <p:ph idx="1"/>
          </p:nvPr>
        </p:nvSpPr>
        <p:spPr/>
        <p:txBody>
          <a:bodyPr/>
          <a:lstStyle/>
          <a:p>
            <a:r>
              <a:t>In academic writing, examples are often used to support a claim or explain a complex idea in a more accessible way. They provide evidence and clarity to the arguments presented.</a:t>
            </a:r>
          </a:p>
          <a:p/>
          <a:p>
            <a:r>
              <a:t>2. Properties:</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Properties</a:t>
            </a:r>
          </a:p>
        </p:txBody>
      </p:sp>
      <p:sp>
        <p:nvSpPr>
          <p:cNvPr id="3" name="Content Placeholder 2"/>
          <p:cNvSpPr>
            <a:spLocks noGrp="1"/>
          </p:cNvSpPr>
          <p:nvPr>
            <p:ph idx="1"/>
          </p:nvPr>
        </p:nvSpPr>
        <p:spPr/>
        <p:txBody>
          <a:bodyPr/>
          <a:lstStyle/>
          <a:p>
            <a:r>
              <a:t>Properties refer to the characteristics or attributes of an object, concept, or system that define its behavior or structure. In mathematics, properties are used to describe and distinguish different mathematical objects and structures. Understanding the properties of mathematical objects helps in solving problems, proving theorems, and making connections between different concepts.</a:t>
            </a:r>
          </a:p>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Properties</a:t>
            </a:r>
          </a:p>
        </p:txBody>
      </p:sp>
      <p:sp>
        <p:nvSpPr>
          <p:cNvPr id="3" name="Content Placeholder 2"/>
          <p:cNvSpPr>
            <a:spLocks noGrp="1"/>
          </p:cNvSpPr>
          <p:nvPr>
            <p:ph idx="1"/>
          </p:nvPr>
        </p:nvSpPr>
        <p:spPr/>
        <p:txBody>
          <a:bodyPr/>
          <a:lstStyle/>
          <a:p>
            <a:r>
              <a:t>There are different types of properties in mathematics, such as commutative property, associative property, distributive property, identity property, and inverse property. These properties define how operations like addition, multiplication, and exponentiation behave under different conditions.</a:t>
            </a:r>
          </a:p>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Properties</a:t>
            </a:r>
          </a:p>
        </p:txBody>
      </p:sp>
      <p:sp>
        <p:nvSpPr>
          <p:cNvPr id="3" name="Content Placeholder 2"/>
          <p:cNvSpPr>
            <a:spLocks noGrp="1"/>
          </p:cNvSpPr>
          <p:nvPr>
            <p:ph idx="1"/>
          </p:nvPr>
        </p:nvSpPr>
        <p:spPr/>
        <p:txBody>
          <a:bodyPr/>
          <a:lstStyle/>
          <a:p>
            <a:r>
              <a:t>For instance, the commutative property of addition states that changing the order of addends does not change the sum. For example, 2 + 3 = 3 + 2. This property helps in simplifying calculations and making operations more efficient.</a:t>
            </a:r>
          </a:p>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Properties</a:t>
            </a:r>
          </a:p>
        </p:txBody>
      </p:sp>
      <p:sp>
        <p:nvSpPr>
          <p:cNvPr id="3" name="Content Placeholder 2"/>
          <p:cNvSpPr>
            <a:spLocks noGrp="1"/>
          </p:cNvSpPr>
          <p:nvPr>
            <p:ph idx="1"/>
          </p:nvPr>
        </p:nvSpPr>
        <p:spPr/>
        <p:txBody>
          <a:bodyPr/>
          <a:lstStyle/>
          <a:p>
            <a:r>
              <a:t>In other fields like chemistry, physics, and economics, properties are essential in describing the behavior of elements, particles, or economic variables. Properties can be physical, chemical, or mathematical, depending on the context in which they are used.</a:t>
            </a:r>
          </a:p>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Properties</a:t>
            </a:r>
          </a:p>
        </p:txBody>
      </p:sp>
      <p:sp>
        <p:nvSpPr>
          <p:cNvPr id="3" name="Content Placeholder 2"/>
          <p:cNvSpPr>
            <a:spLocks noGrp="1"/>
          </p:cNvSpPr>
          <p:nvPr>
            <p:ph idx="1"/>
          </p:nvPr>
        </p:nvSpPr>
        <p:spPr/>
        <p:txBody>
          <a:bodyPr/>
          <a:lstStyle/>
          <a:p>
            <a:r>
              <a:t>In conclusion, examples and properties play crucial roles in enhancing our understanding of concepts in various subjects. Examples provide concrete instances to illustrate abstract ideas, while properties define the characteristics and behavior of objects or systems. Together, examples and properties help in applying theories, solving problems, and making connections across different areas of study.</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Examples and Properties are two important elements in mathematics and other fields of study that help in understanding concepts and theories. Let's delve deeper into each of these:</a:t>
            </a:r>
          </a:p>
          <a:p/>
          <a:p>
            <a:r>
              <a:t>1. Examples:</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2. **Page Numbers**: Each item listed in the Table of Contents is accompanied by the corresponding page number where that section or topic begins. This is useful for quickly jumping to a specific section without having to flip through the entire document.</a:t>
            </a:r>
          </a:p>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Examples are specific instances or cases that illustrate the application or behavior of a particular concept or theory. In mathematics, examples are used to demonstrate how a rule or theorem works and to provide a clear understanding of the concept at hand. Examples serve as concrete evidence of the abstract ideas discussed in theory.</a:t>
            </a:r>
          </a:p>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For example, in geometry, an example of a triangle could be an equilateral triangle where all sides are of equal length. This example helps in understanding the properties of equilateral triangles such as having equal angles and perpendicular bisectors.</a:t>
            </a:r>
          </a:p>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academic writing, examples are often used to support a claim or explain a complex idea in a more accessible way. They provide evidence and clarity to the arguments presented.</a:t>
            </a:r>
          </a:p>
          <a:p/>
          <a:p>
            <a:r>
              <a:t>2. Properties:</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Properties refer to the characteristics or attributes of an object, concept, or system that define its behavior or structure. In mathematics, properties are used to describe and distinguish different mathematical objects and structures. Understanding the properties of mathematical objects helps in solving problems, proving theorems, and making connections between different concepts.</a:t>
            </a:r>
          </a:p>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There are different types of properties in mathematics, such as commutative property, associative property, distributive property, identity property, and inverse property. These properties define how operations like addition, multiplication, and exponentiation behave under different conditions.</a:t>
            </a:r>
          </a:p>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For instance, the commutative property of addition states that changing the order of addends does not change the sum. For example, 2 + 3 = 3 + 2. This property helps in simplifying calculations and making operations more efficient.</a:t>
            </a:r>
          </a:p>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other fields like chemistry, physics, and economics, properties are essential in describing the behavior of elements, particles, or economic variables. Properties can be physical, chemical, or mathematical, depending on the context in which they are used.</a:t>
            </a:r>
          </a:p>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conclusion, examples and properties play crucial roles in enhancing our understanding of concepts in various subjects. Examples provide concrete instances to illustrate abstract ideas, while properties define the characteristics and behavior of objects or systems. Together, examples and properties help in applying theories, solving problems, and making connections across different areas of study.</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Methods of Solving Partial Differential Equations</a:t>
            </a:r>
          </a:p>
        </p:txBody>
      </p:sp>
      <p:sp>
        <p:nvSpPr>
          <p:cNvPr id="3" name="Content Placeholder 2"/>
          <p:cNvSpPr>
            <a:spLocks noGrp="1"/>
          </p:cNvSpPr>
          <p:nvPr>
            <p:ph idx="1"/>
          </p:nvPr>
        </p:nvSpPr>
        <p:spPr/>
        <p:txBody>
          <a:bodyPr/>
          <a:lstStyle/>
          <a:p>
            <a:r>
              <a:t>Solving partial differential equations (PDEs) can be a challenging task due to their complex nature. There are several methods that can be used to solve PDEs, each with its strengths and weaknesses. Here are three commonly used methods:</a:t>
            </a:r>
          </a:p>
          <a:p/>
          <a:p>
            <a:r>
              <a:t>1. **Finite Difference Method (FDM)**:</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Methods of Solving Partial Differential Equations</a:t>
            </a:r>
          </a:p>
        </p:txBody>
      </p:sp>
      <p:sp>
        <p:nvSpPr>
          <p:cNvPr id="3" name="Content Placeholder 2"/>
          <p:cNvSpPr>
            <a:spLocks noGrp="1"/>
          </p:cNvSpPr>
          <p:nvPr>
            <p:ph idx="1"/>
          </p:nvPr>
        </p:nvSpPr>
        <p:spPr/>
        <p:txBody>
          <a:bodyPr/>
          <a:lstStyle/>
          <a:p>
            <a:r>
              <a:t>   - **Description**: The Finite Difference Method involves discretizing the PDE into a set of algebraic equations using finite difference approximations for the derivatives. The domain is divided into a grid of points, and the PDE is then approximated at these grid points.</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3. **Formatting**: Typically, the main sections are listed in a bold font or with larger text size to differentiate them from the subsections, which may be indented or listed with a different formatting style. This visual hierarchy helps readers quickly scan and locate different levels of content.</a:t>
            </a:r>
          </a:p>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Methods of Solving Partial Differential Equations</a:t>
            </a:r>
          </a:p>
        </p:txBody>
      </p:sp>
      <p:sp>
        <p:nvSpPr>
          <p:cNvPr id="3" name="Content Placeholder 2"/>
          <p:cNvSpPr>
            <a:spLocks noGrp="1"/>
          </p:cNvSpPr>
          <p:nvPr>
            <p:ph idx="1"/>
          </p:nvPr>
        </p:nvSpPr>
        <p:spPr/>
        <p:txBody>
          <a:bodyPr/>
          <a:lstStyle/>
          <a:p>
            <a:r>
              <a:t>   - **How it works**: By applying finite difference approximations to the derivatives in the PDE, the differential equation is transformed into a system of algebraic equations. These equations can be solved using numerical methods like Gaussian elimination, iterative methods, or matrix factorization techniques.</a:t>
            </a:r>
          </a:p>
          <a:p>
            <a:r>
              <a:t>   - **Pros**:</a:t>
            </a:r>
          </a:p>
          <a:p>
            <a:r>
              <a:t>     - Relatively easy to implement for simple geometries.</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Methods of Solving Partial Differential Equations</a:t>
            </a:r>
          </a:p>
        </p:txBody>
      </p:sp>
      <p:sp>
        <p:nvSpPr>
          <p:cNvPr id="3" name="Content Placeholder 2"/>
          <p:cNvSpPr>
            <a:spLocks noGrp="1"/>
          </p:cNvSpPr>
          <p:nvPr>
            <p:ph idx="1"/>
          </p:nvPr>
        </p:nvSpPr>
        <p:spPr/>
        <p:txBody>
          <a:bodyPr/>
          <a:lstStyle/>
          <a:p>
            <a:r>
              <a:t>     - Provides accurate solutions for well-behaved problems.</a:t>
            </a:r>
          </a:p>
          <a:p>
            <a:r>
              <a:t>   - **Cons**:</a:t>
            </a:r>
          </a:p>
          <a:p>
            <a:r>
              <a:t>     - Requires fine grid resolution for accurate solutions, leading to high computational costs.</a:t>
            </a:r>
          </a:p>
          <a:p>
            <a:r>
              <a:t>     - May be prone to numerical instabilities for certain types of PDEs.</a:t>
            </a:r>
          </a:p>
          <a:p/>
          <a:p>
            <a:r>
              <a:t>2. **Finite Element Method (FEM)**:</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Methods of Solving Partial Differential Equations</a:t>
            </a:r>
          </a:p>
        </p:txBody>
      </p:sp>
      <p:sp>
        <p:nvSpPr>
          <p:cNvPr id="3" name="Content Placeholder 2"/>
          <p:cNvSpPr>
            <a:spLocks noGrp="1"/>
          </p:cNvSpPr>
          <p:nvPr>
            <p:ph idx="1"/>
          </p:nvPr>
        </p:nvSpPr>
        <p:spPr/>
        <p:txBody>
          <a:bodyPr/>
          <a:lstStyle/>
          <a:p>
            <a:r>
              <a:t>   - **Description**: The Finite Element Method involves discretizing the domain into small subdomains (elements) and approximating the solution over each element using piecewise polynomial basis functions. The PDE is then solved by minimizing the error over all elements.</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Methods of Solving Partial Differential Equations</a:t>
            </a:r>
          </a:p>
        </p:txBody>
      </p:sp>
      <p:sp>
        <p:nvSpPr>
          <p:cNvPr id="3" name="Content Placeholder 2"/>
          <p:cNvSpPr>
            <a:spLocks noGrp="1"/>
          </p:cNvSpPr>
          <p:nvPr>
            <p:ph idx="1"/>
          </p:nvPr>
        </p:nvSpPr>
        <p:spPr/>
        <p:txBody>
          <a:bodyPr/>
          <a:lstStyle/>
          <a:p>
            <a:r>
              <a:t>   - **How it works**: FEM seeks to find the solution that minimizes the error in a weighted integral sense over all elements. This is typically done by constructing a system of linear equations that can be solved using numerical linear algebra techniques.</a:t>
            </a:r>
          </a:p>
          <a:p>
            <a:r>
              <a:t>   - **Pros**:</a:t>
            </a:r>
          </a:p>
          <a:p>
            <a:r>
              <a:t>     - Versatile method that can handle complex geometries and boundary conditions.</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Methods of Solving Partial Differential Equations</a:t>
            </a:r>
          </a:p>
        </p:txBody>
      </p:sp>
      <p:sp>
        <p:nvSpPr>
          <p:cNvPr id="3" name="Content Placeholder 2"/>
          <p:cNvSpPr>
            <a:spLocks noGrp="1"/>
          </p:cNvSpPr>
          <p:nvPr>
            <p:ph idx="1"/>
          </p:nvPr>
        </p:nvSpPr>
        <p:spPr/>
        <p:txBody>
          <a:bodyPr/>
          <a:lstStyle/>
          <a:p>
            <a:r>
              <a:t>     - Provides accurate solutions with optimal error control through adaptive mesh refinement.</a:t>
            </a:r>
          </a:p>
          <a:p>
            <a:r>
              <a:t>   - **Cons**:</a:t>
            </a:r>
          </a:p>
          <a:p>
            <a:r>
              <a:t>     - Can be computationally intensive for large-scale problems.</a:t>
            </a:r>
          </a:p>
          <a:p>
            <a:r>
              <a:t>     - Requires expertise in mesh generation and numerical analysis.</a:t>
            </a:r>
          </a:p>
          <a:p/>
          <a:p>
            <a:r>
              <a:t>3. **Method of Characteristics**:</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Methods of Solving Partial Differential Equations</a:t>
            </a:r>
          </a:p>
        </p:txBody>
      </p:sp>
      <p:sp>
        <p:nvSpPr>
          <p:cNvPr id="3" name="Content Placeholder 2"/>
          <p:cNvSpPr>
            <a:spLocks noGrp="1"/>
          </p:cNvSpPr>
          <p:nvPr>
            <p:ph idx="1"/>
          </p:nvPr>
        </p:nvSpPr>
        <p:spPr/>
        <p:txBody>
          <a:bodyPr/>
          <a:lstStyle/>
          <a:p>
            <a:r>
              <a:t>   - **Description**: The Method of Characteristics is a technique used to solve first-order PDEs by transforming them into a system of ordinary differential equations along characteristic curves. This method is often used for hyperbolic PDEs.</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Methods of Solving Partial Differential Equations</a:t>
            </a:r>
          </a:p>
        </p:txBody>
      </p:sp>
      <p:sp>
        <p:nvSpPr>
          <p:cNvPr id="3" name="Content Placeholder 2"/>
          <p:cNvSpPr>
            <a:spLocks noGrp="1"/>
          </p:cNvSpPr>
          <p:nvPr>
            <p:ph idx="1"/>
          </p:nvPr>
        </p:nvSpPr>
        <p:spPr/>
        <p:txBody>
          <a:bodyPr/>
          <a:lstStyle/>
          <a:p>
            <a:r>
              <a:t>   - **How it works**: By solving the characteristic equations associated with the PDE, the solution can be obtained by tracing the characteristics through the domain. The initial data along these characteristic curves determines the solution.</a:t>
            </a:r>
          </a:p>
          <a:p>
            <a:r>
              <a:t>   - **Pros**:</a:t>
            </a:r>
          </a:p>
          <a:p>
            <a:r>
              <a:t>     - Well-suited for hyperbolic PDEs in physics and engineering.</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Methods of Solving Partial Differential Equations</a:t>
            </a:r>
          </a:p>
        </p:txBody>
      </p:sp>
      <p:sp>
        <p:nvSpPr>
          <p:cNvPr id="3" name="Content Placeholder 2"/>
          <p:cNvSpPr>
            <a:spLocks noGrp="1"/>
          </p:cNvSpPr>
          <p:nvPr>
            <p:ph idx="1"/>
          </p:nvPr>
        </p:nvSpPr>
        <p:spPr/>
        <p:txBody>
          <a:bodyPr/>
          <a:lstStyle/>
          <a:p>
            <a:r>
              <a:t>     - Provides insight into the behavior of solutions along characteristic curves.</a:t>
            </a:r>
          </a:p>
          <a:p>
            <a:r>
              <a:t>   - **Cons**:</a:t>
            </a:r>
          </a:p>
          <a:p>
            <a:r>
              <a:t>     - Limited to first-order PDEs and specific types of problems.</a:t>
            </a:r>
          </a:p>
          <a:p>
            <a:r>
              <a:t>     - May be challenging to apply for higher-order PDEs or complex geometries.</a:t>
            </a:r>
          </a:p>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Methods of Solving Partial Differential Equations</a:t>
            </a:r>
          </a:p>
        </p:txBody>
      </p:sp>
      <p:sp>
        <p:nvSpPr>
          <p:cNvPr id="3" name="Content Placeholder 2"/>
          <p:cNvSpPr>
            <a:spLocks noGrp="1"/>
          </p:cNvSpPr>
          <p:nvPr>
            <p:ph idx="1"/>
          </p:nvPr>
        </p:nvSpPr>
        <p:spPr/>
        <p:txBody>
          <a:bodyPr/>
          <a:lstStyle/>
          <a:p>
            <a:r>
              <a:t>These methods represent just a few of the many techniques available for solving PDEs. The choice of method depends on the specific characteristics of the problem, including the type of PDE, boundary conditions, and domain geometry. Advanced numerical techniques, such as spectral methods, finite volume methods, and boundary element methods, are also commonly used for solving PDEs in various fields of science and engineering.</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Analytical methods such as separation of variables, Fourier transform, and Laplace transform are widely used in mathematics, physics, engineering, and other scientific disciplines to solve complex differential equations and analyze various functions. Let's break down each method in detail:</a:t>
            </a:r>
          </a:p>
          <a:p/>
          <a:p>
            <a:r>
              <a:t>1. **Separation of Variables**:</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4. **Entry Style**: Entries in the Table of Contents should use the same wording and phrasing as in the actual document to ensure consistency. This helps readers easily identify the content they are looking for.</a:t>
            </a:r>
          </a:p>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    - **Definition**: Separation of variables is a method used to solve partial differential equations by assuming that the solution can be expressed as a product of functions, each of which depends on a different set of variables. By separating the variables, the complex partial differential equation can be transformed into simpler ordinary differential equations that are easier to solve.</a:t>
            </a:r>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    - **Procedure**:</a:t>
            </a:r>
          </a:p>
          <a:p>
            <a:r>
              <a:t>        1. Assume the solution to the partial differential equation is a product of functions of different variables, like \(u(x, y) = X(x)Y(y)\).</a:t>
            </a:r>
          </a:p>
          <a:p>
            <a:r>
              <a:t>        2. Substitute this assumed form into the partial differential equation.</a:t>
            </a:r>
          </a:p>
          <a:p>
            <a:r>
              <a:t>        3. Rearrange the terms and split the equation into separate ordinary differential equations for each variable.</a:t>
            </a:r>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        4. Solve the resulting ordinary differential equations.</a:t>
            </a:r>
          </a:p>
          <a:p>
            <a:r>
              <a:t>        5. Combine the solutions to obtain the general solution of the original partial differential equation.</a:t>
            </a:r>
          </a:p>
          <a:p/>
          <a:p>
            <a:r>
              <a:t>2. **Fourier Transform**:</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    - **Definition**: The Fourier transform is a mathematical operation that decomposes a function of time or space into its constituent frequencies. It is widely used in signal processing, image processing, quantum mechanics, and many other fields to analyze and process functions that are periodic or non-periodic.</a:t>
            </a:r>
          </a:p>
          <a:p>
            <a:r>
              <a:t>    - **Procedure**:</a:t>
            </a:r>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        1. The Fourier transform of a function \(f(t)\) is defined as \(F(ω) = ∫_{-\infty}^{\infty} f(t)e^{-iωt} dt\), where \(F(ω)\) is the frequency domain representation of the function in terms of the angular frequency \(ω\).</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        2. The inverse Fourier transform allows one to reconstruct the original function from its frequency domain representation: \(f(t) = ∫_{-\infty}^{\infty} F(ω)e^{iωt} dω\).</a:t>
            </a:r>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        3. The Fourier transform allows us to analyze the frequency content of a signal, study system responses to different frequencies, and solve differential equations by transforming them into algebraic equations in the frequency domain.</a:t>
            </a:r>
          </a:p>
          <a:p/>
          <a:p>
            <a:r>
              <a:t>3. **Laplace Transform**:</a:t>
            </a:r>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    - **Definition**: The Laplace transform is a mathematical technique used to convert a function of time into a function of a complex variable \(s\). It is particularly useful in solving linear differential equations with initial conditions and analyzing dynamic systems in control theory and electrical engineering.</a:t>
            </a:r>
          </a:p>
          <a:p>
            <a:r>
              <a:t>    - **Procedure**:</a:t>
            </a:r>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        1. The Laplace transform of a function \(f(t)\) is defined as \(F(s) = ∫_{0}^{\infty} f(t)e^{-st} dt\), where \(F(s)\) is the Laplace transform of \(f(t)\) with respect to the complex variable \(s\).</a:t>
            </a:r>
          </a:p>
          <a:p>
            <a:r>
              <a:t>        2. The inverse Laplace transform allows one to recover the original function from its Laplace domain representation: \(f(t) = \frac{1}{2πi}∫_{σ-i∞}^{σ+i∞} F(s)e^{st} ds\).</a:t>
            </a:r>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        3. The Laplace transform is used to solve differential equations with initial conditions, evaluate system stability, and simplify complex mathematical operations involving convolution, differentiation, and integration.</a:t>
            </a:r>
          </a:p>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5. **Updates**: In longer documents or books, the Table of Contents may include a note on how to handle updates or revisions. If sections are added, removed, or reorganized, the Table of Contents may need to be updated accordingly.</a:t>
            </a:r>
          </a:p>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Analytical Methods: Separation of Variables, Fourier Transform, Laplace Transform</a:t>
            </a:r>
          </a:p>
        </p:txBody>
      </p:sp>
      <p:sp>
        <p:nvSpPr>
          <p:cNvPr id="3" name="Content Placeholder 2"/>
          <p:cNvSpPr>
            <a:spLocks noGrp="1"/>
          </p:cNvSpPr>
          <p:nvPr>
            <p:ph idx="1"/>
          </p:nvPr>
        </p:nvSpPr>
        <p:spPr/>
        <p:txBody>
          <a:bodyPr/>
          <a:lstStyle/>
          <a:p>
            <a:r>
              <a:t>In summary, separation of variables, Fourier transform, and Laplace transform are powerful analytical methods used in various fields to solve differential equations, analyze functions, and study complex systems. Each method offers a unique approach to handling different types of problems and has important applications in both theoretical and practical contexts.</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Numerical Methods: Finite Difference, Finite Element, Finite Volume</a:t>
            </a:r>
          </a:p>
        </p:txBody>
      </p:sp>
      <p:sp>
        <p:nvSpPr>
          <p:cNvPr id="3" name="Content Placeholder 2"/>
          <p:cNvSpPr>
            <a:spLocks noGrp="1"/>
          </p:cNvSpPr>
          <p:nvPr>
            <p:ph idx="1"/>
          </p:nvPr>
        </p:nvSpPr>
        <p:spPr/>
        <p:txBody>
          <a:bodyPr/>
          <a:lstStyle/>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Numerical Methods: Finite Difference, Finite Element, Finite Volume</a:t>
            </a:r>
          </a:p>
        </p:txBody>
      </p:sp>
      <p:sp>
        <p:nvSpPr>
          <p:cNvPr id="3" name="Content Placeholder 2"/>
          <p:cNvSpPr>
            <a:spLocks noGrp="1"/>
          </p:cNvSpPr>
          <p:nvPr>
            <p:ph idx="1"/>
          </p:nvPr>
        </p:nvSpPr>
        <p:spPr/>
        <p:txBody>
          <a:bodyPr/>
          <a:lstStyle/>
          <a:p>
            <a:r>
              <a:t>Numerical methods are computational techniques used to approximate solutions to mathematical problems that are difficult or impossible to solve analytically. Three common numerical methods used in solving partial differential equations (PDEs) are Finite Difference Method (FDM), Finite Element Method (FEM), and Finite Volume Method (FVM). Each method has its own unique approach and applications, as explained below:</a:t>
            </a:r>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Numerical Methods: Finite Difference, Finite Element, Finite Volume</a:t>
            </a:r>
          </a:p>
        </p:txBody>
      </p:sp>
      <p:sp>
        <p:nvSpPr>
          <p:cNvPr id="3" name="Content Placeholder 2"/>
          <p:cNvSpPr>
            <a:spLocks noGrp="1"/>
          </p:cNvSpPr>
          <p:nvPr>
            <p:ph idx="1"/>
          </p:nvPr>
        </p:nvSpPr>
        <p:spPr/>
        <p:txBody>
          <a:bodyPr/>
          <a:lstStyle/>
          <a:p/>
          <a:p>
            <a:r>
              <a:t>1. Finite Difference Method (FDM):</a:t>
            </a:r>
          </a:p>
          <a:p>
            <a:r>
              <a:t>- FDM approximates derivatives in terms of finite differences to discretize a continuous domain into a structured grid of points.</a:t>
            </a:r>
          </a:p>
          <a:p>
            <a:r>
              <a:t>- It is based on Taylor series expansions and finite difference approximations to estimate derivatives at grid points.</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Numerical Methods: Finite Difference, Finite Element, Finite Volume</a:t>
            </a:r>
          </a:p>
        </p:txBody>
      </p:sp>
      <p:sp>
        <p:nvSpPr>
          <p:cNvPr id="3" name="Content Placeholder 2"/>
          <p:cNvSpPr>
            <a:spLocks noGrp="1"/>
          </p:cNvSpPr>
          <p:nvPr>
            <p:ph idx="1"/>
          </p:nvPr>
        </p:nvSpPr>
        <p:spPr/>
        <p:txBody>
          <a:bodyPr/>
          <a:lstStyle/>
          <a:p>
            <a:r>
              <a:t>- FDM is straightforward to implement for simple geometries and regular grids, making it popular for problems with smooth solutions.</a:t>
            </a:r>
          </a:p>
          <a:p>
            <a:r>
              <a:t>- It is commonly used to solve elliptic, parabolic, and hyperbolic PDEs, including heat conduction, fluid flow, and wave propagation problems.</a:t>
            </a:r>
          </a:p>
          <a:p>
            <a:r>
              <a:t>- Example applications include numerical solutions to Poisson's equation, heat equation, and convection-diffusion equations.</a:t>
            </a:r>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Numerical Methods: Finite Difference, Finite Element, Finite Volume</a:t>
            </a:r>
          </a:p>
        </p:txBody>
      </p:sp>
      <p:sp>
        <p:nvSpPr>
          <p:cNvPr id="3" name="Content Placeholder 2"/>
          <p:cNvSpPr>
            <a:spLocks noGrp="1"/>
          </p:cNvSpPr>
          <p:nvPr>
            <p:ph idx="1"/>
          </p:nvPr>
        </p:nvSpPr>
        <p:spPr/>
        <p:txBody>
          <a:bodyPr/>
          <a:lstStyle/>
          <a:p/>
          <a:p>
            <a:r>
              <a:t>2. Finite Element Method (FEM):</a:t>
            </a:r>
          </a:p>
          <a:p>
            <a:r>
              <a:t>- FEM breaks down the domain into smaller, interconnected elements where the behavior is approximated using piecewise functions over each element.</a:t>
            </a:r>
          </a:p>
          <a:p>
            <a:r>
              <a:t>- It involves the formulation of variational principles such as the principle of minimum potential energy to solve PDEs in a weak form.</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Numerical Methods: Finite Difference, Finite Element, Finite Volume</a:t>
            </a:r>
          </a:p>
        </p:txBody>
      </p:sp>
      <p:sp>
        <p:nvSpPr>
          <p:cNvPr id="3" name="Content Placeholder 2"/>
          <p:cNvSpPr>
            <a:spLocks noGrp="1"/>
          </p:cNvSpPr>
          <p:nvPr>
            <p:ph idx="1"/>
          </p:nvPr>
        </p:nvSpPr>
        <p:spPr/>
        <p:txBody>
          <a:bodyPr/>
          <a:lstStyle/>
          <a:p>
            <a:r>
              <a:t>- FEM allows for the use of unstructured grids, providing flexibility in dealing with complex geometries and irregular boundaries.</a:t>
            </a:r>
          </a:p>
          <a:p>
            <a:r>
              <a:t>- It is widely used in structural analysis, heat transfer, fluid dynamics, electromagnetics, and other fields with diverse material properties and boundary conditions.</a:t>
            </a:r>
          </a:p>
          <a:p>
            <a:r>
              <a:t>- FEM is suitable for problems with discontinuities, singularities, and varying material properties.</a:t>
            </a:r>
          </a:p>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Numerical Methods: Finite Difference, Finite Element, Finite Volume</a:t>
            </a:r>
          </a:p>
        </p:txBody>
      </p:sp>
      <p:sp>
        <p:nvSpPr>
          <p:cNvPr id="3" name="Content Placeholder 2"/>
          <p:cNvSpPr>
            <a:spLocks noGrp="1"/>
          </p:cNvSpPr>
          <p:nvPr>
            <p:ph idx="1"/>
          </p:nvPr>
        </p:nvSpPr>
        <p:spPr/>
        <p:txBody>
          <a:bodyPr/>
          <a:lstStyle/>
          <a:p>
            <a:r>
              <a:t>3. Finite Volume Method (FVM):</a:t>
            </a:r>
          </a:p>
          <a:p>
            <a:r>
              <a:t>- FVM focuses on conservation laws by discretizing the domain into control volumes where quantities are conserved over each volume.</a:t>
            </a:r>
          </a:p>
          <a:p>
            <a:r>
              <a:t>- It involves the integration of the governing equations over control volumes to compute fluxes and update cell values in a conservative manner.</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Numerical Methods: Finite Difference, Finite Element, Finite Volume</a:t>
            </a:r>
          </a:p>
        </p:txBody>
      </p:sp>
      <p:sp>
        <p:nvSpPr>
          <p:cNvPr id="3" name="Content Placeholder 2"/>
          <p:cNvSpPr>
            <a:spLocks noGrp="1"/>
          </p:cNvSpPr>
          <p:nvPr>
            <p:ph idx="1"/>
          </p:nvPr>
        </p:nvSpPr>
        <p:spPr/>
        <p:txBody>
          <a:bodyPr/>
          <a:lstStyle/>
          <a:p>
            <a:r>
              <a:t>- FVM is particularly suitable for problems involving fluid flow, combustion, multiphase flows, and heat transfer with significant mass or energy conservation considerations.</a:t>
            </a:r>
          </a:p>
          <a:p>
            <a:r>
              <a:t>- It naturally handles diffusion, advection, and source terms in PDEs, making it robust for a wide range of physical phenomena.</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Numerical Methods: Finite Difference, Finite Element, Finite Volume</a:t>
            </a:r>
          </a:p>
        </p:txBody>
      </p:sp>
      <p:sp>
        <p:nvSpPr>
          <p:cNvPr id="3" name="Content Placeholder 2"/>
          <p:cNvSpPr>
            <a:spLocks noGrp="1"/>
          </p:cNvSpPr>
          <p:nvPr>
            <p:ph idx="1"/>
          </p:nvPr>
        </p:nvSpPr>
        <p:spPr/>
        <p:txBody>
          <a:bodyPr/>
          <a:lstStyle/>
          <a:p>
            <a:r>
              <a:t>- FVM can handle non-uniform grids and complex geometries efficiently by conserving fluxes across control volume faces.</a:t>
            </a:r>
          </a:p>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6. **Software Tools**: In digital documents, Table of Contents can be automatically generated using word processing software tools like Microsoft Word or Google Docs. These tools can create and update the Table of Contents based on heading styles used in the document.</a:t>
            </a:r>
          </a:p>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Numerical Methods: Finite Difference, Finite Element, Finite Volume</a:t>
            </a:r>
          </a:p>
        </p:txBody>
      </p:sp>
      <p:sp>
        <p:nvSpPr>
          <p:cNvPr id="3" name="Content Placeholder 2"/>
          <p:cNvSpPr>
            <a:spLocks noGrp="1"/>
          </p:cNvSpPr>
          <p:nvPr>
            <p:ph idx="1"/>
          </p:nvPr>
        </p:nvSpPr>
        <p:spPr/>
        <p:txBody>
          <a:bodyPr/>
          <a:lstStyle/>
          <a:p>
            <a:r>
              <a:t>In summary, Finite Difference Method is suitable for regular grids and smooth solutions, Finite Element Method offers flexibility for complex geometries and varying properties, and Finite Volume Method excels in conserving quantities and handling diverse physical phenomena. The choice of method depends on the specific problem requirements, geometry, and desired accuracy.</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Comparison of Analytical and Numerical Approaches</a:t>
            </a:r>
          </a:p>
        </p:txBody>
      </p:sp>
      <p:sp>
        <p:nvSpPr>
          <p:cNvPr id="3" name="Content Placeholder 2"/>
          <p:cNvSpPr>
            <a:spLocks noGrp="1"/>
          </p:cNvSpPr>
          <p:nvPr>
            <p:ph idx="1"/>
          </p:nvPr>
        </p:nvSpPr>
        <p:spPr/>
        <p:txBody>
          <a:bodyPr/>
          <a:lstStyle/>
          <a:p>
            <a:r>
              <a:t>Analytical and numerical approaches are two fundamental methods used in various fields, including mathematics, physics, engineering, and computer science, to solve mathematical problems and analyze complex phenomena. Each approach has its own strengths and weaknesses, and the choice between the two depends on the specific problem at hand and the desired level of accuracy.</a:t>
            </a:r>
          </a:p>
          <a:p/>
          <a:p>
            <a:r>
              <a:t>Analytical Approach:</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Comparison of Analytical and Numerical Approaches</a:t>
            </a:r>
          </a:p>
        </p:txBody>
      </p:sp>
      <p:sp>
        <p:nvSpPr>
          <p:cNvPr id="3" name="Content Placeholder 2"/>
          <p:cNvSpPr>
            <a:spLocks noGrp="1"/>
          </p:cNvSpPr>
          <p:nvPr>
            <p:ph idx="1"/>
          </p:nvPr>
        </p:nvSpPr>
        <p:spPr/>
        <p:txBody>
          <a:bodyPr/>
          <a:lstStyle/>
          <a:p>
            <a:r>
              <a:t>1. Definition: Analytical methods involve solving mathematical equations symbolically to obtain exact solutions. These methods often rely on algebraic manipulations, calculus, and other mathematical techniques to derive precise and closed-form solutions.</a:t>
            </a:r>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Comparison of Analytical and Numerical Approaches</a:t>
            </a:r>
          </a:p>
        </p:txBody>
      </p:sp>
      <p:sp>
        <p:nvSpPr>
          <p:cNvPr id="3" name="Content Placeholder 2"/>
          <p:cNvSpPr>
            <a:spLocks noGrp="1"/>
          </p:cNvSpPr>
          <p:nvPr>
            <p:ph idx="1"/>
          </p:nvPr>
        </p:nvSpPr>
        <p:spPr/>
        <p:txBody>
          <a:bodyPr/>
          <a:lstStyle/>
          <a:p>
            <a:r>
              <a:t>2. Precision: Analytical solutions are generally considered more accurate and precise compared to numerical solutions, as they provide exact answers without approximation errors.</a:t>
            </a:r>
          </a:p>
          <a:p>
            <a:r>
              <a:t>3. Efficiency: Analytical methods are usually more efficient for problems with well-defined mathematical equations and simple geometries. They can be faster in obtaining solutions for certain types of problems.</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Comparison of Analytical and Numerical Approaches</a:t>
            </a:r>
          </a:p>
        </p:txBody>
      </p:sp>
      <p:sp>
        <p:nvSpPr>
          <p:cNvPr id="3" name="Content Placeholder 2"/>
          <p:cNvSpPr>
            <a:spLocks noGrp="1"/>
          </p:cNvSpPr>
          <p:nvPr>
            <p:ph idx="1"/>
          </p:nvPr>
        </p:nvSpPr>
        <p:spPr/>
        <p:txBody>
          <a:bodyPr/>
          <a:lstStyle/>
          <a:p>
            <a:r>
              <a:t>4. Limitations: Analytical methods are limited in scope and can only be applied to problems with known and solvable equations. They may not be suitable for complex, nonlinear, or multidimensional problems.</a:t>
            </a:r>
          </a:p>
          <a:p>
            <a:r>
              <a:t>5. Examples: Analytical methods are commonly used in mathematical proofs, theoretical physics, and some engineering calculations where exact solutions are essential.</a:t>
            </a:r>
          </a:p>
          <a:p/>
          <a:p>
            <a:r>
              <a:t>Numerical Approach:</a:t>
            </a:r>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Comparison of Analytical and Numerical Approaches</a:t>
            </a:r>
          </a:p>
        </p:txBody>
      </p:sp>
      <p:sp>
        <p:nvSpPr>
          <p:cNvPr id="3" name="Content Placeholder 2"/>
          <p:cNvSpPr>
            <a:spLocks noGrp="1"/>
          </p:cNvSpPr>
          <p:nvPr>
            <p:ph idx="1"/>
          </p:nvPr>
        </p:nvSpPr>
        <p:spPr/>
        <p:txBody>
          <a:bodyPr/>
          <a:lstStyle/>
          <a:p>
            <a:r>
              <a:t>1. Definition: Numerical methods involve approximating solutions to mathematical problems through numerical computations and iterative algorithms. These methods discretize the problem domain and use numerical techniques to solve it step by step.</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Comparison of Analytical and Numerical Approaches</a:t>
            </a:r>
          </a:p>
        </p:txBody>
      </p:sp>
      <p:sp>
        <p:nvSpPr>
          <p:cNvPr id="3" name="Content Placeholder 2"/>
          <p:cNvSpPr>
            <a:spLocks noGrp="1"/>
          </p:cNvSpPr>
          <p:nvPr>
            <p:ph idx="1"/>
          </p:nvPr>
        </p:nvSpPr>
        <p:spPr/>
        <p:txBody>
          <a:bodyPr/>
          <a:lstStyle/>
          <a:p>
            <a:r>
              <a:t>2. Precision: Numerical solutions are generally approximate and subject to errors due to discretization, rounding, and truncation. The accuracy of numerical solutions can be controlled by adjusting parameters such as step size and convergence criteria.</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Comparison of Analytical and Numerical Approaches</a:t>
            </a:r>
          </a:p>
        </p:txBody>
      </p:sp>
      <p:sp>
        <p:nvSpPr>
          <p:cNvPr id="3" name="Content Placeholder 2"/>
          <p:cNvSpPr>
            <a:spLocks noGrp="1"/>
          </p:cNvSpPr>
          <p:nvPr>
            <p:ph idx="1"/>
          </p:nvPr>
        </p:nvSpPr>
        <p:spPr/>
        <p:txBody>
          <a:bodyPr/>
          <a:lstStyle/>
          <a:p>
            <a:r>
              <a:t>3. Efficiency: Numerical methods are well-suited for complex problems with no analytical solution or for problems that involve high computational complexity. They are particularly useful for simulations, optimization, and data analysis.</a:t>
            </a:r>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Comparison of Analytical and Numerical Approaches</a:t>
            </a:r>
          </a:p>
        </p:txBody>
      </p:sp>
      <p:sp>
        <p:nvSpPr>
          <p:cNvPr id="3" name="Content Placeholder 2"/>
          <p:cNvSpPr>
            <a:spLocks noGrp="1"/>
          </p:cNvSpPr>
          <p:nvPr>
            <p:ph idx="1"/>
          </p:nvPr>
        </p:nvSpPr>
        <p:spPr/>
        <p:txBody>
          <a:bodyPr/>
          <a:lstStyle/>
          <a:p>
            <a:r>
              <a:t>4. Limitations: Numerical methods may require more computational resources and time compared to analytical methods, especially for problems with high-dimensional spaces or nonlinear behaviors. They can also be sensitive to the choice of algorithms and parameters.</a:t>
            </a:r>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Comparison of Analytical and Numerical Approaches</a:t>
            </a:r>
          </a:p>
        </p:txBody>
      </p:sp>
      <p:sp>
        <p:nvSpPr>
          <p:cNvPr id="3" name="Content Placeholder 2"/>
          <p:cNvSpPr>
            <a:spLocks noGrp="1"/>
          </p:cNvSpPr>
          <p:nvPr>
            <p:ph idx="1"/>
          </p:nvPr>
        </p:nvSpPr>
        <p:spPr/>
        <p:txBody>
          <a:bodyPr/>
          <a:lstStyle/>
          <a:p>
            <a:r>
              <a:t>5. Examples: Numerical methods are widely used in computational fluid dynamics, structural analysis, optimization algorithms, and machine learning for solving real-world problems that cannot be easily addressed analytically.</a:t>
            </a:r>
          </a:p>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In summary, a Table of Contents serves as a roadmap for readers, providing a clear overview of the content and structure of a document or book. It is an essential tool for efficient navigation and reference within longer written works.</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Comparison of Analytical and Numerical Approaches</a:t>
            </a:r>
          </a:p>
        </p:txBody>
      </p:sp>
      <p:sp>
        <p:nvSpPr>
          <p:cNvPr id="3" name="Content Placeholder 2"/>
          <p:cNvSpPr>
            <a:spLocks noGrp="1"/>
          </p:cNvSpPr>
          <p:nvPr>
            <p:ph idx="1"/>
          </p:nvPr>
        </p:nvSpPr>
        <p:spPr/>
        <p:txBody>
          <a:bodyPr/>
          <a:lstStyle/>
          <a:p>
            <a:r>
              <a:t>In summary, the choice between analytical and numerical approaches depends on factors such as the complexity of the problem, the availability of analytical solutions, computational resources, and desired level of accuracy. Both methods play essential roles in scientific research, engineering design, and technological development, offering complementary tools for tackling a wide range of mathematical and computational challenges.</a:t>
            </a:r>
          </a:p>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Analytical and numerical approaches are two fundamental methods used in various fields, including mathematics, physics, engineering, and computer science, to solve mathematical problems and analyze complex phenomena. Each approach has its own strengths and weaknesses, and the choice between the two depends on the specific problem at hand and the desired level of accuracy.</a:t>
            </a:r>
          </a:p>
          <a:p/>
          <a:p>
            <a:r>
              <a:t>Analytical Approach:</a:t>
            </a:r>
          </a:p>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Definition: Analytical methods involve solving mathematical equations symbolically to obtain exact solutions. These methods often rely on algebraic manipulations, calculus, and other mathematical techniques to derive precise and closed-form solutions.</a:t>
            </a:r>
          </a:p>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Precision: Analytical solutions are generally considered more accurate and precise compared to numerical solutions, as they provide exact answers without approximation errors.</a:t>
            </a:r>
          </a:p>
          <a:p>
            <a:r>
              <a:t>3. Efficiency: Analytical methods are usually more efficient for problems with well-defined mathematical equations and simple geometries. They can be faster in obtaining solutions for certain types of problems.</a:t>
            </a:r>
          </a:p>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Limitations: Analytical methods are limited in scope and can only be applied to problems with known and solvable equations. They may not be suitable for complex, nonlinear, or multidimensional problems.</a:t>
            </a:r>
          </a:p>
          <a:p>
            <a:r>
              <a:t>5. Examples: Analytical methods are commonly used in mathematical proofs, theoretical physics, and some engineering calculations where exact solutions are essential.</a:t>
            </a:r>
          </a:p>
          <a:p/>
          <a:p>
            <a:r>
              <a:t>Numerical Approach:</a:t>
            </a:r>
          </a:p>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Definition: Numerical methods involve approximating solutions to mathematical problems through numerical computations and iterative algorithms. These methods discretize the problem domain and use numerical techniques to solve it step by step.</a:t>
            </a:r>
          </a:p>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Precision: Numerical solutions are generally approximate and subject to errors due to discretization, rounding, and truncation. The accuracy of numerical solutions can be controlled by adjusting parameters such as step size and convergence criteria.</a:t>
            </a:r>
          </a:p>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Efficiency: Numerical methods are well-suited for complex problems with no analytical solution or for problems that involve high computational complexity. They are particularly useful for simulations, optimization, and data analysis.</a:t>
            </a:r>
          </a:p>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Limitations: Numerical methods may require more computational resources and time compared to analytical methods, especially for problems with high-dimensional spaces or nonlinear behaviors. They can also be sensitive to the choice of algorithms and parameters.</a:t>
            </a:r>
          </a:p>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5. Examples: Numerical methods are widely used in computational fluid dynamics, structural analysis, optimization algorithms, and machine learning for solving real-world problems that cannot be easily addressed analytically.</a:t>
            </a:r>
          </a:p>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Table of Contents (TOC) is a list found typically in the beginning of a document or a book that provides an organized breakdown of its contents. The purpose of a Table of Contents is to help readers navigate the document by outlining the structure and key topics covered. Here are some key points about a Table of Contents:</a:t>
            </a:r>
          </a:p>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summary, the choice between analytical and numerical approaches depends on factors such as the complexity of the problem, the availability of analytical solutions, computational resources, and desired level of accuracy. Both methods play essential roles in scientific research, engineering design, and technological development, offering complementary tools for tackling a wide range of mathematical and computational challenges.</a:t>
            </a:r>
          </a:p>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Boundary Value Problems and Initial Value Problems</a:t>
            </a:r>
          </a:p>
        </p:txBody>
      </p:sp>
      <p:sp>
        <p:nvSpPr>
          <p:cNvPr id="3" name="Content Placeholder 2"/>
          <p:cNvSpPr>
            <a:spLocks noGrp="1"/>
          </p:cNvSpPr>
          <p:nvPr>
            <p:ph idx="1"/>
          </p:nvPr>
        </p:nvSpPr>
        <p:spPr/>
        <p:txBody>
          <a:bodyPr/>
          <a:lstStyle/>
          <a:p>
            <a:r>
              <a:t>Boundary Value Problems (BVP) and Initial Value Problems (IVP) are two types of problems that arise in mathematics and specifically in the field of differential equations. Both types of problems involve finding solutions to differential equations, but they differ in terms of the conditions given to define the problem and the methods used to solve them.</a:t>
            </a:r>
          </a:p>
          <a:p/>
          <a:p>
            <a:r>
              <a:t>1. Initial Value Problems (IVP):</a:t>
            </a:r>
          </a:p>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Boundary Value Problems and Initial Value Problems</a:t>
            </a:r>
          </a:p>
        </p:txBody>
      </p:sp>
      <p:sp>
        <p:nvSpPr>
          <p:cNvPr id="3" name="Content Placeholder 2"/>
          <p:cNvSpPr>
            <a:spLocks noGrp="1"/>
          </p:cNvSpPr>
          <p:nvPr>
            <p:ph idx="1"/>
          </p:nvPr>
        </p:nvSpPr>
        <p:spPr/>
        <p:txBody>
          <a:bodyPr/>
          <a:lstStyle/>
          <a:p>
            <a:r>
              <a:t>Initial Value Problems involve finding a solution to a differential equation that satisfies certain conditions at a specific starting point. In other words, an IVP provides the value of the unknown function and its derivative at a single point.</a:t>
            </a:r>
          </a:p>
          <a:p>
            <a:r>
              <a:t>For example, consider a first-order ordinary differential equation:</a:t>
            </a:r>
          </a:p>
          <a:p>
            <a:r>
              <a:t>dy/dx = f(x, y)</a:t>
            </a:r>
          </a:p>
          <a:p>
            <a:r>
              <a:t>with the initial condition y(x0) = y0.</a:t>
            </a:r>
          </a:p>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Boundary Value Problems and Initial Value Problems</a:t>
            </a:r>
          </a:p>
        </p:txBody>
      </p:sp>
      <p:sp>
        <p:nvSpPr>
          <p:cNvPr id="3" name="Content Placeholder 2"/>
          <p:cNvSpPr>
            <a:spLocks noGrp="1"/>
          </p:cNvSpPr>
          <p:nvPr>
            <p:ph idx="1"/>
          </p:nvPr>
        </p:nvSpPr>
        <p:spPr/>
        <p:txBody>
          <a:bodyPr/>
          <a:lstStyle/>
          <a:p>
            <a:r>
              <a:t>To solve this IVP means to find a function y(x) that satisfies both the differential equation and the initial condition. Numerical methods like Euler's method, Runge-Kutta methods, and analytical techniques like separation of variables are commonly used to solve IVPs.</a:t>
            </a:r>
          </a:p>
          <a:p/>
          <a:p>
            <a:r>
              <a:t>2. Boundary Value Problems (BVP):</a:t>
            </a:r>
          </a:p>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Boundary Value Problems and Initial Value Problems</a:t>
            </a:r>
          </a:p>
        </p:txBody>
      </p:sp>
      <p:sp>
        <p:nvSpPr>
          <p:cNvPr id="3" name="Content Placeholder 2"/>
          <p:cNvSpPr>
            <a:spLocks noGrp="1"/>
          </p:cNvSpPr>
          <p:nvPr>
            <p:ph idx="1"/>
          </p:nvPr>
        </p:nvSpPr>
        <p:spPr/>
        <p:txBody>
          <a:bodyPr/>
          <a:lstStyle/>
          <a:p>
            <a:r>
              <a:t>Boundary Value Problems involve finding a solution to a differential equation that satisfies certain conditions at multiple points, typically at the boundaries of the domain. In other words, a BVP provides conditions at different points or boundaries of the domain where the solution is to be found.</a:t>
            </a:r>
          </a:p>
          <a:p>
            <a:r>
              <a:t>For example, consider a second-order ordinary differential equation:</a:t>
            </a:r>
          </a:p>
          <a:p>
            <a:r>
              <a:t>d^2y/dx^2 = f(x, y, dy/dx)</a:t>
            </a:r>
          </a:p>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Boundary Value Problems and Initial Value Problems</a:t>
            </a:r>
          </a:p>
        </p:txBody>
      </p:sp>
      <p:sp>
        <p:nvSpPr>
          <p:cNvPr id="3" name="Content Placeholder 2"/>
          <p:cNvSpPr>
            <a:spLocks noGrp="1"/>
          </p:cNvSpPr>
          <p:nvPr>
            <p:ph idx="1"/>
          </p:nvPr>
        </p:nvSpPr>
        <p:spPr/>
        <p:txBody>
          <a:bodyPr/>
          <a:lstStyle/>
          <a:p>
            <a:r>
              <a:t>with the boundary conditions y(a) = α and y(b) = β.</a:t>
            </a:r>
          </a:p>
          <a:p>
            <a:r>
              <a:t>To solve this BVP means to find a function y(x) that satisfies the differential equation and the given boundary conditions. Methods for solving BVPs include shooting method, finite difference method, and spectral methods.</a:t>
            </a:r>
          </a:p>
          <a:p/>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Boundary Value Problems and Initial Value Problems</a:t>
            </a:r>
          </a:p>
        </p:txBody>
      </p:sp>
      <p:sp>
        <p:nvSpPr>
          <p:cNvPr id="3" name="Content Placeholder 2"/>
          <p:cNvSpPr>
            <a:spLocks noGrp="1"/>
          </p:cNvSpPr>
          <p:nvPr>
            <p:ph idx="1"/>
          </p:nvPr>
        </p:nvSpPr>
        <p:spPr/>
        <p:txBody>
          <a:bodyPr/>
          <a:lstStyle/>
          <a:p>
            <a:r>
              <a:t>In summary, Initial Value Problems involve finding a solution to a differential equation with specified conditions at a single point, while Boundary Value Problems involve finding a solution with specified conditions at multiple points or boundaries of the domain. Both types of problems are essential in various fields of science and engineering, and different mathematical techniques are used to solve them based on the conditions provided in each case.</a:t>
            </a:r>
          </a:p>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Boundary Value Problems (BVPs)</a:t>
            </a:r>
          </a:p>
        </p:txBody>
      </p:sp>
      <p:sp>
        <p:nvSpPr>
          <p:cNvPr id="3" name="Content Placeholder 2"/>
          <p:cNvSpPr>
            <a:spLocks noGrp="1"/>
          </p:cNvSpPr>
          <p:nvPr>
            <p:ph idx="1"/>
          </p:nvPr>
        </p:nvSpPr>
        <p:spPr/>
        <p:txBody>
          <a:bodyPr/>
          <a:lstStyle/>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Boundary Value Problems (BVPs)</a:t>
            </a:r>
          </a:p>
        </p:txBody>
      </p:sp>
      <p:sp>
        <p:nvSpPr>
          <p:cNvPr id="3" name="Content Placeholder 2"/>
          <p:cNvSpPr>
            <a:spLocks noGrp="1"/>
          </p:cNvSpPr>
          <p:nvPr>
            <p:ph idx="1"/>
          </p:nvPr>
        </p:nvSpPr>
        <p:spPr/>
        <p:txBody>
          <a:bodyPr/>
          <a:lstStyle/>
          <a:p>
            <a:r>
              <a:t>Boundary Value Problems (BVPs) arise in mathematics, physics, and engineering when seeking a solution to a differential equation subject to specified boundary conditions. Unlike initial value problems (IVPs), where the solution is determined by specifying the values of the unknown function and its derivatives at a single point, boundary value problems involve specifying the values of the unknown function at multiple points (boundaries) in the domain.</a:t>
            </a:r>
          </a:p>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Boundary Value Problems (BVPs)</a:t>
            </a:r>
          </a:p>
        </p:txBody>
      </p:sp>
      <p:sp>
        <p:nvSpPr>
          <p:cNvPr id="3" name="Content Placeholder 2"/>
          <p:cNvSpPr>
            <a:spLocks noGrp="1"/>
          </p:cNvSpPr>
          <p:nvPr>
            <p:ph idx="1"/>
          </p:nvPr>
        </p:nvSpPr>
        <p:spPr/>
        <p:txBody>
          <a:bodyPr/>
          <a:lstStyle/>
          <a:p/>
          <a:p>
            <a:r>
              <a:t>A general form of a second-order boundary value problem can be expressed as:</a:t>
            </a:r>
          </a:p>
          <a:p/>
          <a:p>
            <a:r>
              <a:t>\[ \dfrac{d^2y}{dx^2} = f(x, y, \dfrac{dy}{dx}) \]</a:t>
            </a:r>
          </a:p>
          <a:p/>
          <a:p>
            <a:r>
              <a:t>subject to boundary conditions:</a:t>
            </a:r>
          </a:p>
          <a:p/>
          <a:p>
            <a:r>
              <a:t>\[ y(a) = \alpha, \quad y(b) = \beta \]</a:t>
            </a:r>
          </a:p>
          <a:p/>
          <a:p>
            <a:r>
              <a:t>Here, \( a \) and \( b \) are points in the domain, and \( \alpha \) and \( \beta \) are the specified values of the unknown function \( y \) at those points.</a:t>
            </a:r>
          </a:p>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**Organization**: The Table of Contents is organized hierarchically, with main sections listed first, followed by subsections. This structure helps readers understand the flow of the document and easily locate specific chapters or topics.</a:t>
            </a:r>
          </a:p>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Boundary Value Problems (BVPs)</a:t>
            </a:r>
          </a:p>
        </p:txBody>
      </p:sp>
      <p:sp>
        <p:nvSpPr>
          <p:cNvPr id="3" name="Content Placeholder 2"/>
          <p:cNvSpPr>
            <a:spLocks noGrp="1"/>
          </p:cNvSpPr>
          <p:nvPr>
            <p:ph idx="1"/>
          </p:nvPr>
        </p:nvSpPr>
        <p:spPr/>
        <p:txBody>
          <a:bodyPr/>
          <a:lstStyle/>
          <a:p>
            <a:r>
              <a:t>Boundary value problems can be classified into two types based on the boundary conditions:</a:t>
            </a:r>
          </a:p>
          <a:p>
            <a:r>
              <a:t>1. Dirichlet Boundary Value Problems: In this type, the values of the function are specified at the boundaries. For example, \( y(0) = 2, \ y(1) = 3 \).</a:t>
            </a:r>
          </a:p>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Boundary Value Problems (BVPs)</a:t>
            </a:r>
          </a:p>
        </p:txBody>
      </p:sp>
      <p:sp>
        <p:nvSpPr>
          <p:cNvPr id="3" name="Content Placeholder 2"/>
          <p:cNvSpPr>
            <a:spLocks noGrp="1"/>
          </p:cNvSpPr>
          <p:nvPr>
            <p:ph idx="1"/>
          </p:nvPr>
        </p:nvSpPr>
        <p:spPr/>
        <p:txBody>
          <a:bodyPr/>
          <a:lstStyle/>
          <a:p>
            <a:r>
              <a:t>2. Neumann Boundary Value Problems: In this type, the derivatives of the function are specified at the boundaries. For example, \( \dfrac{dy}{dx}(0) = 1, \ \dfrac{dy}{dx}(1) = 0 \).</a:t>
            </a:r>
          </a:p>
          <a:p/>
          <a:p>
            <a:r>
              <a:t>Examples of boundary value problems can be found in numerous fields:</a:t>
            </a:r>
          </a:p>
          <a:p>
            <a:r>
              <a:t>1. Heat Conduction: Determining the temperature distribution within a material when the temperatures at the ends are known.</a:t>
            </a:r>
          </a:p>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Boundary Value Problems (BVPs)</a:t>
            </a:r>
          </a:p>
        </p:txBody>
      </p:sp>
      <p:sp>
        <p:nvSpPr>
          <p:cNvPr id="3" name="Content Placeholder 2"/>
          <p:cNvSpPr>
            <a:spLocks noGrp="1"/>
          </p:cNvSpPr>
          <p:nvPr>
            <p:ph idx="1"/>
          </p:nvPr>
        </p:nvSpPr>
        <p:spPr/>
        <p:txBody>
          <a:bodyPr/>
          <a:lstStyle/>
          <a:p>
            <a:r>
              <a:t>2. Structural Mechanics: Finding the displacement of a structural element subject to specified forces at its ends.</a:t>
            </a:r>
          </a:p>
          <a:p>
            <a:r>
              <a:t>3. Electrostatics: Calculating the electric potential in a region with prescribed values at certain points.</a:t>
            </a:r>
          </a:p>
          <a:p/>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Boundary Value Problems (BVPs)</a:t>
            </a:r>
          </a:p>
        </p:txBody>
      </p:sp>
      <p:sp>
        <p:nvSpPr>
          <p:cNvPr id="3" name="Content Placeholder 2"/>
          <p:cNvSpPr>
            <a:spLocks noGrp="1"/>
          </p:cNvSpPr>
          <p:nvPr>
            <p:ph idx="1"/>
          </p:nvPr>
        </p:nvSpPr>
        <p:spPr/>
        <p:txBody>
          <a:bodyPr/>
          <a:lstStyle/>
          <a:p>
            <a:r>
              <a:t>Solving boundary value problems often involves using numerical methods like finite difference method, shooting method, or finite element method. These techniques approximate the continuous problem by discretizing the domain and approximating the derivatives to obtain numerical solutions.</a:t>
            </a:r>
          </a:p>
          <a:p/>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Boundary Value Problems (BVPs)</a:t>
            </a:r>
          </a:p>
        </p:txBody>
      </p:sp>
      <p:sp>
        <p:nvSpPr>
          <p:cNvPr id="3" name="Content Placeholder 2"/>
          <p:cNvSpPr>
            <a:spLocks noGrp="1"/>
          </p:cNvSpPr>
          <p:nvPr>
            <p:ph idx="1"/>
          </p:nvPr>
        </p:nvSpPr>
        <p:spPr/>
        <p:txBody>
          <a:bodyPr/>
          <a:lstStyle/>
          <a:p>
            <a:r>
              <a:t>Boundary value problems are fundamental in applied mathematics and play a crucial role in modeling physical phenomena with spatial variations.解</a:t>
            </a:r>
          </a:p>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Boundary Value Problems (BVPs) are mathematical problems that involve finding a solution to a differential equation subject to specified boundary conditions. There are several approaches to solving BVPs, depending on the nature of the problem and the differential equation involved. Here are some common approaches to solving BVPs in detail:</a:t>
            </a:r>
          </a:p>
          <a:p/>
          <a:p>
            <a:r>
              <a:t>1. Shooting Method:</a:t>
            </a:r>
          </a:p>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   - The shooting method is a numerical technique used to solve BVPs by converting the problem into an initial value problem (IVP).</a:t>
            </a:r>
          </a:p>
          <a:p>
            <a:r>
              <a:t>   - In this approach, the boundary value problem is reformulated as an IVP by introducing additional variables, often called shooting parameters.</a:t>
            </a:r>
          </a:p>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   - The method involves guessing initial values for the shooting parameters and solving the resulting IVP using standard numerical methods like the Runge-Kutta method.</a:t>
            </a:r>
          </a:p>
          <a:p>
            <a:r>
              <a:t>   - The solution is then adjusted iteratively until the boundary conditions are satisfied.</a:t>
            </a:r>
          </a:p>
          <a:p/>
          <a:p>
            <a:r>
              <a:t>2. Finite Difference Method:</a:t>
            </a:r>
          </a:p>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   - The finite difference method discretizes the differential equation by approximating the derivatives using the function values at discrete points.</a:t>
            </a:r>
          </a:p>
          <a:p>
            <a:r>
              <a:t>   - The domain of the problem is divided into a grid, and finite difference approximations are used to represent the derivatives at each grid point.</a:t>
            </a:r>
          </a:p>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   - The resulting system of equations can be solved using standard linear algebra techniques, such as matrix inversion or iterative methods like Gauss-Seidel.</a:t>
            </a:r>
          </a:p>
          <a:p>
            <a:r>
              <a:t>   - This method is particularly effective for one-dimensional BVPs but can also be extended to higher dimensions.</a:t>
            </a:r>
          </a:p>
          <a:p/>
          <a:p>
            <a:r>
              <a:t>3. Finite Element Method:</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**Page Numbers**: Each item listed in the Table of Contents is accompanied by the corresponding page number where that section or topic begins. This is useful for quickly jumping to a specific section without having to flip through the entire document.</a:t>
            </a:r>
          </a:p>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   - The finite element method (FEM) is a powerful numerical technique for solving boundary value problems by dividing the domain into smaller subdomains or elements.</a:t>
            </a:r>
          </a:p>
          <a:p>
            <a:r>
              <a:t>   - The differential equation is then approximated over each element using interpolation functions, and the global problem is assembled by combining the local element solutions.</a:t>
            </a:r>
          </a:p>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   - FEM allows for efficient and accurate solutions to complex BVPs with irregular geometries and varying material properties.</a:t>
            </a:r>
          </a:p>
          <a:p>
            <a:r>
              <a:t>   - Various techniques like Galerkin method, weighted residual methods, and variational formulations are used within the FEM framework.</a:t>
            </a:r>
          </a:p>
          <a:p/>
          <a:p>
            <a:r>
              <a:t>4. Spectral Methods:</a:t>
            </a:r>
          </a:p>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   - Spectral methods are numerical techniques that approximate the solution of a BVP using a series of basis functions known as spectral basis functions.</a:t>
            </a:r>
          </a:p>
          <a:p>
            <a:r>
              <a:t>   - These basis functions are chosen to be orthogonal and well-suited to the problem at hand, such as trigonometric functions for periodic problems or Chebyshev polynomials for bounded domains.</a:t>
            </a:r>
          </a:p>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   - By representing the solution as a truncated series of basis functions, spectral methods can achieve high accuracy with relatively few terms.</a:t>
            </a:r>
          </a:p>
          <a:p>
            <a:r>
              <a:t>   - Spectral methods are particularly effective for smooth solutions and problems with rapid spatial variations.</a:t>
            </a:r>
          </a:p>
          <a:p/>
          <a:p>
            <a:r>
              <a:t>5. Integral Equation Methods:</a:t>
            </a:r>
          </a:p>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   - Integral equation methods approach BVPs by reformulating the differential equation as an integral equation that relates the unknown function to its values on the boundary.</a:t>
            </a:r>
          </a:p>
          <a:p>
            <a:r>
              <a:t>   - These methods often involve transforming the integral equation into a system of linear algebraic equations that can be solved using standard numerical methods.</a:t>
            </a:r>
          </a:p>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   - Integral equation methods are particularly useful for problems with singularities, non-local interactions, and irregular domains.</a:t>
            </a:r>
          </a:p>
          <a:p/>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BVPs</a:t>
            </a:r>
          </a:p>
        </p:txBody>
      </p:sp>
      <p:sp>
        <p:nvSpPr>
          <p:cNvPr id="3" name="Content Placeholder 2"/>
          <p:cNvSpPr>
            <a:spLocks noGrp="1"/>
          </p:cNvSpPr>
          <p:nvPr>
            <p:ph idx="1"/>
          </p:nvPr>
        </p:nvSpPr>
        <p:spPr/>
        <p:txBody>
          <a:bodyPr/>
          <a:lstStyle/>
          <a:p>
            <a:r>
              <a:t>In conclusion, there are several approaches to solving boundary value problems, each with its strengths and limitations. The choice of method depends on factors such as the nature of the problem, the desired level of accuracy, and the computational resources available. It is often useful to combine different methods or use a hybrid approach to obtain efficient and accurate solutions to complex BVPs.</a:t>
            </a:r>
          </a:p>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Initial Value Problems (IVPs)</a:t>
            </a:r>
          </a:p>
        </p:txBody>
      </p:sp>
      <p:sp>
        <p:nvSpPr>
          <p:cNvPr id="3" name="Content Placeholder 2"/>
          <p:cNvSpPr>
            <a:spLocks noGrp="1"/>
          </p:cNvSpPr>
          <p:nvPr>
            <p:ph idx="1"/>
          </p:nvPr>
        </p:nvSpPr>
        <p:spPr/>
        <p:txBody>
          <a:bodyPr/>
          <a:lstStyle/>
          <a:p>
            <a:r>
              <a:t>Initial Value Problems (IVPs) are a class of mathematical problems used in differential equations. In an IVP, you are given a differential equation along with an initial condition that specifies the value of the unknown function at a particular point. The goal is to find a function that satisfies both the differential equation and the initial condition.</a:t>
            </a:r>
          </a:p>
          <a:p/>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Initial Value Problems (IVPs)</a:t>
            </a:r>
          </a:p>
        </p:txBody>
      </p:sp>
      <p:sp>
        <p:nvSpPr>
          <p:cNvPr id="3" name="Content Placeholder 2"/>
          <p:cNvSpPr>
            <a:spLocks noGrp="1"/>
          </p:cNvSpPr>
          <p:nvPr>
            <p:ph idx="1"/>
          </p:nvPr>
        </p:nvSpPr>
        <p:spPr/>
        <p:txBody>
          <a:bodyPr/>
          <a:lstStyle/>
          <a:p>
            <a:r>
              <a:t>The general form of an initial value problem is:</a:t>
            </a:r>
          </a:p>
          <a:p/>
          <a:p>
            <a:r>
              <a:t>\[</a:t>
            </a:r>
          </a:p>
          <a:p>
            <a:r>
              <a:t>\begin{aligned}</a:t>
            </a:r>
          </a:p>
          <a:p>
            <a:r>
              <a:t>\frac{dy}{dx} &amp;= f(x, y) \\</a:t>
            </a:r>
          </a:p>
          <a:p>
            <a:r>
              <a:t>y(x_0) &amp;= y_0</a:t>
            </a:r>
          </a:p>
          <a:p>
            <a:r>
              <a:t>\end{aligned}</a:t>
            </a:r>
          </a:p>
          <a:p>
            <a:r>
              <a:t>\]</a:t>
            </a:r>
          </a:p>
          <a:p/>
          <a:p>
            <a:r>
              <a:t>Where:</a:t>
            </a:r>
          </a:p>
          <a:p>
            <a:r>
              <a:t>- \(\frac{dy}{dx}\) represents the derivative of the unknown function \(y(x) \) with respect to the independent variable \(x\).</a:t>
            </a:r>
          </a:p>
          <a:p>
            <a:r>
              <a:t>- \(f(x, y)\) is a function that determines the rate of change of \(y\) with respect to \(x\).</a:t>
            </a:r>
          </a:p>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Initial Value Problems (IVPs)</a:t>
            </a:r>
          </a:p>
        </p:txBody>
      </p:sp>
      <p:sp>
        <p:nvSpPr>
          <p:cNvPr id="3" name="Content Placeholder 2"/>
          <p:cNvSpPr>
            <a:spLocks noGrp="1"/>
          </p:cNvSpPr>
          <p:nvPr>
            <p:ph idx="1"/>
          </p:nvPr>
        </p:nvSpPr>
        <p:spPr/>
        <p:txBody>
          <a:bodyPr/>
          <a:lstStyle/>
          <a:p>
            <a:r>
              <a:t>- \(x_0\) is the initial point where the value of \(y\) is given.</a:t>
            </a:r>
          </a:p>
          <a:p>
            <a:r>
              <a:t>- \(y_0\) is the initial value of the unknown function at point \(x_0\).</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Table of Contents:</a:t>
            </a:r>
          </a:p>
          <a:p/>
          <a:p>
            <a:r>
              <a:t>1. Introduction to Partial Differential Equations</a:t>
            </a:r>
          </a:p>
          <a:p>
            <a:r>
              <a:t>- Definition of Partial Differential Equations</a:t>
            </a:r>
          </a:p>
          <a:p>
            <a:r>
              <a:t>- Importance and Applications</a:t>
            </a:r>
          </a:p>
          <a:p>
            <a:r>
              <a:t>- Basic Concepts and Terminologies</a:t>
            </a:r>
          </a:p>
          <a:p/>
          <a:p>
            <a:r>
              <a:t>2. Classification of Partial Differential Equations</a:t>
            </a:r>
          </a:p>
          <a:p>
            <a:r>
              <a:t>- Types of PDEs: Elliptic, Parabolic, Hyperbolic</a:t>
            </a:r>
          </a:p>
          <a:p>
            <a:r>
              <a:t>- Characteristics of Different Types</a:t>
            </a:r>
          </a:p>
          <a:p>
            <a:r>
              <a:t>- Examples and Properties</a:t>
            </a:r>
          </a:p>
          <a:p/>
          <a:p>
            <a:r>
              <a:t>3. Methods of Solving Partial Differential Equations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**Formatting**: Typically, the main sections are listed in a bold font or with larger text size to differentiate them from the subsections, which may be indented or listed with a different formatting style. This visual hierarchy helps readers quickly scan and locate different levels of content.</a:t>
            </a:r>
          </a:p>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Initial Value Problems (IVPs)</a:t>
            </a:r>
          </a:p>
        </p:txBody>
      </p:sp>
      <p:sp>
        <p:nvSpPr>
          <p:cNvPr id="3" name="Content Placeholder 2"/>
          <p:cNvSpPr>
            <a:spLocks noGrp="1"/>
          </p:cNvSpPr>
          <p:nvPr>
            <p:ph idx="1"/>
          </p:nvPr>
        </p:nvSpPr>
        <p:spPr/>
        <p:txBody>
          <a:bodyPr/>
          <a:lstStyle/>
          <a:p>
            <a:r>
              <a:t>Given the differential equation and the initial condition, the solution to an initial value problem is a function \(y(x)\) that satisfies both the differential equation and the initial condition. The solution may not always be unique, or it may not exist for certain differential equations.</a:t>
            </a:r>
          </a:p>
          <a:p/>
          <a:p>
            <a:r>
              <a:t>Examples of initial value problems include:</a:t>
            </a:r>
          </a:p>
          <a:p/>
          <a:p>
            <a:r>
              <a:t>1. Exponential Growth/Decay:</a:t>
            </a:r>
          </a:p>
          <a:p>
            <a:r>
              <a:t>\[</a:t>
            </a:r>
          </a:p>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Initial Value Problems (IVPs)</a:t>
            </a:r>
          </a:p>
        </p:txBody>
      </p:sp>
      <p:sp>
        <p:nvSpPr>
          <p:cNvPr id="3" name="Content Placeholder 2"/>
          <p:cNvSpPr>
            <a:spLocks noGrp="1"/>
          </p:cNvSpPr>
          <p:nvPr>
            <p:ph idx="1"/>
          </p:nvPr>
        </p:nvSpPr>
        <p:spPr/>
        <p:txBody>
          <a:bodyPr/>
          <a:lstStyle/>
          <a:p>
            <a:r>
              <a:t>\frac{dy}{dx} = ky; \quad y(0) = y_0</a:t>
            </a:r>
          </a:p>
          <a:p>
            <a:r>
              <a:t>\]</a:t>
            </a:r>
          </a:p>
          <a:p>
            <a:r>
              <a:t>This IVP models exponential growth or decay where \(k\) is a constant representing the growth or decay rate.</a:t>
            </a:r>
          </a:p>
          <a:p/>
          <a:p>
            <a:r>
              <a:t>2. Simple Harmonic Oscillator:</a:t>
            </a:r>
          </a:p>
          <a:p>
            <a:r>
              <a:t>\[</a:t>
            </a:r>
          </a:p>
          <a:p>
            <a:r>
              <a:t>\frac{d^2y}{dx^2} + \omega^2y = 0; \quad y(0) = A, \quad \frac{dy}{dx}(0) = B</a:t>
            </a:r>
          </a:p>
          <a:p>
            <a:r>
              <a:t>\]</a:t>
            </a:r>
          </a:p>
          <a:p>
            <a:r>
              <a:t>This IVP represents a simple harmonic oscillator with initial displacement \(A\) and initial velocity \(B\).</a:t>
            </a:r>
          </a:p>
          <a:p/>
          <a:p>
            <a:r>
              <a:t>3. Logistic Growth:</a:t>
            </a:r>
          </a:p>
          <a:p>
            <a:r>
              <a:t>\[</a:t>
            </a:r>
          </a:p>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Initial Value Problems (IVPs)</a:t>
            </a:r>
          </a:p>
        </p:txBody>
      </p:sp>
      <p:sp>
        <p:nvSpPr>
          <p:cNvPr id="3" name="Content Placeholder 2"/>
          <p:cNvSpPr>
            <a:spLocks noGrp="1"/>
          </p:cNvSpPr>
          <p:nvPr>
            <p:ph idx="1"/>
          </p:nvPr>
        </p:nvSpPr>
        <p:spPr/>
        <p:txBody>
          <a:bodyPr/>
          <a:lstStyle/>
          <a:p>
            <a:r>
              <a:t>\frac{dy}{dx} = ky(1 - y); \quad y(0) = y_0</a:t>
            </a:r>
          </a:p>
          <a:p>
            <a:r>
              <a:t>\]</a:t>
            </a:r>
          </a:p>
          <a:p>
            <a:r>
              <a:t>This IVP models population growth that approaches a carrying capacity due to limited resources.</a:t>
            </a:r>
          </a:p>
          <a:p/>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and Examples of Initial Value Problems (IVPs)</a:t>
            </a:r>
          </a:p>
        </p:txBody>
      </p:sp>
      <p:sp>
        <p:nvSpPr>
          <p:cNvPr id="3" name="Content Placeholder 2"/>
          <p:cNvSpPr>
            <a:spLocks noGrp="1"/>
          </p:cNvSpPr>
          <p:nvPr>
            <p:ph idx="1"/>
          </p:nvPr>
        </p:nvSpPr>
        <p:spPr/>
        <p:txBody>
          <a:bodyPr/>
          <a:lstStyle/>
          <a:p>
            <a:r>
              <a:t>Solving initial value problems often involves techniques from calculus and differential equations such as separation of variables, integrating factors, series solutions, and numerical methods like Euler's method or Runge-Kutta methods. These methods help in finding approximate or exact solutions to the initial value problems based on the complexity of the differential equation and the initial condition given.</a:t>
            </a:r>
          </a:p>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IVPs</a:t>
            </a:r>
          </a:p>
        </p:txBody>
      </p:sp>
      <p:sp>
        <p:nvSpPr>
          <p:cNvPr id="3" name="Content Placeholder 2"/>
          <p:cNvSpPr>
            <a:spLocks noGrp="1"/>
          </p:cNvSpPr>
          <p:nvPr>
            <p:ph idx="1"/>
          </p:nvPr>
        </p:nvSpPr>
        <p:spPr/>
        <p:txBody>
          <a:bodyPr/>
          <a:lstStyle/>
          <a:p>
            <a:r>
              <a:t>Solving Initial Value Problems (IVPs) is a crucial aspect of differential equations and has various approaches depending on the complexity of the problem. Here are some common approaches to solving IVPs in detail:</a:t>
            </a:r>
          </a:p>
          <a:p/>
          <a:p>
            <a:r>
              <a:t>1. **Analytical Methods:**</a:t>
            </a:r>
          </a:p>
          <a:p>
            <a:r>
              <a:t>   - **Separation of Variables:** This technique involves isolating the variables on opposite sides of the equation and integrating both sides separately.</a:t>
            </a:r>
          </a:p>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IVPs</a:t>
            </a:r>
          </a:p>
        </p:txBody>
      </p:sp>
      <p:sp>
        <p:nvSpPr>
          <p:cNvPr id="3" name="Content Placeholder 2"/>
          <p:cNvSpPr>
            <a:spLocks noGrp="1"/>
          </p:cNvSpPr>
          <p:nvPr>
            <p:ph idx="1"/>
          </p:nvPr>
        </p:nvSpPr>
        <p:spPr/>
        <p:txBody>
          <a:bodyPr/>
          <a:lstStyle/>
          <a:p>
            <a:r>
              <a:t>   - **Exact Equations:** An equation is exact if it can be expressed as the total differential of a function. The solution involves finding this function through integration.</a:t>
            </a:r>
          </a:p>
          <a:p>
            <a:r>
              <a:t>   - **Integrating Factor:** This method is used to solve first-order linear differential equations by multiplying an integrating factor to make the equation exact.</a:t>
            </a:r>
          </a:p>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IVPs</a:t>
            </a:r>
          </a:p>
        </p:txBody>
      </p:sp>
      <p:sp>
        <p:nvSpPr>
          <p:cNvPr id="3" name="Content Placeholder 2"/>
          <p:cNvSpPr>
            <a:spLocks noGrp="1"/>
          </p:cNvSpPr>
          <p:nvPr>
            <p:ph idx="1"/>
          </p:nvPr>
        </p:nvSpPr>
        <p:spPr/>
        <p:txBody>
          <a:bodyPr/>
          <a:lstStyle/>
          <a:p>
            <a:r>
              <a:t>   - **Variation of Parameters:** This method is used for linear non-homogeneous differential equations to find a particular solution based on the complementary function.</a:t>
            </a:r>
          </a:p>
          <a:p>
            <a:r>
              <a:t>   - **Laplace Transforms:** This technique involves transforming the differential equation into an algebraic equation that can be solved using standard algebraic methods.</a:t>
            </a:r>
          </a:p>
          <a:p/>
          <a:p>
            <a:r>
              <a:t>2. **Numerical Methods:**</a:t>
            </a:r>
          </a:p>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IVPs</a:t>
            </a:r>
          </a:p>
        </p:txBody>
      </p:sp>
      <p:sp>
        <p:nvSpPr>
          <p:cNvPr id="3" name="Content Placeholder 2"/>
          <p:cNvSpPr>
            <a:spLocks noGrp="1"/>
          </p:cNvSpPr>
          <p:nvPr>
            <p:ph idx="1"/>
          </p:nvPr>
        </p:nvSpPr>
        <p:spPr/>
        <p:txBody>
          <a:bodyPr/>
          <a:lstStyle/>
          <a:p>
            <a:r>
              <a:t>   - **Euler's Method:** This is a simple numerical method that approximates the solution by dividing the interval into small subintervals and using the slope at each point to estimate the next point.</a:t>
            </a:r>
          </a:p>
          <a:p>
            <a:r>
              <a:t>   - **Runge-Kutta Methods:** These are higher-order numerical methods that provide more accurate solutions compared to Euler's method by considering more points and slopes in each interval.</a:t>
            </a:r>
          </a:p>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IVPs</a:t>
            </a:r>
          </a:p>
        </p:txBody>
      </p:sp>
      <p:sp>
        <p:nvSpPr>
          <p:cNvPr id="3" name="Content Placeholder 2"/>
          <p:cNvSpPr>
            <a:spLocks noGrp="1"/>
          </p:cNvSpPr>
          <p:nvPr>
            <p:ph idx="1"/>
          </p:nvPr>
        </p:nvSpPr>
        <p:spPr/>
        <p:txBody>
          <a:bodyPr/>
          <a:lstStyle/>
          <a:p>
            <a:r>
              <a:t>   - **Finite Difference Methods:** These methods discretize the differential equation into a system of algebraic equations, which are solved using iterative techniques such as the finite element method or finite volume method.</a:t>
            </a:r>
          </a:p>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IVPs</a:t>
            </a:r>
          </a:p>
        </p:txBody>
      </p:sp>
      <p:sp>
        <p:nvSpPr>
          <p:cNvPr id="3" name="Content Placeholder 2"/>
          <p:cNvSpPr>
            <a:spLocks noGrp="1"/>
          </p:cNvSpPr>
          <p:nvPr>
            <p:ph idx="1"/>
          </p:nvPr>
        </p:nvSpPr>
        <p:spPr/>
        <p:txBody>
          <a:bodyPr/>
          <a:lstStyle/>
          <a:p>
            <a:r>
              <a:t>   - **Shooting Method:** This method transforms the boundary value problem into an initial value problem and then iteratively adjusts the initial conditions until the desired boundary conditions are satisfied.</a:t>
            </a:r>
          </a:p>
          <a:p/>
          <a:p>
            <a:r>
              <a:t>3. **Series Solutions:**</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**Entry Style**: Entries in the Table of Contents should use the same wording and phrasing as in the actual document to ensure consistency. This helps readers easily identify the content they are looking for.</a:t>
            </a:r>
          </a:p>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IVPs</a:t>
            </a:r>
          </a:p>
        </p:txBody>
      </p:sp>
      <p:sp>
        <p:nvSpPr>
          <p:cNvPr id="3" name="Content Placeholder 2"/>
          <p:cNvSpPr>
            <a:spLocks noGrp="1"/>
          </p:cNvSpPr>
          <p:nvPr>
            <p:ph idx="1"/>
          </p:nvPr>
        </p:nvSpPr>
        <p:spPr/>
        <p:txBody>
          <a:bodyPr/>
          <a:lstStyle/>
          <a:p>
            <a:r>
              <a:t>   - **Power Series Method:** This technique involves expressing the solution to a differential equation as a power series and solving for the coefficients iteratively.</a:t>
            </a:r>
          </a:p>
          <a:p>
            <a:r>
              <a:t>   - **Frobenius Method:** This method is used for finding solutions to differential equations that have regular singular points.</a:t>
            </a:r>
          </a:p>
          <a:p/>
          <a:p>
            <a:r>
              <a:t>4. **Transform Methods:**</a:t>
            </a:r>
          </a:p>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IVPs</a:t>
            </a:r>
          </a:p>
        </p:txBody>
      </p:sp>
      <p:sp>
        <p:nvSpPr>
          <p:cNvPr id="3" name="Content Placeholder 2"/>
          <p:cNvSpPr>
            <a:spLocks noGrp="1"/>
          </p:cNvSpPr>
          <p:nvPr>
            <p:ph idx="1"/>
          </p:nvPr>
        </p:nvSpPr>
        <p:spPr/>
        <p:txBody>
          <a:bodyPr/>
          <a:lstStyle/>
          <a:p>
            <a:r>
              <a:t>   - **Laplace Transform:** Converting the differential equation into the Laplace domain can simplify the problem and make it easier to solve by algebraic manipulation.</a:t>
            </a:r>
          </a:p>
          <a:p/>
          <a:p>
            <a:r>
              <a:t>5. **Software Tools:**</a:t>
            </a:r>
          </a:p>
          <a:p>
            <a:r>
              <a:t>   - Various software tools like MATLAB, Mathematica, Python with libraries like SciPy, etc., can be used to solve differential equations numerically or symbolically.</a:t>
            </a:r>
          </a:p>
          <a:p/>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Approaches to Solve IVPs</a:t>
            </a:r>
          </a:p>
        </p:txBody>
      </p:sp>
      <p:sp>
        <p:nvSpPr>
          <p:cNvPr id="3" name="Content Placeholder 2"/>
          <p:cNvSpPr>
            <a:spLocks noGrp="1"/>
          </p:cNvSpPr>
          <p:nvPr>
            <p:ph idx="1"/>
          </p:nvPr>
        </p:nvSpPr>
        <p:spPr/>
        <p:txBody>
          <a:bodyPr/>
          <a:lstStyle/>
          <a:p>
            <a:r>
              <a:t>Each approach has its advantages and limitations, and the choice of method depends on the nature of the differential equation, the availability of initial conditions, and the accuracy required for the solution.</a:t>
            </a:r>
          </a:p>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Solving Initial Value Problems (IVPs) is a crucial aspect of differential equations and has various approaches depending on the complexity of the problem. Here are some common approaches to solving IVPs in detail:</a:t>
            </a:r>
          </a:p>
          <a:p/>
          <a:p>
            <a:r>
              <a:t>1. **Analytical Methods:**</a:t>
            </a:r>
          </a:p>
          <a:p>
            <a:r>
              <a:t>   - **Separation of Variables:** This technique involves isolating the variables on opposite sides of the equation and integrating both sides separately.</a:t>
            </a:r>
          </a:p>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**Exact Equations:** An equation is exact if it can be expressed as the total differential of a function. The solution involves finding this function through integration.</a:t>
            </a:r>
          </a:p>
          <a:p>
            <a:r>
              <a:t>   - **Integrating Factor:** This method is used to solve first-order linear differential equations by multiplying an integrating factor to make the equation exact.</a:t>
            </a:r>
          </a:p>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**Variation of Parameters:** This method is used for linear non-homogeneous differential equations to find a particular solution based on the complementary function.</a:t>
            </a:r>
          </a:p>
          <a:p>
            <a:r>
              <a:t>   - **Laplace Transforms:** This technique involves transforming the differential equation into an algebraic equation that can be solved using standard algebraic methods.</a:t>
            </a:r>
          </a:p>
          <a:p/>
          <a:p>
            <a:r>
              <a:t>2. **Numerical Methods:**</a:t>
            </a:r>
          </a:p>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**Euler's Method:** This is a simple numerical method that approximates the solution by dividing the interval into small subintervals and using the slope at each point to estimate the next point.</a:t>
            </a:r>
          </a:p>
          <a:p>
            <a:r>
              <a:t>   - **Runge-Kutta Methods:** These are higher-order numerical methods that provide more accurate solutions compared to Euler's method by considering more points and slopes in each interval.</a:t>
            </a:r>
          </a:p>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**Finite Difference Methods:** These methods discretize the differential equation into a system of algebraic equations, which are solved using iterative techniques such as the finite element method or finite volume method.</a:t>
            </a:r>
          </a:p>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**Shooting Method:** This method transforms the boundary value problem into an initial value problem and then iteratively adjusts the initial conditions until the desired boundary conditions are satisfied.</a:t>
            </a:r>
          </a:p>
          <a:p/>
          <a:p>
            <a:r>
              <a:t>3. **Series Solutions:**</a:t>
            </a:r>
          </a:p>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**Power Series Method:** This technique involves expressing the solution to a differential equation as a power series and solving for the coefficients iteratively.</a:t>
            </a:r>
          </a:p>
          <a:p>
            <a:r>
              <a:t>   - **Frobenius Method:** This method is used for finding solutions to differential equations that have regular singular points.</a:t>
            </a:r>
          </a:p>
          <a:p/>
          <a:p>
            <a:r>
              <a:t>4. **Transform Methods:**</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5. **Updates**: In longer documents or books, the Table of Contents may include a note on how to handle updates or revisions. If sections are added, removed, or reorganized, the Table of Contents may need to be updated accordingly.</a:t>
            </a:r>
          </a:p>
          <a:p/>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**Laplace Transform:** Converting the differential equation into the Laplace domain can simplify the problem and make it easier to solve by algebraic manipulation.</a:t>
            </a:r>
          </a:p>
          <a:p/>
          <a:p>
            <a:r>
              <a:t>5. **Software Tools:**</a:t>
            </a:r>
          </a:p>
          <a:p>
            <a:r>
              <a:t>   - Various software tools like MATLAB, Mathematica, Python with libraries like SciPy, etc., can be used to solve differential equations numerically or symbolically.</a:t>
            </a:r>
          </a:p>
          <a:p/>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Each approach has its advantages and limitations, and the choice of method depends on the nature of the differential equation, the availability of initial conditions, and the accuracy required for the solution.</a:t>
            </a:r>
          </a:p>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Well-Posed Problems and Solutions</a:t>
            </a:r>
          </a:p>
        </p:txBody>
      </p:sp>
      <p:sp>
        <p:nvSpPr>
          <p:cNvPr id="3" name="Content Placeholder 2"/>
          <p:cNvSpPr>
            <a:spLocks noGrp="1"/>
          </p:cNvSpPr>
          <p:nvPr>
            <p:ph idx="1"/>
          </p:nvPr>
        </p:nvSpPr>
        <p:spPr/>
        <p:txBody>
          <a:bodyPr/>
          <a:lstStyle/>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Well-Posed Problems and Solutions</a:t>
            </a:r>
          </a:p>
        </p:txBody>
      </p:sp>
      <p:sp>
        <p:nvSpPr>
          <p:cNvPr id="3" name="Content Placeholder 2"/>
          <p:cNvSpPr>
            <a:spLocks noGrp="1"/>
          </p:cNvSpPr>
          <p:nvPr>
            <p:ph idx="1"/>
          </p:nvPr>
        </p:nvSpPr>
        <p:spPr/>
        <p:txBody>
          <a:bodyPr/>
          <a:lstStyle/>
          <a:p>
            <a:r>
              <a:t>Well-posed problems and solutions are concepts in mathematics and beyond, originally introduced by mathematician Jacques Hadamard in the early 20th century. A well-posed problem is a specific type of problem that must satisfy three criteria: existence, uniqueness, and stability. Solutions to well-posed problems are meaningful and useful because they are well-defined and have predictable behavior. Here is a detailed explanation of these concepts:</a:t>
            </a:r>
          </a:p>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Well-Posed Problems and Solutions</a:t>
            </a:r>
          </a:p>
        </p:txBody>
      </p:sp>
      <p:sp>
        <p:nvSpPr>
          <p:cNvPr id="3" name="Content Placeholder 2"/>
          <p:cNvSpPr>
            <a:spLocks noGrp="1"/>
          </p:cNvSpPr>
          <p:nvPr>
            <p:ph idx="1"/>
          </p:nvPr>
        </p:nvSpPr>
        <p:spPr/>
        <p:txBody>
          <a:bodyPr/>
          <a:lstStyle/>
          <a:p/>
          <a:p>
            <a:r>
              <a:t>1. **Existence**:</a:t>
            </a:r>
          </a:p>
          <a:p>
            <a:r>
              <a:t>   - In a well-posed problem, there must exist a solution. This means that the problem is not ill-defined or impossible to solve.</a:t>
            </a:r>
          </a:p>
          <a:p>
            <a:r>
              <a:t>   - Mathematically, existence implies that there is at least one solution that satisfies the problem's conditions and constraints.</a:t>
            </a:r>
          </a:p>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Well-Posed Problems and Solutions</a:t>
            </a:r>
          </a:p>
        </p:txBody>
      </p:sp>
      <p:sp>
        <p:nvSpPr>
          <p:cNvPr id="3" name="Content Placeholder 2"/>
          <p:cNvSpPr>
            <a:spLocks noGrp="1"/>
          </p:cNvSpPr>
          <p:nvPr>
            <p:ph idx="1"/>
          </p:nvPr>
        </p:nvSpPr>
        <p:spPr/>
        <p:txBody>
          <a:bodyPr/>
          <a:lstStyle/>
          <a:p>
            <a:r>
              <a:t>   - For example, in the context of differential equations, the existence of a solution means that there is at least one function that satisfies the equation under certain initial or boundary conditions.</a:t>
            </a:r>
          </a:p>
          <a:p/>
          <a:p>
            <a:r>
              <a:t>2. **Uniqueness**:</a:t>
            </a:r>
          </a:p>
          <a:p>
            <a:r>
              <a:t>   - A well-posed problem should have a unique solution. This means that there is only one possible solution that satisfies all the requirements of the problem.</a:t>
            </a:r>
          </a:p>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Well-Posed Problems and Solutions</a:t>
            </a:r>
          </a:p>
        </p:txBody>
      </p:sp>
      <p:sp>
        <p:nvSpPr>
          <p:cNvPr id="3" name="Content Placeholder 2"/>
          <p:cNvSpPr>
            <a:spLocks noGrp="1"/>
          </p:cNvSpPr>
          <p:nvPr>
            <p:ph idx="1"/>
          </p:nvPr>
        </p:nvSpPr>
        <p:spPr/>
        <p:txBody>
          <a:bodyPr/>
          <a:lstStyle/>
          <a:p>
            <a:r>
              <a:t>   - Uniqueness is essential because it ensures that the solution is definitive and not ambiguous.</a:t>
            </a:r>
          </a:p>
          <a:p>
            <a:r>
              <a:t>   - In mathematics, if a problem has multiple solutions, it may not be well-posed unless all solutions are equivalent in some sense.</a:t>
            </a:r>
          </a:p>
          <a:p/>
          <a:p>
            <a:r>
              <a:t>3. **Stability**:</a:t>
            </a:r>
          </a:p>
          <a:p>
            <a:r>
              <a:t>   - Stability refers to the behavior of the solution concerning small perturbations or changes in the problem's input parameters.</a:t>
            </a:r>
          </a:p>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Well-Posed Problems and Solutions</a:t>
            </a:r>
          </a:p>
        </p:txBody>
      </p:sp>
      <p:sp>
        <p:nvSpPr>
          <p:cNvPr id="3" name="Content Placeholder 2"/>
          <p:cNvSpPr>
            <a:spLocks noGrp="1"/>
          </p:cNvSpPr>
          <p:nvPr>
            <p:ph idx="1"/>
          </p:nvPr>
        </p:nvSpPr>
        <p:spPr/>
        <p:txBody>
          <a:bodyPr/>
          <a:lstStyle/>
          <a:p>
            <a:r>
              <a:t>   - A well-posed problem must exhibit stability, meaning that small changes in the initial conditions or the input of the problem should result in correspondingly small changes in the solution.</a:t>
            </a:r>
          </a:p>
          <a:p>
            <a:r>
              <a:t>   - Stability is crucial for real-world applications where solutions need to be reliable and predictable.</a:t>
            </a:r>
          </a:p>
          <a:p/>
          <a:p>
            <a:r>
              <a:t>4. **Example**:</a:t>
            </a:r>
          </a:p>
          <a:p>
            <a:r>
              <a:t>   - Consider the following initial value problem: dy/dx = x + y, y(0) = 1.</a:t>
            </a:r>
          </a:p>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Well-Posed Problems and Solutions</a:t>
            </a:r>
          </a:p>
        </p:txBody>
      </p:sp>
      <p:sp>
        <p:nvSpPr>
          <p:cNvPr id="3" name="Content Placeholder 2"/>
          <p:cNvSpPr>
            <a:spLocks noGrp="1"/>
          </p:cNvSpPr>
          <p:nvPr>
            <p:ph idx="1"/>
          </p:nvPr>
        </p:nvSpPr>
        <p:spPr/>
        <p:txBody>
          <a:bodyPr/>
          <a:lstStyle/>
          <a:p>
            <a:r>
              <a:t>   - This problem is well-posed because a unique solution exists (y = e^x) that satisfies both the differential equation and the initial condition.</a:t>
            </a:r>
          </a:p>
          <a:p>
            <a:r>
              <a:t>   - Furthermore, this solution is stable, meaning that small changes in x or y(0) would lead to small changes in y(x).</a:t>
            </a:r>
          </a:p>
          <a:p/>
          <a:p>
            <a:r>
              <a:t>5. **Significance**:</a:t>
            </a:r>
          </a:p>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Well-Posed Problems and Solutions</a:t>
            </a:r>
          </a:p>
        </p:txBody>
      </p:sp>
      <p:sp>
        <p:nvSpPr>
          <p:cNvPr id="3" name="Content Placeholder 2"/>
          <p:cNvSpPr>
            <a:spLocks noGrp="1"/>
          </p:cNvSpPr>
          <p:nvPr>
            <p:ph idx="1"/>
          </p:nvPr>
        </p:nvSpPr>
        <p:spPr/>
        <p:txBody>
          <a:bodyPr/>
          <a:lstStyle/>
          <a:p>
            <a:r>
              <a:t>   - Well-posed problems are fundamental in many areas of science and engineering, including physics, engineering, economics, and computer science.</a:t>
            </a:r>
          </a:p>
          <a:p>
            <a:r>
              <a:t>   - They provide a formal framework for defining and solving problems in a rigorous and reliable manner.</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**Software Tools**: In digital documents, Table of Contents can be automatically generated using word processing software tools like Microsoft Word or Google Docs. These tools can create and update the Table of Contents based on heading styles used in the document.</a:t>
            </a:r>
          </a:p>
          <a:p/>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Well-Posed Problems and Solutions</a:t>
            </a:r>
          </a:p>
        </p:txBody>
      </p:sp>
      <p:sp>
        <p:nvSpPr>
          <p:cNvPr id="3" name="Content Placeholder 2"/>
          <p:cNvSpPr>
            <a:spLocks noGrp="1"/>
          </p:cNvSpPr>
          <p:nvPr>
            <p:ph idx="1"/>
          </p:nvPr>
        </p:nvSpPr>
        <p:spPr/>
        <p:txBody>
          <a:bodyPr/>
          <a:lstStyle/>
          <a:p>
            <a:r>
              <a:t>   - Well-posedness ensures that the solutions obtained are meaningful, unique, and stable, making them valuable for practical applications and theoretical analyses.</a:t>
            </a:r>
          </a:p>
          <a:p/>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Well-Posed Problems and Solutions</a:t>
            </a:r>
          </a:p>
        </p:txBody>
      </p:sp>
      <p:sp>
        <p:nvSpPr>
          <p:cNvPr id="3" name="Content Placeholder 2"/>
          <p:cNvSpPr>
            <a:spLocks noGrp="1"/>
          </p:cNvSpPr>
          <p:nvPr>
            <p:ph idx="1"/>
          </p:nvPr>
        </p:nvSpPr>
        <p:spPr/>
        <p:txBody>
          <a:bodyPr/>
          <a:lstStyle/>
          <a:p>
            <a:r>
              <a:t>In conclusion, well-posed problems and solutions are essential concepts that underpin many mathematical models and real-world applications. By ensuring the existence, uniqueness, and stability of solutions, well-posed problems help us obtain reliable and predictable results in diverse fields of study.</a:t>
            </a:r>
          </a:p>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Well-Posed Problems</a:t>
            </a:r>
          </a:p>
        </p:txBody>
      </p:sp>
      <p:sp>
        <p:nvSpPr>
          <p:cNvPr id="3" name="Content Placeholder 2"/>
          <p:cNvSpPr>
            <a:spLocks noGrp="1"/>
          </p:cNvSpPr>
          <p:nvPr>
            <p:ph idx="1"/>
          </p:nvPr>
        </p:nvSpPr>
        <p:spPr/>
        <p:txBody>
          <a:bodyPr/>
          <a:lstStyle/>
          <a:p>
            <a:r>
              <a:t>A well-posed problem in mathematics, science, or engineering is a problem that has a unique solution, which exists, is stable, and depends continuously on the initial conditions or the data of the problem. This concept was first introduced by the mathematician Jacques Hadamard in the early 20th century.</a:t>
            </a:r>
          </a:p>
          <a:p/>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Well-Posed Problems</a:t>
            </a:r>
          </a:p>
        </p:txBody>
      </p:sp>
      <p:sp>
        <p:nvSpPr>
          <p:cNvPr id="3" name="Content Placeholder 2"/>
          <p:cNvSpPr>
            <a:spLocks noGrp="1"/>
          </p:cNvSpPr>
          <p:nvPr>
            <p:ph idx="1"/>
          </p:nvPr>
        </p:nvSpPr>
        <p:spPr/>
        <p:txBody>
          <a:bodyPr/>
          <a:lstStyle/>
          <a:p>
            <a:r>
              <a:t>In order for a problem to be considered well-posed, it must satisfy the following three criteria:</a:t>
            </a:r>
          </a:p>
          <a:p/>
          <a:p>
            <a:r>
              <a:t>1. Existence: A well-posed problem must have a solution. This means that there must be at least one solution that satisfies all the conditions and constraints of the problem.</a:t>
            </a:r>
          </a:p>
          <a:p/>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Well-Posed Problems</a:t>
            </a:r>
          </a:p>
        </p:txBody>
      </p:sp>
      <p:sp>
        <p:nvSpPr>
          <p:cNvPr id="3" name="Content Placeholder 2"/>
          <p:cNvSpPr>
            <a:spLocks noGrp="1"/>
          </p:cNvSpPr>
          <p:nvPr>
            <p:ph idx="1"/>
          </p:nvPr>
        </p:nvSpPr>
        <p:spPr/>
        <p:txBody>
          <a:bodyPr/>
          <a:lstStyle/>
          <a:p>
            <a:r>
              <a:t>2. Uniqueness: The solution to a well-posed problem must be unique. This implies that there should be only one solution that fits the given problem statement and initial conditions.</a:t>
            </a:r>
          </a:p>
          <a:p/>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Well-Posed Problems</a:t>
            </a:r>
          </a:p>
        </p:txBody>
      </p:sp>
      <p:sp>
        <p:nvSpPr>
          <p:cNvPr id="3" name="Content Placeholder 2"/>
          <p:cNvSpPr>
            <a:spLocks noGrp="1"/>
          </p:cNvSpPr>
          <p:nvPr>
            <p:ph idx="1"/>
          </p:nvPr>
        </p:nvSpPr>
        <p:spPr/>
        <p:txBody>
          <a:bodyPr/>
          <a:lstStyle/>
          <a:p>
            <a:r>
              <a:t>3. Stability: The solution to a well-posed problem should not change significantly with small changes in the input data or initial conditions. In other words, a small change in the input should produce only a small change in the output.</a:t>
            </a:r>
          </a:p>
          <a:p/>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Well-Posed Problems</a:t>
            </a:r>
          </a:p>
        </p:txBody>
      </p:sp>
      <p:sp>
        <p:nvSpPr>
          <p:cNvPr id="3" name="Content Placeholder 2"/>
          <p:cNvSpPr>
            <a:spLocks noGrp="1"/>
          </p:cNvSpPr>
          <p:nvPr>
            <p:ph idx="1"/>
          </p:nvPr>
        </p:nvSpPr>
        <p:spPr/>
        <p:txBody>
          <a:bodyPr/>
          <a:lstStyle/>
          <a:p>
            <a:r>
              <a:t>Well-posed problems are essential in various fields such as mathematics, physics, engineering, and computer science, as they ensure that the solutions obtained are reliable and meaningful. Problems that are not well-posed can lead to ambiguous or incorrect results, making them challenging to solve or interpret.</a:t>
            </a:r>
          </a:p>
          <a:p/>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Well-Posed Problems</a:t>
            </a:r>
          </a:p>
        </p:txBody>
      </p:sp>
      <p:sp>
        <p:nvSpPr>
          <p:cNvPr id="3" name="Content Placeholder 2"/>
          <p:cNvSpPr>
            <a:spLocks noGrp="1"/>
          </p:cNvSpPr>
          <p:nvPr>
            <p:ph idx="1"/>
          </p:nvPr>
        </p:nvSpPr>
        <p:spPr/>
        <p:txBody>
          <a:bodyPr/>
          <a:lstStyle/>
          <a:p>
            <a:r>
              <a:t>By ensuring that a problem is well-posed, researchers and practitioners can have confidence in the validity of their results and make informed decisions based on the solutions obtained. Being able to identify whether a problem is well-posed or ill-posed is crucial in problem-solving and decision-making processes across different disciplines.</a:t>
            </a:r>
          </a:p>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Criteria for Well-Posedness</a:t>
            </a:r>
          </a:p>
        </p:txBody>
      </p:sp>
      <p:sp>
        <p:nvSpPr>
          <p:cNvPr id="3" name="Content Placeholder 2"/>
          <p:cNvSpPr>
            <a:spLocks noGrp="1"/>
          </p:cNvSpPr>
          <p:nvPr>
            <p:ph idx="1"/>
          </p:nvPr>
        </p:nvSpPr>
        <p:spPr/>
        <p:txBody>
          <a:bodyPr/>
          <a:lstStyle/>
          <a:p>
            <a:r>
              <a:t>Criteria for well-posedness is a concept used in various mathematical and scientific fields to determine the adequacy of a problem formulation. A problem is considered well-posed if it possesses three key properties: existence, uniqueness, and stability. These criteria help ensure that the problem has a meaningful solution and that the solution is reliable and robust. </a:t>
            </a:r>
          </a:p>
          <a:p/>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Criteria for Well-Posedness</a:t>
            </a:r>
          </a:p>
        </p:txBody>
      </p:sp>
      <p:sp>
        <p:nvSpPr>
          <p:cNvPr id="3" name="Content Placeholder 2"/>
          <p:cNvSpPr>
            <a:spLocks noGrp="1"/>
          </p:cNvSpPr>
          <p:nvPr>
            <p:ph idx="1"/>
          </p:nvPr>
        </p:nvSpPr>
        <p:spPr/>
        <p:txBody>
          <a:bodyPr/>
          <a:lstStyle/>
          <a:p>
            <a:r>
              <a:t>1. Existence: The existence criterion requires that the problem has at least one solution. In other words, there must be a solution that satisfies all the given conditions and constraints of the problem. If a problem lacks an existence of a solution, then it is considered ill-posed.</a:t>
            </a:r>
          </a:p>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summary, a Table of Contents serves as a roadmap for readers, providing a clear overview of the content and structure of a document or book. It is an essential tool for efficient navigation and reference within longer written works.</a:t>
            </a:r>
          </a:p>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Criteria for Well-Posedness</a:t>
            </a:r>
          </a:p>
        </p:txBody>
      </p:sp>
      <p:sp>
        <p:nvSpPr>
          <p:cNvPr id="3" name="Content Placeholder 2"/>
          <p:cNvSpPr>
            <a:spLocks noGrp="1"/>
          </p:cNvSpPr>
          <p:nvPr>
            <p:ph idx="1"/>
          </p:nvPr>
        </p:nvSpPr>
        <p:spPr/>
        <p:txBody>
          <a:bodyPr/>
          <a:lstStyle/>
          <a:p>
            <a:r>
              <a:t>2. Uniqueness: The uniqueness criterion states that the solution to the problem must be unique, meaning that there is only one solution that satisfies all the given conditions. If multiple solutions exist or if there is no guarantee of a unique solution, then the problem is considered ill-posed.</a:t>
            </a:r>
          </a:p>
          <a:p/>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Criteria for Well-Posedness</a:t>
            </a:r>
          </a:p>
        </p:txBody>
      </p:sp>
      <p:sp>
        <p:nvSpPr>
          <p:cNvPr id="3" name="Content Placeholder 2"/>
          <p:cNvSpPr>
            <a:spLocks noGrp="1"/>
          </p:cNvSpPr>
          <p:nvPr>
            <p:ph idx="1"/>
          </p:nvPr>
        </p:nvSpPr>
        <p:spPr/>
        <p:txBody>
          <a:bodyPr/>
          <a:lstStyle/>
          <a:p>
            <a:r>
              <a:t>3. Stability: The stability criterion evaluates how the solution changes with small variations in the initial conditions or parameters of the problem. A problem is considered stable if small changes in the input data result in small changes in the output. Stability ensures that the solution is not overly sensitive to perturbations, making it reliable and robust.</a:t>
            </a:r>
          </a:p>
          <a:p/>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Criteria for Well-Posedness</a:t>
            </a:r>
          </a:p>
        </p:txBody>
      </p:sp>
      <p:sp>
        <p:nvSpPr>
          <p:cNvPr id="3" name="Content Placeholder 2"/>
          <p:cNvSpPr>
            <a:spLocks noGrp="1"/>
          </p:cNvSpPr>
          <p:nvPr>
            <p:ph idx="1"/>
          </p:nvPr>
        </p:nvSpPr>
        <p:spPr/>
        <p:txBody>
          <a:bodyPr/>
          <a:lstStyle/>
          <a:p>
            <a:r>
              <a:t>In summary, a well-posed problem is one that has a unique solution that exists and is stable under small perturbations. These criteria are essential for ensuring the validity and usefulness of mathematical models, physical theories, and computational algorithms. Failure to meet any of these criteria may lead to inaccuracies, inconsistencies, or unreliable results.</a:t>
            </a:r>
          </a:p>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Uniqueness and Existence of Solutions</a:t>
            </a:r>
          </a:p>
        </p:txBody>
      </p:sp>
      <p:sp>
        <p:nvSpPr>
          <p:cNvPr id="3" name="Content Placeholder 2"/>
          <p:cNvSpPr>
            <a:spLocks noGrp="1"/>
          </p:cNvSpPr>
          <p:nvPr>
            <p:ph idx="1"/>
          </p:nvPr>
        </p:nvSpPr>
        <p:spPr/>
        <p:txBody>
          <a:bodyPr/>
          <a:lstStyle/>
          <a:p>
            <a:r>
              <a:t>Uniqueness and existence of solutions refer to the properties of solutions to mathematical problems, particularly in the context of differential equations and optimization problems. </a:t>
            </a:r>
          </a:p>
          <a:p/>
          <a:p>
            <a:r>
              <a:t>1. **Existence of Solutions:**</a:t>
            </a:r>
          </a:p>
          <a:p>
            <a:r>
              <a:t>   - **Definition:** The existence of a solution to a mathematical problem means that there is at least one solution that satisfies the given conditions or constraints.</a:t>
            </a:r>
          </a:p>
          <a:p>
            <a:r>
              <a:t>    </a:t>
            </a:r>
          </a:p>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Uniqueness and Existence of Solutions</a:t>
            </a:r>
          </a:p>
        </p:txBody>
      </p:sp>
      <p:sp>
        <p:nvSpPr>
          <p:cNvPr id="3" name="Content Placeholder 2"/>
          <p:cNvSpPr>
            <a:spLocks noGrp="1"/>
          </p:cNvSpPr>
          <p:nvPr>
            <p:ph idx="1"/>
          </p:nvPr>
        </p:nvSpPr>
        <p:spPr/>
        <p:txBody>
          <a:bodyPr/>
          <a:lstStyle/>
          <a:p>
            <a:r>
              <a:t>   - **Existence Theorems:** Existence theorems are mathematical statements that guarantee the existence of solutions under certain conditions. These theorems are essential in proving that solutions do exist for a particular problem.</a:t>
            </a:r>
          </a:p>
          <a:p>
            <a:r>
              <a:t>    </a:t>
            </a:r>
          </a:p>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Uniqueness and Existence of Solutions</a:t>
            </a:r>
          </a:p>
        </p:txBody>
      </p:sp>
      <p:sp>
        <p:nvSpPr>
          <p:cNvPr id="3" name="Content Placeholder 2"/>
          <p:cNvSpPr>
            <a:spLocks noGrp="1"/>
          </p:cNvSpPr>
          <p:nvPr>
            <p:ph idx="1"/>
          </p:nvPr>
        </p:nvSpPr>
        <p:spPr/>
        <p:txBody>
          <a:bodyPr/>
          <a:lstStyle/>
          <a:p>
            <a:r>
              <a:t>   - **Methods:** There are various methods to prove the existence of solutions, depending on the type of problem. Some common techniques include the fixed-point theorem, Picard's theorem, and the existence and uniqueness theorem for differential equations.</a:t>
            </a:r>
          </a:p>
          <a:p>
            <a:r>
              <a:t>    </a:t>
            </a:r>
          </a:p>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Uniqueness and Existence of Solutions</a:t>
            </a:r>
          </a:p>
        </p:txBody>
      </p:sp>
      <p:sp>
        <p:nvSpPr>
          <p:cNvPr id="3" name="Content Placeholder 2"/>
          <p:cNvSpPr>
            <a:spLocks noGrp="1"/>
          </p:cNvSpPr>
          <p:nvPr>
            <p:ph idx="1"/>
          </p:nvPr>
        </p:nvSpPr>
        <p:spPr/>
        <p:txBody>
          <a:bodyPr/>
          <a:lstStyle/>
          <a:p>
            <a:r>
              <a:t>   - **Significance:** Establishing the existence of solutions is crucial in mathematics and its applications, as it ensures that solutions can be found to real-world problems and that mathematical models are valid.</a:t>
            </a:r>
          </a:p>
          <a:p/>
          <a:p>
            <a:r>
              <a:t>2. **Uniqueness of Solutions:**</a:t>
            </a:r>
          </a:p>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Uniqueness and Existence of Solutions</a:t>
            </a:r>
          </a:p>
        </p:txBody>
      </p:sp>
      <p:sp>
        <p:nvSpPr>
          <p:cNvPr id="3" name="Content Placeholder 2"/>
          <p:cNvSpPr>
            <a:spLocks noGrp="1"/>
          </p:cNvSpPr>
          <p:nvPr>
            <p:ph idx="1"/>
          </p:nvPr>
        </p:nvSpPr>
        <p:spPr/>
        <p:txBody>
          <a:bodyPr/>
          <a:lstStyle/>
          <a:p>
            <a:r>
              <a:t>   - **Definition:** The uniqueness of a solution to a mathematical problem means that there is only one solution that satisfies the given conditions or constraints.</a:t>
            </a:r>
          </a:p>
          <a:p>
            <a:r>
              <a:t>    </a:t>
            </a:r>
          </a:p>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Uniqueness and Existence of Solutions</a:t>
            </a:r>
          </a:p>
        </p:txBody>
      </p:sp>
      <p:sp>
        <p:nvSpPr>
          <p:cNvPr id="3" name="Content Placeholder 2"/>
          <p:cNvSpPr>
            <a:spLocks noGrp="1"/>
          </p:cNvSpPr>
          <p:nvPr>
            <p:ph idx="1"/>
          </p:nvPr>
        </p:nvSpPr>
        <p:spPr/>
        <p:txBody>
          <a:bodyPr/>
          <a:lstStyle/>
          <a:p>
            <a:r>
              <a:t>   - **Uniqueness Theorems:** Uniqueness theorems state that if a solution exists, then it must be unique under certain conditions. These theorems are important in ensuring that there is only one correct solution to a given problem.</a:t>
            </a:r>
          </a:p>
          <a:p>
            <a:r>
              <a:t>    </a:t>
            </a:r>
          </a:p>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Uniqueness and Existence of Solutions</a:t>
            </a:r>
          </a:p>
        </p:txBody>
      </p:sp>
      <p:sp>
        <p:nvSpPr>
          <p:cNvPr id="3" name="Content Placeholder 2"/>
          <p:cNvSpPr>
            <a:spLocks noGrp="1"/>
          </p:cNvSpPr>
          <p:nvPr>
            <p:ph idx="1"/>
          </p:nvPr>
        </p:nvSpPr>
        <p:spPr/>
        <p:txBody>
          <a:bodyPr/>
          <a:lstStyle/>
          <a:p>
            <a:r>
              <a:t>   - **Methods:** Uniqueness of solutions is often proven using techniques such as the method of contradiction, the maximum principle, and the comparison principle. These methods help in showing that multiple solutions cannot exist for a given problem.</a:t>
            </a:r>
          </a:p>
          <a:p>
            <a:r>
              <a:t>    </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Partial Differential Equations</a:t>
            </a:r>
          </a:p>
        </p:txBody>
      </p:sp>
      <p:sp>
        <p:nvSpPr>
          <p:cNvPr id="3" name="Content Placeholder 2"/>
          <p:cNvSpPr>
            <a:spLocks noGrp="1"/>
          </p:cNvSpPr>
          <p:nvPr>
            <p:ph idx="1"/>
          </p:nvPr>
        </p:nvSpPr>
        <p:spPr/>
        <p:txBody>
          <a:bodyPr/>
          <a:lstStyle/>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Uniqueness and Existence of Solutions</a:t>
            </a:r>
          </a:p>
        </p:txBody>
      </p:sp>
      <p:sp>
        <p:nvSpPr>
          <p:cNvPr id="3" name="Content Placeholder 2"/>
          <p:cNvSpPr>
            <a:spLocks noGrp="1"/>
          </p:cNvSpPr>
          <p:nvPr>
            <p:ph idx="1"/>
          </p:nvPr>
        </p:nvSpPr>
        <p:spPr/>
        <p:txBody>
          <a:bodyPr/>
          <a:lstStyle/>
          <a:p>
            <a:r>
              <a:t>   - **Significance:** Uniqueness of solutions is crucial in many mathematical and physical problems to ensure that the solution is well-defined and consistent. Without uniqueness, the solution may not be reliable or predictable.</a:t>
            </a:r>
          </a:p>
          <a:p/>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Uniqueness and Existence of Solutions</a:t>
            </a:r>
          </a:p>
        </p:txBody>
      </p:sp>
      <p:sp>
        <p:nvSpPr>
          <p:cNvPr id="3" name="Content Placeholder 2"/>
          <p:cNvSpPr>
            <a:spLocks noGrp="1"/>
          </p:cNvSpPr>
          <p:nvPr>
            <p:ph idx="1"/>
          </p:nvPr>
        </p:nvSpPr>
        <p:spPr/>
        <p:txBody>
          <a:bodyPr/>
          <a:lstStyle/>
          <a:p>
            <a:r>
              <a:t>In summary, the uniqueness and existence of solutions play a fundamental role in mathematics, ensuring that problems have well-defined solutions that are both guaranteed to exist and be unique under certain conditions. These properties are essential in various fields, including differential equations, optimization, and mathematical modeling, providing a solid foundation for solving complex problems and making accurate predictions.</a:t>
            </a:r>
          </a:p>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Applications</a:t>
            </a:r>
          </a:p>
        </p:txBody>
      </p:sp>
      <p:sp>
        <p:nvSpPr>
          <p:cNvPr id="3" name="Content Placeholder 2"/>
          <p:cNvSpPr>
            <a:spLocks noGrp="1"/>
          </p:cNvSpPr>
          <p:nvPr>
            <p:ph idx="1"/>
          </p:nvPr>
        </p:nvSpPr>
        <p:spPr/>
        <p:txBody>
          <a:bodyPr/>
          <a:lstStyle/>
          <a:p>
            <a:r>
              <a:t>**Examples and Applications**:</a:t>
            </a:r>
          </a:p>
          <a:p/>
          <a:p>
            <a:r>
              <a:t>Examples and applications are used in various fields to illustrate concepts, ideas, or theories with real-world instances. These help in providing a clear understanding of a particular subject matter and make it easier for people to grasp complex topics. Here are some important points about examples and applications in detail:</a:t>
            </a:r>
          </a:p>
          <a:p/>
          <a:p>
            <a:r>
              <a:t>1. **Educational Sector**:</a:t>
            </a:r>
          </a:p>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Applications</a:t>
            </a:r>
          </a:p>
        </p:txBody>
      </p:sp>
      <p:sp>
        <p:nvSpPr>
          <p:cNvPr id="3" name="Content Placeholder 2"/>
          <p:cNvSpPr>
            <a:spLocks noGrp="1"/>
          </p:cNvSpPr>
          <p:nvPr>
            <p:ph idx="1"/>
          </p:nvPr>
        </p:nvSpPr>
        <p:spPr/>
        <p:txBody>
          <a:bodyPr/>
          <a:lstStyle/>
          <a:p>
            <a:r>
              <a:t>   - In education, examples and applications are essential tools used by teachers to make learning more interactive and engaging.</a:t>
            </a:r>
          </a:p>
          <a:p>
            <a:r>
              <a:t>   - Teachers often use real-life examples to help students understand abstract concepts in subjects such as mathematics, science, and history.</a:t>
            </a:r>
          </a:p>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Applications</a:t>
            </a:r>
          </a:p>
        </p:txBody>
      </p:sp>
      <p:sp>
        <p:nvSpPr>
          <p:cNvPr id="3" name="Content Placeholder 2"/>
          <p:cNvSpPr>
            <a:spLocks noGrp="1"/>
          </p:cNvSpPr>
          <p:nvPr>
            <p:ph idx="1"/>
          </p:nvPr>
        </p:nvSpPr>
        <p:spPr/>
        <p:txBody>
          <a:bodyPr/>
          <a:lstStyle/>
          <a:p>
            <a:r>
              <a:t>   - Problem-solving is enhanced through the use of practical examples and applications, enabling students to apply what they have learned in real-world scenarios.</a:t>
            </a:r>
          </a:p>
          <a:p/>
          <a:p>
            <a:r>
              <a:t>2. **Business and Marketing**:</a:t>
            </a:r>
          </a:p>
          <a:p>
            <a:r>
              <a:t>   - In the business world, examples and applications are used to create case studies, marketing campaigns, and business models.</a:t>
            </a:r>
          </a:p>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Applications</a:t>
            </a:r>
          </a:p>
        </p:txBody>
      </p:sp>
      <p:sp>
        <p:nvSpPr>
          <p:cNvPr id="3" name="Content Placeholder 2"/>
          <p:cNvSpPr>
            <a:spLocks noGrp="1"/>
          </p:cNvSpPr>
          <p:nvPr>
            <p:ph idx="1"/>
          </p:nvPr>
        </p:nvSpPr>
        <p:spPr/>
        <p:txBody>
          <a:bodyPr/>
          <a:lstStyle/>
          <a:p>
            <a:r>
              <a:t>   - Companies often use successful case studies as examples to demonstrate how their products or services have helped customers achieve their goals.</a:t>
            </a:r>
          </a:p>
          <a:p>
            <a:r>
              <a:t>   - Through practical applications, businesses can analyze trends, forecast future scenarios, and make informed decisions based on real data.</a:t>
            </a:r>
          </a:p>
          <a:p/>
          <a:p>
            <a:r>
              <a:t>3. **Technology and Innovation**:</a:t>
            </a:r>
          </a:p>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Applications</a:t>
            </a:r>
          </a:p>
        </p:txBody>
      </p:sp>
      <p:sp>
        <p:nvSpPr>
          <p:cNvPr id="3" name="Content Placeholder 2"/>
          <p:cNvSpPr>
            <a:spLocks noGrp="1"/>
          </p:cNvSpPr>
          <p:nvPr>
            <p:ph idx="1"/>
          </p:nvPr>
        </p:nvSpPr>
        <p:spPr/>
        <p:txBody>
          <a:bodyPr/>
          <a:lstStyle/>
          <a:p>
            <a:r>
              <a:t>   - In the field of technology, examples and applications play a crucial role in showcasing the capabilities of new products, software, or systems.</a:t>
            </a:r>
          </a:p>
          <a:p>
            <a:r>
              <a:t>   - Developers provide code snippets and demo applications to help users understand how a specific technology works and how it can be applied in different contexts.</a:t>
            </a:r>
          </a:p>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Applications</a:t>
            </a:r>
          </a:p>
        </p:txBody>
      </p:sp>
      <p:sp>
        <p:nvSpPr>
          <p:cNvPr id="3" name="Content Placeholder 2"/>
          <p:cNvSpPr>
            <a:spLocks noGrp="1"/>
          </p:cNvSpPr>
          <p:nvPr>
            <p:ph idx="1"/>
          </p:nvPr>
        </p:nvSpPr>
        <p:spPr/>
        <p:txBody>
          <a:bodyPr/>
          <a:lstStyle/>
          <a:p>
            <a:r>
              <a:t>   - Innovators use prototypes and real-world applications to test new ideas, gather feedback, and improve the functionality of their inventions.</a:t>
            </a:r>
          </a:p>
          <a:p/>
          <a:p>
            <a:r>
              <a:t>4. **Healthcare and Medicine**:</a:t>
            </a:r>
          </a:p>
          <a:p>
            <a:r>
              <a:t>   - In healthcare, examples and applications are used to explain medical procedures, treatment plans, and disease management strategies to patients.</a:t>
            </a:r>
          </a:p>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Applications</a:t>
            </a:r>
          </a:p>
        </p:txBody>
      </p:sp>
      <p:sp>
        <p:nvSpPr>
          <p:cNvPr id="3" name="Content Placeholder 2"/>
          <p:cNvSpPr>
            <a:spLocks noGrp="1"/>
          </p:cNvSpPr>
          <p:nvPr>
            <p:ph idx="1"/>
          </p:nvPr>
        </p:nvSpPr>
        <p:spPr/>
        <p:txBody>
          <a:bodyPr/>
          <a:lstStyle/>
          <a:p>
            <a:r>
              <a:t>   - Doctors and healthcare professionals often use case studies and patient stories as examples to educate the public about health-related issues.</a:t>
            </a:r>
          </a:p>
          <a:p>
            <a:r>
              <a:t>   - Medical researchers rely on data analysis and statistical applications to study the effectiveness of treatments, identify trends, and develop new medical interventions.</a:t>
            </a:r>
          </a:p>
          <a:p/>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Examples and Applications</a:t>
            </a:r>
          </a:p>
        </p:txBody>
      </p:sp>
      <p:sp>
        <p:nvSpPr>
          <p:cNvPr id="3" name="Content Placeholder 2"/>
          <p:cNvSpPr>
            <a:spLocks noGrp="1"/>
          </p:cNvSpPr>
          <p:nvPr>
            <p:ph idx="1"/>
          </p:nvPr>
        </p:nvSpPr>
        <p:spPr/>
        <p:txBody>
          <a:bodyPr/>
          <a:lstStyle/>
          <a:p>
            <a:r>
              <a:t>In conclusion, examples and applications are powerful tools that help bridge the gap between theory and practice in various disciplines. Whether in education, business, technology, or healthcare, real-world instances serve as valuable resources for learning, problem-solving, and innovation. By using relevant examples and practical applications, individuals and organizations can gain deeper insights, make informed decisions, and achieve their goals more effectively.</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Partial Differential Equations</a:t>
            </a:r>
          </a:p>
        </p:txBody>
      </p:sp>
      <p:sp>
        <p:nvSpPr>
          <p:cNvPr id="3" name="Content Placeholder 2"/>
          <p:cNvSpPr>
            <a:spLocks noGrp="1"/>
          </p:cNvSpPr>
          <p:nvPr>
            <p:ph idx="1"/>
          </p:nvPr>
        </p:nvSpPr>
        <p:spPr/>
        <p:txBody>
          <a:bodyPr/>
          <a:lstStyle/>
          <a:p>
            <a:r>
              <a:t>A partial differential equation (PDE) is an equation that involves partial derivatives of an unknown function of several variables. PDEs are used to describe various physical phenomena in fields such as physics, engineering, economics, and biology. Unlike ordinary differential equations which involve derivatives with respect to a single variable, PDEs involve derivatives with respect to multiple independent variables.</a:t>
            </a:r>
          </a:p>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**Examples and Applications**:</a:t>
            </a:r>
          </a:p>
          <a:p/>
          <a:p>
            <a:r>
              <a:t>Examples and applications are used in various fields to illustrate concepts, ideas, or theories with real-world instances. These help in providing a clear understanding of a particular subject matter and make it easier for people to grasp complex topics. Here are some important points about examples and applications in detail:</a:t>
            </a:r>
          </a:p>
          <a:p/>
          <a:p>
            <a:r>
              <a:t>1. **Educational Sector**:</a:t>
            </a:r>
          </a:p>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In education, examples and applications are essential tools used by teachers to make learning more interactive and engaging.</a:t>
            </a:r>
          </a:p>
          <a:p>
            <a:r>
              <a:t>   - Teachers often use real-life examples to help students understand abstract concepts in subjects such as mathematics, science, and history.</a:t>
            </a:r>
          </a:p>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Problem-solving is enhanced through the use of practical examples and applications, enabling students to apply what they have learned in real-world scenarios.</a:t>
            </a:r>
          </a:p>
          <a:p/>
          <a:p>
            <a:r>
              <a:t>2. **Business and Marketing**:</a:t>
            </a:r>
          </a:p>
          <a:p>
            <a:r>
              <a:t>   - In the business world, examples and applications are used to create case studies, marketing campaigns, and business models.</a:t>
            </a:r>
          </a:p>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Companies often use successful case studies as examples to demonstrate how their products or services have helped customers achieve their goals.</a:t>
            </a:r>
          </a:p>
          <a:p>
            <a:r>
              <a:t>   - Through practical applications, businesses can analyze trends, forecast future scenarios, and make informed decisions based on real data.</a:t>
            </a:r>
          </a:p>
          <a:p/>
          <a:p>
            <a:r>
              <a:t>3. **Technology and Innovation**:</a:t>
            </a:r>
          </a:p>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In the field of technology, examples and applications play a crucial role in showcasing the capabilities of new products, software, or systems.</a:t>
            </a:r>
          </a:p>
          <a:p>
            <a:r>
              <a:t>   - Developers provide code snippets and demo applications to help users understand how a specific technology works and how it can be applied in different contexts.</a:t>
            </a:r>
          </a:p>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Innovators use prototypes and real-world applications to test new ideas, gather feedback, and improve the functionality of their inventions.</a:t>
            </a:r>
          </a:p>
          <a:p/>
          <a:p>
            <a:r>
              <a:t>4. **Healthcare and Medicine**:</a:t>
            </a:r>
          </a:p>
          <a:p>
            <a:r>
              <a:t>   - In healthcare, examples and applications are used to explain medical procedures, treatment plans, and disease management strategies to patients.</a:t>
            </a:r>
          </a:p>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 Doctors and healthcare professionals often use case studies and patient stories as examples to educate the public about health-related issues.</a:t>
            </a:r>
          </a:p>
          <a:p>
            <a:r>
              <a:t>   - Medical researchers rely on data analysis and statistical applications to study the effectiveness of treatments, identify trends, and develop new medical interventions.</a:t>
            </a:r>
          </a:p>
          <a:p/>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conclusion, examples and applications are powerful tools that help bridge the gap between theory and practice in various disciplines. Whether in education, business, technology, or healthcare, real-world instances serve as valuable resources for learning, problem-solving, and innovation. By using relevant examples and practical applications, individuals and organizations can gain deeper insights, make informed decisions, and achieve their goals more effectively.</a:t>
            </a:r>
          </a:p>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Linear and Nonlinear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multiple independent variables and their partial derivatives. PDEs are classified into two main categories: linear and nonlinear.</a:t>
            </a:r>
          </a:p>
          <a:p/>
          <a:p>
            <a:r>
              <a:t>1. Linear Partial Differential Equations (PDEs):</a:t>
            </a:r>
          </a:p>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Linear and Nonlinear Partial Differential Equations</a:t>
            </a:r>
          </a:p>
        </p:txBody>
      </p:sp>
      <p:sp>
        <p:nvSpPr>
          <p:cNvPr id="3" name="Content Placeholder 2"/>
          <p:cNvSpPr>
            <a:spLocks noGrp="1"/>
          </p:cNvSpPr>
          <p:nvPr>
            <p:ph idx="1"/>
          </p:nvPr>
        </p:nvSpPr>
        <p:spPr/>
        <p:txBody>
          <a:bodyPr/>
          <a:lstStyle/>
          <a:p>
            <a:r>
              <a:t>- Linear PDEs are PDEs in which the dependent variable and its partial derivatives appear in a linear manner. Mathematically, a linear PDE can be written as a linear combination of the dependent variable and its partial derivatives.</a:t>
            </a:r>
          </a:p>
          <a:p>
            <a:r>
              <a:t>- The general form of a linear PDE can be expressed as:</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Partial Differential Equations</a:t>
            </a:r>
          </a:p>
        </p:txBody>
      </p:sp>
      <p:sp>
        <p:nvSpPr>
          <p:cNvPr id="3" name="Content Placeholder 2"/>
          <p:cNvSpPr>
            <a:spLocks noGrp="1"/>
          </p:cNvSpPr>
          <p:nvPr>
            <p:ph idx="1"/>
          </p:nvPr>
        </p:nvSpPr>
        <p:spPr/>
        <p:txBody>
          <a:bodyPr/>
          <a:lstStyle/>
          <a:p/>
          <a:p>
            <a:r>
              <a:t>The general form of a partial differential equation is typically written as:</a:t>
            </a:r>
          </a:p>
          <a:p/>
          <a:p>
            <a:r>
              <a:t>\[ F(x_1, x_2, ..., x_n, u, \frac{\partial u}{\partial x_1}, \frac{\partial u}{\partial x_2}, ..., \frac{\partial^2 u}{\partial x_1 \partial x_2}, ..., \frac{\partial^n u}{\partial x^n}) = 0 \]</a:t>
            </a:r>
          </a:p>
          <a:p/>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Linear and Nonlinear Partial Differential Equations</a:t>
            </a:r>
          </a:p>
        </p:txBody>
      </p:sp>
      <p:sp>
        <p:nvSpPr>
          <p:cNvPr id="3" name="Content Placeholder 2"/>
          <p:cNvSpPr>
            <a:spLocks noGrp="1"/>
          </p:cNvSpPr>
          <p:nvPr>
            <p:ph idx="1"/>
          </p:nvPr>
        </p:nvSpPr>
        <p:spPr/>
        <p:txBody>
          <a:bodyPr/>
          <a:lstStyle/>
          <a:p>
            <a:r>
              <a:t>  \[a_{1}\frac{\partial^{2}u}{\partial x^{2}} + a_{2}\frac{\partial^{2}u}{\partial x \partial y} + a_{3}\frac{\partial^{2}u}{\partial y^{2}} + \cdots + a_{n}u = f(x, y)\]</a:t>
            </a:r>
          </a:p>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Linear and Nonlinear Partial Differential Equations</a:t>
            </a:r>
          </a:p>
        </p:txBody>
      </p:sp>
      <p:sp>
        <p:nvSpPr>
          <p:cNvPr id="3" name="Content Placeholder 2"/>
          <p:cNvSpPr>
            <a:spLocks noGrp="1"/>
          </p:cNvSpPr>
          <p:nvPr>
            <p:ph idx="1"/>
          </p:nvPr>
        </p:nvSpPr>
        <p:spPr/>
        <p:txBody>
          <a:bodyPr/>
          <a:lstStyle/>
          <a:p>
            <a:r>
              <a:t>- Linear PDEs are usually easier to analyze and solve compared to nonlinear PDEs. They often have well-defined properties and can be solved using techniques like separation of variables, Fourier transforms, and eigenfunction expansions.</a:t>
            </a:r>
          </a:p>
          <a:p/>
          <a:p>
            <a:r>
              <a:t>2. Nonlinear Partial Differential Equations (PDEs):</a:t>
            </a:r>
          </a:p>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Linear and Nonlinear Partial Differential Equations</a:t>
            </a:r>
          </a:p>
        </p:txBody>
      </p:sp>
      <p:sp>
        <p:nvSpPr>
          <p:cNvPr id="3" name="Content Placeholder 2"/>
          <p:cNvSpPr>
            <a:spLocks noGrp="1"/>
          </p:cNvSpPr>
          <p:nvPr>
            <p:ph idx="1"/>
          </p:nvPr>
        </p:nvSpPr>
        <p:spPr/>
        <p:txBody>
          <a:bodyPr/>
          <a:lstStyle/>
          <a:p>
            <a:r>
              <a:t>- Nonlinear PDEs are PDEs in which the dependent variable and its partial derivatives appear in a nonlinear manner. This means that the coefficients of the dependent variable or its derivatives involve products or powers of the dependent variable or its derivatives.</a:t>
            </a:r>
          </a:p>
          <a:p>
            <a:r>
              <a:t>- The general form of a nonlinear PDE can be expressed as:</a:t>
            </a:r>
          </a:p>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Linear and Nonlinear Partial Differential Equations</a:t>
            </a:r>
          </a:p>
        </p:txBody>
      </p:sp>
      <p:sp>
        <p:nvSpPr>
          <p:cNvPr id="3" name="Content Placeholder 2"/>
          <p:cNvSpPr>
            <a:spLocks noGrp="1"/>
          </p:cNvSpPr>
          <p:nvPr>
            <p:ph idx="1"/>
          </p:nvPr>
        </p:nvSpPr>
        <p:spPr/>
        <p:txBody>
          <a:bodyPr/>
          <a:lstStyle/>
          <a:p>
            <a:r>
              <a:t>  \[F\left(x, y, u, \frac{\partial u}{\partial x}, \frac{\partial u}{\partial y}, \frac{\partial^{2}u}{\partial x^{2}}, \frac{\partial^{2}u}{\partial x \partial y}, \cdots\right) = 0\]</a:t>
            </a:r>
          </a:p>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Linear and Nonlinear Partial Differential Equations</a:t>
            </a:r>
          </a:p>
        </p:txBody>
      </p:sp>
      <p:sp>
        <p:nvSpPr>
          <p:cNvPr id="3" name="Content Placeholder 2"/>
          <p:cNvSpPr>
            <a:spLocks noGrp="1"/>
          </p:cNvSpPr>
          <p:nvPr>
            <p:ph idx="1"/>
          </p:nvPr>
        </p:nvSpPr>
        <p:spPr/>
        <p:txBody>
          <a:bodyPr/>
          <a:lstStyle/>
          <a:p>
            <a:r>
              <a:t>- Nonlinear PDEs are more complex and challenging than linear PDEs. They often exhibit behavior such as shock waves, solitons, and chaos, which do not arise in linear PDEs. Nonlinear PDEs are pervasive in many areas of science and engineering, including fluid dynamics, nonlinear optics, and pattern formation.</a:t>
            </a:r>
          </a:p>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Linear and Nonlinear Partial Differential Equations</a:t>
            </a:r>
          </a:p>
        </p:txBody>
      </p:sp>
      <p:sp>
        <p:nvSpPr>
          <p:cNvPr id="3" name="Content Placeholder 2"/>
          <p:cNvSpPr>
            <a:spLocks noGrp="1"/>
          </p:cNvSpPr>
          <p:nvPr>
            <p:ph idx="1"/>
          </p:nvPr>
        </p:nvSpPr>
        <p:spPr/>
        <p:txBody>
          <a:bodyPr/>
          <a:lstStyle/>
          <a:p>
            <a:r>
              <a:t>- Analytical methods for solving nonlinear PDEs are limited, and numerical methods such as finite difference, finite element, and spectral methods are commonly used to approximate solutions.</a:t>
            </a:r>
          </a:p>
          <a:p/>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Linear and Nonlinear Partial Differential Equations</a:t>
            </a:r>
          </a:p>
        </p:txBody>
      </p:sp>
      <p:sp>
        <p:nvSpPr>
          <p:cNvPr id="3" name="Content Placeholder 2"/>
          <p:cNvSpPr>
            <a:spLocks noGrp="1"/>
          </p:cNvSpPr>
          <p:nvPr>
            <p:ph idx="1"/>
          </p:nvPr>
        </p:nvSpPr>
        <p:spPr/>
        <p:txBody>
          <a:bodyPr/>
          <a:lstStyle/>
          <a:p>
            <a:r>
              <a:t>In summary, linear PDEs involve the dependent variable and its partial derivatives in a linear manner, making them more tractable and well-understood. On the other hand, nonlinear PDEs involve nonlinear relationships between the dependent variable and its derivatives, leading to more complex behavior and requiring advanced computational techniques for analysis and solution.</a:t>
            </a:r>
          </a:p>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Differentiation Between Linear and Nonlinear PDEs</a:t>
            </a:r>
          </a:p>
        </p:txBody>
      </p:sp>
      <p:sp>
        <p:nvSpPr>
          <p:cNvPr id="3" name="Content Placeholder 2"/>
          <p:cNvSpPr>
            <a:spLocks noGrp="1"/>
          </p:cNvSpPr>
          <p:nvPr>
            <p:ph idx="1"/>
          </p:nvPr>
        </p:nvSpPr>
        <p:spPr/>
        <p:txBody>
          <a:bodyPr/>
          <a:lstStyle/>
          <a:p>
            <a:r>
              <a:t>Partial differential equations (PDEs) are mathematical equations involving multiple independent variables and their partial derivatives. PDEs can be broadly classified into two categories: linear and nonlinear. The classification is based on the properties of the highest-order derivatives in the equation and how they are related to the dependent variables.</a:t>
            </a:r>
          </a:p>
          <a:p/>
          <a:p>
            <a:r>
              <a:t>1. Linear PDEs:</a:t>
            </a:r>
          </a:p>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Differentiation Between Linear and Nonlinear PDEs</a:t>
            </a:r>
          </a:p>
        </p:txBody>
      </p:sp>
      <p:sp>
        <p:nvSpPr>
          <p:cNvPr id="3" name="Content Placeholder 2"/>
          <p:cNvSpPr>
            <a:spLocks noGrp="1"/>
          </p:cNvSpPr>
          <p:nvPr>
            <p:ph idx="1"/>
          </p:nvPr>
        </p:nvSpPr>
        <p:spPr/>
        <p:txBody>
          <a:bodyPr/>
          <a:lstStyle/>
          <a:p>
            <a:r>
              <a:t>Linear PDEs are partial differential equations where the dependent variable and its derivatives appear linearly, meaning they are raised to the power of 1 and do not involve products or nonlinear operations. The general form of a linear PDE is represented as:</a:t>
            </a:r>
          </a:p>
          <a:p>
            <a:r>
              <a:t>\[ \sum_{i=1}^{n} a_i(x) \frac{\partial^2 u}{\partial x_i^2} = f(x) \]</a:t>
            </a:r>
          </a:p>
          <a:p/>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Differentiation Between Linear and Nonlinear PDEs</a:t>
            </a:r>
          </a:p>
        </p:txBody>
      </p:sp>
      <p:sp>
        <p:nvSpPr>
          <p:cNvPr id="3" name="Content Placeholder 2"/>
          <p:cNvSpPr>
            <a:spLocks noGrp="1"/>
          </p:cNvSpPr>
          <p:nvPr>
            <p:ph idx="1"/>
          </p:nvPr>
        </p:nvSpPr>
        <p:spPr/>
        <p:txBody>
          <a:bodyPr/>
          <a:lstStyle/>
          <a:p>
            <a:r>
              <a:t>where \(a_i(x)\) are coefficients depending only on the independent variables, \(\frac{\partial^2 u}{\partial x_i^2}\) are the second-order partial derivatives, and \(f(x)\) is a given function of the independent variables. The linearity property of linear PDEs allows for the principle of superposition, making them easier to analyze and solve using methods like separation of variables, Fourier transforms, and Green's functions.</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Partial Differential Equations</a:t>
            </a:r>
          </a:p>
        </p:txBody>
      </p:sp>
      <p:sp>
        <p:nvSpPr>
          <p:cNvPr id="3" name="Content Placeholder 2"/>
          <p:cNvSpPr>
            <a:spLocks noGrp="1"/>
          </p:cNvSpPr>
          <p:nvPr>
            <p:ph idx="1"/>
          </p:nvPr>
        </p:nvSpPr>
        <p:spPr/>
        <p:txBody>
          <a:bodyPr/>
          <a:lstStyle/>
          <a:p>
            <a:r>
              <a:t>Where \( u \) is the unknown function of the variables \( x_1, x_2, ..., x_n \) and its partial derivatives with respect to those variables.</a:t>
            </a:r>
          </a:p>
          <a:p/>
          <a:p>
            <a:r>
              <a:t>Partial differential equations can be classified into several types, including:</a:t>
            </a:r>
          </a:p>
          <a:p/>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Differentiation Between Linear and Nonlinear PDEs</a:t>
            </a:r>
          </a:p>
        </p:txBody>
      </p:sp>
      <p:sp>
        <p:nvSpPr>
          <p:cNvPr id="3" name="Content Placeholder 2"/>
          <p:cNvSpPr>
            <a:spLocks noGrp="1"/>
          </p:cNvSpPr>
          <p:nvPr>
            <p:ph idx="1"/>
          </p:nvPr>
        </p:nvSpPr>
        <p:spPr/>
        <p:txBody>
          <a:bodyPr/>
          <a:lstStyle/>
          <a:p/>
          <a:p>
            <a:r>
              <a:t>2. Nonlinear PDEs:</a:t>
            </a:r>
          </a:p>
          <a:p>
            <a:r>
              <a:t>Nonlinear PDEs are partial differential equations where the dependent variable and its derivatives appear in a nonlinear manner, involving products, powers, or other nonlinear functions. The general form of a nonlinear PDE is represented as:</a:t>
            </a:r>
          </a:p>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Differentiation Between Linear and Nonlinear PDEs</a:t>
            </a:r>
          </a:p>
        </p:txBody>
      </p:sp>
      <p:sp>
        <p:nvSpPr>
          <p:cNvPr id="3" name="Content Placeholder 2"/>
          <p:cNvSpPr>
            <a:spLocks noGrp="1"/>
          </p:cNvSpPr>
          <p:nvPr>
            <p:ph idx="1"/>
          </p:nvPr>
        </p:nvSpPr>
        <p:spPr/>
        <p:txBody>
          <a:bodyPr/>
          <a:lstStyle/>
          <a:p>
            <a:r>
              <a:t>\[ F(x, u, \frac{\partial u}{\partial x_1}, \frac{\partial u}{\partial x_2}, ..., \frac{\partial^2 u}{\partial x_1^2}, \frac{\partial^2 u}{\partial x_2^2}, ...) = 0 \]</a:t>
            </a:r>
          </a:p>
          <a:p/>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Differentiation Between Linear and Nonlinear PDEs</a:t>
            </a:r>
          </a:p>
        </p:txBody>
      </p:sp>
      <p:sp>
        <p:nvSpPr>
          <p:cNvPr id="3" name="Content Placeholder 2"/>
          <p:cNvSpPr>
            <a:spLocks noGrp="1"/>
          </p:cNvSpPr>
          <p:nvPr>
            <p:ph idx="1"/>
          </p:nvPr>
        </p:nvSpPr>
        <p:spPr/>
        <p:txBody>
          <a:bodyPr/>
          <a:lstStyle/>
          <a:p>
            <a:r>
              <a:t>where \(F\) is a nonlinear function of the independent variables, the dependent variable \(u\), and its partial derivatives. Nonlinear PDEs arise in many physical phenomena where the relationship between variables is complex and not easily separable. They often exhibit behavior such as shock waves, solitons, and chaos, making them challenging to study and solve. Numerical methods like finite differences, finite elements, and computational simulations are commonly used for solving nonlinear PDEs.</a:t>
            </a:r>
          </a:p>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Differentiation Between Linear and Nonlinear PDEs</a:t>
            </a:r>
          </a:p>
        </p:txBody>
      </p:sp>
      <p:sp>
        <p:nvSpPr>
          <p:cNvPr id="3" name="Content Placeholder 2"/>
          <p:cNvSpPr>
            <a:spLocks noGrp="1"/>
          </p:cNvSpPr>
          <p:nvPr>
            <p:ph idx="1"/>
          </p:nvPr>
        </p:nvSpPr>
        <p:spPr/>
        <p:txBody>
          <a:bodyPr/>
          <a:lstStyle/>
          <a:p/>
          <a:p>
            <a:r>
              <a:t>In summary, the key differences between linear and nonlinear PDEs lie in the linearity of their terms. Linear PDEs involve terms that are linear with respect to the dependent variable and its derivatives, while nonlinear PDEs contain terms that are nonlinear in nature, leading to more complex behavior and solutions.resse</a:t>
            </a:r>
          </a:p>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Solution Methods for Linear PDEs</a:t>
            </a:r>
          </a:p>
        </p:txBody>
      </p:sp>
      <p:sp>
        <p:nvSpPr>
          <p:cNvPr id="3" name="Content Placeholder 2"/>
          <p:cNvSpPr>
            <a:spLocks noGrp="1"/>
          </p:cNvSpPr>
          <p:nvPr>
            <p:ph idx="1"/>
          </p:nvPr>
        </p:nvSpPr>
        <p:spPr/>
        <p:txBody>
          <a:bodyPr/>
          <a:lstStyle/>
          <a:p>
            <a:r>
              <a:t>Solving linear partial differential equations (PDEs) involves finding a function that satisfies the given differential equation and any boundary/initial conditions. There are several solution methods for linear PDEs, each suited for different types of equations and boundary conditions. Here are some common solution methods for linear PDEs:</a:t>
            </a:r>
          </a:p>
          <a:p/>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Solution Methods for Linear PDEs</a:t>
            </a:r>
          </a:p>
        </p:txBody>
      </p:sp>
      <p:sp>
        <p:nvSpPr>
          <p:cNvPr id="3" name="Content Placeholder 2"/>
          <p:cNvSpPr>
            <a:spLocks noGrp="1"/>
          </p:cNvSpPr>
          <p:nvPr>
            <p:ph idx="1"/>
          </p:nvPr>
        </p:nvSpPr>
        <p:spPr/>
        <p:txBody>
          <a:bodyPr/>
          <a:lstStyle/>
          <a:p>
            <a:r>
              <a:t>1. **Method of Separation of Variables**: This method is commonly used for linear homogeneous PDEs with constant coefficients and simple geometries. The idea is to assume a solution of the form u(x, t) = X(x)T(t) and then substitute this into the PDE to obtain two ordinary differential equations (ODEs), one for X(x) and another for T(t). The solutions to these ODEs are then combined to form the general solution to the PDE.</a:t>
            </a:r>
          </a:p>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Solution Methods for Linear PDEs</a:t>
            </a:r>
          </a:p>
        </p:txBody>
      </p:sp>
      <p:sp>
        <p:nvSpPr>
          <p:cNvPr id="3" name="Content Placeholder 2"/>
          <p:cNvSpPr>
            <a:spLocks noGrp="1"/>
          </p:cNvSpPr>
          <p:nvPr>
            <p:ph idx="1"/>
          </p:nvPr>
        </p:nvSpPr>
        <p:spPr/>
        <p:txBody>
          <a:bodyPr/>
          <a:lstStyle/>
          <a:p/>
          <a:p>
            <a:r>
              <a:t>2. **Fourier Series**: Fourier series are used to solve linear PDEs with periodic boundary conditions. The solution is expanded in terms of trigonometric functions (sine and cosine) with coefficients determined by orthogonality relations. Applying the boundary conditions allows for solving the coefficients and obtaining the final solution.</a:t>
            </a:r>
          </a:p>
          <a:p/>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Solution Methods for Linear PDEs</a:t>
            </a:r>
          </a:p>
        </p:txBody>
      </p:sp>
      <p:sp>
        <p:nvSpPr>
          <p:cNvPr id="3" name="Content Placeholder 2"/>
          <p:cNvSpPr>
            <a:spLocks noGrp="1"/>
          </p:cNvSpPr>
          <p:nvPr>
            <p:ph idx="1"/>
          </p:nvPr>
        </p:nvSpPr>
        <p:spPr/>
        <p:txBody>
          <a:bodyPr/>
          <a:lstStyle/>
          <a:p>
            <a:r>
              <a:t>3. **Laplace Transform**: Laplace transform can be used to solve linear constant coefficient PDEs with discontinuous functions and initial conditions. The PDE is transformed into an algebraic equation in the Laplace domain, where simple algebraic operations can be used to find the solution. Inverse Laplace transform is then applied to obtain the solution in the original domain.</a:t>
            </a:r>
          </a:p>
          <a:p/>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Solution Methods for Linear PDEs</a:t>
            </a:r>
          </a:p>
        </p:txBody>
      </p:sp>
      <p:sp>
        <p:nvSpPr>
          <p:cNvPr id="3" name="Content Placeholder 2"/>
          <p:cNvSpPr>
            <a:spLocks noGrp="1"/>
          </p:cNvSpPr>
          <p:nvPr>
            <p:ph idx="1"/>
          </p:nvPr>
        </p:nvSpPr>
        <p:spPr/>
        <p:txBody>
          <a:bodyPr/>
          <a:lstStyle/>
          <a:p>
            <a:r>
              <a:t>4. **Method of Characteristics**: This method is commonly used for first-order linear PDEs. By transforming the PDE into a system of ordinary differential equations along characteristic curves, the solution can be found by integrating along those curves. This method is particularly useful for hyperbolic PDEs.</a:t>
            </a:r>
          </a:p>
          <a:p/>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Solution Methods for Linear PDEs</a:t>
            </a:r>
          </a:p>
        </p:txBody>
      </p:sp>
      <p:sp>
        <p:nvSpPr>
          <p:cNvPr id="3" name="Content Placeholder 2"/>
          <p:cNvSpPr>
            <a:spLocks noGrp="1"/>
          </p:cNvSpPr>
          <p:nvPr>
            <p:ph idx="1"/>
          </p:nvPr>
        </p:nvSpPr>
        <p:spPr/>
        <p:txBody>
          <a:bodyPr/>
          <a:lstStyle/>
          <a:p>
            <a:r>
              <a:t>5. **Green's Functions**: Green's functions are used to solve inhomogeneous linear PDEs with given boundary conditions. By considering the given forcing function, Green's function can be defined as the solution to the PDE with a point source at a given point. The final solution is obtained by convolving the Green's function with the given forcing function.</a:t>
            </a:r>
          </a:p>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Partial Differential Equations</a:t>
            </a:r>
          </a:p>
        </p:txBody>
      </p:sp>
      <p:sp>
        <p:nvSpPr>
          <p:cNvPr id="3" name="Content Placeholder 2"/>
          <p:cNvSpPr>
            <a:spLocks noGrp="1"/>
          </p:cNvSpPr>
          <p:nvPr>
            <p:ph idx="1"/>
          </p:nvPr>
        </p:nvSpPr>
        <p:spPr/>
        <p:txBody>
          <a:bodyPr/>
          <a:lstStyle/>
          <a:p>
            <a:r>
              <a:t>1. **Elliptic Equations**: These equations arise in problems where the solution is essentially determined by the values of the function on the boundary of the region. Examples include Laplace's equation and Poisson's equation.</a:t>
            </a:r>
          </a:p>
          <a:p/>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Solution Methods for Linear PDEs</a:t>
            </a:r>
          </a:p>
        </p:txBody>
      </p:sp>
      <p:sp>
        <p:nvSpPr>
          <p:cNvPr id="3" name="Content Placeholder 2"/>
          <p:cNvSpPr>
            <a:spLocks noGrp="1"/>
          </p:cNvSpPr>
          <p:nvPr>
            <p:ph idx="1"/>
          </p:nvPr>
        </p:nvSpPr>
        <p:spPr/>
        <p:txBody>
          <a:bodyPr/>
          <a:lstStyle/>
          <a:p>
            <a:r>
              <a:t>6. **Finite Difference Methods**: Finite difference methods discretize the PDE on a grid and solve it numerically. By approximating the spatial and temporal derivatives using finite differences, the PDE is transformed into a system of algebraic equations that can be solved iteratively. Finite difference methods are widely used for complex PDEs that do not have analytical solutions.</a:t>
            </a:r>
          </a:p>
          <a:p/>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Solution Methods for Linear PDEs</a:t>
            </a:r>
          </a:p>
        </p:txBody>
      </p:sp>
      <p:sp>
        <p:nvSpPr>
          <p:cNvPr id="3" name="Content Placeholder 2"/>
          <p:cNvSpPr>
            <a:spLocks noGrp="1"/>
          </p:cNvSpPr>
          <p:nvPr>
            <p:ph idx="1"/>
          </p:nvPr>
        </p:nvSpPr>
        <p:spPr/>
        <p:txBody>
          <a:bodyPr/>
          <a:lstStyle/>
          <a:p>
            <a:r>
              <a:t>Each of these solution methods has its own domain of applicability and advantages depending on the nature of the PDE and the boundary/initial conditions. Researchers and engineers often select the most suitable method based on the specific characteristics of the problem at hand.</a:t>
            </a:r>
          </a:p>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Solving nonlinear partial differential equations (PDEs) is a challenging task due to the complex interactions and dependencies among the variables in the equation. Nonlinear PDEs often arise in various scientific and engineering problems, and their solutions are essential for understanding physical phenomena such as fluid dynamics, heat transfer, electromagnetism, and more. To tackle these challenges, various techniques and methods have been developed. Let's delve deeper into the challenges and techniques for solving nonlinear PDEs:</a:t>
            </a:r>
          </a:p>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p>
            <a:r>
              <a:t>Challenges:</a:t>
            </a:r>
          </a:p>
          <a:p>
            <a:r>
              <a:t>1. Nonlinearity: Unlike linear PDEs where the superposition principle holds, nonlinear PDEs involve terms that depend nonlinearly on the unknown functions or their derivatives. This nonlinearity makes finding analytical solutions difficult and often requires numerical methods.</a:t>
            </a:r>
          </a:p>
          <a:p/>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2. Non-unique solutions: Nonlinear PDEs may have non-unique solutions or even no solution at all depending on the initial/boundary conditions. This adds another layer of complexity to the problem.</a:t>
            </a:r>
          </a:p>
          <a:p/>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3. Stability and convergence issues: Numerical methods for solving nonlinear PDEs can face stability and convergence issues due to the complex behavior of nonlinear terms. Ensuring numerical stability and convergence becomes critical for obtaining accurate solutions.</a:t>
            </a:r>
          </a:p>
          <a:p/>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4. High computational cost: Nonlinear PDEs typically require sophisticated numerical algorithms that involve repeated evaluations and iterations. This can result in high computational costs and time requirements, especially for complex systems or high-dimensional problems.</a:t>
            </a:r>
          </a:p>
          <a:p/>
          <a:p>
            <a:r>
              <a:t>Techniques for Solving Nonlinear PDEs:</a:t>
            </a:r>
          </a:p>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1. Finite Difference Method: This method discretizes the PDE over a grid and approximates the derivatives using finite differences. Nonlinear terms are then linearized, and an iterative process is carried out to solve the resulting system of equations.</a:t>
            </a:r>
          </a:p>
          <a:p/>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2. Finite Element Method: This method subdivides the domain into smaller elements, where local basis functions are used to approximate the solution. Nonlinear terms can be handled using techniques like Newton's method or variational formulations.</a:t>
            </a:r>
          </a:p>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Analytical Methods: Separation of Variables, Fourier Transform, Laplace Transform</a:t>
            </a:r>
          </a:p>
          <a:p>
            <a:r>
              <a:t>- Numerical Methods: Finite Difference, Finite Element, Finite Volume</a:t>
            </a:r>
          </a:p>
          <a:p>
            <a:r>
              <a:t>- Comparison of Analytical and Numerical Approaches</a:t>
            </a:r>
          </a:p>
          <a:p/>
          <a:p>
            <a:r>
              <a:t>4. Boundary Value Problems and Initial Value Problems</a:t>
            </a:r>
          </a:p>
          <a:p>
            <a:r>
              <a:t>- Definition and Examples of Boundary Value Problems (BVPs)</a:t>
            </a:r>
          </a:p>
          <a:p>
            <a:r>
              <a:t>- Approaches to Solve BVPs</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Partial Differential Equations</a:t>
            </a:r>
          </a:p>
        </p:txBody>
      </p:sp>
      <p:sp>
        <p:nvSpPr>
          <p:cNvPr id="3" name="Content Placeholder 2"/>
          <p:cNvSpPr>
            <a:spLocks noGrp="1"/>
          </p:cNvSpPr>
          <p:nvPr>
            <p:ph idx="1"/>
          </p:nvPr>
        </p:nvSpPr>
        <p:spPr/>
        <p:txBody>
          <a:bodyPr/>
          <a:lstStyle/>
          <a:p>
            <a:r>
              <a:t>2. **Parabolic Equations**: These equations describe phenomena where information propagates at a finite speed and the solution depends on both the initial conditions and boundary conditions. The heat equation is an example of a parabolic PDE.</a:t>
            </a:r>
          </a:p>
          <a:p/>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3. Finite Volume Method: This method discretizes the PDE by integrating it over control volumes and solving for the cell-averaged values. Nonlinear terms are treated implicitly or explicitly depending on the scheme used.</a:t>
            </a:r>
          </a:p>
          <a:p/>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4. Spectral Methods: These methods use basis functions such as Fourier or Chebyshev polynomials to represent the solution. Nonlinear terms can be computed in the spectral space, simplifying the treatment of nonlinearity.</a:t>
            </a:r>
          </a:p>
          <a:p/>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5. Monte Carlo Methods: These probabilistic methods are used for stochastic PDEs with nonlinearities, where the solution is estimated using random sampling techniques. They can handle uncertainties and provide statistical information about the solution.</a:t>
            </a:r>
          </a:p>
          <a:p/>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6. Reduced Order Modeling: Techniques like Proper Orthogonal Decomposition (POD) or Dynamic Mode Decomposition (DMD) can be used to reduce the dimensionality of the problem and approximate the nonlinear dynamics with a reduced set of modes.</a:t>
            </a:r>
          </a:p>
          <a:p/>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7. Homotopy and Perturbation Methods: These analytical techniques construct a sequence of problems ranging from linear to fully nonlinear and provide a path to solve the nonlinear PDE by perturbing the problem's parameters.</a:t>
            </a:r>
          </a:p>
          <a:p/>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Challenges and Techniques for Solving Nonlinear PDEs</a:t>
            </a:r>
          </a:p>
        </p:txBody>
      </p:sp>
      <p:sp>
        <p:nvSpPr>
          <p:cNvPr id="3" name="Content Placeholder 2"/>
          <p:cNvSpPr>
            <a:spLocks noGrp="1"/>
          </p:cNvSpPr>
          <p:nvPr>
            <p:ph idx="1"/>
          </p:nvPr>
        </p:nvSpPr>
        <p:spPr/>
        <p:txBody>
          <a:bodyPr/>
          <a:lstStyle/>
          <a:p>
            <a:r>
              <a:t>In conclusion, solving nonlinear PDEs presents various challenges due to their complex nature, but several numerical and analytical techniques have been developed to address these challenges. Researchers and engineers use a combination of these techniques based on the specific characteristics of the problem at hand to obtain accurate solutions to nonlinear PDEs.</a:t>
            </a:r>
          </a:p>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Real-World Examples of Linear and Nonlinear PDEs</a:t>
            </a:r>
          </a:p>
        </p:txBody>
      </p:sp>
      <p:sp>
        <p:nvSpPr>
          <p:cNvPr id="3" name="Content Placeholder 2"/>
          <p:cNvSpPr>
            <a:spLocks noGrp="1"/>
          </p:cNvSpPr>
          <p:nvPr>
            <p:ph idx="1"/>
          </p:nvPr>
        </p:nvSpPr>
        <p:spPr/>
        <p:txBody>
          <a:bodyPr/>
          <a:lstStyle/>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Real-World Examples of Linear and Nonlinear PDEs</a:t>
            </a:r>
          </a:p>
        </p:txBody>
      </p:sp>
      <p:sp>
        <p:nvSpPr>
          <p:cNvPr id="3" name="Content Placeholder 2"/>
          <p:cNvSpPr>
            <a:spLocks noGrp="1"/>
          </p:cNvSpPr>
          <p:nvPr>
            <p:ph idx="1"/>
          </p:nvPr>
        </p:nvSpPr>
        <p:spPr/>
        <p:txBody>
          <a:bodyPr/>
          <a:lstStyle/>
          <a:p>
            <a:r>
              <a:t>Partial differential equations (PDEs) are mathematical equations that involve multiple independent variables and their partial derivatives. PDEs are used to describe various physical phenomena across different scientific fields, such as physics, engineering, economics, and biology. In this explanation, we will explore real-world examples of linear and nonlinear PDEs and how they are applied in different contexts.</a:t>
            </a:r>
          </a:p>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Real-World Examples of Linear and Nonlinear PDEs</a:t>
            </a:r>
          </a:p>
        </p:txBody>
      </p:sp>
      <p:sp>
        <p:nvSpPr>
          <p:cNvPr id="3" name="Content Placeholder 2"/>
          <p:cNvSpPr>
            <a:spLocks noGrp="1"/>
          </p:cNvSpPr>
          <p:nvPr>
            <p:ph idx="1"/>
          </p:nvPr>
        </p:nvSpPr>
        <p:spPr/>
        <p:txBody>
          <a:bodyPr/>
          <a:lstStyle/>
          <a:p/>
          <a:p>
            <a:r>
              <a:t>Linear PDEs:</a:t>
            </a:r>
          </a:p>
          <a:p>
            <a:r>
              <a:t>1. Heat Equation: The heat equation is a classic example of a linear PDE that describes how heat spreads through a medium over time. It is used in various applications, such as modeling the temperature distribution in a conducting material, forecasting weather patterns, and analyzing heat transfer in engineering systems.</a:t>
            </a:r>
          </a:p>
          <a:p/>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Real-World Examples of Linear and Nonlinear PDEs</a:t>
            </a:r>
          </a:p>
        </p:txBody>
      </p:sp>
      <p:sp>
        <p:nvSpPr>
          <p:cNvPr id="3" name="Content Placeholder 2"/>
          <p:cNvSpPr>
            <a:spLocks noGrp="1"/>
          </p:cNvSpPr>
          <p:nvPr>
            <p:ph idx="1"/>
          </p:nvPr>
        </p:nvSpPr>
        <p:spPr/>
        <p:txBody>
          <a:bodyPr/>
          <a:lstStyle/>
          <a:p>
            <a:r>
              <a:t>2. Wave Equation: The wave equation is another linear PDE that describes the motion of waves in different mediums, such as sound waves, electromagnetic waves, and seismic waves. It is used in fields like acoustics, optics, and seismology to study wave propagation and interference phenomena.</a:t>
            </a:r>
          </a:p>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Partial Differential Equations</a:t>
            </a:r>
          </a:p>
        </p:txBody>
      </p:sp>
      <p:sp>
        <p:nvSpPr>
          <p:cNvPr id="3" name="Content Placeholder 2"/>
          <p:cNvSpPr>
            <a:spLocks noGrp="1"/>
          </p:cNvSpPr>
          <p:nvPr>
            <p:ph idx="1"/>
          </p:nvPr>
        </p:nvSpPr>
        <p:spPr/>
        <p:txBody>
          <a:bodyPr/>
          <a:lstStyle/>
          <a:p>
            <a:r>
              <a:t>3. **Hyperbolic Equations**: These equations describe phenomena where information propagates at a finite speed and is characterized by initial-boundary value problems. The wave equation is a classical example of a hyperbolic PDE.</a:t>
            </a:r>
          </a:p>
          <a:p/>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Real-World Examples of Linear and Nonlinear PDEs</a:t>
            </a:r>
          </a:p>
        </p:txBody>
      </p:sp>
      <p:sp>
        <p:nvSpPr>
          <p:cNvPr id="3" name="Content Placeholder 2"/>
          <p:cNvSpPr>
            <a:spLocks noGrp="1"/>
          </p:cNvSpPr>
          <p:nvPr>
            <p:ph idx="1"/>
          </p:nvPr>
        </p:nvSpPr>
        <p:spPr/>
        <p:txBody>
          <a:bodyPr/>
          <a:lstStyle/>
          <a:p>
            <a:r>
              <a:t>3. Laplace's Equation: Laplace's equation is a linear PDE that arises in many areas of physics and engineering to describe the distribution of potentials in electrostatics, fluid flow, and heat conduction problems. It is used to find solutions to boundary value problems and determine equilibrium states in various systems.</a:t>
            </a:r>
          </a:p>
          <a:p/>
          <a:p>
            <a:r>
              <a:t>Nonlinear PDEs:</a:t>
            </a:r>
          </a:p>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Real-World Examples of Linear and Nonlinear PDEs</a:t>
            </a:r>
          </a:p>
        </p:txBody>
      </p:sp>
      <p:sp>
        <p:nvSpPr>
          <p:cNvPr id="3" name="Content Placeholder 2"/>
          <p:cNvSpPr>
            <a:spLocks noGrp="1"/>
          </p:cNvSpPr>
          <p:nvPr>
            <p:ph idx="1"/>
          </p:nvPr>
        </p:nvSpPr>
        <p:spPr/>
        <p:txBody>
          <a:bodyPr/>
          <a:lstStyle/>
          <a:p>
            <a:r>
              <a:t>1. Burgers' Equation: Burgers' equation is a nonlinear PDE that models the propagation of shock waves and turbulence in fluid dynamics. It is used in studies of traffic flow, gas dynamics, and nonlinear wave dynamics to analyze complex flow phenomena and develop predictive models for fluid behavior.</a:t>
            </a:r>
          </a:p>
          <a:p/>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Real-World Examples of Linear and Nonlinear PDEs</a:t>
            </a:r>
          </a:p>
        </p:txBody>
      </p:sp>
      <p:sp>
        <p:nvSpPr>
          <p:cNvPr id="3" name="Content Placeholder 2"/>
          <p:cNvSpPr>
            <a:spLocks noGrp="1"/>
          </p:cNvSpPr>
          <p:nvPr>
            <p:ph idx="1"/>
          </p:nvPr>
        </p:nvSpPr>
        <p:spPr/>
        <p:txBody>
          <a:bodyPr/>
          <a:lstStyle/>
          <a:p>
            <a:r>
              <a:t>2. Fisher's Equation: Fisher's equation is a nonlinear PDE that describes the spatial spread of populations, such as biological species or chemical reactions with diffusion and growth properties. It is applied in ecology, epidemiology, and pattern formation studies to understand population dynamics and the formation of spatial patterns.</a:t>
            </a:r>
          </a:p>
          <a:p/>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Real-World Examples of Linear and Nonlinear PDEs</a:t>
            </a:r>
          </a:p>
        </p:txBody>
      </p:sp>
      <p:sp>
        <p:nvSpPr>
          <p:cNvPr id="3" name="Content Placeholder 2"/>
          <p:cNvSpPr>
            <a:spLocks noGrp="1"/>
          </p:cNvSpPr>
          <p:nvPr>
            <p:ph idx="1"/>
          </p:nvPr>
        </p:nvSpPr>
        <p:spPr/>
        <p:txBody>
          <a:bodyPr/>
          <a:lstStyle/>
          <a:p>
            <a:r>
              <a:t>3. Navier-Stokes Equations: The Navier-Stokes equations are a set of nonlinear PDEs that govern the motion of fluid flow in various physical systems, such as air and water. They are fundamental in fluid dynamics and aerodynamics for simulating fluid behavior, predicting turbulence, and designing aircraft and vehicles.</a:t>
            </a:r>
          </a:p>
          <a:p/>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Real-World Examples of Linear and Nonlinear PDEs</a:t>
            </a:r>
          </a:p>
        </p:txBody>
      </p:sp>
      <p:sp>
        <p:nvSpPr>
          <p:cNvPr id="3" name="Content Placeholder 2"/>
          <p:cNvSpPr>
            <a:spLocks noGrp="1"/>
          </p:cNvSpPr>
          <p:nvPr>
            <p:ph idx="1"/>
          </p:nvPr>
        </p:nvSpPr>
        <p:spPr/>
        <p:txBody>
          <a:bodyPr/>
          <a:lstStyle/>
          <a:p>
            <a:r>
              <a:t>In summary, linear PDEs are commonly used to describe phenomena with simple and predictable behaviors, while nonlinear PDEs are essential for modeling complex and nonlinear systems with non-trivial interactions. Understanding both types of PDEs is crucial for advancing research in science, engineering, and other fields where differential equations play a significant role in modeling and analysis.</a:t>
            </a:r>
          </a:p>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Partial differential equations (PDEs) are mathematical equations that involve multiple independent variables and their partial derivatives. PDEs are used to describe various physical phenomena across different scientific fields, such as physics, engineering, economics, and biology. In this explanation, we will explore real-world examples of linear and nonlinear PDEs and how they are applied in different contexts.</a:t>
            </a:r>
          </a:p>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Linear PDEs:</a:t>
            </a:r>
          </a:p>
          <a:p>
            <a:r>
              <a:t>1. Heat Equation: The heat equation is a classic example of a linear PDE that describes how heat spreads through a medium over time. It is used in various applications, such as modeling the temperature distribution in a conducting material, forecasting weather patterns, and analyzing heat transfer in engineering systems.</a:t>
            </a:r>
          </a:p>
          <a:p/>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Wave Equation: The wave equation is another linear PDE that describes the motion of waves in different mediums, such as sound waves, electromagnetic waves, and seismic waves. It is used in fields like acoustics, optics, and seismology to study wave propagation and interference phenomena.</a:t>
            </a:r>
          </a:p>
          <a:p/>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Laplace's Equation: Laplace's equation is a linear PDE that arises in many areas of physics and engineering to describe the distribution of potentials in electrostatics, fluid flow, and heat conduction problems. It is used to find solutions to boundary value problems and determine equilibrium states in various systems.</a:t>
            </a:r>
          </a:p>
          <a:p/>
          <a:p>
            <a:r>
              <a:t>Nonlinear PDEs:</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Partial Differential Equations</a:t>
            </a:r>
          </a:p>
        </p:txBody>
      </p:sp>
      <p:sp>
        <p:nvSpPr>
          <p:cNvPr id="3" name="Content Placeholder 2"/>
          <p:cNvSpPr>
            <a:spLocks noGrp="1"/>
          </p:cNvSpPr>
          <p:nvPr>
            <p:ph idx="1"/>
          </p:nvPr>
        </p:nvSpPr>
        <p:spPr/>
        <p:txBody>
          <a:bodyPr/>
          <a:lstStyle/>
          <a:p>
            <a:r>
              <a:t>Solving partial differential equations often involves finding a function that satisfies the given equation within a specified domain, subject to certain boundary or initial conditions. Analytical methods, such as separation of variables, Fourier series, and Laplace transforms, are commonly used to solve PDEs.</a:t>
            </a:r>
          </a:p>
          <a:p/>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Burgers' Equation: Burgers' equation is a nonlinear PDE that models the propagation of shock waves and turbulence in fluid dynamics. It is used in studies of traffic flow, gas dynamics, and nonlinear wave dynamics to analyze complex flow phenomena and develop predictive models for fluid behavior.</a:t>
            </a:r>
          </a:p>
          <a:p/>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Fisher's Equation: Fisher's equation is a nonlinear PDE that describes the spatial spread of populations, such as biological species or chemical reactions with diffusion and growth properties. It is applied in ecology, epidemiology, and pattern formation studies to understand population dynamics and the formation of spatial patterns.</a:t>
            </a:r>
          </a:p>
          <a:p/>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Navier-Stokes Equations: The Navier-Stokes equations are a set of nonlinear PDEs that govern the motion of fluid flow in various physical systems, such as air and water. They are fundamental in fluid dynamics and aerodynamics for simulating fluid behavior, predicting turbulence, and designing aircraft and vehicles.</a:t>
            </a:r>
          </a:p>
          <a:p/>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summary, linear PDEs are commonly used to describe phenomena with simple and predictable behaviors, while nonlinear PDEs are essential for modeling complex and nonlinear systems with non-trivial interactions. Understanding both types of PDEs is crucial for advancing research in science, engineering, and other fields where differential equations play a significant role in modeling and analysis.</a:t>
            </a:r>
          </a:p>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Boundary Conditions and Compatibility</a:t>
            </a:r>
          </a:p>
        </p:txBody>
      </p:sp>
      <p:sp>
        <p:nvSpPr>
          <p:cNvPr id="3" name="Content Placeholder 2"/>
          <p:cNvSpPr>
            <a:spLocks noGrp="1"/>
          </p:cNvSpPr>
          <p:nvPr>
            <p:ph idx="1"/>
          </p:nvPr>
        </p:nvSpPr>
        <p:spPr/>
        <p:txBody>
          <a:bodyPr/>
          <a:lstStyle/>
          <a:p>
            <a:r>
              <a:t>Boundary conditions and compatibility are fundamental concepts in engineering, mathematics, physics, and other scientific disciplines, where they play a crucial role in solving problems related to the behavior of materials and structures under different conditions. Let's explore these concepts in detail:</a:t>
            </a:r>
          </a:p>
          <a:p/>
          <a:p>
            <a:r>
              <a:t>1. Boundary Conditions: </a:t>
            </a:r>
          </a:p>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Boundary Conditions and Compatibility</a:t>
            </a:r>
          </a:p>
        </p:txBody>
      </p:sp>
      <p:sp>
        <p:nvSpPr>
          <p:cNvPr id="3" name="Content Placeholder 2"/>
          <p:cNvSpPr>
            <a:spLocks noGrp="1"/>
          </p:cNvSpPr>
          <p:nvPr>
            <p:ph idx="1"/>
          </p:nvPr>
        </p:nvSpPr>
        <p:spPr/>
        <p:txBody>
          <a:bodyPr/>
          <a:lstStyle/>
          <a:p>
            <a:r>
              <a:t>Boundary conditions are constraints or requirements imposed on a mathematical model or physical system at its boundaries. They define the behavior of the system at the edges or boundaries of the domain under consideration. Boundary conditions are essential for obtaining a unique solution to a problem by specifying how the system interacts with its surroundings.</a:t>
            </a:r>
          </a:p>
          <a:p/>
          <a:p>
            <a:r>
              <a:t>Types of Boundary Conditions:</a:t>
            </a:r>
          </a:p>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Boundary Conditions and Compatibility</a:t>
            </a:r>
          </a:p>
        </p:txBody>
      </p:sp>
      <p:sp>
        <p:nvSpPr>
          <p:cNvPr id="3" name="Content Placeholder 2"/>
          <p:cNvSpPr>
            <a:spLocks noGrp="1"/>
          </p:cNvSpPr>
          <p:nvPr>
            <p:ph idx="1"/>
          </p:nvPr>
        </p:nvSpPr>
        <p:spPr/>
        <p:txBody>
          <a:bodyPr/>
          <a:lstStyle/>
          <a:p>
            <a:r>
              <a:t>- Dirichlet Boundary Condition: Specifies the values of the unknown function at the boundaries.</a:t>
            </a:r>
          </a:p>
          <a:p>
            <a:r>
              <a:t>- Neumann Boundary Condition: Specifies the values of the derivative of the function at the boundaries.</a:t>
            </a:r>
          </a:p>
          <a:p>
            <a:r>
              <a:t>- Mixed Boundary Condition: Combines aspects of both Dirichlet and Neumann boundary conditions.</a:t>
            </a:r>
          </a:p>
          <a:p/>
          <a:p>
            <a:r>
              <a:t>2. Compatibility:</a:t>
            </a:r>
          </a:p>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Boundary Conditions and Compatibility</a:t>
            </a:r>
          </a:p>
        </p:txBody>
      </p:sp>
      <p:sp>
        <p:nvSpPr>
          <p:cNvPr id="3" name="Content Placeholder 2"/>
          <p:cNvSpPr>
            <a:spLocks noGrp="1"/>
          </p:cNvSpPr>
          <p:nvPr>
            <p:ph idx="1"/>
          </p:nvPr>
        </p:nvSpPr>
        <p:spPr/>
        <p:txBody>
          <a:bodyPr/>
          <a:lstStyle/>
          <a:p>
            <a:r>
              <a:t>Compatibility is a concept related to the deformation of materials and structures, ensuring that the components or parts fit together properly without generating excessive stress or strain. In other words, compatibility ensures that the deformations in different parts of a system are compatible with each other and with the overall behavior of the system.</a:t>
            </a:r>
          </a:p>
          <a:p/>
          <a:p>
            <a:r>
              <a:t>Types of Compatibility:</a:t>
            </a:r>
          </a:p>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Boundary Conditions and Compatibility</a:t>
            </a:r>
          </a:p>
        </p:txBody>
      </p:sp>
      <p:sp>
        <p:nvSpPr>
          <p:cNvPr id="3" name="Content Placeholder 2"/>
          <p:cNvSpPr>
            <a:spLocks noGrp="1"/>
          </p:cNvSpPr>
          <p:nvPr>
            <p:ph idx="1"/>
          </p:nvPr>
        </p:nvSpPr>
        <p:spPr/>
        <p:txBody>
          <a:bodyPr/>
          <a:lstStyle/>
          <a:p>
            <a:r>
              <a:t>- Geometric Compatibility: Deals with ensuring that the shapes and sizes of interconnected components match and deform appropriately without interference.</a:t>
            </a:r>
          </a:p>
          <a:p>
            <a:r>
              <a:t>- Material Compatibility: Focuses on ensuring that the materials used in different parts of a structure have compatible mechanical properties and responses to loads.</a:t>
            </a:r>
          </a:p>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Boundary Conditions and Compatibility</a:t>
            </a:r>
          </a:p>
        </p:txBody>
      </p:sp>
      <p:sp>
        <p:nvSpPr>
          <p:cNvPr id="3" name="Content Placeholder 2"/>
          <p:cNvSpPr>
            <a:spLocks noGrp="1"/>
          </p:cNvSpPr>
          <p:nvPr>
            <p:ph idx="1"/>
          </p:nvPr>
        </p:nvSpPr>
        <p:spPr/>
        <p:txBody>
          <a:bodyPr/>
          <a:lstStyle/>
          <a:p>
            <a:r>
              <a:t>- Kinematic Compatibility: Involves ensuring that the displacement fields of interconnected components are compatible and satisfy the conditions of equilibrium and compatibility.</a:t>
            </a:r>
          </a:p>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Partial Differential Equations</a:t>
            </a:r>
          </a:p>
        </p:txBody>
      </p:sp>
      <p:sp>
        <p:nvSpPr>
          <p:cNvPr id="3" name="Content Placeholder 2"/>
          <p:cNvSpPr>
            <a:spLocks noGrp="1"/>
          </p:cNvSpPr>
          <p:nvPr>
            <p:ph idx="1"/>
          </p:nvPr>
        </p:nvSpPr>
        <p:spPr/>
        <p:txBody>
          <a:bodyPr/>
          <a:lstStyle/>
          <a:p>
            <a:r>
              <a:t>Numerical methods, such as finite difference, finite element, and spectral methods, are also employed to approximate solutions to PDEs when analytical solutions are not feasible or practical.</a:t>
            </a:r>
          </a:p>
          <a:p/>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Boundary Conditions and Compatibility</a:t>
            </a:r>
          </a:p>
        </p:txBody>
      </p:sp>
      <p:sp>
        <p:nvSpPr>
          <p:cNvPr id="3" name="Content Placeholder 2"/>
          <p:cNvSpPr>
            <a:spLocks noGrp="1"/>
          </p:cNvSpPr>
          <p:nvPr>
            <p:ph idx="1"/>
          </p:nvPr>
        </p:nvSpPr>
        <p:spPr/>
        <p:txBody>
          <a:bodyPr/>
          <a:lstStyle/>
          <a:p>
            <a:r>
              <a:t>In structural analysis and mechanics, compatibility conditions are often expressed through equations that relate the deformations or displacements of different parts of a structure. These compatibility equations are crucial for accurately predicting the behavior of complex systems subjected to various loads and boundary conditions.</a:t>
            </a:r>
          </a:p>
          <a:p/>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Boundary Conditions and Compatibility</a:t>
            </a:r>
          </a:p>
        </p:txBody>
      </p:sp>
      <p:sp>
        <p:nvSpPr>
          <p:cNvPr id="3" name="Content Placeholder 2"/>
          <p:cNvSpPr>
            <a:spLocks noGrp="1"/>
          </p:cNvSpPr>
          <p:nvPr>
            <p:ph idx="1"/>
          </p:nvPr>
        </p:nvSpPr>
        <p:spPr/>
        <p:txBody>
          <a:bodyPr/>
          <a:lstStyle/>
          <a:p>
            <a:r>
              <a:t>In summary, boundary conditions and compatibility are key concepts in the analysis and design of engineering systems. By properly defining boundary conditions and ensuring compatibility between the different parts of a system, engineers and scientists can effectively model, analyze, and predict the behavior of structures and materials under different conditions and loading scenarios.</a:t>
            </a:r>
          </a:p>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Boundary Conditions: Dirichlet, Neumann, Cauchy</a:t>
            </a:r>
          </a:p>
        </p:txBody>
      </p:sp>
      <p:sp>
        <p:nvSpPr>
          <p:cNvPr id="3" name="Content Placeholder 2"/>
          <p:cNvSpPr>
            <a:spLocks noGrp="1"/>
          </p:cNvSpPr>
          <p:nvPr>
            <p:ph idx="1"/>
          </p:nvPr>
        </p:nvSpPr>
        <p:spPr/>
        <p:txBody>
          <a:bodyPr/>
          <a:lstStyle/>
          <a:p>
            <a:r>
              <a:t>Boundary conditions are a set of constraints imposed on the solutions of differential equations to determine a unique solution within a given domain. There are several types of boundary conditions, three common ones being: Dirichlet, Neumann, and Cauchy boundary conditions. Let's delve into each type in detail:</a:t>
            </a:r>
          </a:p>
          <a:p/>
          <a:p>
            <a:r>
              <a:t>1. Dirichlet Boundary Condition:</a:t>
            </a:r>
          </a:p>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Boundary Conditions: Dirichlet, Neumann, Cauchy</a:t>
            </a:r>
          </a:p>
        </p:txBody>
      </p:sp>
      <p:sp>
        <p:nvSpPr>
          <p:cNvPr id="3" name="Content Placeholder 2"/>
          <p:cNvSpPr>
            <a:spLocks noGrp="1"/>
          </p:cNvSpPr>
          <p:nvPr>
            <p:ph idx="1"/>
          </p:nvPr>
        </p:nvSpPr>
        <p:spPr/>
        <p:txBody>
          <a:bodyPr/>
          <a:lstStyle/>
          <a:p>
            <a:r>
              <a:t>The Dirichlet boundary condition specifies the values of the solution at specific points on the boundary of the domain. Mathematically, for a second-order partial differential equation, the Dirichlet boundary condition can be written as:</a:t>
            </a:r>
          </a:p>
          <a:p>
            <a:r>
              <a:t>\[ u(\mathbf{x}) = g(\mathbf{x}), \text{ for all } \mathbf{x} \in \partial \Omega \]</a:t>
            </a:r>
          </a:p>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Boundary Conditions: Dirichlet, Neumann, Cauchy</a:t>
            </a:r>
          </a:p>
        </p:txBody>
      </p:sp>
      <p:sp>
        <p:nvSpPr>
          <p:cNvPr id="3" name="Content Placeholder 2"/>
          <p:cNvSpPr>
            <a:spLocks noGrp="1"/>
          </p:cNvSpPr>
          <p:nvPr>
            <p:ph idx="1"/>
          </p:nvPr>
        </p:nvSpPr>
        <p:spPr/>
        <p:txBody>
          <a:bodyPr/>
          <a:lstStyle/>
          <a:p>
            <a:r>
              <a:t>where \(u(\mathbf{x})\) is the value of the solution at point \(\mathbf{x}\) on the boundary \(\partial \Omega\), and \(g(\mathbf{x})\) is a given function that determines the boundary values.</a:t>
            </a:r>
          </a:p>
          <a:p/>
          <a:p>
            <a:r>
              <a:t>2. Neumann Boundary Condition:</a:t>
            </a:r>
          </a:p>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Boundary Conditions: Dirichlet, Neumann, Cauchy</a:t>
            </a:r>
          </a:p>
        </p:txBody>
      </p:sp>
      <p:sp>
        <p:nvSpPr>
          <p:cNvPr id="3" name="Content Placeholder 2"/>
          <p:cNvSpPr>
            <a:spLocks noGrp="1"/>
          </p:cNvSpPr>
          <p:nvPr>
            <p:ph idx="1"/>
          </p:nvPr>
        </p:nvSpPr>
        <p:spPr/>
        <p:txBody>
          <a:bodyPr/>
          <a:lstStyle/>
          <a:p>
            <a:r>
              <a:t>The Neumann boundary condition specifies the normal derivative of the solution at certain points on the boundary of the domain. Mathematically, for a second-order partial differential equation, the Neumann boundary condition can be written as:</a:t>
            </a:r>
          </a:p>
          <a:p>
            <a:r>
              <a:t>\[ \frac{\partial u}{\partial \mathbf{n}} = h(\mathbf{x}), \text{ for all } \mathbf{x} \in \partial \Omega \]</a:t>
            </a:r>
          </a:p>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Boundary Conditions: Dirichlet, Neumann, Cauchy</a:t>
            </a:r>
          </a:p>
        </p:txBody>
      </p:sp>
      <p:sp>
        <p:nvSpPr>
          <p:cNvPr id="3" name="Content Placeholder 2"/>
          <p:cNvSpPr>
            <a:spLocks noGrp="1"/>
          </p:cNvSpPr>
          <p:nvPr>
            <p:ph idx="1"/>
          </p:nvPr>
        </p:nvSpPr>
        <p:spPr/>
        <p:txBody>
          <a:bodyPr/>
          <a:lstStyle/>
          <a:p>
            <a:r>
              <a:t>where \(\frac{\partial u}{\partial \mathbf{n}}\) is the normal derivative of the solution at point \(\mathbf{x}\) on the boundary \(\partial \Omega\), and \(h(\mathbf{x})\) is a given function that determines the normal derivative values.</a:t>
            </a:r>
          </a:p>
          <a:p/>
          <a:p>
            <a:r>
              <a:t>3. Cauchy Boundary Condition:</a:t>
            </a:r>
          </a:p>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Boundary Conditions: Dirichlet, Neumann, Cauchy</a:t>
            </a:r>
          </a:p>
        </p:txBody>
      </p:sp>
      <p:sp>
        <p:nvSpPr>
          <p:cNvPr id="3" name="Content Placeholder 2"/>
          <p:cNvSpPr>
            <a:spLocks noGrp="1"/>
          </p:cNvSpPr>
          <p:nvPr>
            <p:ph idx="1"/>
          </p:nvPr>
        </p:nvSpPr>
        <p:spPr/>
        <p:txBody>
          <a:bodyPr/>
          <a:lstStyle/>
          <a:p>
            <a:r>
              <a:t>The Cauchy boundary condition involves specifying both the value of the solution and its normal derivative on the boundary of the domain. Mathematically, for a second-order partial differential equation, the Cauchy boundary condition can be written as a combination of Dirichlet and Neumann conditions:</a:t>
            </a:r>
          </a:p>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Boundary Conditions: Dirichlet, Neumann, Cauchy</a:t>
            </a:r>
          </a:p>
        </p:txBody>
      </p:sp>
      <p:sp>
        <p:nvSpPr>
          <p:cNvPr id="3" name="Content Placeholder 2"/>
          <p:cNvSpPr>
            <a:spLocks noGrp="1"/>
          </p:cNvSpPr>
          <p:nvPr>
            <p:ph idx="1"/>
          </p:nvPr>
        </p:nvSpPr>
        <p:spPr/>
        <p:txBody>
          <a:bodyPr/>
          <a:lstStyle/>
          <a:p>
            <a:r>
              <a:t>\[ u(\mathbf{x}) = g(\mathbf{x}), \text{ and } \; \frac{\partial u}{\partial \mathbf{n}} = h(\mathbf{x}), \text{ for all } \mathbf{x} \in \partial \Omega \]</a:t>
            </a:r>
          </a:p>
          <a:p>
            <a:r>
              <a:t>where \(u(\mathbf{x})\) represents the value of the solution and \(\frac{\partial u}{\partial \mathbf{n}}\) denotes the normal derivative of the solution at a point \(\mathbf{x}\) on the boundary \(\partial \Omega\).</a:t>
            </a:r>
          </a:p>
          <a:p/>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Boundary Conditions: Dirichlet, Neumann, Cauchy</a:t>
            </a:r>
          </a:p>
        </p:txBody>
      </p:sp>
      <p:sp>
        <p:nvSpPr>
          <p:cNvPr id="3" name="Content Placeholder 2"/>
          <p:cNvSpPr>
            <a:spLocks noGrp="1"/>
          </p:cNvSpPr>
          <p:nvPr>
            <p:ph idx="1"/>
          </p:nvPr>
        </p:nvSpPr>
        <p:spPr/>
        <p:txBody>
          <a:bodyPr/>
          <a:lstStyle/>
          <a:p>
            <a:r>
              <a:t>These boundary conditions play a crucial role in solving partial differential equations and specifying appropriate conditions at the boundaries of the domain to obtain a unique solution that satisfies the differential equation as well as the boundary constraints.</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Partial Differential Equations</a:t>
            </a:r>
          </a:p>
        </p:txBody>
      </p:sp>
      <p:sp>
        <p:nvSpPr>
          <p:cNvPr id="3" name="Content Placeholder 2"/>
          <p:cNvSpPr>
            <a:spLocks noGrp="1"/>
          </p:cNvSpPr>
          <p:nvPr>
            <p:ph idx="1"/>
          </p:nvPr>
        </p:nvSpPr>
        <p:spPr/>
        <p:txBody>
          <a:bodyPr/>
          <a:lstStyle/>
          <a:p>
            <a:r>
              <a:t>Overall, partial differential equations play a crucial role in modeling and understanding various complex phenomena in science and engineering, making them an essential tool in modern mathematics and applied sciences.</a:t>
            </a:r>
          </a:p>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Compatibility Conditions for PDEs</a:t>
            </a:r>
          </a:p>
        </p:txBody>
      </p:sp>
      <p:sp>
        <p:nvSpPr>
          <p:cNvPr id="3" name="Content Placeholder 2"/>
          <p:cNvSpPr>
            <a:spLocks noGrp="1"/>
          </p:cNvSpPr>
          <p:nvPr>
            <p:ph idx="1"/>
          </p:nvPr>
        </p:nvSpPr>
        <p:spPr/>
        <p:txBody>
          <a:bodyPr/>
          <a:lstStyle/>
          <a:p>
            <a:r>
              <a:t>In the context of partial differential equations (PDEs), compatibility conditions are conditions that must be satisfied in order for a given set of partial derivatives to represent a valid solution to the PDE. These conditions are essential for ensuring the uniqueness and existence of solutions to differential equations.</a:t>
            </a:r>
          </a:p>
          <a:p/>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Compatibility Conditions for PDEs</a:t>
            </a:r>
          </a:p>
        </p:txBody>
      </p:sp>
      <p:sp>
        <p:nvSpPr>
          <p:cNvPr id="3" name="Content Placeholder 2"/>
          <p:cNvSpPr>
            <a:spLocks noGrp="1"/>
          </p:cNvSpPr>
          <p:nvPr>
            <p:ph idx="1"/>
          </p:nvPr>
        </p:nvSpPr>
        <p:spPr/>
        <p:txBody>
          <a:bodyPr/>
          <a:lstStyle/>
          <a:p>
            <a:r>
              <a:t>Compatibility conditions are derived from the original PDE itself and the boundary or initial conditions. They typically arise when there are multiple partial derivatives of a function involved in the PDE. By examining the interplay between these derivatives, one can determine additional constraints that the solution must satisfy.</a:t>
            </a:r>
          </a:p>
          <a:p/>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Compatibility Conditions for PDEs</a:t>
            </a:r>
          </a:p>
        </p:txBody>
      </p:sp>
      <p:sp>
        <p:nvSpPr>
          <p:cNvPr id="3" name="Content Placeholder 2"/>
          <p:cNvSpPr>
            <a:spLocks noGrp="1"/>
          </p:cNvSpPr>
          <p:nvPr>
            <p:ph idx="1"/>
          </p:nvPr>
        </p:nvSpPr>
        <p:spPr/>
        <p:txBody>
          <a:bodyPr/>
          <a:lstStyle/>
          <a:p>
            <a:r>
              <a:t>There are different types of compatibility conditions in PDEs, depending on the specific type of PDE and the nature of the problem being considered. Here are some common examples:</a:t>
            </a:r>
          </a:p>
          <a:p/>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Compatibility Conditions for PDEs</a:t>
            </a:r>
          </a:p>
        </p:txBody>
      </p:sp>
      <p:sp>
        <p:nvSpPr>
          <p:cNvPr id="3" name="Content Placeholder 2"/>
          <p:cNvSpPr>
            <a:spLocks noGrp="1"/>
          </p:cNvSpPr>
          <p:nvPr>
            <p:ph idx="1"/>
          </p:nvPr>
        </p:nvSpPr>
        <p:spPr/>
        <p:txBody>
          <a:bodyPr/>
          <a:lstStyle/>
          <a:p>
            <a:r>
              <a:t>1. Continuity Conditions: In many cases, the compatibility conditions require that the solution and its derivatives are continuous within the domain of interest. This ensures the smoothness of the solution and prevents any discontinuities that could lead to inconsistencies.</a:t>
            </a:r>
          </a:p>
          <a:p/>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Compatibility Conditions for PDEs</a:t>
            </a:r>
          </a:p>
        </p:txBody>
      </p:sp>
      <p:sp>
        <p:nvSpPr>
          <p:cNvPr id="3" name="Content Placeholder 2"/>
          <p:cNvSpPr>
            <a:spLocks noGrp="1"/>
          </p:cNvSpPr>
          <p:nvPr>
            <p:ph idx="1"/>
          </p:nvPr>
        </p:nvSpPr>
        <p:spPr/>
        <p:txBody>
          <a:bodyPr/>
          <a:lstStyle/>
          <a:p>
            <a:r>
              <a:t>2. Boundary Conditions: When dealing with PDEs defined on a bounded domain, the compatibility conditions often involve ensuring that the solution satisfies the given boundary conditions. These conditions restrict the behavior of the solution at the boundary of the domain and are crucial for determining a unique solution.</a:t>
            </a:r>
          </a:p>
          <a:p/>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Compatibility Conditions for PDEs</a:t>
            </a:r>
          </a:p>
        </p:txBody>
      </p:sp>
      <p:sp>
        <p:nvSpPr>
          <p:cNvPr id="3" name="Content Placeholder 2"/>
          <p:cNvSpPr>
            <a:spLocks noGrp="1"/>
          </p:cNvSpPr>
          <p:nvPr>
            <p:ph idx="1"/>
          </p:nvPr>
        </p:nvSpPr>
        <p:spPr/>
        <p:txBody>
          <a:bodyPr/>
          <a:lstStyle/>
          <a:p>
            <a:r>
              <a:t>3. Integral Conditions: Some compatibility conditions involve integrating the PDE over the domain or certain subdomains to derive additional constraints on the solution. These conditions can provide valuable insights into the behavior of the solution and may be used to verify the correctness of a proposed solution.</a:t>
            </a:r>
          </a:p>
          <a:p/>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Compatibility Conditions for PDEs</a:t>
            </a:r>
          </a:p>
        </p:txBody>
      </p:sp>
      <p:sp>
        <p:nvSpPr>
          <p:cNvPr id="3" name="Content Placeholder 2"/>
          <p:cNvSpPr>
            <a:spLocks noGrp="1"/>
          </p:cNvSpPr>
          <p:nvPr>
            <p:ph idx="1"/>
          </p:nvPr>
        </p:nvSpPr>
        <p:spPr/>
        <p:txBody>
          <a:bodyPr/>
          <a:lstStyle/>
          <a:p>
            <a:r>
              <a:t>4. Symmetry Conditions: In certain cases, the compatibility conditions may involve symmetries of the PDE, such as invariance under certain transformations. These conditions can simplify the problem and lead to solutions with specific properties that satisfy the underlying symmetries.</a:t>
            </a:r>
          </a:p>
          <a:p/>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Compatibility Conditions for PDEs</a:t>
            </a:r>
          </a:p>
        </p:txBody>
      </p:sp>
      <p:sp>
        <p:nvSpPr>
          <p:cNvPr id="3" name="Content Placeholder 2"/>
          <p:cNvSpPr>
            <a:spLocks noGrp="1"/>
          </p:cNvSpPr>
          <p:nvPr>
            <p:ph idx="1"/>
          </p:nvPr>
        </p:nvSpPr>
        <p:spPr/>
        <p:txBody>
          <a:bodyPr/>
          <a:lstStyle/>
          <a:p>
            <a:r>
              <a:t>Overall, compatibility conditions play a crucial role in the analysis and solution of PDEs by providing necessary constraints that ensure the validity and uniqueness of the solutions. By carefully considering these conditions, one can determine whether a proposed solution is consistent with the original PDE and associated boundary or initial conditions, ultimately leading to a robust solution methodology.</a:t>
            </a:r>
          </a:p>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Implementation of Boundary Conditions in Solving PDEs</a:t>
            </a:r>
          </a:p>
        </p:txBody>
      </p:sp>
      <p:sp>
        <p:nvSpPr>
          <p:cNvPr id="3" name="Content Placeholder 2"/>
          <p:cNvSpPr>
            <a:spLocks noGrp="1"/>
          </p:cNvSpPr>
          <p:nvPr>
            <p:ph idx="1"/>
          </p:nvPr>
        </p:nvSpPr>
        <p:spPr/>
        <p:txBody>
          <a:bodyPr/>
          <a:lstStyle/>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Implementation of Boundary Conditions in Solving PDEs</a:t>
            </a:r>
          </a:p>
        </p:txBody>
      </p:sp>
      <p:sp>
        <p:nvSpPr>
          <p:cNvPr id="3" name="Content Placeholder 2"/>
          <p:cNvSpPr>
            <a:spLocks noGrp="1"/>
          </p:cNvSpPr>
          <p:nvPr>
            <p:ph idx="1"/>
          </p:nvPr>
        </p:nvSpPr>
        <p:spPr/>
        <p:txBody>
          <a:bodyPr/>
          <a:lstStyle/>
          <a:p>
            <a:r>
              <a:t>When solving partial differential equations (PDEs), it is crucial to properly implement boundary conditions to ensure that the solution accurately represents the physical system being modeled. Boundary conditions are mathematical constraints imposed on the solution of a PDE at the boundaries of the domain over which the PDE is defined. These conditions provide additional information that the PDE alone does not capture and help in determining a unique solution.</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Partial Differential Equations</a:t>
            </a:r>
          </a:p>
        </p:txBody>
      </p:sp>
      <p:sp>
        <p:nvSpPr>
          <p:cNvPr id="3" name="Content Placeholder 2"/>
          <p:cNvSpPr>
            <a:spLocks noGrp="1"/>
          </p:cNvSpPr>
          <p:nvPr>
            <p:ph idx="1"/>
          </p:nvPr>
        </p:nvSpPr>
        <p:spPr/>
        <p:txBody>
          <a:bodyPr/>
          <a:lstStyle/>
          <a:p>
            <a:r>
              <a:t>Partial Differential Equations (PDEs) are mathematical equations that involve multiple independent variables and their partial derivatives. They are used to describe functions of several variables, often representing physical quantities such as temperature, pressure, or fluid flow, which vary continuously in space and time.</a:t>
            </a:r>
          </a:p>
          <a:p/>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Implementation of Boundary Conditions in Solving PDEs</a:t>
            </a:r>
          </a:p>
        </p:txBody>
      </p:sp>
      <p:sp>
        <p:nvSpPr>
          <p:cNvPr id="3" name="Content Placeholder 2"/>
          <p:cNvSpPr>
            <a:spLocks noGrp="1"/>
          </p:cNvSpPr>
          <p:nvPr>
            <p:ph idx="1"/>
          </p:nvPr>
        </p:nvSpPr>
        <p:spPr/>
        <p:txBody>
          <a:bodyPr/>
          <a:lstStyle/>
          <a:p/>
          <a:p>
            <a:r>
              <a:t>The implementation of boundary conditions in solving PDEs involves several steps, depending on the type of boundary condition and the numerical method being used. Here is a general overview of how boundary conditions are implemented:</a:t>
            </a:r>
          </a:p>
          <a:p/>
          <a:p>
            <a:r>
              <a:t>1. **Classification of Boundary Conditions:**</a:t>
            </a:r>
          </a:p>
          <a:p>
            <a:r>
              <a:t>    - **Dirichlet Boundary Conditions:** These conditions specify the exact value of the solution at the boundary.</a:t>
            </a:r>
          </a:p>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Implementation of Boundary Conditions in Solving PDEs</a:t>
            </a:r>
          </a:p>
        </p:txBody>
      </p:sp>
      <p:sp>
        <p:nvSpPr>
          <p:cNvPr id="3" name="Content Placeholder 2"/>
          <p:cNvSpPr>
            <a:spLocks noGrp="1"/>
          </p:cNvSpPr>
          <p:nvPr>
            <p:ph idx="1"/>
          </p:nvPr>
        </p:nvSpPr>
        <p:spPr/>
        <p:txBody>
          <a:bodyPr/>
          <a:lstStyle/>
          <a:p>
            <a:r>
              <a:t>    - **Neumann Boundary Conditions:** These conditions specify the derivative of the solution at the boundary.</a:t>
            </a:r>
          </a:p>
          <a:p>
            <a:r>
              <a:t>    - **Robin Boundary Conditions:** These conditions are a combination of Dirichlet and Neumann conditions and are specified as a linear combination of the solution and its derivative at the boundary.</a:t>
            </a:r>
          </a:p>
          <a:p/>
          <a:p>
            <a:r>
              <a:t>2. **Discretization of the Domain:**</a:t>
            </a:r>
          </a:p>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Implementation of Boundary Conditions in Solving PDEs</a:t>
            </a:r>
          </a:p>
        </p:txBody>
      </p:sp>
      <p:sp>
        <p:nvSpPr>
          <p:cNvPr id="3" name="Content Placeholder 2"/>
          <p:cNvSpPr>
            <a:spLocks noGrp="1"/>
          </p:cNvSpPr>
          <p:nvPr>
            <p:ph idx="1"/>
          </p:nvPr>
        </p:nvSpPr>
        <p:spPr/>
        <p:txBody>
          <a:bodyPr/>
          <a:lstStyle/>
          <a:p>
            <a:r>
              <a:t>    - The domain over which the PDE is defined is discretized into a mesh or grid. This discretization divides the domain into smaller elements, such as cells or grid points, where the PDE solution is computed.</a:t>
            </a:r>
          </a:p>
          <a:p/>
          <a:p>
            <a:r>
              <a:t>3. **Incorporating Boundary Conditions:**</a:t>
            </a:r>
          </a:p>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Implementation of Boundary Conditions in Solving PDEs</a:t>
            </a:r>
          </a:p>
        </p:txBody>
      </p:sp>
      <p:sp>
        <p:nvSpPr>
          <p:cNvPr id="3" name="Content Placeholder 2"/>
          <p:cNvSpPr>
            <a:spLocks noGrp="1"/>
          </p:cNvSpPr>
          <p:nvPr>
            <p:ph idx="1"/>
          </p:nvPr>
        </p:nvSpPr>
        <p:spPr/>
        <p:txBody>
          <a:bodyPr/>
          <a:lstStyle/>
          <a:p>
            <a:r>
              <a:t>    - **Dirichlet Boundary Conditions:** For Dirichlet conditions, the value of the solution is directly set to the specified boundary value at the corresponding grid points.</a:t>
            </a:r>
          </a:p>
          <a:p>
            <a:r>
              <a:t>    - **Neumann Boundary Conditions:** For Neumann conditions, finite difference approximations of the derivative are used to calculate the solution at the boundary points.</a:t>
            </a:r>
          </a:p>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Implementation of Boundary Conditions in Solving PDEs</a:t>
            </a:r>
          </a:p>
        </p:txBody>
      </p:sp>
      <p:sp>
        <p:nvSpPr>
          <p:cNvPr id="3" name="Content Placeholder 2"/>
          <p:cNvSpPr>
            <a:spLocks noGrp="1"/>
          </p:cNvSpPr>
          <p:nvPr>
            <p:ph idx="1"/>
          </p:nvPr>
        </p:nvSpPr>
        <p:spPr/>
        <p:txBody>
          <a:bodyPr/>
          <a:lstStyle/>
          <a:p>
            <a:r>
              <a:t>    - **Robin Boundary Conditions:** Robin conditions are implemented as a linear combination involving the solution and its derivative at the boundary. This is often done by incorporating the Robin condition into the discretized system of equations.</a:t>
            </a:r>
          </a:p>
          <a:p/>
          <a:p>
            <a:r>
              <a:t>4. **Enforcing Boundary Conditions:**</a:t>
            </a:r>
          </a:p>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Implementation of Boundary Conditions in Solving PDEs</a:t>
            </a:r>
          </a:p>
        </p:txBody>
      </p:sp>
      <p:sp>
        <p:nvSpPr>
          <p:cNvPr id="3" name="Content Placeholder 2"/>
          <p:cNvSpPr>
            <a:spLocks noGrp="1"/>
          </p:cNvSpPr>
          <p:nvPr>
            <p:ph idx="1"/>
          </p:nvPr>
        </p:nvSpPr>
        <p:spPr/>
        <p:txBody>
          <a:bodyPr/>
          <a:lstStyle/>
          <a:p>
            <a:r>
              <a:t>    - Once the boundary conditions are incorporated into the system of equations, they need to be enforced during the solution process. This typically involves modifying the equations to satisfy the boundary conditions explicitly or implicitly at each time step or iteration.</a:t>
            </a:r>
          </a:p>
          <a:p/>
          <a:p>
            <a:r>
              <a:t>5. **Iterative Solution Process:**</a:t>
            </a:r>
          </a:p>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Implementation of Boundary Conditions in Solving PDEs</a:t>
            </a:r>
          </a:p>
        </p:txBody>
      </p:sp>
      <p:sp>
        <p:nvSpPr>
          <p:cNvPr id="3" name="Content Placeholder 2"/>
          <p:cNvSpPr>
            <a:spLocks noGrp="1"/>
          </p:cNvSpPr>
          <p:nvPr>
            <p:ph idx="1"/>
          </p:nvPr>
        </p:nvSpPr>
        <p:spPr/>
        <p:txBody>
          <a:bodyPr/>
          <a:lstStyle/>
          <a:p>
            <a:r>
              <a:t>    - When solving the discretized system of equations representing the PDE, the solution process may involve iterations to converge to a stable solution that satisfies the boundary conditions.</a:t>
            </a:r>
          </a:p>
          <a:p/>
          <a:p>
            <a:r>
              <a:t>6. **Validation and Verification:**</a:t>
            </a:r>
          </a:p>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Implementation of Boundary Conditions in Solving PDEs</a:t>
            </a:r>
          </a:p>
        </p:txBody>
      </p:sp>
      <p:sp>
        <p:nvSpPr>
          <p:cNvPr id="3" name="Content Placeholder 2"/>
          <p:cNvSpPr>
            <a:spLocks noGrp="1"/>
          </p:cNvSpPr>
          <p:nvPr>
            <p:ph idx="1"/>
          </p:nvPr>
        </p:nvSpPr>
        <p:spPr/>
        <p:txBody>
          <a:bodyPr/>
          <a:lstStyle/>
          <a:p>
            <a:r>
              <a:t>    - After obtaining the numerical solution, it is essential to validate the results by ensuring that the solution satisfies the boundary conditions and accurately represents the physical phenomena being modeled.</a:t>
            </a:r>
          </a:p>
          <a:p/>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Implementation of Boundary Conditions in Solving PDEs</a:t>
            </a:r>
          </a:p>
        </p:txBody>
      </p:sp>
      <p:sp>
        <p:nvSpPr>
          <p:cNvPr id="3" name="Content Placeholder 2"/>
          <p:cNvSpPr>
            <a:spLocks noGrp="1"/>
          </p:cNvSpPr>
          <p:nvPr>
            <p:ph idx="1"/>
          </p:nvPr>
        </p:nvSpPr>
        <p:spPr/>
        <p:txBody>
          <a:bodyPr/>
          <a:lstStyle/>
          <a:p>
            <a:r>
              <a:t>In summary, the implementation of boundary conditions in solving PDEs is a critical aspect of numerical simulations. By properly incorporating and enforcing boundary conditions, researchers and engineers can obtain accurate solutions that reflect the behavior of the underlying physical system.</a:t>
            </a:r>
          </a:p>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Partial Differential Equations</a:t>
            </a:r>
          </a:p>
        </p:txBody>
      </p:sp>
      <p:sp>
        <p:nvSpPr>
          <p:cNvPr id="3" name="Content Placeholder 2"/>
          <p:cNvSpPr>
            <a:spLocks noGrp="1"/>
          </p:cNvSpPr>
          <p:nvPr>
            <p:ph idx="1"/>
          </p:nvPr>
        </p:nvSpPr>
        <p:spPr/>
        <p:txBody>
          <a:bodyPr/>
          <a:lstStyle/>
          <a:p>
            <a:r>
              <a:t>In contrast to ordinary differential equations (ODEs), which involve only one independent variable, PDEs involve multiple independent variables, such as two or more spatial dimensions and time. The general form of a partial differential equation can be written as:</a:t>
            </a:r>
          </a:p>
          <a:p/>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r>
              <a:t>Compatibility plays a crucial role in obtaining solutions in various aspects of life, whether it is in personal relationships, teamwork, technology, or any collaborative effort. Compatibility refers to how well different elements, components, or individuals can work together harmoniously and effectively. Here are some key points explaining the significance of compatibility in obtaining solutions in detail:</a:t>
            </a:r>
          </a:p>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r>
              <a:t>1. **Effective Communication**: Compatibility fosters effective communication between different parties involved in finding solutions. When individuals, teams, or systems are compatible, they are more likely to understand each other's perspectives, ideas, and requirements, leading to better communication and collaboration. This, in turn, enhances the ability to identify problems accurately and come up with appropriate solutions.</a:t>
            </a:r>
          </a:p>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r>
              <a:t>2. **Synergy and Collaboration**: Compatibility promotes synergy and collaboration among individuals or systems working towards a common goal. When there is compatibility in terms of goals, values, work ethics, and communication styles, it becomes easier to leverage each other's strengths and work together efficiently. This collective effort often results in more innovative and effective solutions.</a:t>
            </a:r>
          </a:p>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r>
              <a:t>3. **Conflict Resolution**: Incompatible factors often lead to conflicts and disagreements, making it harder to generate solutions. On the other hand, compatibility reduces the likelihood of conflicts and facilitates smoother conflict resolution processes. When there is mutual respect, understanding, and alignment among the parties involved, conflicts are less likely to escalate and hinder the problem-solving process.</a:t>
            </a:r>
          </a:p>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r>
              <a:t>4. **Enhanced Creativity and Innovation**: Compatibility cultivates a positive and supportive environment that fuels creativity and innovation. When individuals or teams feel compatible with each other, they are more likely to share ideas, brainstorm freely, and explore unconventional solutions without the fear of judgment or rejection. This conducive atmosphere accelerates the generation of creative and innovative solutions.</a:t>
            </a:r>
          </a:p>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p>
            <a:r>
              <a:t>5. **Optimal Resource Utilization**: When different components or entities are compatible, they can optimize the use of resources to achieve the desired outcome efficiently. Compatibility ensures that resources such as time, skills, knowledge, and tools are utilized in a synchronized manner, minimizing wastage and increasing productivity in the solution-finding process.</a:t>
            </a:r>
          </a:p>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Partial Differential Equations</a:t>
            </a:r>
          </a:p>
        </p:txBody>
      </p:sp>
      <p:sp>
        <p:nvSpPr>
          <p:cNvPr id="3" name="Content Placeholder 2"/>
          <p:cNvSpPr>
            <a:spLocks noGrp="1"/>
          </p:cNvSpPr>
          <p:nvPr>
            <p:ph idx="1"/>
          </p:nvPr>
        </p:nvSpPr>
        <p:spPr/>
        <p:txBody>
          <a:bodyPr/>
          <a:lstStyle/>
          <a:p>
            <a:r>
              <a:t>\[ F(x_1, x_2, ..., x_n, u, \frac{\partial u}{\partial x_1}, \frac{\partial u}{\partial x_2}, ..., \frac{\partial^2 u}{\partial x_1 \partial x_2}, ..., \frac{\partial^m u}{\partial x_1^m}, ..., t) = 0 \]</a:t>
            </a:r>
          </a:p>
          <a:p/>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r>
              <a:t>6. **Sustainable Solutions**: Solutions obtained through compatible efforts are more likely to be sustainable in the long run. Compatibility ensures that the solutions are well-rounded, taking into account diverse perspectives and addressing underlying issues comprehensively. This holistic approach increases the chances of finding solutions that are practical, viable, and sustainable over time.</a:t>
            </a:r>
          </a:p>
          <a:p/>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Significance of Compatibility in Obtaining Solutions</a:t>
            </a:r>
          </a:p>
        </p:txBody>
      </p:sp>
      <p:sp>
        <p:nvSpPr>
          <p:cNvPr id="3" name="Content Placeholder 2"/>
          <p:cNvSpPr>
            <a:spLocks noGrp="1"/>
          </p:cNvSpPr>
          <p:nvPr>
            <p:ph idx="1"/>
          </p:nvPr>
        </p:nvSpPr>
        <p:spPr/>
        <p:txBody>
          <a:bodyPr/>
          <a:lstStyle/>
          <a:p>
            <a:r>
              <a:t>In conclusion, compatibility is a fundamental factor that significantly influences the process of obtaining solutions in various contexts. By fostering effective communication, promoting collaboration, reducing conflicts, enhancing creativity, optimizing resource utilization, and ensuring sustainability, compatibility paves the way for successful problem-solving and solution-finding endeavors. It is essential for individuals, teams, and systems to acknowledge and prioritize compatibility to achieve optimal outcomes in their quests for solutions.</a:t>
            </a:r>
          </a:p>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Compatibility plays a crucial role in obtaining solutions in various aspects of life, whether it is in personal relationships, teamwork, technology, or any collaborative effort. Compatibility refers to how well different elements, components, or individuals can work together harmoniously and effectively. Here are some key points explaining the significance of compatibility in obtaining solutions in detail:</a:t>
            </a:r>
          </a:p>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**Effective Communication**: Compatibility fosters effective communication between different parties involved in finding solutions. When individuals, teams, or systems are compatible, they are more likely to understand each other's perspectives, ideas, and requirements, leading to better communication and collaboration. This, in turn, enhances the ability to identify problems accurately and come up with appropriate solutions.</a:t>
            </a:r>
          </a:p>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**Synergy and Collaboration**: Compatibility promotes synergy and collaboration among individuals or systems working towards a common goal. When there is compatibility in terms of goals, values, work ethics, and communication styles, it becomes easier to leverage each other's strengths and work together efficiently. This collective effort often results in more innovative and effective solutions.</a:t>
            </a:r>
          </a:p>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**Conflict Resolution**: Incompatible factors often lead to conflicts and disagreements, making it harder to generate solutions. On the other hand, compatibility reduces the likelihood of conflicts and facilitates smoother conflict resolution processes. When there is mutual respect, understanding, and alignment among the parties involved, conflicts are less likely to escalate and hinder the problem-solving process.</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Partial Differential Equations</a:t>
            </a:r>
          </a:p>
        </p:txBody>
      </p:sp>
      <p:sp>
        <p:nvSpPr>
          <p:cNvPr id="3" name="Content Placeholder 2"/>
          <p:cNvSpPr>
            <a:spLocks noGrp="1"/>
          </p:cNvSpPr>
          <p:nvPr>
            <p:ph idx="1"/>
          </p:nvPr>
        </p:nvSpPr>
        <p:spPr/>
        <p:txBody>
          <a:bodyPr/>
          <a:lstStyle/>
          <a:p>
            <a:r>
              <a:t>where \(u\) represents the unknown function of the independent variables \(x_1, x_2, ..., x_n\), and its partial derivatives with respect to those variables up to some order \(m\) appear in the equation. The function \(F\) represents the relationship between the function and its derivatives.</a:t>
            </a:r>
          </a:p>
          <a:p/>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**Enhanced Creativity and Innovation**: Compatibility cultivates a positive and supportive environment that fuels creativity and innovation. When individuals or teams feel compatible with each other, they are more likely to share ideas, brainstorm freely, and explore unconventional solutions without the fear of judgment or rejection. This conducive atmosphere accelerates the generation of creative and innovative solutions.</a:t>
            </a:r>
          </a:p>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5. **Optimal Resource Utilization**: When different components or entities are compatible, they can optimize the use of resources to achieve the desired outcome efficiently. Compatibility ensures that resources such as time, skills, knowledge, and tools are utilized in a synchronized manner, minimizing wastage and increasing productivity in the solution-finding process.</a:t>
            </a:r>
          </a:p>
          <a:p/>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**Sustainable Solutions**: Solutions obtained through compatible efforts are more likely to be sustainable in the long run. Compatibility ensures that the solutions are well-rounded, taking into account diverse perspectives and addressing underlying issues comprehensively. This holistic approach increases the chances of finding solutions that are practical, viable, and sustainable over time.</a:t>
            </a:r>
          </a:p>
          <a:p/>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conclusion, compatibility is a fundamental factor that significantly influences the process of obtaining solutions in various contexts. By fostering effective communication, promoting collaboration, reducing conflicts, enhancing creativity, optimizing resource utilization, and ensuring sustainability, compatibility paves the way for successful problem-solving and solution-finding endeavors. It is essential for individuals, teams, and systems to acknowledge and prioritize compatibility to achieve optimal outcomes in their quests for solutions.</a:t>
            </a:r>
          </a:p>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Transform Methods in Partial Differential Equations</a:t>
            </a:r>
          </a:p>
        </p:txBody>
      </p:sp>
      <p:sp>
        <p:nvSpPr>
          <p:cNvPr id="3" name="Content Placeholder 2"/>
          <p:cNvSpPr>
            <a:spLocks noGrp="1"/>
          </p:cNvSpPr>
          <p:nvPr>
            <p:ph idx="1"/>
          </p:nvPr>
        </p:nvSpPr>
        <p:spPr/>
        <p:txBody>
          <a:bodyPr/>
          <a:lstStyle/>
          <a:p>
            <a:r>
              <a:t>Transform methods in partial differential equations are techniques used to transform a given partial differential equation into a simpler form that is easier to solve. These methods involve changing the variables in the differential equation using a specific transformation, which can simplify the equation by eliminating or reducing the complexity of the derivatives involved.</a:t>
            </a:r>
          </a:p>
          <a:p/>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Transform Methods in Partial Differential Equations</a:t>
            </a:r>
          </a:p>
        </p:txBody>
      </p:sp>
      <p:sp>
        <p:nvSpPr>
          <p:cNvPr id="3" name="Content Placeholder 2"/>
          <p:cNvSpPr>
            <a:spLocks noGrp="1"/>
          </p:cNvSpPr>
          <p:nvPr>
            <p:ph idx="1"/>
          </p:nvPr>
        </p:nvSpPr>
        <p:spPr/>
        <p:txBody>
          <a:bodyPr/>
          <a:lstStyle/>
          <a:p>
            <a:r>
              <a:t>Some commonly used transform methods in partial differential equations include:</a:t>
            </a:r>
          </a:p>
          <a:p/>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Transform Methods in Partial Differential Equations</a:t>
            </a:r>
          </a:p>
        </p:txBody>
      </p:sp>
      <p:sp>
        <p:nvSpPr>
          <p:cNvPr id="3" name="Content Placeholder 2"/>
          <p:cNvSpPr>
            <a:spLocks noGrp="1"/>
          </p:cNvSpPr>
          <p:nvPr>
            <p:ph idx="1"/>
          </p:nvPr>
        </p:nvSpPr>
        <p:spPr/>
        <p:txBody>
          <a:bodyPr/>
          <a:lstStyle/>
          <a:p>
            <a:r>
              <a:t>1. **Fourier Transform**: The Fourier transform is a mathematical transform that decomposes a function into its frequency components. In the context of partial differential equations, the Fourier transform can be used to convert a partial differential equation from the spatial domain to the frequency domain, where the equation may be easier to solve. This method is particularly useful for problems with periodic boundary conditions.</a:t>
            </a:r>
          </a:p>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Transform Methods in Partial Differential Equations</a:t>
            </a:r>
          </a:p>
        </p:txBody>
      </p:sp>
      <p:sp>
        <p:nvSpPr>
          <p:cNvPr id="3" name="Content Placeholder 2"/>
          <p:cNvSpPr>
            <a:spLocks noGrp="1"/>
          </p:cNvSpPr>
          <p:nvPr>
            <p:ph idx="1"/>
          </p:nvPr>
        </p:nvSpPr>
        <p:spPr/>
        <p:txBody>
          <a:bodyPr/>
          <a:lstStyle/>
          <a:p/>
          <a:p>
            <a:r>
              <a:t>2. **Laplace Transform**: The Laplace transform is another integral transform that is commonly used in solving differential equations. In the context of partial differential equations, the Laplace transform can be applied to convert a differential equation with respect to time into an algebraic equation. This method is especially useful for problems involving initial value conditions.</a:t>
            </a:r>
          </a:p>
          <a:p/>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Transform Methods in Partial Differential Equations</a:t>
            </a:r>
          </a:p>
        </p:txBody>
      </p:sp>
      <p:sp>
        <p:nvSpPr>
          <p:cNvPr id="3" name="Content Placeholder 2"/>
          <p:cNvSpPr>
            <a:spLocks noGrp="1"/>
          </p:cNvSpPr>
          <p:nvPr>
            <p:ph idx="1"/>
          </p:nvPr>
        </p:nvSpPr>
        <p:spPr/>
        <p:txBody>
          <a:bodyPr/>
          <a:lstStyle/>
          <a:p>
            <a:r>
              <a:t>3. **Sine and Cosine Transform**: These transforms are specific types of Fourier transforms that are used to simplify partial differential equations by converting them into a system of ordinary differential equations. The sine and cosine transforms are particularly suitable for problems with specific boundary conditions, such as problems defined on semi-infinite domains.</a:t>
            </a:r>
          </a:p>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Partial Differential Equations</a:t>
            </a:r>
          </a:p>
        </p:txBody>
      </p:sp>
      <p:sp>
        <p:nvSpPr>
          <p:cNvPr id="3" name="Content Placeholder 2"/>
          <p:cNvSpPr>
            <a:spLocks noGrp="1"/>
          </p:cNvSpPr>
          <p:nvPr>
            <p:ph idx="1"/>
          </p:nvPr>
        </p:nvSpPr>
        <p:spPr/>
        <p:txBody>
          <a:bodyPr/>
          <a:lstStyle/>
          <a:p>
            <a:r>
              <a:t>PDEs are used in various fields of science and engineering to model and analyze a wide range of phenomena, including heat conduction, wave propagation, fluid dynamics, quantum mechanics, and electromagnetism. They provide a powerful tool for understanding the behavior of complex systems by expressing the fundamental laws of nature in mathematical form.</a:t>
            </a:r>
          </a:p>
          <a:p/>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Transform Methods in Partial Differential Equations</a:t>
            </a:r>
          </a:p>
        </p:txBody>
      </p:sp>
      <p:sp>
        <p:nvSpPr>
          <p:cNvPr id="3" name="Content Placeholder 2"/>
          <p:cNvSpPr>
            <a:spLocks noGrp="1"/>
          </p:cNvSpPr>
          <p:nvPr>
            <p:ph idx="1"/>
          </p:nvPr>
        </p:nvSpPr>
        <p:spPr/>
        <p:txBody>
          <a:bodyPr/>
          <a:lstStyle/>
          <a:p>
            <a:r>
              <a:t>4. **Integral Transform**: Integral transforms such as the Hankel transform, Mellin transform, and Radon transform can also be used in solving partial differential equations. These transforms involve integrating the given equation with a specific kernel function to simplify the equation in a new domain where it is easier to handle.</a:t>
            </a:r>
          </a:p>
          <a:p/>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Transform Methods in Partial Differential Equations</a:t>
            </a:r>
          </a:p>
        </p:txBody>
      </p:sp>
      <p:sp>
        <p:nvSpPr>
          <p:cNvPr id="3" name="Content Placeholder 2"/>
          <p:cNvSpPr>
            <a:spLocks noGrp="1"/>
          </p:cNvSpPr>
          <p:nvPr>
            <p:ph idx="1"/>
          </p:nvPr>
        </p:nvSpPr>
        <p:spPr/>
        <p:txBody>
          <a:bodyPr/>
          <a:lstStyle/>
          <a:p>
            <a:r>
              <a:t>5. **Hilbert Transform**: The Hilbert transform is used to find the analytic representation of a real-valued function. In the context of partial differential equations, the Hilbert transform can be applied to convert a real-valued differential equation into a complex-valued equation, which may offer alternative approaches to solving the problem.</a:t>
            </a:r>
          </a:p>
          <a:p/>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Transform Methods in Partial Differential Equations</a:t>
            </a:r>
          </a:p>
        </p:txBody>
      </p:sp>
      <p:sp>
        <p:nvSpPr>
          <p:cNvPr id="3" name="Content Placeholder 2"/>
          <p:cNvSpPr>
            <a:spLocks noGrp="1"/>
          </p:cNvSpPr>
          <p:nvPr>
            <p:ph idx="1"/>
          </p:nvPr>
        </p:nvSpPr>
        <p:spPr/>
        <p:txBody>
          <a:bodyPr/>
          <a:lstStyle/>
          <a:p>
            <a:r>
              <a:t>These transform methods provide powerful tools for solving a wide range of partial differential equations encountered in physics, engineering, and other scientific fields. By converting the equations into a more manageable form, transform methods help researchers and practitioners analyze and solve complex problems efficiently.</a:t>
            </a:r>
          </a:p>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Introduction to Transform Methods</a:t>
            </a:r>
          </a:p>
        </p:txBody>
      </p:sp>
      <p:sp>
        <p:nvSpPr>
          <p:cNvPr id="3" name="Content Placeholder 2"/>
          <p:cNvSpPr>
            <a:spLocks noGrp="1"/>
          </p:cNvSpPr>
          <p:nvPr>
            <p:ph idx="1"/>
          </p:nvPr>
        </p:nvSpPr>
        <p:spPr/>
        <p:txBody>
          <a:bodyPr/>
          <a:lstStyle/>
          <a:p>
            <a:r>
              <a:t>Transform methods are powerful mathematical techniques used to analyze and solve problems in various disciplines such as engineering, physics, and mathematics. These methods involve transforming a problem from one domain into another domain where it is easier to solve. The most common types of transform methods include Fourier transform, Laplace transform, and Z-transform.</a:t>
            </a:r>
          </a:p>
          <a:p/>
          <a:p>
            <a:r>
              <a:t>1. Fourier Transform:</a:t>
            </a:r>
          </a:p>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Introduction to Transform Methods</a:t>
            </a:r>
          </a:p>
        </p:txBody>
      </p:sp>
      <p:sp>
        <p:nvSpPr>
          <p:cNvPr id="3" name="Content Placeholder 2"/>
          <p:cNvSpPr>
            <a:spLocks noGrp="1"/>
          </p:cNvSpPr>
          <p:nvPr>
            <p:ph idx="1"/>
          </p:nvPr>
        </p:nvSpPr>
        <p:spPr/>
        <p:txBody>
          <a:bodyPr/>
          <a:lstStyle/>
          <a:p>
            <a:r>
              <a:t>The Fourier transform is a mathematical operation that transforms a function of time (or space) into a function of frequency. It is represented by the integral of the function multiplied by a complex exponential function. The Fourier transform is widely used in signal processing, image processing, communications, and many other fields to analyze the frequency content of signals.</a:t>
            </a:r>
          </a:p>
          <a:p/>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Introduction to Transform Methods</a:t>
            </a:r>
          </a:p>
        </p:txBody>
      </p:sp>
      <p:sp>
        <p:nvSpPr>
          <p:cNvPr id="3" name="Content Placeholder 2"/>
          <p:cNvSpPr>
            <a:spLocks noGrp="1"/>
          </p:cNvSpPr>
          <p:nvPr>
            <p:ph idx="1"/>
          </p:nvPr>
        </p:nvSpPr>
        <p:spPr/>
        <p:txBody>
          <a:bodyPr/>
          <a:lstStyle/>
          <a:p>
            <a:r>
              <a:t>2. Laplace Transform:</a:t>
            </a:r>
          </a:p>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Introduction to Transform Methods</a:t>
            </a:r>
          </a:p>
        </p:txBody>
      </p:sp>
      <p:sp>
        <p:nvSpPr>
          <p:cNvPr id="3" name="Content Placeholder 2"/>
          <p:cNvSpPr>
            <a:spLocks noGrp="1"/>
          </p:cNvSpPr>
          <p:nvPr>
            <p:ph idx="1"/>
          </p:nvPr>
        </p:nvSpPr>
        <p:spPr/>
        <p:txBody>
          <a:bodyPr/>
          <a:lstStyle/>
          <a:p>
            <a:r>
              <a:t>The Laplace transform is a mathematical technique that transforms a function of time into a function of a complex variable s. It is particularly useful for solving linear differential equations with constant coefficients. The Laplace transform provides a way to analyze the behavior of systems in the frequency domain and is commonly used in control systems, circuit analysis, and mechanical systems.</a:t>
            </a:r>
          </a:p>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Introduction to Transform Methods</a:t>
            </a:r>
          </a:p>
        </p:txBody>
      </p:sp>
      <p:sp>
        <p:nvSpPr>
          <p:cNvPr id="3" name="Content Placeholder 2"/>
          <p:cNvSpPr>
            <a:spLocks noGrp="1"/>
          </p:cNvSpPr>
          <p:nvPr>
            <p:ph idx="1"/>
          </p:nvPr>
        </p:nvSpPr>
        <p:spPr/>
        <p:txBody>
          <a:bodyPr/>
          <a:lstStyle/>
          <a:p/>
          <a:p>
            <a:r>
              <a:t>3. Z-Transform:</a:t>
            </a:r>
          </a:p>
          <a:p>
            <a:r>
              <a:t>The Z-transform is a discrete equivalent of the Laplace transform and is used to analyze discrete-time signals and systems. It transforms a sequence of numbers into a function of a complex variable z. The Z-transform is particularly useful for analyzing digital filters, control systems, and discrete-time signal processing.</a:t>
            </a:r>
          </a:p>
          <a:p/>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Introduction to Transform Methods</a:t>
            </a:r>
          </a:p>
        </p:txBody>
      </p:sp>
      <p:sp>
        <p:nvSpPr>
          <p:cNvPr id="3" name="Content Placeholder 2"/>
          <p:cNvSpPr>
            <a:spLocks noGrp="1"/>
          </p:cNvSpPr>
          <p:nvPr>
            <p:ph idx="1"/>
          </p:nvPr>
        </p:nvSpPr>
        <p:spPr/>
        <p:txBody>
          <a:bodyPr/>
          <a:lstStyle/>
          <a:p>
            <a:r>
              <a:t>Transform methods are essential tools in solving complex problems that involve differential equations, signal processing, system analysis, and control theory. By converting problems into a different domain, these methods simplify mathematical operations and allow for easier analysis and solution. Understanding and applying transform methods enable engineers, scientists, and mathematicians to efficiently solve a wide range of problems across various disciplines.</a:t>
            </a:r>
          </a:p>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Fourier Transform and its Applications in PDEs</a:t>
            </a:r>
          </a:p>
        </p:txBody>
      </p:sp>
      <p:sp>
        <p:nvSpPr>
          <p:cNvPr id="3" name="Content Placeholder 2"/>
          <p:cNvSpPr>
            <a:spLocks noGrp="1"/>
          </p:cNvSpPr>
          <p:nvPr>
            <p:ph idx="1"/>
          </p:nvPr>
        </p:nvSpPr>
        <p:spPr/>
        <p:txBody>
          <a:bodyPr/>
          <a:lstStyle/>
          <a:p>
            <a:r>
              <a:t>The Fourier Transform is a mathematical operation that transforms a function of time or space into a function of frequency. It is a powerful tool in mathematics and signal processing that allows us to analyze complex functions and understand them in terms of their frequency components. The Fourier Transform can be defined in several ways, but one common definition is as follows:</a:t>
            </a:r>
          </a:p>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Definition and Examples of Initial Value Problems (IVPs)</a:t>
            </a:r>
          </a:p>
          <a:p>
            <a:r>
              <a:t>- Approaches to Solve IVPs</a:t>
            </a:r>
          </a:p>
          <a:p/>
          <a:p>
            <a:r>
              <a:t>5. Well-Posed Problems and Solutions</a:t>
            </a:r>
          </a:p>
          <a:p>
            <a:r>
              <a:t>- Definition of Well-Posed Problems</a:t>
            </a:r>
          </a:p>
          <a:p>
            <a:r>
              <a:t>- Criteria for Well-Posedness</a:t>
            </a:r>
          </a:p>
          <a:p>
            <a:r>
              <a:t>- Uniqueness and Existence of Solutions</a:t>
            </a:r>
          </a:p>
          <a:p>
            <a:r>
              <a:t>- Examples and Applications</a:t>
            </a:r>
          </a:p>
          <a:p/>
          <a:p>
            <a:r>
              <a:t>6. Linear and Nonlinear Partial Differential Equations</a:t>
            </a:r>
          </a:p>
          <a:p>
            <a:r>
              <a:t>- Differentiation Between Linear and Nonlinear PDEs</a:t>
            </a:r>
          </a:p>
          <a:p>
            <a:r>
              <a:t>- Solution Methods for Linear PDEs</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Partial Differential Equations</a:t>
            </a:r>
          </a:p>
        </p:txBody>
      </p:sp>
      <p:sp>
        <p:nvSpPr>
          <p:cNvPr id="3" name="Content Placeholder 2"/>
          <p:cNvSpPr>
            <a:spLocks noGrp="1"/>
          </p:cNvSpPr>
          <p:nvPr>
            <p:ph idx="1"/>
          </p:nvPr>
        </p:nvSpPr>
        <p:spPr/>
        <p:txBody>
          <a:bodyPr/>
          <a:lstStyle/>
          <a:p>
            <a:r>
              <a:t>Solving PDEs often involves finding a function or a set of functions that satisfy the given equation under certain boundary or initial conditions. Different methods, such as separation of variables, Fourier or Laplace transforms, numerical techniques like finite difference or finite element methods, and advanced analytical methods, may be employed based on the specific form of the PDE and the problem at hand.</a:t>
            </a:r>
          </a:p>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Fourier Transform and its Applications in PDEs</a:t>
            </a:r>
          </a:p>
        </p:txBody>
      </p:sp>
      <p:sp>
        <p:nvSpPr>
          <p:cNvPr id="3" name="Content Placeholder 2"/>
          <p:cNvSpPr>
            <a:spLocks noGrp="1"/>
          </p:cNvSpPr>
          <p:nvPr>
            <p:ph idx="1"/>
          </p:nvPr>
        </p:nvSpPr>
        <p:spPr/>
        <p:txBody>
          <a:bodyPr/>
          <a:lstStyle/>
          <a:p>
            <a:r>
              <a:t>Given a function f(t) that is integrable over all real numbers, its Fourier Transform F(ω) is defined as:</a:t>
            </a:r>
          </a:p>
          <a:p/>
          <a:p>
            <a:r>
              <a:t>\[ F(\omega) = \int_{-\infty}^{\infty} f(t)e^{-i \omega t} dt \]</a:t>
            </a:r>
          </a:p>
          <a:p/>
          <a:p>
            <a:r>
              <a:t>where ω is the frequency variable and i is the imaginary unit.</a:t>
            </a:r>
          </a:p>
          <a:p/>
          <a:p>
            <a:r>
              <a:t>Applications of the Fourier Transform in Partial Differential Equations (PDEs) include:</a:t>
            </a:r>
          </a:p>
          <a:p/>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Fourier Transform and its Applications in PDEs</a:t>
            </a:r>
          </a:p>
        </p:txBody>
      </p:sp>
      <p:sp>
        <p:nvSpPr>
          <p:cNvPr id="3" name="Content Placeholder 2"/>
          <p:cNvSpPr>
            <a:spLocks noGrp="1"/>
          </p:cNvSpPr>
          <p:nvPr>
            <p:ph idx="1"/>
          </p:nvPr>
        </p:nvSpPr>
        <p:spPr/>
        <p:txBody>
          <a:bodyPr/>
          <a:lstStyle/>
          <a:p>
            <a:r>
              <a:t>1. **Solving PDEs**: The Fourier Transform can be used to solve linear PDEs by transforming the PDE into an algebraic equation in the frequency domain. This simplifies the differential equation and makes it easier to solve.</a:t>
            </a:r>
          </a:p>
          <a:p/>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Fourier Transform and its Applications in PDEs</a:t>
            </a:r>
          </a:p>
        </p:txBody>
      </p:sp>
      <p:sp>
        <p:nvSpPr>
          <p:cNvPr id="3" name="Content Placeholder 2"/>
          <p:cNvSpPr>
            <a:spLocks noGrp="1"/>
          </p:cNvSpPr>
          <p:nvPr>
            <p:ph idx="1"/>
          </p:nvPr>
        </p:nvSpPr>
        <p:spPr/>
        <p:txBody>
          <a:bodyPr/>
          <a:lstStyle/>
          <a:p>
            <a:r>
              <a:t>2. **Heat Conduction**: The Fourier Transform can be applied to study heat conduction problems described by the heat equation. By transforming the spatial derivative into a frequency domain, we can analyze the behavior of heat conduction in a more systematic way.</a:t>
            </a:r>
          </a:p>
          <a:p/>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Fourier Transform and its Applications in PDEs</a:t>
            </a:r>
          </a:p>
        </p:txBody>
      </p:sp>
      <p:sp>
        <p:nvSpPr>
          <p:cNvPr id="3" name="Content Placeholder 2"/>
          <p:cNvSpPr>
            <a:spLocks noGrp="1"/>
          </p:cNvSpPr>
          <p:nvPr>
            <p:ph idx="1"/>
          </p:nvPr>
        </p:nvSpPr>
        <p:spPr/>
        <p:txBody>
          <a:bodyPr/>
          <a:lstStyle/>
          <a:p>
            <a:r>
              <a:t>3. **Wave Equation**: The Fourier Transform is also useful in analyzing wave equations. By transforming the time derivative into the frequency domain, we can determine the frequency components of the wave equation and study characteristics such as propagation speed and dispersion.</a:t>
            </a:r>
          </a:p>
          <a:p/>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Fourier Transform and its Applications in PDEs</a:t>
            </a:r>
          </a:p>
        </p:txBody>
      </p:sp>
      <p:sp>
        <p:nvSpPr>
          <p:cNvPr id="3" name="Content Placeholder 2"/>
          <p:cNvSpPr>
            <a:spLocks noGrp="1"/>
          </p:cNvSpPr>
          <p:nvPr>
            <p:ph idx="1"/>
          </p:nvPr>
        </p:nvSpPr>
        <p:spPr/>
        <p:txBody>
          <a:bodyPr/>
          <a:lstStyle/>
          <a:p>
            <a:r>
              <a:t>4. **Eigenvalue Problems**: The Fourier Transform is employed in solving eigenvalue problems in PDEs. By transforming the differential operator, we can find eigenvalues and eigenvectors that correspond to the frequencies of the system.</a:t>
            </a:r>
          </a:p>
          <a:p/>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Fourier Transform and its Applications in PDEs</a:t>
            </a:r>
          </a:p>
        </p:txBody>
      </p:sp>
      <p:sp>
        <p:nvSpPr>
          <p:cNvPr id="3" name="Content Placeholder 2"/>
          <p:cNvSpPr>
            <a:spLocks noGrp="1"/>
          </p:cNvSpPr>
          <p:nvPr>
            <p:ph idx="1"/>
          </p:nvPr>
        </p:nvSpPr>
        <p:spPr/>
        <p:txBody>
          <a:bodyPr/>
          <a:lstStyle/>
          <a:p>
            <a:r>
              <a:t>5. **Boundary Value Problems**: The Fourier Transform is applied to study boundary value problems in PDEs. By transforming the boundary conditions, we can analyze the behavior of solutions near the boundaries and understand the overall behavior of the system.</a:t>
            </a:r>
          </a:p>
          <a:p/>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Fourier Transform and its Applications in PDEs</a:t>
            </a:r>
          </a:p>
        </p:txBody>
      </p:sp>
      <p:sp>
        <p:nvSpPr>
          <p:cNvPr id="3" name="Content Placeholder 2"/>
          <p:cNvSpPr>
            <a:spLocks noGrp="1"/>
          </p:cNvSpPr>
          <p:nvPr>
            <p:ph idx="1"/>
          </p:nvPr>
        </p:nvSpPr>
        <p:spPr/>
        <p:txBody>
          <a:bodyPr/>
          <a:lstStyle/>
          <a:p>
            <a:r>
              <a:t>Overall, the Fourier Transform is a versatile tool in the study of PDEs, allowing us to analyze, solve, and understand complex differential equations by decomposing them into simpler components in the frequency domain. It plays a crucial role in various fields such as physics, engineering, and mathematics where partial differential equations arise.</a:t>
            </a:r>
          </a:p>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Laplace Transform and its Applications in PDEs</a:t>
            </a:r>
          </a:p>
        </p:txBody>
      </p:sp>
      <p:sp>
        <p:nvSpPr>
          <p:cNvPr id="3" name="Content Placeholder 2"/>
          <p:cNvSpPr>
            <a:spLocks noGrp="1"/>
          </p:cNvSpPr>
          <p:nvPr>
            <p:ph idx="1"/>
          </p:nvPr>
        </p:nvSpPr>
        <p:spPr/>
        <p:txBody>
          <a:bodyPr/>
          <a:lstStyle/>
          <a:p>
            <a:r>
              <a:t>The Laplace Transform is a mathematical technique used to convert functions of time into functions of a complex variable. It is particularly useful in solving ordinary differential equations (ODEs) and partial differential equations (PDEs) by transforming them into algebraic equations that are easier to solve. The Laplace Transform is defined as follows:</a:t>
            </a:r>
          </a:p>
          <a:p/>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Laplace Transform and its Applications in PDEs</a:t>
            </a:r>
          </a:p>
        </p:txBody>
      </p:sp>
      <p:sp>
        <p:nvSpPr>
          <p:cNvPr id="3" name="Content Placeholder 2"/>
          <p:cNvSpPr>
            <a:spLocks noGrp="1"/>
          </p:cNvSpPr>
          <p:nvPr>
            <p:ph idx="1"/>
          </p:nvPr>
        </p:nvSpPr>
        <p:spPr/>
        <p:txBody>
          <a:bodyPr/>
          <a:lstStyle/>
          <a:p>
            <a:r>
              <a:t>Given a function \(f(t)\) for \(t \geq 0\), the Laplace Transform of \(f(t)\) is defined as:</a:t>
            </a:r>
          </a:p>
          <a:p/>
          <a:p>
            <a:r>
              <a:t>\[ F(s) = \mathcal{L}\{f(t)\} = \int_{0}^{\infty} e^{-st} f(t) dt \]</a:t>
            </a:r>
          </a:p>
          <a:p/>
          <a:p>
            <a:r>
              <a:t>where \(s\) is a complex variable.</a:t>
            </a:r>
          </a:p>
          <a:p/>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Laplace Transform and its Applications in PDEs</a:t>
            </a:r>
          </a:p>
        </p:txBody>
      </p:sp>
      <p:sp>
        <p:nvSpPr>
          <p:cNvPr id="3" name="Content Placeholder 2"/>
          <p:cNvSpPr>
            <a:spLocks noGrp="1"/>
          </p:cNvSpPr>
          <p:nvPr>
            <p:ph idx="1"/>
          </p:nvPr>
        </p:nvSpPr>
        <p:spPr/>
        <p:txBody>
          <a:bodyPr/>
          <a:lstStyle/>
          <a:p>
            <a:r>
              <a:t>The Laplace Transform has several properties that make it a powerful tool in solving differential equations. Some of these properties include linearity, time-shifting, differentiation, integration, convolution, etc.</a:t>
            </a:r>
          </a:p>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Partial Differential Equations</a:t>
            </a:r>
          </a:p>
        </p:txBody>
      </p:sp>
      <p:sp>
        <p:nvSpPr>
          <p:cNvPr id="3" name="Content Placeholder 2"/>
          <p:cNvSpPr>
            <a:spLocks noGrp="1"/>
          </p:cNvSpPr>
          <p:nvPr>
            <p:ph idx="1"/>
          </p:nvPr>
        </p:nvSpPr>
        <p:spPr/>
        <p:txBody>
          <a:bodyPr/>
          <a:lstStyle/>
          <a:p/>
          <a:p>
            <a:r>
              <a:t>Overall, Partial Differential Equations play a fundamental role in describing the evolution and equilibrium of physical systems and are essential for advancing our understanding of the natural world.</a:t>
            </a:r>
          </a:p>
          <a:p/>
        </p:txBody>
      </p:sp>
    </p:spTree>
  </p:cSld>
  <p:clrMapOvr>
    <a:masterClrMapping/>
  </p:clrMapOvr>
</p:sld>
</file>

<file path=ppt/slides/slide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Laplace Transform and its Applications in PDEs</a:t>
            </a:r>
          </a:p>
        </p:txBody>
      </p:sp>
      <p:sp>
        <p:nvSpPr>
          <p:cNvPr id="3" name="Content Placeholder 2"/>
          <p:cNvSpPr>
            <a:spLocks noGrp="1"/>
          </p:cNvSpPr>
          <p:nvPr>
            <p:ph idx="1"/>
          </p:nvPr>
        </p:nvSpPr>
        <p:spPr/>
        <p:txBody>
          <a:bodyPr/>
          <a:lstStyle/>
          <a:p>
            <a:r>
              <a:t>One of the main applications of the Laplace Transform in mathematics is in solving linear constant coefficient ordinary differential equations (ODEs) and partial differential equations (PDEs). By taking the Laplace Transform of a differential equation, the differential equation is transformed into an algebraic equation, which can then be solved to find the solution in the Laplace domain. The inverse Laplace Transform is then applied to obtain the solution in the time domain.</a:t>
            </a:r>
          </a:p>
          <a:p/>
        </p:txBody>
      </p:sp>
    </p:spTree>
  </p:cSld>
  <p:clrMapOvr>
    <a:masterClrMapping/>
  </p:clrMapOvr>
</p:sld>
</file>

<file path=ppt/slides/slide4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Laplace Transform and its Applications in PDEs</a:t>
            </a:r>
          </a:p>
        </p:txBody>
      </p:sp>
      <p:sp>
        <p:nvSpPr>
          <p:cNvPr id="3" name="Content Placeholder 2"/>
          <p:cNvSpPr>
            <a:spLocks noGrp="1"/>
          </p:cNvSpPr>
          <p:nvPr>
            <p:ph idx="1"/>
          </p:nvPr>
        </p:nvSpPr>
        <p:spPr/>
        <p:txBody>
          <a:bodyPr/>
          <a:lstStyle/>
          <a:p/>
          <a:p>
            <a:r>
              <a:t>In the context of PDEs, the Laplace Transform can be used to solve initial value problems and boundary value problems. By transforming a PDE into the Laplace domain, one can solve the resulting algebraic equation and then apply the inverse Laplace Transform to obtain the solution to the original PDE.</a:t>
            </a:r>
          </a:p>
          <a:p/>
          <a:p>
            <a:r>
              <a:t>For example, consider the heat equation:</a:t>
            </a:r>
          </a:p>
          <a:p/>
          <a:p/>
        </p:txBody>
      </p:sp>
    </p:spTree>
  </p:cSld>
  <p:clrMapOvr>
    <a:masterClrMapping/>
  </p:clrMapOvr>
</p:sld>
</file>

<file path=ppt/slides/slide4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Laplace Transform and its Applications in PDEs</a:t>
            </a:r>
          </a:p>
        </p:txBody>
      </p:sp>
      <p:sp>
        <p:nvSpPr>
          <p:cNvPr id="3" name="Content Placeholder 2"/>
          <p:cNvSpPr>
            <a:spLocks noGrp="1"/>
          </p:cNvSpPr>
          <p:nvPr>
            <p:ph idx="1"/>
          </p:nvPr>
        </p:nvSpPr>
        <p:spPr/>
        <p:txBody>
          <a:bodyPr/>
          <a:lstStyle/>
          <a:p>
            <a:r>
              <a:t>\[ \frac{\partial u}{\partial t} = k \frac{\partial^2 u}{\partial x^2} \]</a:t>
            </a:r>
          </a:p>
          <a:p/>
          <a:p>
            <a:r>
              <a:t>subject to initial condition \(u(x,0) = f(x)\) and boundary conditions. By taking the Laplace Transform with respect to the time variable \(t\), we obtain:</a:t>
            </a:r>
          </a:p>
          <a:p/>
          <a:p>
            <a:r>
              <a:t>\[ sU(x,s) - u(x,0) = k \frac{d^2U(x,s)}{dx^2} \]</a:t>
            </a:r>
          </a:p>
          <a:p/>
          <a:p/>
        </p:txBody>
      </p:sp>
    </p:spTree>
  </p:cSld>
  <p:clrMapOvr>
    <a:masterClrMapping/>
  </p:clrMapOvr>
</p:sld>
</file>

<file path=ppt/slides/slide4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Laplace Transform and its Applications in PDEs</a:t>
            </a:r>
          </a:p>
        </p:txBody>
      </p:sp>
      <p:sp>
        <p:nvSpPr>
          <p:cNvPr id="3" name="Content Placeholder 2"/>
          <p:cNvSpPr>
            <a:spLocks noGrp="1"/>
          </p:cNvSpPr>
          <p:nvPr>
            <p:ph idx="1"/>
          </p:nvPr>
        </p:nvSpPr>
        <p:spPr/>
        <p:txBody>
          <a:bodyPr/>
          <a:lstStyle/>
          <a:p>
            <a:r>
              <a:t>where \(U(x,s)\) is the Laplace Transform of \(u(x,t)\). Solving this algebraic equation in the Laplace domain and then applying the inverse Laplace Transform will give us the solution to the heat equation in the time domain.</a:t>
            </a:r>
          </a:p>
          <a:p/>
          <a:p/>
        </p:txBody>
      </p:sp>
    </p:spTree>
  </p:cSld>
  <p:clrMapOvr>
    <a:masterClrMapping/>
  </p:clrMapOvr>
</p:sld>
</file>

<file path=ppt/slides/slide4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Laplace Transform and its Applications in PDEs</a:t>
            </a:r>
          </a:p>
        </p:txBody>
      </p:sp>
      <p:sp>
        <p:nvSpPr>
          <p:cNvPr id="3" name="Content Placeholder 2"/>
          <p:cNvSpPr>
            <a:spLocks noGrp="1"/>
          </p:cNvSpPr>
          <p:nvPr>
            <p:ph idx="1"/>
          </p:nvPr>
        </p:nvSpPr>
        <p:spPr/>
        <p:txBody>
          <a:bodyPr/>
          <a:lstStyle/>
          <a:p>
            <a:r>
              <a:t>In conclusion, the Laplace Transform is a powerful mathematical tool that finds wide applications in solving differential equations, including ordinary and partial differential equations. It simplifies the process of solving differential equations by transforming them into algebraic equations that are easier to manipulate and solve.</a:t>
            </a:r>
          </a:p>
          <a:p/>
        </p:txBody>
      </p:sp>
    </p:spTree>
  </p:cSld>
  <p:clrMapOvr>
    <a:masterClrMapping/>
  </p:clrMapOvr>
</p:sld>
</file>

<file path=ppt/slides/slide4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Z-Transform and Other Transform Techniques</a:t>
            </a:r>
          </a:p>
        </p:txBody>
      </p:sp>
      <p:sp>
        <p:nvSpPr>
          <p:cNvPr id="3" name="Content Placeholder 2"/>
          <p:cNvSpPr>
            <a:spLocks noGrp="1"/>
          </p:cNvSpPr>
          <p:nvPr>
            <p:ph idx="1"/>
          </p:nvPr>
        </p:nvSpPr>
        <p:spPr/>
        <p:txBody>
          <a:bodyPr/>
          <a:lstStyle/>
          <a:p>
            <a:r>
              <a:t>Transform techniques are mathematical methods used in signal processing to analyze and modify signals in different domains. The most commonly used transform techniques include Z-transform, Fourier transform, Laplace transform, and wavelet transform. Below is an explanation of the Z-transform in detail, along with brief descriptions of other transform techniques:</a:t>
            </a:r>
          </a:p>
          <a:p/>
          <a:p>
            <a:r>
              <a:t>1. Z-Transform:</a:t>
            </a:r>
          </a:p>
          <a:p/>
        </p:txBody>
      </p:sp>
    </p:spTree>
  </p:cSld>
  <p:clrMapOvr>
    <a:masterClrMapping/>
  </p:clrMapOvr>
</p:sld>
</file>

<file path=ppt/slides/slide4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Z-Transform and Other Transform Techniques</a:t>
            </a:r>
          </a:p>
        </p:txBody>
      </p:sp>
      <p:sp>
        <p:nvSpPr>
          <p:cNvPr id="3" name="Content Placeholder 2"/>
          <p:cNvSpPr>
            <a:spLocks noGrp="1"/>
          </p:cNvSpPr>
          <p:nvPr>
            <p:ph idx="1"/>
          </p:nvPr>
        </p:nvSpPr>
        <p:spPr/>
        <p:txBody>
          <a:bodyPr/>
          <a:lstStyle/>
          <a:p>
            <a:r>
              <a:t>The Z-transform is a technique used for discrete-time signals and systems. It is the discrete-time counterpart of the Laplace transform for continuous-time signals. The Z-transform converts a discrete-time signal, which is a sequence of numbers, into a complex function of a complex variable Z. The Z-transform is essential in digital signal processing for analyzing and designing digital filters, determining system stability, and solving difference equations.</a:t>
            </a:r>
          </a:p>
          <a:p/>
        </p:txBody>
      </p:sp>
    </p:spTree>
  </p:cSld>
  <p:clrMapOvr>
    <a:masterClrMapping/>
  </p:clrMapOvr>
</p:sld>
</file>

<file path=ppt/slides/slide4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Z-Transform and Other Transform Techniques</a:t>
            </a:r>
          </a:p>
        </p:txBody>
      </p:sp>
      <p:sp>
        <p:nvSpPr>
          <p:cNvPr id="3" name="Content Placeholder 2"/>
          <p:cNvSpPr>
            <a:spLocks noGrp="1"/>
          </p:cNvSpPr>
          <p:nvPr>
            <p:ph idx="1"/>
          </p:nvPr>
        </p:nvSpPr>
        <p:spPr/>
        <p:txBody>
          <a:bodyPr/>
          <a:lstStyle/>
          <a:p/>
          <a:p>
            <a:r>
              <a:t>The Z-transform of a discrete-time signal x[n] is defined as:</a:t>
            </a:r>
          </a:p>
          <a:p>
            <a:r>
              <a:t>X(Z) = Σ(x[n]*Z^(-n)), where the summation is taken over all n from -∞ to +∞.</a:t>
            </a:r>
          </a:p>
          <a:p/>
          <a:p>
            <a:r>
              <a:t>Properties of Z-transform:</a:t>
            </a:r>
          </a:p>
          <a:p>
            <a:r>
              <a:t>- Linearity</a:t>
            </a:r>
          </a:p>
          <a:p>
            <a:r>
              <a:t>- Time-shifting</a:t>
            </a:r>
          </a:p>
          <a:p>
            <a:r>
              <a:t>- Convolution</a:t>
            </a:r>
          </a:p>
          <a:p>
            <a:r>
              <a:t>- Time-reversal</a:t>
            </a:r>
          </a:p>
          <a:p/>
          <a:p>
            <a:r>
              <a:t>Applications of Z-transform:</a:t>
            </a:r>
          </a:p>
          <a:p>
            <a:r>
              <a:t>- Digital filter design</a:t>
            </a:r>
          </a:p>
          <a:p>
            <a:r>
              <a:t>- System modeling</a:t>
            </a:r>
          </a:p>
          <a:p>
            <a:r>
              <a:t>- Signal analysis</a:t>
            </a:r>
          </a:p>
          <a:p/>
          <a:p>
            <a:r>
              <a:t>2. Fourier Transform:</a:t>
            </a:r>
          </a:p>
          <a:p/>
        </p:txBody>
      </p:sp>
    </p:spTree>
  </p:cSld>
  <p:clrMapOvr>
    <a:masterClrMapping/>
  </p:clrMapOvr>
</p:sld>
</file>

<file path=ppt/slides/slide4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Z-Transform and Other Transform Techniques</a:t>
            </a:r>
          </a:p>
        </p:txBody>
      </p:sp>
      <p:sp>
        <p:nvSpPr>
          <p:cNvPr id="3" name="Content Placeholder 2"/>
          <p:cNvSpPr>
            <a:spLocks noGrp="1"/>
          </p:cNvSpPr>
          <p:nvPr>
            <p:ph idx="1"/>
          </p:nvPr>
        </p:nvSpPr>
        <p:spPr/>
        <p:txBody>
          <a:bodyPr/>
          <a:lstStyle/>
          <a:p>
            <a:r>
              <a:t>The Fourier transform is a mathematical technique that decomposes a function of time (or space) into its frequency components. It is widely used in many areas of science and engineering to analyze and process continuous-time signals. The Fourier transform converts a time-domain signal into its frequency-domain representation.</a:t>
            </a:r>
          </a:p>
          <a:p/>
          <a:p>
            <a:r>
              <a:t>3. Laplace Transform:</a:t>
            </a:r>
          </a:p>
          <a:p/>
        </p:txBody>
      </p:sp>
    </p:spTree>
  </p:cSld>
  <p:clrMapOvr>
    <a:masterClrMapping/>
  </p:clrMapOvr>
</p:sld>
</file>

<file path=ppt/slides/slide4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Z-Transform and Other Transform Techniques</a:t>
            </a:r>
          </a:p>
        </p:txBody>
      </p:sp>
      <p:sp>
        <p:nvSpPr>
          <p:cNvPr id="3" name="Content Placeholder 2"/>
          <p:cNvSpPr>
            <a:spLocks noGrp="1"/>
          </p:cNvSpPr>
          <p:nvPr>
            <p:ph idx="1"/>
          </p:nvPr>
        </p:nvSpPr>
        <p:spPr/>
        <p:txBody>
          <a:bodyPr/>
          <a:lstStyle/>
          <a:p>
            <a:r>
              <a:t>The Laplace transform is an integral transform used in the field of engineering and mathematics for solving linear differential equations. It converts a function of time into a function of a complex variable s, which allows for analysis in the complex frequency domain. The Laplace transform is essential for determining system stability and transient response in control systems.</a:t>
            </a:r>
          </a:p>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and Applications</a:t>
            </a:r>
          </a:p>
        </p:txBody>
      </p:sp>
      <p:sp>
        <p:nvSpPr>
          <p:cNvPr id="3" name="Content Placeholder 2"/>
          <p:cNvSpPr>
            <a:spLocks noGrp="1"/>
          </p:cNvSpPr>
          <p:nvPr>
            <p:ph idx="1"/>
          </p:nvPr>
        </p:nvSpPr>
        <p:spPr/>
        <p:txBody>
          <a:bodyPr/>
          <a:lstStyle/>
          <a:p>
            <a:r>
              <a:t>Importance and applications are crucial concepts in various fields such as science, technology, business, and everyday life. Let's delve deeper into their definitions and explore their significance and diverse applications.</a:t>
            </a:r>
          </a:p>
          <a:p/>
          <a:p>
            <a:r>
              <a:t>Importance:</a:t>
            </a:r>
          </a:p>
          <a:p/>
        </p:txBody>
      </p:sp>
    </p:spTree>
  </p:cSld>
  <p:clrMapOvr>
    <a:masterClrMapping/>
  </p:clrMapOvr>
</p:sld>
</file>

<file path=ppt/slides/slide4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Z-Transform and Other Transform Techniques</a:t>
            </a:r>
          </a:p>
        </p:txBody>
      </p:sp>
      <p:sp>
        <p:nvSpPr>
          <p:cNvPr id="3" name="Content Placeholder 2"/>
          <p:cNvSpPr>
            <a:spLocks noGrp="1"/>
          </p:cNvSpPr>
          <p:nvPr>
            <p:ph idx="1"/>
          </p:nvPr>
        </p:nvSpPr>
        <p:spPr/>
        <p:txBody>
          <a:bodyPr/>
          <a:lstStyle/>
          <a:p>
            <a:r>
              <a:t>4. Wavelet Transform:</a:t>
            </a:r>
          </a:p>
          <a:p/>
        </p:txBody>
      </p:sp>
    </p:spTree>
  </p:cSld>
  <p:clrMapOvr>
    <a:masterClrMapping/>
  </p:clrMapOvr>
</p:sld>
</file>

<file path=ppt/slides/slide4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Z-Transform and Other Transform Techniques</a:t>
            </a:r>
          </a:p>
        </p:txBody>
      </p:sp>
      <p:sp>
        <p:nvSpPr>
          <p:cNvPr id="3" name="Content Placeholder 2"/>
          <p:cNvSpPr>
            <a:spLocks noGrp="1"/>
          </p:cNvSpPr>
          <p:nvPr>
            <p:ph idx="1"/>
          </p:nvPr>
        </p:nvSpPr>
        <p:spPr/>
        <p:txBody>
          <a:bodyPr/>
          <a:lstStyle/>
          <a:p>
            <a:r>
              <a:t>The wavelet transform is a mathematical tool used for analyzing signals with both time and frequency information simultaneously. Unlike the Fourier transform, which provides frequency information at all time instances, the wavelet transform can localize both time and frequency characteristics of a signal. Wavelet transforms are particularly useful in signal denoising, image compression, and feature extraction.</a:t>
            </a:r>
          </a:p>
          <a:p/>
        </p:txBody>
      </p:sp>
    </p:spTree>
  </p:cSld>
  <p:clrMapOvr>
    <a:masterClrMapping/>
  </p:clrMapOvr>
</p:sld>
</file>

<file path=ppt/slides/slide4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Z-Transform and Other Transform Techniques</a:t>
            </a:r>
          </a:p>
        </p:txBody>
      </p:sp>
      <p:sp>
        <p:nvSpPr>
          <p:cNvPr id="3" name="Content Placeholder 2"/>
          <p:cNvSpPr>
            <a:spLocks noGrp="1"/>
          </p:cNvSpPr>
          <p:nvPr>
            <p:ph idx="1"/>
          </p:nvPr>
        </p:nvSpPr>
        <p:spPr/>
        <p:txBody>
          <a:bodyPr/>
          <a:lstStyle/>
          <a:p/>
          <a:p>
            <a:r>
              <a:t>In conclusion, transform techniques such as the Z-transform, Fourier transform, Laplace transform, and wavelet transform play crucial roles in signal processing, control systems, communications, image processing, and many other fields by providing efficient tools for analyzing and manipulating signals in various domains.</a:t>
            </a:r>
          </a:p>
          <a:p/>
        </p:txBody>
      </p:sp>
    </p:spTree>
  </p:cSld>
  <p:clrMapOvr>
    <a:masterClrMapping/>
  </p:clrMapOvr>
</p:sld>
</file>

<file path=ppt/slides/slide4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Transform techniques are mathematical methods used in signal processing to analyze and modify signals in different domains. The most commonly used transform techniques include Z-transform, Fourier transform, Laplace transform, and wavelet transform. Below is an explanation of the Z-transform in detail, along with brief descriptions of other transform techniques:</a:t>
            </a:r>
          </a:p>
          <a:p/>
          <a:p>
            <a:r>
              <a:t>1. Z-Transform:</a:t>
            </a:r>
          </a:p>
          <a:p/>
        </p:txBody>
      </p:sp>
    </p:spTree>
  </p:cSld>
  <p:clrMapOvr>
    <a:masterClrMapping/>
  </p:clrMapOvr>
</p:sld>
</file>

<file path=ppt/slides/slide4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Z-transform is a technique used for discrete-time signals and systems. It is the discrete-time counterpart of the Laplace transform for continuous-time signals. The Z-transform converts a discrete-time signal, which is a sequence of numbers, into a complex function of a complex variable Z. The Z-transform is essential in digital signal processing for analyzing and designing digital filters, determining system stability, and solving difference equations.</a:t>
            </a:r>
          </a:p>
          <a:p/>
        </p:txBody>
      </p:sp>
    </p:spTree>
  </p:cSld>
  <p:clrMapOvr>
    <a:masterClrMapping/>
  </p:clrMapOvr>
</p:sld>
</file>

<file path=ppt/slides/slide4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The Z-transform of a discrete-time signal x[n] is defined as:</a:t>
            </a:r>
          </a:p>
          <a:p>
            <a:r>
              <a:t>X(Z) = Σ(x[n]*Z^(-n)), where the summation is taken over all n from -∞ to +∞.</a:t>
            </a:r>
          </a:p>
          <a:p/>
          <a:p>
            <a:r>
              <a:t>Properties of Z-transform:</a:t>
            </a:r>
          </a:p>
          <a:p>
            <a:r>
              <a:t>- Linearity</a:t>
            </a:r>
          </a:p>
          <a:p>
            <a:r>
              <a:t>- Time-shifting</a:t>
            </a:r>
          </a:p>
          <a:p>
            <a:r>
              <a:t>- Convolution</a:t>
            </a:r>
          </a:p>
          <a:p>
            <a:r>
              <a:t>- Time-reversal</a:t>
            </a:r>
          </a:p>
          <a:p/>
          <a:p>
            <a:r>
              <a:t>Applications of Z-transform:</a:t>
            </a:r>
          </a:p>
          <a:p>
            <a:r>
              <a:t>- Digital filter design</a:t>
            </a:r>
          </a:p>
          <a:p>
            <a:r>
              <a:t>- System modeling</a:t>
            </a:r>
          </a:p>
          <a:p>
            <a:r>
              <a:t>- Signal analysis</a:t>
            </a:r>
          </a:p>
          <a:p/>
          <a:p>
            <a:r>
              <a:t>2. Fourier Transform:</a:t>
            </a:r>
          </a:p>
          <a:p/>
        </p:txBody>
      </p:sp>
    </p:spTree>
  </p:cSld>
  <p:clrMapOvr>
    <a:masterClrMapping/>
  </p:clrMapOvr>
</p:sld>
</file>

<file path=ppt/slides/slide4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Fourier transform is a mathematical technique that decomposes a function of time (or space) into its frequency components. It is widely used in many areas of science and engineering to analyze and process continuous-time signals. The Fourier transform converts a time-domain signal into its frequency-domain representation.</a:t>
            </a:r>
          </a:p>
          <a:p/>
          <a:p>
            <a:r>
              <a:t>3. Laplace Transform:</a:t>
            </a:r>
          </a:p>
          <a:p/>
        </p:txBody>
      </p:sp>
    </p:spTree>
  </p:cSld>
  <p:clrMapOvr>
    <a:masterClrMapping/>
  </p:clrMapOvr>
</p:sld>
</file>

<file path=ppt/slides/slide4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Laplace transform is an integral transform used in the field of engineering and mathematics for solving linear differential equations. It converts a function of time into a function of a complex variable s, which allows for analysis in the complex frequency domain. The Laplace transform is essential for determining system stability and transient response in control systems.</a:t>
            </a:r>
          </a:p>
          <a:p/>
          <a:p/>
        </p:txBody>
      </p:sp>
    </p:spTree>
  </p:cSld>
  <p:clrMapOvr>
    <a:masterClrMapping/>
  </p:clrMapOvr>
</p:sld>
</file>

<file path=ppt/slides/slide4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Wavelet Transform:</a:t>
            </a:r>
          </a:p>
          <a:p/>
        </p:txBody>
      </p:sp>
    </p:spTree>
  </p:cSld>
  <p:clrMapOvr>
    <a:masterClrMapping/>
  </p:clrMapOvr>
</p:sld>
</file>

<file path=ppt/slides/slide4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wavelet transform is a mathematical tool used for analyzing signals with both time and frequency information simultaneously. Unlike the Fourier transform, which provides frequency information at all time instances, the wavelet transform can localize both time and frequency characteristics of a signal. Wavelet transforms are particularly useful in signal denoising, image compression, and feature extraction.</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and Applications</a:t>
            </a:r>
          </a:p>
        </p:txBody>
      </p:sp>
      <p:sp>
        <p:nvSpPr>
          <p:cNvPr id="3" name="Content Placeholder 2"/>
          <p:cNvSpPr>
            <a:spLocks noGrp="1"/>
          </p:cNvSpPr>
          <p:nvPr>
            <p:ph idx="1"/>
          </p:nvPr>
        </p:nvSpPr>
        <p:spPr/>
        <p:txBody>
          <a:bodyPr/>
          <a:lstStyle/>
          <a:p>
            <a:r>
              <a:t>1. Clarity and Understanding: By recognizing the importance of a concept, idea, or task, individuals and organizations can focus on essential aspects and allocate resources effectively.</a:t>
            </a:r>
          </a:p>
          <a:p>
            <a:r>
              <a:t>2. Prioritization: Understanding what is important helps in prioritizing tasks, goals, and activities to achieve desired outcomes efficiently.</a:t>
            </a:r>
          </a:p>
          <a:p/>
        </p:txBody>
      </p:sp>
    </p:spTree>
  </p:cSld>
  <p:clrMapOvr>
    <a:masterClrMapping/>
  </p:clrMapOvr>
</p:sld>
</file>

<file path=ppt/slides/slide4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In conclusion, transform techniques such as the Z-transform, Fourier transform, Laplace transform, and wavelet transform play crucial roles in signal processing, control systems, communications, image processing, and many other fields by providing efficient tools for analyzing and manipulating signals in various domains.</a:t>
            </a:r>
          </a:p>
          <a:p/>
        </p:txBody>
      </p:sp>
    </p:spTree>
  </p:cSld>
  <p:clrMapOvr>
    <a:masterClrMapping/>
  </p:clrMapOvr>
</p:sld>
</file>

<file path=ppt/slides/slide4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Partial Differential Equations in Engineering and Physics</a:t>
            </a:r>
          </a:p>
        </p:txBody>
      </p:sp>
      <p:sp>
        <p:nvSpPr>
          <p:cNvPr id="3" name="Content Placeholder 2"/>
          <p:cNvSpPr>
            <a:spLocks noGrp="1"/>
          </p:cNvSpPr>
          <p:nvPr>
            <p:ph idx="1"/>
          </p:nvPr>
        </p:nvSpPr>
        <p:spPr/>
        <p:txBody>
          <a:bodyPr/>
          <a:lstStyle/>
          <a:p>
            <a:r>
              <a:t>Partial differential equations (PDEs) play a crucial role in modeling and describing a wide range of physical phenomena in engineering and physics. Unlike ordinary differential equations (ODEs), which involve functions of a single independent variable, PDEs involve functions of multiple independent variables. </a:t>
            </a:r>
          </a:p>
          <a:p/>
          <a:p/>
        </p:txBody>
      </p:sp>
    </p:spTree>
  </p:cSld>
  <p:clrMapOvr>
    <a:masterClrMapping/>
  </p:clrMapOvr>
</p:sld>
</file>

<file path=ppt/slides/slide4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Partial Differential Equations in Engineering and Physics</a:t>
            </a:r>
          </a:p>
        </p:txBody>
      </p:sp>
      <p:sp>
        <p:nvSpPr>
          <p:cNvPr id="3" name="Content Placeholder 2"/>
          <p:cNvSpPr>
            <a:spLocks noGrp="1"/>
          </p:cNvSpPr>
          <p:nvPr>
            <p:ph idx="1"/>
          </p:nvPr>
        </p:nvSpPr>
        <p:spPr/>
        <p:txBody>
          <a:bodyPr/>
          <a:lstStyle/>
          <a:p>
            <a:r>
              <a:t>In engineering and physics, PDEs are used to describe the behavior of physical systems that vary in space and time. These equations are fundamental in fields such as fluid dynamics, heat conduction, electromagnetism, quantum mechanics, and many others. The solutions to PDEs provide valuable insights into the behavior of complex systems and help engineers and physicists understand and predict various phenomena.</a:t>
            </a:r>
          </a:p>
          <a:p/>
        </p:txBody>
      </p:sp>
    </p:spTree>
  </p:cSld>
  <p:clrMapOvr>
    <a:masterClrMapping/>
  </p:clrMapOvr>
</p:sld>
</file>

<file path=ppt/slides/slide4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Partial Differential Equations in Engineering and Physics</a:t>
            </a:r>
          </a:p>
        </p:txBody>
      </p:sp>
      <p:sp>
        <p:nvSpPr>
          <p:cNvPr id="3" name="Content Placeholder 2"/>
          <p:cNvSpPr>
            <a:spLocks noGrp="1"/>
          </p:cNvSpPr>
          <p:nvPr>
            <p:ph idx="1"/>
          </p:nvPr>
        </p:nvSpPr>
        <p:spPr/>
        <p:txBody>
          <a:bodyPr/>
          <a:lstStyle/>
          <a:p/>
          <a:p>
            <a:r>
              <a:t>PDEs can be classified into several types based on their order, linearity, and other properties. Some common types of PDEs encountered in engineering and physics include:</a:t>
            </a:r>
          </a:p>
          <a:p/>
          <a:p/>
        </p:txBody>
      </p:sp>
    </p:spTree>
  </p:cSld>
  <p:clrMapOvr>
    <a:masterClrMapping/>
  </p:clrMapOvr>
</p:sld>
</file>

<file path=ppt/slides/slide4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Partial Differential Equations in Engineering and Physics</a:t>
            </a:r>
          </a:p>
        </p:txBody>
      </p:sp>
      <p:sp>
        <p:nvSpPr>
          <p:cNvPr id="3" name="Content Placeholder 2"/>
          <p:cNvSpPr>
            <a:spLocks noGrp="1"/>
          </p:cNvSpPr>
          <p:nvPr>
            <p:ph idx="1"/>
          </p:nvPr>
        </p:nvSpPr>
        <p:spPr/>
        <p:txBody>
          <a:bodyPr/>
          <a:lstStyle/>
          <a:p>
            <a:r>
              <a:t>1. Elliptic PDEs: These are PDEs where the solutions are determined by values of the unknown function within the domain itself. Examples include Laplace's equation, Poisson's equation, and the Helmholtz equation. Elliptic equations are essential in fields such as electrostatics, fluid flow, and heat conduction.</a:t>
            </a:r>
          </a:p>
          <a:p/>
          <a:p/>
        </p:txBody>
      </p:sp>
    </p:spTree>
  </p:cSld>
  <p:clrMapOvr>
    <a:masterClrMapping/>
  </p:clrMapOvr>
</p:sld>
</file>

<file path=ppt/slides/slide4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Partial Differential Equations in Engineering and Physics</a:t>
            </a:r>
          </a:p>
        </p:txBody>
      </p:sp>
      <p:sp>
        <p:nvSpPr>
          <p:cNvPr id="3" name="Content Placeholder 2"/>
          <p:cNvSpPr>
            <a:spLocks noGrp="1"/>
          </p:cNvSpPr>
          <p:nvPr>
            <p:ph idx="1"/>
          </p:nvPr>
        </p:nvSpPr>
        <p:spPr/>
        <p:txBody>
          <a:bodyPr/>
          <a:lstStyle/>
          <a:p>
            <a:r>
              <a:t>2. Parabolic PDEs: Parabolic equations involve the study of phenomena that evolve with time, such as heat conduction and diffusion processes. The classic example of a parabolic equation is the heat equation, which describes the distribution of heat in a material over time.</a:t>
            </a:r>
          </a:p>
          <a:p/>
          <a:p/>
        </p:txBody>
      </p:sp>
    </p:spTree>
  </p:cSld>
  <p:clrMapOvr>
    <a:masterClrMapping/>
  </p:clrMapOvr>
</p:sld>
</file>

<file path=ppt/slides/slide4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Partial Differential Equations in Engineering and Physics</a:t>
            </a:r>
          </a:p>
        </p:txBody>
      </p:sp>
      <p:sp>
        <p:nvSpPr>
          <p:cNvPr id="3" name="Content Placeholder 2"/>
          <p:cNvSpPr>
            <a:spLocks noGrp="1"/>
          </p:cNvSpPr>
          <p:nvPr>
            <p:ph idx="1"/>
          </p:nvPr>
        </p:nvSpPr>
        <p:spPr/>
        <p:txBody>
          <a:bodyPr/>
          <a:lstStyle/>
          <a:p>
            <a:r>
              <a:t>3. Hyperbolic PDEs: Hyperbolic equations describe wave phenomena that propagate with a finite speed. Examples include the wave equation and the transport equation. Hyperbolic PDEs are crucial in studying acoustic waves, electromagnetic waves, and other wave phenomena.</a:t>
            </a:r>
          </a:p>
          <a:p/>
          <a:p/>
        </p:txBody>
      </p:sp>
    </p:spTree>
  </p:cSld>
  <p:clrMapOvr>
    <a:masterClrMapping/>
  </p:clrMapOvr>
</p:sld>
</file>

<file path=ppt/slides/slide4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Partial Differential Equations in Engineering and Physics</a:t>
            </a:r>
          </a:p>
        </p:txBody>
      </p:sp>
      <p:sp>
        <p:nvSpPr>
          <p:cNvPr id="3" name="Content Placeholder 2"/>
          <p:cNvSpPr>
            <a:spLocks noGrp="1"/>
          </p:cNvSpPr>
          <p:nvPr>
            <p:ph idx="1"/>
          </p:nvPr>
        </p:nvSpPr>
        <p:spPr/>
        <p:txBody>
          <a:bodyPr/>
          <a:lstStyle/>
          <a:p>
            <a:r>
              <a:t>The numerical methods for solving PDEs play a significant role in engineering and physics, especially when analytical solutions are not feasible. Techniques such as finite difference, finite element, and finite volume methods are commonly used to discretize PDEs and obtain numerical solutions.</a:t>
            </a:r>
          </a:p>
          <a:p/>
          <a:p/>
        </p:txBody>
      </p:sp>
    </p:spTree>
  </p:cSld>
  <p:clrMapOvr>
    <a:masterClrMapping/>
  </p:clrMapOvr>
</p:sld>
</file>

<file path=ppt/slides/slide4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Partial Differential Equations in Engineering and Physics</a:t>
            </a:r>
          </a:p>
        </p:txBody>
      </p:sp>
      <p:sp>
        <p:nvSpPr>
          <p:cNvPr id="3" name="Content Placeholder 2"/>
          <p:cNvSpPr>
            <a:spLocks noGrp="1"/>
          </p:cNvSpPr>
          <p:nvPr>
            <p:ph idx="1"/>
          </p:nvPr>
        </p:nvSpPr>
        <p:spPr/>
        <p:txBody>
          <a:bodyPr/>
          <a:lstStyle/>
          <a:p>
            <a:r>
              <a:t>Overall, partial differential equations are indispensable tools in engineering and physics for modeling and understanding complex physical systems. They provide a mathematical framework for describing the behavior of systems in multiple dimensions and have applications across a wide range of disciplines, contributing to advancements in technology, science, and engineering.</a:t>
            </a:r>
          </a:p>
          <a:p/>
        </p:txBody>
      </p:sp>
    </p:spTree>
  </p:cSld>
  <p:clrMapOvr>
    <a:masterClrMapping/>
  </p:clrMapOvr>
</p:sld>
</file>

<file path=ppt/slides/slide4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Fluid Dynamics</a:t>
            </a:r>
          </a:p>
        </p:txBody>
      </p:sp>
      <p:sp>
        <p:nvSpPr>
          <p:cNvPr id="3" name="Content Placeholder 2"/>
          <p:cNvSpPr>
            <a:spLocks noGrp="1"/>
          </p:cNvSpPr>
          <p:nvPr>
            <p:ph idx="1"/>
          </p:nvPr>
        </p:nvSpPr>
        <p:spPr/>
        <p:txBody>
          <a:bodyPr/>
          <a:lstStyle/>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and Applications</a:t>
            </a:r>
          </a:p>
        </p:txBody>
      </p:sp>
      <p:sp>
        <p:nvSpPr>
          <p:cNvPr id="3" name="Content Placeholder 2"/>
          <p:cNvSpPr>
            <a:spLocks noGrp="1"/>
          </p:cNvSpPr>
          <p:nvPr>
            <p:ph idx="1"/>
          </p:nvPr>
        </p:nvSpPr>
        <p:spPr/>
        <p:txBody>
          <a:bodyPr/>
          <a:lstStyle/>
          <a:p>
            <a:r>
              <a:t>3. Decision Making: Importance influences decision-making processes by guiding individuals to make informed choices that align with long-term objectives.</a:t>
            </a:r>
          </a:p>
          <a:p>
            <a:r>
              <a:t>4. Motivation: Recognizing the importance of a goal or task serves as a motivating factor, driving individuals to work diligently towards achieving success.</a:t>
            </a:r>
          </a:p>
          <a:p/>
        </p:txBody>
      </p:sp>
    </p:spTree>
  </p:cSld>
  <p:clrMapOvr>
    <a:masterClrMapping/>
  </p:clrMapOvr>
</p:sld>
</file>

<file path=ppt/slides/slide4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Fluid Dynamics</a:t>
            </a:r>
          </a:p>
        </p:txBody>
      </p:sp>
      <p:sp>
        <p:nvSpPr>
          <p:cNvPr id="3" name="Content Placeholder 2"/>
          <p:cNvSpPr>
            <a:spLocks noGrp="1"/>
          </p:cNvSpPr>
          <p:nvPr>
            <p:ph idx="1"/>
          </p:nvPr>
        </p:nvSpPr>
        <p:spPr/>
        <p:txBody>
          <a:bodyPr/>
          <a:lstStyle/>
          <a:p>
            <a:r>
              <a:t>Partial Differential Equations (PDEs) play a crucial role in describing the behavior of fluids in fluid dynamics. Fluid dynamics is the subdiscipline of fluid mechanics that deals with the study of fluids (liquids and gases) in motion and the forces acting on them. PDEs are used to mathematically model and analyze various aspects of fluid flow, such as velocity fields, pressure distributions, and temperature profiles.</a:t>
            </a:r>
          </a:p>
          <a:p/>
        </p:txBody>
      </p:sp>
    </p:spTree>
  </p:cSld>
  <p:clrMapOvr>
    <a:masterClrMapping/>
  </p:clrMapOvr>
</p:sld>
</file>

<file path=ppt/slides/slide4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Fluid Dynamics</a:t>
            </a:r>
          </a:p>
        </p:txBody>
      </p:sp>
      <p:sp>
        <p:nvSpPr>
          <p:cNvPr id="3" name="Content Placeholder 2"/>
          <p:cNvSpPr>
            <a:spLocks noGrp="1"/>
          </p:cNvSpPr>
          <p:nvPr>
            <p:ph idx="1"/>
          </p:nvPr>
        </p:nvSpPr>
        <p:spPr/>
        <p:txBody>
          <a:bodyPr/>
          <a:lstStyle/>
          <a:p/>
          <a:p>
            <a:r>
              <a:t>In fluid dynamics, the Navier-Stokes equations are the fundamental PDEs used to describe the motion of fluid substances. These equations are derived from the principles of conservation of mass, momentum, and energy, and they govern the behavior of fluids in both laminar (smooth) and turbulent (chaotic) flow regimes.</a:t>
            </a:r>
          </a:p>
          <a:p/>
          <a:p>
            <a:r>
              <a:t>The Navier-Stokes equations for incompressible fluids are as follows:</a:t>
            </a:r>
          </a:p>
          <a:p/>
          <a:p/>
        </p:txBody>
      </p:sp>
    </p:spTree>
  </p:cSld>
  <p:clrMapOvr>
    <a:masterClrMapping/>
  </p:clrMapOvr>
</p:sld>
</file>

<file path=ppt/slides/slide4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Fluid Dynamics</a:t>
            </a:r>
          </a:p>
        </p:txBody>
      </p:sp>
      <p:sp>
        <p:nvSpPr>
          <p:cNvPr id="3" name="Content Placeholder 2"/>
          <p:cNvSpPr>
            <a:spLocks noGrp="1"/>
          </p:cNvSpPr>
          <p:nvPr>
            <p:ph idx="1"/>
          </p:nvPr>
        </p:nvSpPr>
        <p:spPr/>
        <p:txBody>
          <a:bodyPr/>
          <a:lstStyle/>
          <a:p>
            <a:r>
              <a:t>1. Continuity equation: ∇ ⋅ v = 0</a:t>
            </a:r>
          </a:p>
          <a:p>
            <a:r>
              <a:t>2. Momentum equation: ∂v/∂t + (v ⋅ ∇)v = -∇p/ρ + ν∇^2v + f</a:t>
            </a:r>
          </a:p>
          <a:p>
            <a:r>
              <a:t>3. Energy equation (if thermal effects are considered): ∂T/∂t + v ⋅ ∇T = α∇^2T</a:t>
            </a:r>
          </a:p>
          <a:p/>
          <a:p>
            <a:r>
              <a:t>where:</a:t>
            </a:r>
          </a:p>
          <a:p>
            <a:r>
              <a:t>- v is the velocity vector field of the fluid,</a:t>
            </a:r>
          </a:p>
          <a:p>
            <a:r>
              <a:t>- p is the pressure,</a:t>
            </a:r>
          </a:p>
          <a:p>
            <a:r>
              <a:t>- ρ is the fluid density,</a:t>
            </a:r>
          </a:p>
          <a:p>
            <a:r>
              <a:t>- ν is the kinematic viscosity,</a:t>
            </a:r>
          </a:p>
          <a:p>
            <a:r>
              <a:t>- f represents external body forces,</a:t>
            </a:r>
          </a:p>
          <a:p>
            <a:r>
              <a:t>- T is the temperature field of the fluid, and</a:t>
            </a:r>
          </a:p>
          <a:p/>
        </p:txBody>
      </p:sp>
    </p:spTree>
  </p:cSld>
  <p:clrMapOvr>
    <a:masterClrMapping/>
  </p:clrMapOvr>
</p:sld>
</file>

<file path=ppt/slides/slide4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Fluid Dynamics</a:t>
            </a:r>
          </a:p>
        </p:txBody>
      </p:sp>
      <p:sp>
        <p:nvSpPr>
          <p:cNvPr id="3" name="Content Placeholder 2"/>
          <p:cNvSpPr>
            <a:spLocks noGrp="1"/>
          </p:cNvSpPr>
          <p:nvPr>
            <p:ph idx="1"/>
          </p:nvPr>
        </p:nvSpPr>
        <p:spPr/>
        <p:txBody>
          <a:bodyPr/>
          <a:lstStyle/>
          <a:p>
            <a:r>
              <a:t>- α is the thermal diffusivity.</a:t>
            </a:r>
          </a:p>
          <a:p/>
          <a:p/>
        </p:txBody>
      </p:sp>
    </p:spTree>
  </p:cSld>
  <p:clrMapOvr>
    <a:masterClrMapping/>
  </p:clrMapOvr>
</p:sld>
</file>

<file path=ppt/slides/slide4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Fluid Dynamics</a:t>
            </a:r>
          </a:p>
        </p:txBody>
      </p:sp>
      <p:sp>
        <p:nvSpPr>
          <p:cNvPr id="3" name="Content Placeholder 2"/>
          <p:cNvSpPr>
            <a:spLocks noGrp="1"/>
          </p:cNvSpPr>
          <p:nvPr>
            <p:ph idx="1"/>
          </p:nvPr>
        </p:nvSpPr>
        <p:spPr/>
        <p:txBody>
          <a:bodyPr/>
          <a:lstStyle/>
          <a:p>
            <a:r>
              <a:t>Solving the Navier-Stokes equations is a complex task due to the nonlinear nature of the equations and the wide range of flow behaviors exhibited by fluids. Analytical solutions are often limited to simplified cases, while numerical methods, such as finite difference, finite element, and computational fluid dynamics simulations, are commonly employed to obtain approximate solutions for practical engineering applications.</a:t>
            </a:r>
          </a:p>
          <a:p/>
        </p:txBody>
      </p:sp>
    </p:spTree>
  </p:cSld>
  <p:clrMapOvr>
    <a:masterClrMapping/>
  </p:clrMapOvr>
</p:sld>
</file>

<file path=ppt/slides/slide4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Fluid Dynamics</a:t>
            </a:r>
          </a:p>
        </p:txBody>
      </p:sp>
      <p:sp>
        <p:nvSpPr>
          <p:cNvPr id="3" name="Content Placeholder 2"/>
          <p:cNvSpPr>
            <a:spLocks noGrp="1"/>
          </p:cNvSpPr>
          <p:nvPr>
            <p:ph idx="1"/>
          </p:nvPr>
        </p:nvSpPr>
        <p:spPr/>
        <p:txBody>
          <a:bodyPr/>
          <a:lstStyle/>
          <a:p/>
          <a:p>
            <a:r>
              <a:t>Fluid dynamics is essential in various fields, including aerospace engineering, mechanical engineering, civil engineering, meteorology, oceanography, and environmental science. Understanding and predicting fluid behavior through the use of PDEs in fluid dynamics enable engineers and scientists to design efficient systems, optimize processes, and study natural phenomena related to fluid flow.</a:t>
            </a:r>
          </a:p>
          <a:p/>
        </p:txBody>
      </p:sp>
    </p:spTree>
  </p:cSld>
  <p:clrMapOvr>
    <a:masterClrMapping/>
  </p:clrMapOvr>
</p:sld>
</file>

<file path=ppt/slides/slide4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Heat Transfer</a:t>
            </a:r>
          </a:p>
        </p:txBody>
      </p:sp>
      <p:sp>
        <p:nvSpPr>
          <p:cNvPr id="3" name="Content Placeholder 2"/>
          <p:cNvSpPr>
            <a:spLocks noGrp="1"/>
          </p:cNvSpPr>
          <p:nvPr>
            <p:ph idx="1"/>
          </p:nvPr>
        </p:nvSpPr>
        <p:spPr/>
        <p:txBody>
          <a:bodyPr/>
          <a:lstStyle/>
          <a:p>
            <a:r>
              <a:t>Partial Differential Equations (PDEs) play a crucial role in the study of heat transfer, which deals with the transfer of thermal energy between different bodies or within a single body as a result of a temperature difference. PDEs are used to describe the behavior of heat within a system over time and across space.</a:t>
            </a:r>
          </a:p>
          <a:p/>
          <a:p/>
        </p:txBody>
      </p:sp>
    </p:spTree>
  </p:cSld>
  <p:clrMapOvr>
    <a:masterClrMapping/>
  </p:clrMapOvr>
</p:sld>
</file>

<file path=ppt/slides/slide4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Heat Transfer</a:t>
            </a:r>
          </a:p>
        </p:txBody>
      </p:sp>
      <p:sp>
        <p:nvSpPr>
          <p:cNvPr id="3" name="Content Placeholder 2"/>
          <p:cNvSpPr>
            <a:spLocks noGrp="1"/>
          </p:cNvSpPr>
          <p:nvPr>
            <p:ph idx="1"/>
          </p:nvPr>
        </p:nvSpPr>
        <p:spPr/>
        <p:txBody>
          <a:bodyPr/>
          <a:lstStyle/>
          <a:p>
            <a:r>
              <a:t>1. **Heat Equation**: The fundamental PDE governing heat transfer is the heat equation, which describes how the temperature distribution in a body changes over time. The heat equation is a parabolic PDE given by:</a:t>
            </a:r>
          </a:p>
          <a:p/>
          <a:p>
            <a:r>
              <a:t>   \[ \frac{\partial u}{\partial t} = \alpha \nabla^2 u \]</a:t>
            </a:r>
          </a:p>
          <a:p/>
          <a:p>
            <a:r>
              <a:t>   where:</a:t>
            </a:r>
          </a:p>
          <a:p>
            <a:r>
              <a:t>   - \( u \) is the temperature distribution,</a:t>
            </a:r>
          </a:p>
          <a:p>
            <a:r>
              <a:t>   - \( t \) is time,</a:t>
            </a:r>
          </a:p>
          <a:p/>
        </p:txBody>
      </p:sp>
    </p:spTree>
  </p:cSld>
  <p:clrMapOvr>
    <a:masterClrMapping/>
  </p:clrMapOvr>
</p:sld>
</file>

<file path=ppt/slides/slide4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Heat Transfer</a:t>
            </a:r>
          </a:p>
        </p:txBody>
      </p:sp>
      <p:sp>
        <p:nvSpPr>
          <p:cNvPr id="3" name="Content Placeholder 2"/>
          <p:cNvSpPr>
            <a:spLocks noGrp="1"/>
          </p:cNvSpPr>
          <p:nvPr>
            <p:ph idx="1"/>
          </p:nvPr>
        </p:nvSpPr>
        <p:spPr/>
        <p:txBody>
          <a:bodyPr/>
          <a:lstStyle/>
          <a:p>
            <a:r>
              <a:t>   - \( \alpha \) is the thermal diffusivity of the material, and</a:t>
            </a:r>
          </a:p>
          <a:p>
            <a:r>
              <a:t>   - \( \nabla^2 \) is the Laplacian operator representing the spatial variation of temperature.</a:t>
            </a:r>
          </a:p>
          <a:p/>
          <a:p/>
        </p:txBody>
      </p:sp>
    </p:spTree>
  </p:cSld>
  <p:clrMapOvr>
    <a:masterClrMapping/>
  </p:clrMapOvr>
</p:sld>
</file>

<file path=ppt/slides/slide4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Heat Transfer</a:t>
            </a:r>
          </a:p>
        </p:txBody>
      </p:sp>
      <p:sp>
        <p:nvSpPr>
          <p:cNvPr id="3" name="Content Placeholder 2"/>
          <p:cNvSpPr>
            <a:spLocks noGrp="1"/>
          </p:cNvSpPr>
          <p:nvPr>
            <p:ph idx="1"/>
          </p:nvPr>
        </p:nvSpPr>
        <p:spPr/>
        <p:txBody>
          <a:bodyPr/>
          <a:lstStyle/>
          <a:p>
            <a:r>
              <a:t>2. **Boundary and Initial Conditions**: To solve the heat equation, boundary conditions specifying the temperature at the boundaries of the system and initial conditions providing the initial temperature distribution are required. These conditions are essential for determining a unique solution to the heat transfer problem.</a:t>
            </a:r>
          </a:p>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and Applications</a:t>
            </a:r>
          </a:p>
        </p:txBody>
      </p:sp>
      <p:sp>
        <p:nvSpPr>
          <p:cNvPr id="3" name="Content Placeholder 2"/>
          <p:cNvSpPr>
            <a:spLocks noGrp="1"/>
          </p:cNvSpPr>
          <p:nvPr>
            <p:ph idx="1"/>
          </p:nvPr>
        </p:nvSpPr>
        <p:spPr/>
        <p:txBody>
          <a:bodyPr/>
          <a:lstStyle/>
          <a:p>
            <a:r>
              <a:t>5. Impact: The importance of actions, policies, or innovations determines their potential impact on individuals, communities, and the environment.</a:t>
            </a:r>
          </a:p>
          <a:p/>
          <a:p>
            <a:r>
              <a:t>Applications:</a:t>
            </a:r>
          </a:p>
          <a:p/>
        </p:txBody>
      </p:sp>
    </p:spTree>
  </p:cSld>
  <p:clrMapOvr>
    <a:masterClrMapping/>
  </p:clrMapOvr>
</p:sld>
</file>

<file path=ppt/slides/slide4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Heat Transfer</a:t>
            </a:r>
          </a:p>
        </p:txBody>
      </p:sp>
      <p:sp>
        <p:nvSpPr>
          <p:cNvPr id="3" name="Content Placeholder 2"/>
          <p:cNvSpPr>
            <a:spLocks noGrp="1"/>
          </p:cNvSpPr>
          <p:nvPr>
            <p:ph idx="1"/>
          </p:nvPr>
        </p:nvSpPr>
        <p:spPr/>
        <p:txBody>
          <a:bodyPr/>
          <a:lstStyle/>
          <a:p>
            <a:r>
              <a:t>3. **Analytical Solutions**: In some simple cases, analytical solutions to the heat equation can be obtained using techniques such as separation of variables or Fourier series. These solutions provide insight into the temperature distribution within the system and how it evolves over time.</a:t>
            </a:r>
          </a:p>
          <a:p/>
          <a:p/>
        </p:txBody>
      </p:sp>
    </p:spTree>
  </p:cSld>
  <p:clrMapOvr>
    <a:masterClrMapping/>
  </p:clrMapOvr>
</p:sld>
</file>

<file path=ppt/slides/slide4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Heat Transfer</a:t>
            </a:r>
          </a:p>
        </p:txBody>
      </p:sp>
      <p:sp>
        <p:nvSpPr>
          <p:cNvPr id="3" name="Content Placeholder 2"/>
          <p:cNvSpPr>
            <a:spLocks noGrp="1"/>
          </p:cNvSpPr>
          <p:nvPr>
            <p:ph idx="1"/>
          </p:nvPr>
        </p:nvSpPr>
        <p:spPr/>
        <p:txBody>
          <a:bodyPr/>
          <a:lstStyle/>
          <a:p>
            <a:r>
              <a:t>4. **Numerical Methods**: For more complex geometries and boundary conditions, numerical methods like finite difference, finite element, or finite volume methods are employed to approximate the solution to the heat equation. These methods discretize the domain into a grid of points and solve the equations iteratively.</a:t>
            </a:r>
          </a:p>
          <a:p/>
          <a:p/>
        </p:txBody>
      </p:sp>
    </p:spTree>
  </p:cSld>
  <p:clrMapOvr>
    <a:masterClrMapping/>
  </p:clrMapOvr>
</p:sld>
</file>

<file path=ppt/slides/slide4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Heat Transfer</a:t>
            </a:r>
          </a:p>
        </p:txBody>
      </p:sp>
      <p:sp>
        <p:nvSpPr>
          <p:cNvPr id="3" name="Content Placeholder 2"/>
          <p:cNvSpPr>
            <a:spLocks noGrp="1"/>
          </p:cNvSpPr>
          <p:nvPr>
            <p:ph idx="1"/>
          </p:nvPr>
        </p:nvSpPr>
        <p:spPr/>
        <p:txBody>
          <a:bodyPr/>
          <a:lstStyle/>
          <a:p>
            <a:r>
              <a:t>5. **Transient Heat Transfer**: PDEs in heat transfer also account for transient effects where temperature changes with time. This is particularly important in applications where temperature varies dynamically, such as in cooling or heating processes.</a:t>
            </a:r>
          </a:p>
          <a:p/>
          <a:p/>
        </p:txBody>
      </p:sp>
    </p:spTree>
  </p:cSld>
  <p:clrMapOvr>
    <a:masterClrMapping/>
  </p:clrMapOvr>
</p:sld>
</file>

<file path=ppt/slides/slide4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Heat Transfer</a:t>
            </a:r>
          </a:p>
        </p:txBody>
      </p:sp>
      <p:sp>
        <p:nvSpPr>
          <p:cNvPr id="3" name="Content Placeholder 2"/>
          <p:cNvSpPr>
            <a:spLocks noGrp="1"/>
          </p:cNvSpPr>
          <p:nvPr>
            <p:ph idx="1"/>
          </p:nvPr>
        </p:nvSpPr>
        <p:spPr/>
        <p:txBody>
          <a:bodyPr/>
          <a:lstStyle/>
          <a:p>
            <a:r>
              <a:t>6. **Multi-dimensional Heat Transfer**: Heat transfer PDEs can be extended to account for multi-dimensional heat transfer scenarios, such as heat conduction in solids with varying geometries or heat convection in fluids. These scenarios involve more complex PDEs but are crucial for understanding real-world heat transfer phenomena.</a:t>
            </a:r>
          </a:p>
          <a:p/>
          <a:p/>
        </p:txBody>
      </p:sp>
    </p:spTree>
  </p:cSld>
  <p:clrMapOvr>
    <a:masterClrMapping/>
  </p:clrMapOvr>
</p:sld>
</file>

<file path=ppt/slides/slide4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Heat Transfer</a:t>
            </a:r>
          </a:p>
        </p:txBody>
      </p:sp>
      <p:sp>
        <p:nvSpPr>
          <p:cNvPr id="3" name="Content Placeholder 2"/>
          <p:cNvSpPr>
            <a:spLocks noGrp="1"/>
          </p:cNvSpPr>
          <p:nvPr>
            <p:ph idx="1"/>
          </p:nvPr>
        </p:nvSpPr>
        <p:spPr/>
        <p:txBody>
          <a:bodyPr/>
          <a:lstStyle/>
          <a:p>
            <a:r>
              <a:t>In conclusion, PDEs are invaluable tools in analyzing heat transfer phenomena by providing a mathematical framework to model temperature distributions, thermal gradients, and heat fluxes within systems. By solving these PDEs, engineers and scientists can optimize designs, predict thermal behavior, and develop efficient heat transfer solutions in various applications.</a:t>
            </a:r>
          </a:p>
          <a:p/>
        </p:txBody>
      </p:sp>
    </p:spTree>
  </p:cSld>
  <p:clrMapOvr>
    <a:masterClrMapping/>
  </p:clrMapOvr>
</p:sld>
</file>

<file path=ppt/slides/slide4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Electromagnetism</a:t>
            </a:r>
          </a:p>
        </p:txBody>
      </p:sp>
      <p:sp>
        <p:nvSpPr>
          <p:cNvPr id="3" name="Content Placeholder 2"/>
          <p:cNvSpPr>
            <a:spLocks noGrp="1"/>
          </p:cNvSpPr>
          <p:nvPr>
            <p:ph idx="1"/>
          </p:nvPr>
        </p:nvSpPr>
        <p:spPr/>
        <p:txBody>
          <a:bodyPr/>
          <a:lstStyle/>
          <a:p/>
        </p:txBody>
      </p:sp>
    </p:spTree>
  </p:cSld>
  <p:clrMapOvr>
    <a:masterClrMapping/>
  </p:clrMapOvr>
</p:sld>
</file>

<file path=ppt/slides/slide4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Electromagnetism</a:t>
            </a:r>
          </a:p>
        </p:txBody>
      </p:sp>
      <p:sp>
        <p:nvSpPr>
          <p:cNvPr id="3" name="Content Placeholder 2"/>
          <p:cNvSpPr>
            <a:spLocks noGrp="1"/>
          </p:cNvSpPr>
          <p:nvPr>
            <p:ph idx="1"/>
          </p:nvPr>
        </p:nvSpPr>
        <p:spPr/>
        <p:txBody>
          <a:bodyPr/>
          <a:lstStyle/>
          <a:p>
            <a:r>
              <a:t>Partial Differential Equations (PDEs) play a fundamental role in describing the behavior of electric and magnetic fields in the context of electromagnetism. In classical electromagnetism, Maxwell's equations are a set of four equations that govern the behavior of electric and magnetic fields. These equations are expressed in terms of vector fields and their derivatives, which leads to a system of partial differential equations that describe how electric and magnetic fields interact and propagate through space.</a:t>
            </a:r>
          </a:p>
          <a:p/>
        </p:txBody>
      </p:sp>
    </p:spTree>
  </p:cSld>
  <p:clrMapOvr>
    <a:masterClrMapping/>
  </p:clrMapOvr>
</p:sld>
</file>

<file path=ppt/slides/slide4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Electromagnetism</a:t>
            </a:r>
          </a:p>
        </p:txBody>
      </p:sp>
      <p:sp>
        <p:nvSpPr>
          <p:cNvPr id="3" name="Content Placeholder 2"/>
          <p:cNvSpPr>
            <a:spLocks noGrp="1"/>
          </p:cNvSpPr>
          <p:nvPr>
            <p:ph idx="1"/>
          </p:nvPr>
        </p:nvSpPr>
        <p:spPr/>
        <p:txBody>
          <a:bodyPr/>
          <a:lstStyle/>
          <a:p/>
          <a:p>
            <a:r>
              <a:t>Maxwell's equations are as follows:</a:t>
            </a:r>
          </a:p>
          <a:p/>
          <a:p>
            <a:r>
              <a:t>1. Gauss's Law for Electricity: ∇ ⋅ E = ρ / ε₀, where ∇ ⋅ E is the divergence of the electric field E, ρ is the charge density, and ε₀ is the permittivity of free space.</a:t>
            </a:r>
          </a:p>
          <a:p/>
          <a:p>
            <a:r>
              <a:t>2. Gauss's Law for Magnetism: ∇ ⋅ B = 0, where ∇ ⋅ B is the divergence of the magnetic field B. This equation states that magnetic monopoles do not exist.</a:t>
            </a:r>
          </a:p>
          <a:p/>
          <a:p/>
        </p:txBody>
      </p:sp>
    </p:spTree>
  </p:cSld>
  <p:clrMapOvr>
    <a:masterClrMapping/>
  </p:clrMapOvr>
</p:sld>
</file>

<file path=ppt/slides/slide4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Electromagnetism</a:t>
            </a:r>
          </a:p>
        </p:txBody>
      </p:sp>
      <p:sp>
        <p:nvSpPr>
          <p:cNvPr id="3" name="Content Placeholder 2"/>
          <p:cNvSpPr>
            <a:spLocks noGrp="1"/>
          </p:cNvSpPr>
          <p:nvPr>
            <p:ph idx="1"/>
          </p:nvPr>
        </p:nvSpPr>
        <p:spPr/>
        <p:txBody>
          <a:bodyPr/>
          <a:lstStyle/>
          <a:p>
            <a:r>
              <a:t>3. Faraday's Law of Electromagnetic Induction: ∇ × E = -∂B/∂t, where ∇ × E is the curl of the electric field E, and ∂B/∂t is the time rate of change of the magnetic field B.</a:t>
            </a:r>
          </a:p>
          <a:p/>
          <a:p/>
        </p:txBody>
      </p:sp>
    </p:spTree>
  </p:cSld>
  <p:clrMapOvr>
    <a:masterClrMapping/>
  </p:clrMapOvr>
</p:sld>
</file>

<file path=ppt/slides/slide4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Electromagnetism</a:t>
            </a:r>
          </a:p>
        </p:txBody>
      </p:sp>
      <p:sp>
        <p:nvSpPr>
          <p:cNvPr id="3" name="Content Placeholder 2"/>
          <p:cNvSpPr>
            <a:spLocks noGrp="1"/>
          </p:cNvSpPr>
          <p:nvPr>
            <p:ph idx="1"/>
          </p:nvPr>
        </p:nvSpPr>
        <p:spPr/>
        <p:txBody>
          <a:bodyPr/>
          <a:lstStyle/>
          <a:p>
            <a:r>
              <a:t>4. Ampère's Law with Maxwell's Addition: ∇ × B = μ₀J + μ₀ε₀ ∂E/∂t, where ∇ × B is the curl of the magnetic field B, μ₀ is the permeability of free space, J is the current density, and ∂E/∂t is the time rate of change of the electric field E.</a:t>
            </a:r>
          </a:p>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and Applications</a:t>
            </a:r>
          </a:p>
        </p:txBody>
      </p:sp>
      <p:sp>
        <p:nvSpPr>
          <p:cNvPr id="3" name="Content Placeholder 2"/>
          <p:cNvSpPr>
            <a:spLocks noGrp="1"/>
          </p:cNvSpPr>
          <p:nvPr>
            <p:ph idx="1"/>
          </p:nvPr>
        </p:nvSpPr>
        <p:spPr/>
        <p:txBody>
          <a:bodyPr/>
          <a:lstStyle/>
          <a:p>
            <a:r>
              <a:t>1. Business: Importance and applications play a vital role in business strategy formulation, marketing decisions, product development, and customer service. By understanding the importance of market trends, customer preferences, and competitor analysis, businesses can create competitive advantages and enhance profitability.</a:t>
            </a:r>
          </a:p>
          <a:p/>
        </p:txBody>
      </p:sp>
    </p:spTree>
  </p:cSld>
  <p:clrMapOvr>
    <a:masterClrMapping/>
  </p:clrMapOvr>
</p:sld>
</file>

<file path=ppt/slides/slide4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Electromagnetism</a:t>
            </a:r>
          </a:p>
        </p:txBody>
      </p:sp>
      <p:sp>
        <p:nvSpPr>
          <p:cNvPr id="3" name="Content Placeholder 2"/>
          <p:cNvSpPr>
            <a:spLocks noGrp="1"/>
          </p:cNvSpPr>
          <p:nvPr>
            <p:ph idx="1"/>
          </p:nvPr>
        </p:nvSpPr>
        <p:spPr/>
        <p:txBody>
          <a:bodyPr/>
          <a:lstStyle/>
          <a:p>
            <a:r>
              <a:t>These equations describe the fundamental principles of electromagnetism and are mathematically expressed using partial derivatives, hence they are partial differential equations. By solving these PDEs under appropriate boundary and initial conditions, one can determine the behavior of electromagnetic fields in various situations, such as wave propagation, electromagnetic radiation, and interactions with matter.</a:t>
            </a:r>
          </a:p>
          <a:p/>
        </p:txBody>
      </p:sp>
    </p:spTree>
  </p:cSld>
  <p:clrMapOvr>
    <a:masterClrMapping/>
  </p:clrMapOvr>
</p:sld>
</file>

<file path=ppt/slides/slide4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Electromagnetism</a:t>
            </a:r>
          </a:p>
        </p:txBody>
      </p:sp>
      <p:sp>
        <p:nvSpPr>
          <p:cNvPr id="3" name="Content Placeholder 2"/>
          <p:cNvSpPr>
            <a:spLocks noGrp="1"/>
          </p:cNvSpPr>
          <p:nvPr>
            <p:ph idx="1"/>
          </p:nvPr>
        </p:nvSpPr>
        <p:spPr/>
        <p:txBody>
          <a:bodyPr/>
          <a:lstStyle/>
          <a:p/>
          <a:p>
            <a:r>
              <a:t>PDEs in electromagnetism are essential in various fields, including electrical engineering, telecommunications, optics, and physics. Numerical methods, such as finite difference, finite element, and boundary element methods, are often used to solve these complex PDEs numerically for practical applications where analytical solutions are not feasible.</a:t>
            </a:r>
          </a:p>
          <a:p/>
        </p:txBody>
      </p:sp>
    </p:spTree>
  </p:cSld>
  <p:clrMapOvr>
    <a:masterClrMapping/>
  </p:clrMapOvr>
</p:sld>
</file>

<file path=ppt/slides/slide4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Quantum Mechanics</a:t>
            </a:r>
          </a:p>
        </p:txBody>
      </p:sp>
      <p:sp>
        <p:nvSpPr>
          <p:cNvPr id="3" name="Content Placeholder 2"/>
          <p:cNvSpPr>
            <a:spLocks noGrp="1"/>
          </p:cNvSpPr>
          <p:nvPr>
            <p:ph idx="1"/>
          </p:nvPr>
        </p:nvSpPr>
        <p:spPr/>
        <p:txBody>
          <a:bodyPr/>
          <a:lstStyle/>
          <a:p/>
        </p:txBody>
      </p:sp>
    </p:spTree>
  </p:cSld>
  <p:clrMapOvr>
    <a:masterClrMapping/>
  </p:clrMapOvr>
</p:sld>
</file>

<file path=ppt/slides/slide4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Quantum Mechanics</a:t>
            </a:r>
          </a:p>
        </p:txBody>
      </p:sp>
      <p:sp>
        <p:nvSpPr>
          <p:cNvPr id="3" name="Content Placeholder 2"/>
          <p:cNvSpPr>
            <a:spLocks noGrp="1"/>
          </p:cNvSpPr>
          <p:nvPr>
            <p:ph idx="1"/>
          </p:nvPr>
        </p:nvSpPr>
        <p:spPr/>
        <p:txBody>
          <a:bodyPr/>
          <a:lstStyle/>
          <a:p>
            <a:r>
              <a:t>In quantum mechanics, Partial Differential Equations (PDEs) play a crucial role in describing the behavior of quantum systems. Schrödinger's equation, which is a fundamental equation in quantum mechanics, is a type of PDE that describes how the wave function of a quantum system evolves over time. The general form of the time-dependent Schrödinger equation for a single non-relativistic particle is given by:</a:t>
            </a:r>
          </a:p>
          <a:p/>
        </p:txBody>
      </p:sp>
    </p:spTree>
  </p:cSld>
  <p:clrMapOvr>
    <a:masterClrMapping/>
  </p:clrMapOvr>
</p:sld>
</file>

<file path=ppt/slides/slide4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Quantum Mechanics</a:t>
            </a:r>
          </a:p>
        </p:txBody>
      </p:sp>
      <p:sp>
        <p:nvSpPr>
          <p:cNvPr id="3" name="Content Placeholder 2"/>
          <p:cNvSpPr>
            <a:spLocks noGrp="1"/>
          </p:cNvSpPr>
          <p:nvPr>
            <p:ph idx="1"/>
          </p:nvPr>
        </p:nvSpPr>
        <p:spPr/>
        <p:txBody>
          <a:bodyPr/>
          <a:lstStyle/>
          <a:p/>
          <a:p>
            <a:r>
              <a:t>\[ i\hbar \frac{\partial \Psi}{\partial t} = \hat{H} \Psi \]</a:t>
            </a:r>
          </a:p>
          <a:p/>
          <a:p>
            <a:r>
              <a:t>where:</a:t>
            </a:r>
          </a:p>
          <a:p>
            <a:r>
              <a:t>- \( \Psi \) is the wave function of the system</a:t>
            </a:r>
          </a:p>
          <a:p>
            <a:r>
              <a:t>- \( \hbar \) is the reduced Planck's constant (\( \frac{h}{2\pi} \))</a:t>
            </a:r>
          </a:p>
          <a:p>
            <a:r>
              <a:t>- \( \hat{H} \) is the Hamiltonian operator, representing the total energy operator of the system</a:t>
            </a:r>
          </a:p>
          <a:p/>
          <a:p/>
        </p:txBody>
      </p:sp>
    </p:spTree>
  </p:cSld>
  <p:clrMapOvr>
    <a:masterClrMapping/>
  </p:clrMapOvr>
</p:sld>
</file>

<file path=ppt/slides/slide4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Quantum Mechanics</a:t>
            </a:r>
          </a:p>
        </p:txBody>
      </p:sp>
      <p:sp>
        <p:nvSpPr>
          <p:cNvPr id="3" name="Content Placeholder 2"/>
          <p:cNvSpPr>
            <a:spLocks noGrp="1"/>
          </p:cNvSpPr>
          <p:nvPr>
            <p:ph idx="1"/>
          </p:nvPr>
        </p:nvSpPr>
        <p:spPr/>
        <p:txBody>
          <a:bodyPr/>
          <a:lstStyle/>
          <a:p>
            <a:r>
              <a:t>The above equation is a first-order PDE with respect to time. By solving this equation, one can obtain the wave function of the system, which provides information about the probability amplitudes for the possible states of the system.</a:t>
            </a:r>
          </a:p>
          <a:p/>
          <a:p/>
        </p:txBody>
      </p:sp>
    </p:spTree>
  </p:cSld>
  <p:clrMapOvr>
    <a:masterClrMapping/>
  </p:clrMapOvr>
</p:sld>
</file>

<file path=ppt/slides/slide4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Quantum Mechanics</a:t>
            </a:r>
          </a:p>
        </p:txBody>
      </p:sp>
      <p:sp>
        <p:nvSpPr>
          <p:cNvPr id="3" name="Content Placeholder 2"/>
          <p:cNvSpPr>
            <a:spLocks noGrp="1"/>
          </p:cNvSpPr>
          <p:nvPr>
            <p:ph idx="1"/>
          </p:nvPr>
        </p:nvSpPr>
        <p:spPr/>
        <p:txBody>
          <a:bodyPr/>
          <a:lstStyle/>
          <a:p>
            <a:r>
              <a:t>In addition to the time-dependent Schrödinger equation, there is also a time-independent version that describes the stationary states of a quantum system. The time-independent Schrödinger equation is given by:</a:t>
            </a:r>
          </a:p>
          <a:p/>
          <a:p>
            <a:r>
              <a:t>\[ \hat{H} \Psi = E \Psi \]</a:t>
            </a:r>
          </a:p>
          <a:p/>
          <a:p>
            <a:r>
              <a:t>where \( E \) represents the energy eigenvalues of the system. This equation is a second-order PDE with respect to space coordinates.</a:t>
            </a:r>
          </a:p>
          <a:p/>
          <a:p/>
        </p:txBody>
      </p:sp>
    </p:spTree>
  </p:cSld>
  <p:clrMapOvr>
    <a:masterClrMapping/>
  </p:clrMapOvr>
</p:sld>
</file>

<file path=ppt/slides/slide4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Quantum Mechanics</a:t>
            </a:r>
          </a:p>
        </p:txBody>
      </p:sp>
      <p:sp>
        <p:nvSpPr>
          <p:cNvPr id="3" name="Content Placeholder 2"/>
          <p:cNvSpPr>
            <a:spLocks noGrp="1"/>
          </p:cNvSpPr>
          <p:nvPr>
            <p:ph idx="1"/>
          </p:nvPr>
        </p:nvSpPr>
        <p:spPr/>
        <p:txBody>
          <a:bodyPr/>
          <a:lstStyle/>
          <a:p>
            <a:r>
              <a:t>To solve these PDEs in quantum mechanics, various mathematical techniques are employed, such as separation of variables, eigenfunction expansions, and numerical methods like finite difference or finite element methods. The solutions of these PDEs provide valuable insights into the behavior of quantum systems, such as the energy levels, wave functions, and probabilities of finding particles in specific states.</a:t>
            </a:r>
          </a:p>
          <a:p/>
        </p:txBody>
      </p:sp>
    </p:spTree>
  </p:cSld>
  <p:clrMapOvr>
    <a:masterClrMapping/>
  </p:clrMapOvr>
</p:sld>
</file>

<file path=ppt/slides/slide4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Quantum Mechanics</a:t>
            </a:r>
          </a:p>
        </p:txBody>
      </p:sp>
      <p:sp>
        <p:nvSpPr>
          <p:cNvPr id="3" name="Content Placeholder 2"/>
          <p:cNvSpPr>
            <a:spLocks noGrp="1"/>
          </p:cNvSpPr>
          <p:nvPr>
            <p:ph idx="1"/>
          </p:nvPr>
        </p:nvSpPr>
        <p:spPr/>
        <p:txBody>
          <a:bodyPr/>
          <a:lstStyle/>
          <a:p/>
          <a:p>
            <a:r>
              <a:t>Overall, Partial Differential Equations in quantum mechanics are essential tools for describing the dynamics and properties of quantum systems, allowing for a deeper understanding of the microscopic world.</a:t>
            </a:r>
          </a:p>
          <a:p/>
        </p:txBody>
      </p:sp>
    </p:spTree>
  </p:cSld>
  <p:clrMapOvr>
    <a:masterClrMapping/>
  </p:clrMapOvr>
</p:sld>
</file>

<file path=ppt/slides/slide4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and Applications</a:t>
            </a:r>
          </a:p>
        </p:txBody>
      </p:sp>
      <p:sp>
        <p:nvSpPr>
          <p:cNvPr id="3" name="Content Placeholder 2"/>
          <p:cNvSpPr>
            <a:spLocks noGrp="1"/>
          </p:cNvSpPr>
          <p:nvPr>
            <p:ph idx="1"/>
          </p:nvPr>
        </p:nvSpPr>
        <p:spPr/>
        <p:txBody>
          <a:bodyPr/>
          <a:lstStyle/>
          <a:p>
            <a:r>
              <a:t>2. Education: In education, importance helps educators design curriculum, set learning objectives, and assess student performance effectively. By recognizing the importance of foundational knowledge and critical thinking skills, educators can nurture well-rounded individuals ready to contribute to society.</a:t>
            </a:r>
          </a:p>
          <a:p/>
        </p:txBody>
      </p:sp>
    </p:spTree>
  </p:cSld>
  <p:clrMapOvr>
    <a:masterClrMapping/>
  </p:clrMapOvr>
</p:sld>
</file>

<file path=ppt/slides/slide4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quantum mechanics, Partial Differential Equations (PDEs) play a crucial role in describing the behavior of quantum systems. Schrödinger's equation, which is a fundamental equation in quantum mechanics, is a type of PDE that describes how the wave function of a quantum system evolves over time. The general form of the time-dependent Schrödinger equation for a single non-relativistic particle is given by:</a:t>
            </a:r>
          </a:p>
          <a:p/>
        </p:txBody>
      </p:sp>
    </p:spTree>
  </p:cSld>
  <p:clrMapOvr>
    <a:masterClrMapping/>
  </p:clrMapOvr>
</p:sld>
</file>

<file path=ppt/slides/slide4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 i\hbar \frac{\partial \Psi}{\partial t} = \hat{H} \Psi \]</a:t>
            </a:r>
          </a:p>
          <a:p/>
          <a:p>
            <a:r>
              <a:t>where:</a:t>
            </a:r>
          </a:p>
          <a:p>
            <a:r>
              <a:t>- \( \Psi \) is the wave function of the system</a:t>
            </a:r>
          </a:p>
          <a:p>
            <a:r>
              <a:t>- \( \hbar \) is the reduced Planck's constant (\( \frac{h}{2\pi} \))</a:t>
            </a:r>
          </a:p>
          <a:p>
            <a:r>
              <a:t>- \( \hat{H} \) is the Hamiltonian operator, representing the total energy operator of the system</a:t>
            </a:r>
          </a:p>
          <a:p/>
          <a:p/>
        </p:txBody>
      </p:sp>
    </p:spTree>
  </p:cSld>
  <p:clrMapOvr>
    <a:masterClrMapping/>
  </p:clrMapOvr>
</p:sld>
</file>

<file path=ppt/slides/slide4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above equation is a first-order PDE with respect to time. By solving this equation, one can obtain the wave function of the system, which provides information about the probability amplitudes for the possible states of the system.</a:t>
            </a:r>
          </a:p>
          <a:p/>
          <a:p/>
        </p:txBody>
      </p:sp>
    </p:spTree>
  </p:cSld>
  <p:clrMapOvr>
    <a:masterClrMapping/>
  </p:clrMapOvr>
</p:sld>
</file>

<file path=ppt/slides/slide4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addition to the time-dependent Schrödinger equation, there is also a time-independent version that describes the stationary states of a quantum system. The time-independent Schrödinger equation is given by:</a:t>
            </a:r>
          </a:p>
          <a:p/>
          <a:p>
            <a:r>
              <a:t>\[ \hat{H} \Psi = E \Psi \]</a:t>
            </a:r>
          </a:p>
          <a:p/>
          <a:p>
            <a:r>
              <a:t>where \( E \) represents the energy eigenvalues of the system. This equation is a second-order PDE with respect to space coordinates.</a:t>
            </a:r>
          </a:p>
          <a:p/>
          <a:p/>
        </p:txBody>
      </p:sp>
    </p:spTree>
  </p:cSld>
  <p:clrMapOvr>
    <a:masterClrMapping/>
  </p:clrMapOvr>
</p:sld>
</file>

<file path=ppt/slides/slide4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To solve these PDEs in quantum mechanics, various mathematical techniques are employed, such as separation of variables, eigenfunction expansions, and numerical methods like finite difference or finite element methods. The solutions of these PDEs provide valuable insights into the behavior of quantum systems, such as the energy levels, wave functions, and probabilities of finding particles in specific states.</a:t>
            </a:r>
          </a:p>
          <a:p/>
        </p:txBody>
      </p:sp>
    </p:spTree>
  </p:cSld>
  <p:clrMapOvr>
    <a:masterClrMapping/>
  </p:clrMapOvr>
</p:sld>
</file>

<file path=ppt/slides/slide4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Overall, Partial Differential Equations in quantum mechanics are essential tools for describing the dynamics and properties of quantum systems, allowing for a deeper understanding of the microscopic world.</a:t>
            </a:r>
          </a:p>
          <a:p/>
        </p:txBody>
      </p:sp>
    </p:spTree>
  </p:cSld>
  <p:clrMapOvr>
    <a:masterClrMapping/>
  </p:clrMapOvr>
</p:sld>
</file>

<file path=ppt/slides/slide4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Advanced Topics in Partial Differential Equations delve into complex and sophisticated concepts beyond the basic understanding of PDEs. Here are 10 advanced topics in PDEs:</a:t>
            </a:r>
          </a:p>
          <a:p/>
          <a:p/>
        </p:txBody>
      </p:sp>
    </p:spTree>
  </p:cSld>
  <p:clrMapOvr>
    <a:masterClrMapping/>
  </p:clrMapOvr>
</p:sld>
</file>

<file path=ppt/slides/slide4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1. **Nonlinear Partial Differential Equations (PDEs)**: Nonlinear PDEs are equations where the unknown function and its partial derivatives appear nonlinearly. They are significantly more challenging to solve compared to linear PDEs and arise in various fields like physics, biology, and engineering.</a:t>
            </a:r>
          </a:p>
          <a:p/>
          <a:p/>
        </p:txBody>
      </p:sp>
    </p:spTree>
  </p:cSld>
  <p:clrMapOvr>
    <a:masterClrMapping/>
  </p:clrMapOvr>
</p:sld>
</file>

<file path=ppt/slides/slide4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2. **Systems of Partial Differential Equations**: Some real-world problems are described by more than one PDE, forming a system of PDEs. Analyzing and solving these systems require advanced mathematical techniques such as functional analysis and numerical methods.</a:t>
            </a:r>
          </a:p>
          <a:p/>
          <a:p/>
        </p:txBody>
      </p:sp>
    </p:spTree>
  </p:cSld>
  <p:clrMapOvr>
    <a:masterClrMapping/>
  </p:clrMapOvr>
</p:sld>
</file>

<file path=ppt/slides/slide4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3. **Sobolev Spaces and Functional Spaces**: Sobolev spaces are function spaces equipped with specific norms that allow the study of functions with weak derivatives. Understanding these spaces is essential for the analysis of solutions to PDEs, especially in the context of existence and uniqueness theorems.</a:t>
            </a:r>
          </a:p>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and Applications</a:t>
            </a:r>
          </a:p>
        </p:txBody>
      </p:sp>
      <p:sp>
        <p:nvSpPr>
          <p:cNvPr id="3" name="Content Placeholder 2"/>
          <p:cNvSpPr>
            <a:spLocks noGrp="1"/>
          </p:cNvSpPr>
          <p:nvPr>
            <p:ph idx="1"/>
          </p:nvPr>
        </p:nvSpPr>
        <p:spPr/>
        <p:txBody>
          <a:bodyPr/>
          <a:lstStyle/>
          <a:p>
            <a:r>
              <a:t>3. Research: Importance is crucial in research to identify relevant topics, design experiments, interpret results, and draw meaningful conclusions. Researchers prioritize research questions based on their significance and potential impact on the scientific community and society.</a:t>
            </a:r>
          </a:p>
          <a:p/>
        </p:txBody>
      </p:sp>
    </p:spTree>
  </p:cSld>
  <p:clrMapOvr>
    <a:masterClrMapping/>
  </p:clrMapOvr>
</p:sld>
</file>

<file path=ppt/slides/slide4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4. **Multi-scale Analysis and Homogenization**: PDEs that model phenomena occurring at multiple scales often require specialized techniques for their analysis. Homogenization is a mathematical method that allows us to study the behavior of a PDE at a macroscopic level when the microscopic structure is known.</a:t>
            </a:r>
          </a:p>
          <a:p/>
          <a:p/>
        </p:txBody>
      </p:sp>
    </p:spTree>
  </p:cSld>
  <p:clrMapOvr>
    <a:masterClrMapping/>
  </p:clrMapOvr>
</p:sld>
</file>

<file path=ppt/slides/slide4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5. **Geometric Partial Differential Equations**: Geometric PDEs involve differential equations on manifolds or geometric structures. Examples include the Mean Curvature Flow and the Ricci Flow, which have applications in geometry, topology, and physics.</a:t>
            </a:r>
          </a:p>
          <a:p/>
          <a:p/>
        </p:txBody>
      </p:sp>
    </p:spTree>
  </p:cSld>
  <p:clrMapOvr>
    <a:masterClrMapping/>
  </p:clrMapOvr>
</p:sld>
</file>

<file path=ppt/slides/slide4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6. **Stochastic Partial Differential Equations (SPDEs)**: SPDEs incorporate randomness into PDEs, making them essential for modeling systems subject to random fluctuations, such as in finance, biology, and physics. Analyzing SPDEs requires advanced probabilistic tools and functional analysis.</a:t>
            </a:r>
          </a:p>
          <a:p/>
          <a:p/>
        </p:txBody>
      </p:sp>
    </p:spTree>
  </p:cSld>
  <p:clrMapOvr>
    <a:masterClrMapping/>
  </p:clrMapOvr>
</p:sld>
</file>

<file path=ppt/slides/slide4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7. **Inverse Problems**: Inverse problems in PDEs involve determining unknown coefficients or boundary conditions from observed data. This field is critical in medical imaging, geophysics, and material science and requires expertise in optimization theory and numerical algorithms.</a:t>
            </a:r>
          </a:p>
          <a:p/>
          <a:p/>
        </p:txBody>
      </p:sp>
    </p:spTree>
  </p:cSld>
  <p:clrMapOvr>
    <a:masterClrMapping/>
  </p:clrMapOvr>
</p:sld>
</file>

<file path=ppt/slides/slide4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8. **Quantum Mechanics and Schrödinger Equations**: PDEs play a central role in quantum mechanics, where the wave function of a system satisfies the time-dependent Schrödinger equation. Understanding the solutions to these equations is essential for predicting the behavior of quantum systems.</a:t>
            </a:r>
          </a:p>
          <a:p/>
          <a:p/>
        </p:txBody>
      </p:sp>
    </p:spTree>
  </p:cSld>
  <p:clrMapOvr>
    <a:masterClrMapping/>
  </p:clrMapOvr>
</p:sld>
</file>

<file path=ppt/slides/slide4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9. **Fluid Dynamics and Navier-Stokes Equations**: The Navier-Stokes equations describe the motion of viscous fluids and play a fundamental role in fluid dynamics. Analyzing these equations involves deep understanding of functional analysis, turbulence theory, and numerical methods.</a:t>
            </a:r>
          </a:p>
          <a:p/>
          <a:p/>
        </p:txBody>
      </p:sp>
    </p:spTree>
  </p:cSld>
  <p:clrMapOvr>
    <a:masterClrMapping/>
  </p:clrMapOvr>
</p:sld>
</file>

<file path=ppt/slides/slide4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10. **Nonlocal Partial Differential Equations**: Nonlocal PDEs involve nonlocal operators that depend on the values of a function over a region, rather than just at a point. These equations arise in the modeling of anomalous diffusion, population dynamics, and image processing.</a:t>
            </a:r>
          </a:p>
          <a:p/>
          <a:p/>
        </p:txBody>
      </p:sp>
    </p:spTree>
  </p:cSld>
  <p:clrMapOvr>
    <a:masterClrMapping/>
  </p:clrMapOvr>
</p:sld>
</file>

<file path=ppt/slides/slide4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Advanced Topics in Partial Differential Equations</a:t>
            </a:r>
          </a:p>
        </p:txBody>
      </p:sp>
      <p:sp>
        <p:nvSpPr>
          <p:cNvPr id="3" name="Content Placeholder 2"/>
          <p:cNvSpPr>
            <a:spLocks noGrp="1"/>
          </p:cNvSpPr>
          <p:nvPr>
            <p:ph idx="1"/>
          </p:nvPr>
        </p:nvSpPr>
        <p:spPr/>
        <p:txBody>
          <a:bodyPr/>
          <a:lstStyle/>
          <a:p>
            <a:r>
              <a:t>These advanced topics in Partial Differential Equations represent the frontier of research in the field, requiring a deep understanding of mathematical analysis, numerical methods, and applications in various scientific disciplines.</a:t>
            </a:r>
          </a:p>
          <a:p/>
        </p:txBody>
      </p:sp>
    </p:spTree>
  </p:cSld>
  <p:clrMapOvr>
    <a:masterClrMapping/>
  </p:clrMapOvr>
</p:sld>
</file>

<file path=ppt/slides/slide4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Nonstandard PDEs: Fractional Differential Equations, Stochastic PDEs</a:t>
            </a:r>
          </a:p>
        </p:txBody>
      </p:sp>
      <p:sp>
        <p:nvSpPr>
          <p:cNvPr id="3" name="Content Placeholder 2"/>
          <p:cNvSpPr>
            <a:spLocks noGrp="1"/>
          </p:cNvSpPr>
          <p:nvPr>
            <p:ph idx="1"/>
          </p:nvPr>
        </p:nvSpPr>
        <p:spPr/>
        <p:txBody>
          <a:bodyPr/>
          <a:lstStyle/>
          <a:p>
            <a:r>
              <a:t>Nonstandard partial differential equations (PDEs) refer to a class of differential equations that extend beyond the conventional forms of PDEs encountered in standard mathematics. Two notable types of nonstandard PDEs are fractional differential equations and stochastic PDEs, each offering unique challenges and applications.</a:t>
            </a:r>
          </a:p>
          <a:p/>
          <a:p>
            <a:r>
              <a:t>1. Fractional Differential Equations (FDEs):</a:t>
            </a:r>
          </a:p>
          <a:p/>
        </p:txBody>
      </p:sp>
    </p:spTree>
  </p:cSld>
  <p:clrMapOvr>
    <a:masterClrMapping/>
  </p:clrMapOvr>
</p:sld>
</file>

<file path=ppt/slides/slide4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Nonstandard PDEs: Fractional Differential Equations, Stochastic PDEs</a:t>
            </a:r>
          </a:p>
        </p:txBody>
      </p:sp>
      <p:sp>
        <p:nvSpPr>
          <p:cNvPr id="3" name="Content Placeholder 2"/>
          <p:cNvSpPr>
            <a:spLocks noGrp="1"/>
          </p:cNvSpPr>
          <p:nvPr>
            <p:ph idx="1"/>
          </p:nvPr>
        </p:nvSpPr>
        <p:spPr/>
        <p:txBody>
          <a:bodyPr/>
          <a:lstStyle/>
          <a:p>
            <a:r>
              <a:t>Fractional differential equations involve derivatives of non-integer order and have gained significant attention in various fields of science and engineering due to their ability to model complex phenomena with memory and long-range interactions. In general, a fractional derivative of order α (where α is a real number) is defined as a fractional power of a differential operator, such as a generalized form of the classical derivative.</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and Applications</a:t>
            </a:r>
          </a:p>
        </p:txBody>
      </p:sp>
      <p:sp>
        <p:nvSpPr>
          <p:cNvPr id="3" name="Content Placeholder 2"/>
          <p:cNvSpPr>
            <a:spLocks noGrp="1"/>
          </p:cNvSpPr>
          <p:nvPr>
            <p:ph idx="1"/>
          </p:nvPr>
        </p:nvSpPr>
        <p:spPr/>
        <p:txBody>
          <a:bodyPr/>
          <a:lstStyle/>
          <a:p>
            <a:r>
              <a:t>4. Healthcare: Importance and applications are essential in healthcare for prioritizing patient care, treatment plans, medical research, and resource allocation. Healthcare professionals rely on the importance of symptoms, diagnostic tests, and treatment options to deliver quality care and improve patient outcomes.</a:t>
            </a:r>
          </a:p>
          <a:p/>
        </p:txBody>
      </p:sp>
    </p:spTree>
  </p:cSld>
  <p:clrMapOvr>
    <a:masterClrMapping/>
  </p:clrMapOvr>
</p:sld>
</file>

<file path=ppt/slides/slide4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Nonstandard PDEs: Fractional Differential Equations, Stochastic PDEs</a:t>
            </a:r>
          </a:p>
        </p:txBody>
      </p:sp>
      <p:sp>
        <p:nvSpPr>
          <p:cNvPr id="3" name="Content Placeholder 2"/>
          <p:cNvSpPr>
            <a:spLocks noGrp="1"/>
          </p:cNvSpPr>
          <p:nvPr>
            <p:ph idx="1"/>
          </p:nvPr>
        </p:nvSpPr>
        <p:spPr/>
        <p:txBody>
          <a:bodyPr/>
          <a:lstStyle/>
          <a:p/>
          <a:p>
            <a:r>
              <a:t>Key features and applications of FDEs include:</a:t>
            </a:r>
          </a:p>
          <a:p>
            <a:r>
              <a:t>- Modeling of anomalous diffusion processes where the movement of particles is not described by traditional diffusion equations.</a:t>
            </a:r>
          </a:p>
          <a:p>
            <a:r>
              <a:t>- Memory effects that capture the behavior of systems exhibiting long-term memory or hereditary properties.</a:t>
            </a:r>
          </a:p>
          <a:p/>
        </p:txBody>
      </p:sp>
    </p:spTree>
  </p:cSld>
  <p:clrMapOvr>
    <a:masterClrMapping/>
  </p:clrMapOvr>
</p:sld>
</file>

<file path=ppt/slides/slide4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Nonstandard PDEs: Fractional Differential Equations, Stochastic PDEs</a:t>
            </a:r>
          </a:p>
        </p:txBody>
      </p:sp>
      <p:sp>
        <p:nvSpPr>
          <p:cNvPr id="3" name="Content Placeholder 2"/>
          <p:cNvSpPr>
            <a:spLocks noGrp="1"/>
          </p:cNvSpPr>
          <p:nvPr>
            <p:ph idx="1"/>
          </p:nvPr>
        </p:nvSpPr>
        <p:spPr/>
        <p:txBody>
          <a:bodyPr/>
          <a:lstStyle/>
          <a:p>
            <a:r>
              <a:t>- Fractional calculus provides a powerful mathematical tool to analyze and solve FDEs, enabling the study of systems with non-local behavior.</a:t>
            </a:r>
          </a:p>
          <a:p/>
          <a:p>
            <a:r>
              <a:t>2. Stochastic Partial Differential Equations (SPDEs):</a:t>
            </a:r>
          </a:p>
          <a:p/>
        </p:txBody>
      </p:sp>
    </p:spTree>
  </p:cSld>
  <p:clrMapOvr>
    <a:masterClrMapping/>
  </p:clrMapOvr>
</p:sld>
</file>

<file path=ppt/slides/slide4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Nonstandard PDEs: Fractional Differential Equations, Stochastic PDEs</a:t>
            </a:r>
          </a:p>
        </p:txBody>
      </p:sp>
      <p:sp>
        <p:nvSpPr>
          <p:cNvPr id="3" name="Content Placeholder 2"/>
          <p:cNvSpPr>
            <a:spLocks noGrp="1"/>
          </p:cNvSpPr>
          <p:nvPr>
            <p:ph idx="1"/>
          </p:nvPr>
        </p:nvSpPr>
        <p:spPr/>
        <p:txBody>
          <a:bodyPr/>
          <a:lstStyle/>
          <a:p>
            <a:r>
              <a:t>Stochastic PDEs incorporate random noise or stochastic processes into the differential equations, leading to models that include inherent uncertainty. These equations are used to describe systems that are subject to random fluctuations or external influences, and they find applications in various fields like finance, physics, biology, and engineering.</a:t>
            </a:r>
          </a:p>
          <a:p/>
          <a:p>
            <a:r>
              <a:t>Key points regarding SPDEs include:</a:t>
            </a:r>
          </a:p>
          <a:p/>
        </p:txBody>
      </p:sp>
    </p:spTree>
  </p:cSld>
  <p:clrMapOvr>
    <a:masterClrMapping/>
  </p:clrMapOvr>
</p:sld>
</file>

<file path=ppt/slides/slide4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Nonstandard PDEs: Fractional Differential Equations, Stochastic PDEs</a:t>
            </a:r>
          </a:p>
        </p:txBody>
      </p:sp>
      <p:sp>
        <p:nvSpPr>
          <p:cNvPr id="3" name="Content Placeholder 2"/>
          <p:cNvSpPr>
            <a:spLocks noGrp="1"/>
          </p:cNvSpPr>
          <p:nvPr>
            <p:ph idx="1"/>
          </p:nvPr>
        </p:nvSpPr>
        <p:spPr/>
        <p:txBody>
          <a:bodyPr/>
          <a:lstStyle/>
          <a:p>
            <a:r>
              <a:t>- The randomness introduced by stochastic terms requires specialized techniques from probability theory and stochastic analysis to analyze and solve these equations.</a:t>
            </a:r>
          </a:p>
          <a:p>
            <a:r>
              <a:t>- SPDEs are used to model systems in which randomness plays a crucial role, such as in turbulent flow, financial markets, and quantum mechanics.</a:t>
            </a:r>
          </a:p>
          <a:p/>
        </p:txBody>
      </p:sp>
    </p:spTree>
  </p:cSld>
  <p:clrMapOvr>
    <a:masterClrMapping/>
  </p:clrMapOvr>
</p:sld>
</file>

<file path=ppt/slides/slide4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Nonstandard PDEs: Fractional Differential Equations, Stochastic PDEs</a:t>
            </a:r>
          </a:p>
        </p:txBody>
      </p:sp>
      <p:sp>
        <p:nvSpPr>
          <p:cNvPr id="3" name="Content Placeholder 2"/>
          <p:cNvSpPr>
            <a:spLocks noGrp="1"/>
          </p:cNvSpPr>
          <p:nvPr>
            <p:ph idx="1"/>
          </p:nvPr>
        </p:nvSpPr>
        <p:spPr/>
        <p:txBody>
          <a:bodyPr/>
          <a:lstStyle/>
          <a:p>
            <a:r>
              <a:t>- Numerical methods for solving SPDEs often involve simulations that account for the random nature of the system, such as Monte Carlo methods or stochastic finite element methods.</a:t>
            </a:r>
          </a:p>
          <a:p/>
          <a:p/>
        </p:txBody>
      </p:sp>
    </p:spTree>
  </p:cSld>
  <p:clrMapOvr>
    <a:masterClrMapping/>
  </p:clrMapOvr>
</p:sld>
</file>

<file path=ppt/slides/slide4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Nonstandard PDEs: Fractional Differential Equations, Stochastic PDEs</a:t>
            </a:r>
          </a:p>
        </p:txBody>
      </p:sp>
      <p:sp>
        <p:nvSpPr>
          <p:cNvPr id="3" name="Content Placeholder 2"/>
          <p:cNvSpPr>
            <a:spLocks noGrp="1"/>
          </p:cNvSpPr>
          <p:nvPr>
            <p:ph idx="1"/>
          </p:nvPr>
        </p:nvSpPr>
        <p:spPr/>
        <p:txBody>
          <a:bodyPr/>
          <a:lstStyle/>
          <a:p>
            <a:r>
              <a:t>In summary, fractional differential equations and stochastic partial differential equations represent important classes of nonstandard PDEs that have emerged as powerful tools for modeling complex systems with memory effects and random behavior, respectively. These equations have diverse applications across science and engineering, driving research in mathematical analysis, numerical methods, and interdisciplinary studies.</a:t>
            </a:r>
          </a:p>
          <a:p/>
        </p:txBody>
      </p:sp>
    </p:spTree>
  </p:cSld>
  <p:clrMapOvr>
    <a:masterClrMapping/>
  </p:clrMapOvr>
</p:sld>
</file>

<file path=ppt/slides/slide4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Higher Dimensions: 3D PDEs, Space-Time PDEs</a:t>
            </a:r>
          </a:p>
        </p:txBody>
      </p:sp>
      <p:sp>
        <p:nvSpPr>
          <p:cNvPr id="3" name="Content Placeholder 2"/>
          <p:cNvSpPr>
            <a:spLocks noGrp="1"/>
          </p:cNvSpPr>
          <p:nvPr>
            <p:ph idx="1"/>
          </p:nvPr>
        </p:nvSpPr>
        <p:spPr/>
        <p:txBody>
          <a:bodyPr/>
          <a:lstStyle/>
          <a:p>
            <a:r>
              <a:t>Partial Differential Equations (PDEs) in higher dimensions, specifically in three dimensions (3D), and space-time PDEs play a crucial role in various fields of science and engineering, including physics, finance, biology, and engineering. Let's delve into each of these concepts in detail.</a:t>
            </a:r>
          </a:p>
          <a:p/>
          <a:p>
            <a:r>
              <a:t>1. 3D PDEs:</a:t>
            </a:r>
          </a:p>
          <a:p/>
        </p:txBody>
      </p:sp>
    </p:spTree>
  </p:cSld>
  <p:clrMapOvr>
    <a:masterClrMapping/>
  </p:clrMapOvr>
</p:sld>
</file>

<file path=ppt/slides/slide4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Higher Dimensions: 3D PDEs, Space-Time PDEs</a:t>
            </a:r>
          </a:p>
        </p:txBody>
      </p:sp>
      <p:sp>
        <p:nvSpPr>
          <p:cNvPr id="3" name="Content Placeholder 2"/>
          <p:cNvSpPr>
            <a:spLocks noGrp="1"/>
          </p:cNvSpPr>
          <p:nvPr>
            <p:ph idx="1"/>
          </p:nvPr>
        </p:nvSpPr>
        <p:spPr/>
        <p:txBody>
          <a:bodyPr/>
          <a:lstStyle/>
          <a:p>
            <a:r>
              <a:t>   In three dimensions, PDEs involve functions of multiple independent variables and their partial derivatives with respect to each variable. The general form of a 3D PDE is given by:</a:t>
            </a:r>
          </a:p>
          <a:p>
            <a:r>
              <a:t>   F(x, y, z, u, ∂u/∂x, ∂u/∂y, ∂u/∂z, ∂^2u/∂x^2, ∂^2u/∂y^2, ∂^2u/∂z^2) = 0</a:t>
            </a:r>
          </a:p>
          <a:p/>
        </p:txBody>
      </p:sp>
    </p:spTree>
  </p:cSld>
  <p:clrMapOvr>
    <a:masterClrMapping/>
  </p:clrMapOvr>
</p:sld>
</file>

<file path=ppt/slides/slide4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Higher Dimensions: 3D PDEs, Space-Time PDEs</a:t>
            </a:r>
          </a:p>
        </p:txBody>
      </p:sp>
      <p:sp>
        <p:nvSpPr>
          <p:cNvPr id="3" name="Content Placeholder 2"/>
          <p:cNvSpPr>
            <a:spLocks noGrp="1"/>
          </p:cNvSpPr>
          <p:nvPr>
            <p:ph idx="1"/>
          </p:nvPr>
        </p:nvSpPr>
        <p:spPr/>
        <p:txBody>
          <a:bodyPr/>
          <a:lstStyle/>
          <a:p>
            <a:r>
              <a:t>   where u(x, y, z) is the unknown function to be determined, and F represents a differential operator involving u and its partial derivatives.</a:t>
            </a:r>
          </a:p>
          <a:p/>
          <a:p/>
        </p:txBody>
      </p:sp>
    </p:spTree>
  </p:cSld>
  <p:clrMapOvr>
    <a:masterClrMapping/>
  </p:clrMapOvr>
</p:sld>
</file>

<file path=ppt/slides/slide4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Higher Dimensions: 3D PDEs, Space-Time PDEs</a:t>
            </a:r>
          </a:p>
        </p:txBody>
      </p:sp>
      <p:sp>
        <p:nvSpPr>
          <p:cNvPr id="3" name="Content Placeholder 2"/>
          <p:cNvSpPr>
            <a:spLocks noGrp="1"/>
          </p:cNvSpPr>
          <p:nvPr>
            <p:ph idx="1"/>
          </p:nvPr>
        </p:nvSpPr>
        <p:spPr/>
        <p:txBody>
          <a:bodyPr/>
          <a:lstStyle/>
          <a:p>
            <a:r>
              <a:t>   3D PDEs are encountered in a wide range of applications, such as fluid dynamics (Navier-Stokes equations), heat conduction, electromagnetism (Maxwell's equations), elasticity, quantum mechanics, and image processing. Solving 3D PDEs often requires advanced mathematical techniques, numerical methods, and computational tools due to the complexity of the equations involved.</a:t>
            </a:r>
          </a:p>
          <a:p/>
          <a:p>
            <a:r>
              <a:t>2. Space-Time PDEs: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Challenges and Techniques for Solving Nonlinear PDEs</a:t>
            </a:r>
          </a:p>
          <a:p>
            <a:r>
              <a:t>- Real-World Examples of Linear and Nonlinear PDEs</a:t>
            </a:r>
          </a:p>
          <a:p/>
          <a:p>
            <a:r>
              <a:t>7. Boundary Conditions and Compatibility</a:t>
            </a:r>
          </a:p>
          <a:p>
            <a:r>
              <a:t>- Types of Boundary Conditions: Dirichlet, Neumann, Cauchy</a:t>
            </a:r>
          </a:p>
          <a:p>
            <a:r>
              <a:t>- Compatibility Conditions for PDEs</a:t>
            </a:r>
          </a:p>
          <a:p>
            <a:r>
              <a:t>- Implementation of Boundary Conditions in Solving PDEs</a:t>
            </a:r>
          </a:p>
          <a:p>
            <a:r>
              <a:t>- Significance of Compatibility in Obtaining Solutions</a:t>
            </a:r>
          </a:p>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and Applications</a:t>
            </a:r>
          </a:p>
        </p:txBody>
      </p:sp>
      <p:sp>
        <p:nvSpPr>
          <p:cNvPr id="3" name="Content Placeholder 2"/>
          <p:cNvSpPr>
            <a:spLocks noGrp="1"/>
          </p:cNvSpPr>
          <p:nvPr>
            <p:ph idx="1"/>
          </p:nvPr>
        </p:nvSpPr>
        <p:spPr/>
        <p:txBody>
          <a:bodyPr/>
          <a:lstStyle/>
          <a:p>
            <a:r>
              <a:t>5. Technology: In the technology sector, recognizing the importance of innovation, user experience, cybersecurity, and scalability drives advancements in software development, artificial intelligence, data analytics, and internet of things (IoT) applications. Understanding the importance of emerging technologies helps businesses stay competitive and meet evolving market demands.</a:t>
            </a:r>
          </a:p>
          <a:p/>
          <a:p/>
        </p:txBody>
      </p:sp>
    </p:spTree>
  </p:cSld>
  <p:clrMapOvr>
    <a:masterClrMapping/>
  </p:clrMapOvr>
</p:sld>
</file>

<file path=ppt/slides/slide5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Higher Dimensions: 3D PDEs, Space-Time PDEs</a:t>
            </a:r>
          </a:p>
        </p:txBody>
      </p:sp>
      <p:sp>
        <p:nvSpPr>
          <p:cNvPr id="3" name="Content Placeholder 2"/>
          <p:cNvSpPr>
            <a:spLocks noGrp="1"/>
          </p:cNvSpPr>
          <p:nvPr>
            <p:ph idx="1"/>
          </p:nvPr>
        </p:nvSpPr>
        <p:spPr/>
        <p:txBody>
          <a:bodyPr/>
          <a:lstStyle/>
          <a:p>
            <a:r>
              <a:t>   Space-time PDEs extend the concept of PDEs to include both spatial dimensions (x, y, z) and a time dimension (t). These equations describe the evolution of physical quantities over both space and time, making them essential in modeling dynamic systems and phenomena.</a:t>
            </a:r>
          </a:p>
          <a:p/>
          <a:p>
            <a:r>
              <a:t>   The general form of a space-time PDE is given by:</a:t>
            </a:r>
          </a:p>
          <a:p/>
        </p:txBody>
      </p:sp>
    </p:spTree>
  </p:cSld>
  <p:clrMapOvr>
    <a:masterClrMapping/>
  </p:clrMapOvr>
</p:sld>
</file>

<file path=ppt/slides/slide5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Higher Dimensions: 3D PDEs, Space-Time PDEs</a:t>
            </a:r>
          </a:p>
        </p:txBody>
      </p:sp>
      <p:sp>
        <p:nvSpPr>
          <p:cNvPr id="3" name="Content Placeholder 2"/>
          <p:cNvSpPr>
            <a:spLocks noGrp="1"/>
          </p:cNvSpPr>
          <p:nvPr>
            <p:ph idx="1"/>
          </p:nvPr>
        </p:nvSpPr>
        <p:spPr/>
        <p:txBody>
          <a:bodyPr/>
          <a:lstStyle/>
          <a:p>
            <a:r>
              <a:t>   G(x, y, z, t, u, ∂u/∂t, ∂u/∂x, ∂u/∂y, ∂u/∂z, ∂^2u/∂x^2, ∂^2u/∂y^2, ∂^2u/∂z^2, ∂^2u/∂t^2) = 0</a:t>
            </a:r>
          </a:p>
          <a:p>
            <a:r>
              <a:t>   where u(x, y, z, t) is the unknown function representing the system's state at different spatial locations and times, and G is a differential operator involving u and its partial derivatives with respect to space and time variables.</a:t>
            </a:r>
          </a:p>
          <a:p/>
          <a:p/>
        </p:txBody>
      </p:sp>
    </p:spTree>
  </p:cSld>
  <p:clrMapOvr>
    <a:masterClrMapping/>
  </p:clrMapOvr>
</p:sld>
</file>

<file path=ppt/slides/slide5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Higher Dimensions: 3D PDEs, Space-Time PDEs</a:t>
            </a:r>
          </a:p>
        </p:txBody>
      </p:sp>
      <p:sp>
        <p:nvSpPr>
          <p:cNvPr id="3" name="Content Placeholder 2"/>
          <p:cNvSpPr>
            <a:spLocks noGrp="1"/>
          </p:cNvSpPr>
          <p:nvPr>
            <p:ph idx="1"/>
          </p:nvPr>
        </p:nvSpPr>
        <p:spPr/>
        <p:txBody>
          <a:bodyPr/>
          <a:lstStyle/>
          <a:p>
            <a:r>
              <a:t>   Space-time PDEs find applications in areas such as wave propagation, heat diffusion over time, quantum field theory, general relativity, and financial mathematics (option pricing models). Solving space-time PDEs requires specialized techniques like Fourier transforms, Green's functions, finite difference methods, and numerical simulations to capture the system's behavior accurately over space and time.</a:t>
            </a:r>
          </a:p>
          <a:p/>
        </p:txBody>
      </p:sp>
    </p:spTree>
  </p:cSld>
  <p:clrMapOvr>
    <a:masterClrMapping/>
  </p:clrMapOvr>
</p:sld>
</file>

<file path=ppt/slides/slide5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Higher Dimensions: 3D PDEs, Space-Time PDEs</a:t>
            </a:r>
          </a:p>
        </p:txBody>
      </p:sp>
      <p:sp>
        <p:nvSpPr>
          <p:cNvPr id="3" name="Content Placeholder 2"/>
          <p:cNvSpPr>
            <a:spLocks noGrp="1"/>
          </p:cNvSpPr>
          <p:nvPr>
            <p:ph idx="1"/>
          </p:nvPr>
        </p:nvSpPr>
        <p:spPr/>
        <p:txBody>
          <a:bodyPr/>
          <a:lstStyle/>
          <a:p/>
          <a:p/>
        </p:txBody>
      </p:sp>
    </p:spTree>
  </p:cSld>
  <p:clrMapOvr>
    <a:masterClrMapping/>
  </p:clrMapOvr>
</p:sld>
</file>

<file path=ppt/slides/slide5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PDEs in Higher Dimensions: 3D PDEs, Space-Time PDEs</a:t>
            </a:r>
          </a:p>
        </p:txBody>
      </p:sp>
      <p:sp>
        <p:nvSpPr>
          <p:cNvPr id="3" name="Content Placeholder 2"/>
          <p:cNvSpPr>
            <a:spLocks noGrp="1"/>
          </p:cNvSpPr>
          <p:nvPr>
            <p:ph idx="1"/>
          </p:nvPr>
        </p:nvSpPr>
        <p:spPr/>
        <p:txBody>
          <a:bodyPr/>
          <a:lstStyle/>
          <a:p>
            <a:r>
              <a:t>In conclusion, 3D PDEs and space-time PDEs are powerful mathematical tools used to describe complex physical systems in higher dimensions, offering insights into the behavior and evolution of various phenomena across multiple spatial dimensions and time. Their applications span a wide range of scientific and engineering disciplines, driving innovation and advancing our understanding of the natural world.</a:t>
            </a:r>
          </a:p>
          <a:p/>
        </p:txBody>
      </p:sp>
    </p:spTree>
  </p:cSld>
  <p:clrMapOvr>
    <a:masterClrMapping/>
  </p:clrMapOvr>
</p:sld>
</file>

<file path=ppt/slides/slide5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PDEs in Image Processing, Signal Processing, and Machine Learning</a:t>
            </a:r>
          </a:p>
        </p:txBody>
      </p:sp>
      <p:sp>
        <p:nvSpPr>
          <p:cNvPr id="3" name="Content Placeholder 2"/>
          <p:cNvSpPr>
            <a:spLocks noGrp="1"/>
          </p:cNvSpPr>
          <p:nvPr>
            <p:ph idx="1"/>
          </p:nvPr>
        </p:nvSpPr>
        <p:spPr/>
        <p:txBody>
          <a:bodyPr/>
          <a:lstStyle/>
          <a:p>
            <a:r>
              <a:t>Partial Differential Equations (PDEs) play a crucial role in various fields of science and engineering, including Image Processing, Signal Processing, and Machine Learning. Here is a detailed explanation of the applications of PDEs in each of these domains:</a:t>
            </a:r>
          </a:p>
          <a:p/>
          <a:p>
            <a:r>
              <a:t>1. **Image Processing**:</a:t>
            </a:r>
          </a:p>
          <a:p/>
        </p:txBody>
      </p:sp>
    </p:spTree>
  </p:cSld>
  <p:clrMapOvr>
    <a:masterClrMapping/>
  </p:clrMapOvr>
</p:sld>
</file>

<file path=ppt/slides/slide5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PDEs in Image Processing, Signal Processing, and Machine Learning</a:t>
            </a:r>
          </a:p>
        </p:txBody>
      </p:sp>
      <p:sp>
        <p:nvSpPr>
          <p:cNvPr id="3" name="Content Placeholder 2"/>
          <p:cNvSpPr>
            <a:spLocks noGrp="1"/>
          </p:cNvSpPr>
          <p:nvPr>
            <p:ph idx="1"/>
          </p:nvPr>
        </p:nvSpPr>
        <p:spPr/>
        <p:txBody>
          <a:bodyPr/>
          <a:lstStyle/>
          <a:p>
            <a:r>
              <a:t>   - **Image Denoising**: PDEs are used for noise removal in images. One common method is Total Variation (TV) denoising where PDEs are utilized to minimize the total variation of the image while preserving edges.</a:t>
            </a:r>
          </a:p>
          <a:p/>
        </p:txBody>
      </p:sp>
    </p:spTree>
  </p:cSld>
  <p:clrMapOvr>
    <a:masterClrMapping/>
  </p:clrMapOvr>
</p:sld>
</file>

<file path=ppt/slides/slide5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PDEs in Image Processing, Signal Processing, and Machine Learning</a:t>
            </a:r>
          </a:p>
        </p:txBody>
      </p:sp>
      <p:sp>
        <p:nvSpPr>
          <p:cNvPr id="3" name="Content Placeholder 2"/>
          <p:cNvSpPr>
            <a:spLocks noGrp="1"/>
          </p:cNvSpPr>
          <p:nvPr>
            <p:ph idx="1"/>
          </p:nvPr>
        </p:nvSpPr>
        <p:spPr/>
        <p:txBody>
          <a:bodyPr/>
          <a:lstStyle/>
          <a:p>
            <a:r>
              <a:t>   - **Image Inpainting**: PDEs can be applied to fill in missing parts of an image. By formulating an inpainting algorithm as a PDE, one can propagate pixel information from the known regions to the missing regions.</a:t>
            </a:r>
          </a:p>
          <a:p/>
        </p:txBody>
      </p:sp>
    </p:spTree>
  </p:cSld>
  <p:clrMapOvr>
    <a:masterClrMapping/>
  </p:clrMapOvr>
</p:sld>
</file>

<file path=ppt/slides/slide5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PDEs in Image Processing, Signal Processing, and Machine Learning</a:t>
            </a:r>
          </a:p>
        </p:txBody>
      </p:sp>
      <p:sp>
        <p:nvSpPr>
          <p:cNvPr id="3" name="Content Placeholder 2"/>
          <p:cNvSpPr>
            <a:spLocks noGrp="1"/>
          </p:cNvSpPr>
          <p:nvPr>
            <p:ph idx="1"/>
          </p:nvPr>
        </p:nvSpPr>
        <p:spPr/>
        <p:txBody>
          <a:bodyPr/>
          <a:lstStyle/>
          <a:p>
            <a:r>
              <a:t>   - **Image Enhancement**: PDEs can be employed to enhance image features or details. For example, nonlinear diffusion equations can be used for edge enhancement and feature preservation in images.</a:t>
            </a:r>
          </a:p>
          <a:p/>
          <a:p>
            <a:r>
              <a:t>2. **Signal Processing**:</a:t>
            </a:r>
          </a:p>
          <a:p/>
        </p:txBody>
      </p:sp>
    </p:spTree>
  </p:cSld>
  <p:clrMapOvr>
    <a:masterClrMapping/>
  </p:clrMapOvr>
</p:sld>
</file>

<file path=ppt/slides/slide5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PDEs in Image Processing, Signal Processing, and Machine Learning</a:t>
            </a:r>
          </a:p>
        </p:txBody>
      </p:sp>
      <p:sp>
        <p:nvSpPr>
          <p:cNvPr id="3" name="Content Placeholder 2"/>
          <p:cNvSpPr>
            <a:spLocks noGrp="1"/>
          </p:cNvSpPr>
          <p:nvPr>
            <p:ph idx="1"/>
          </p:nvPr>
        </p:nvSpPr>
        <p:spPr/>
        <p:txBody>
          <a:bodyPr/>
          <a:lstStyle/>
          <a:p>
            <a:r>
              <a:t>   - **Signal Denoising**: PDEs can be utilized to remove noise from signals in a manner similar to image denoising. By formulating denoising techniques as PDEs, one can effectively filter out unwanted noise while preserving signal characteristics.</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and Applications</a:t>
            </a:r>
          </a:p>
        </p:txBody>
      </p:sp>
      <p:sp>
        <p:nvSpPr>
          <p:cNvPr id="3" name="Content Placeholder 2"/>
          <p:cNvSpPr>
            <a:spLocks noGrp="1"/>
          </p:cNvSpPr>
          <p:nvPr>
            <p:ph idx="1"/>
          </p:nvPr>
        </p:nvSpPr>
        <p:spPr/>
        <p:txBody>
          <a:bodyPr/>
          <a:lstStyle/>
          <a:p>
            <a:r>
              <a:t>In conclusion, importance and applications are fundamental concepts that guide decision making, resource allocation, and goal setting across various domains. By acknowledging the significance of key factors and understanding their diverse applications, individuals and organizations can pursue success, foster innovation, and make a positive impact on society.</a:t>
            </a:r>
          </a:p>
          <a:p/>
        </p:txBody>
      </p:sp>
    </p:spTree>
  </p:cSld>
  <p:clrMapOvr>
    <a:masterClrMapping/>
  </p:clrMapOvr>
</p:sld>
</file>

<file path=ppt/slides/slide5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PDEs in Image Processing, Signal Processing, and Machine Learning</a:t>
            </a:r>
          </a:p>
        </p:txBody>
      </p:sp>
      <p:sp>
        <p:nvSpPr>
          <p:cNvPr id="3" name="Content Placeholder 2"/>
          <p:cNvSpPr>
            <a:spLocks noGrp="1"/>
          </p:cNvSpPr>
          <p:nvPr>
            <p:ph idx="1"/>
          </p:nvPr>
        </p:nvSpPr>
        <p:spPr/>
        <p:txBody>
          <a:bodyPr/>
          <a:lstStyle/>
          <a:p>
            <a:r>
              <a:t>   - **Signal Deblurring**: PDEs can be used to deblur signals that have been distorted due to sensor imperfections or transmission issues. By solving appropriate PDEs, one can recover the original signal from the blurred version.</a:t>
            </a:r>
          </a:p>
          <a:p/>
        </p:txBody>
      </p:sp>
    </p:spTree>
  </p:cSld>
  <p:clrMapOvr>
    <a:masterClrMapping/>
  </p:clrMapOvr>
</p:sld>
</file>

<file path=ppt/slides/slide5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PDEs in Image Processing, Signal Processing, and Machine Learning</a:t>
            </a:r>
          </a:p>
        </p:txBody>
      </p:sp>
      <p:sp>
        <p:nvSpPr>
          <p:cNvPr id="3" name="Content Placeholder 2"/>
          <p:cNvSpPr>
            <a:spLocks noGrp="1"/>
          </p:cNvSpPr>
          <p:nvPr>
            <p:ph idx="1"/>
          </p:nvPr>
        </p:nvSpPr>
        <p:spPr/>
        <p:txBody>
          <a:bodyPr/>
          <a:lstStyle/>
          <a:p>
            <a:r>
              <a:t>   - **Signal Compression**: PDE-based methods are applied in signal compression techniques like JPEG compression. Transforming signals into a form that minimizes redundancy and enhances compression efficiency often involves solving PDEs.</a:t>
            </a:r>
          </a:p>
          <a:p/>
          <a:p>
            <a:r>
              <a:t>3. **Machine Learning**:</a:t>
            </a:r>
          </a:p>
          <a:p/>
        </p:txBody>
      </p:sp>
    </p:spTree>
  </p:cSld>
  <p:clrMapOvr>
    <a:masterClrMapping/>
  </p:clrMapOvr>
</p:sld>
</file>

<file path=ppt/slides/slide5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PDEs in Image Processing, Signal Processing, and Machine Learning</a:t>
            </a:r>
          </a:p>
        </p:txBody>
      </p:sp>
      <p:sp>
        <p:nvSpPr>
          <p:cNvPr id="3" name="Content Placeholder 2"/>
          <p:cNvSpPr>
            <a:spLocks noGrp="1"/>
          </p:cNvSpPr>
          <p:nvPr>
            <p:ph idx="1"/>
          </p:nvPr>
        </p:nvSpPr>
        <p:spPr/>
        <p:txBody>
          <a:bodyPr/>
          <a:lstStyle/>
          <a:p>
            <a:r>
              <a:t>   - **Image Segmentation**: PDEs are used in machine learning algorithms for image segmentation tasks where the goal is to partition an image into meaningful regions or objects. Active contour models and level set methods based on PDEs are commonly employed for image segmentation.</a:t>
            </a:r>
          </a:p>
          <a:p/>
        </p:txBody>
      </p:sp>
    </p:spTree>
  </p:cSld>
  <p:clrMapOvr>
    <a:masterClrMapping/>
  </p:clrMapOvr>
</p:sld>
</file>

<file path=ppt/slides/slide5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PDEs in Image Processing, Signal Processing, and Machine Learning</a:t>
            </a:r>
          </a:p>
        </p:txBody>
      </p:sp>
      <p:sp>
        <p:nvSpPr>
          <p:cNvPr id="3" name="Content Placeholder 2"/>
          <p:cNvSpPr>
            <a:spLocks noGrp="1"/>
          </p:cNvSpPr>
          <p:nvPr>
            <p:ph idx="1"/>
          </p:nvPr>
        </p:nvSpPr>
        <p:spPr/>
        <p:txBody>
          <a:bodyPr/>
          <a:lstStyle/>
          <a:p>
            <a:r>
              <a:t>   - **Dimensionality Reduction**: PDEs play a role in dimensionality reduction techniques used in machine learning, such as Principal Component Analysis (PCA) and t-Distributed Stochastic Neighbor Embedding (t-SNE). These methods often involve solving PDEs to find low-dimensional representations of high-dimensional data.</a:t>
            </a:r>
          </a:p>
          <a:p/>
        </p:txBody>
      </p:sp>
    </p:spTree>
  </p:cSld>
  <p:clrMapOvr>
    <a:masterClrMapping/>
  </p:clrMapOvr>
</p:sld>
</file>

<file path=ppt/slides/slide5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PDEs in Image Processing, Signal Processing, and Machine Learning</a:t>
            </a:r>
          </a:p>
        </p:txBody>
      </p:sp>
      <p:sp>
        <p:nvSpPr>
          <p:cNvPr id="3" name="Content Placeholder 2"/>
          <p:cNvSpPr>
            <a:spLocks noGrp="1"/>
          </p:cNvSpPr>
          <p:nvPr>
            <p:ph idx="1"/>
          </p:nvPr>
        </p:nvSpPr>
        <p:spPr/>
        <p:txBody>
          <a:bodyPr/>
          <a:lstStyle/>
          <a:p>
            <a:r>
              <a:t>   - **Deep Learning**: PDEs are also integrated into deep learning frameworks for tasks like image generation and transformation. Generative Adversarial Networks (GANs) and Variational Autoencoders (VAEs) utilize PDE-based loss functions to train models effectively.</a:t>
            </a:r>
          </a:p>
          <a:p/>
          <a:p/>
        </p:txBody>
      </p:sp>
    </p:spTree>
  </p:cSld>
  <p:clrMapOvr>
    <a:masterClrMapping/>
  </p:clrMapOvr>
</p:sld>
</file>

<file path=ppt/slides/slide5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PDEs in Image Processing, Signal Processing, and Machine Learning</a:t>
            </a:r>
          </a:p>
        </p:txBody>
      </p:sp>
      <p:sp>
        <p:nvSpPr>
          <p:cNvPr id="3" name="Content Placeholder 2"/>
          <p:cNvSpPr>
            <a:spLocks noGrp="1"/>
          </p:cNvSpPr>
          <p:nvPr>
            <p:ph idx="1"/>
          </p:nvPr>
        </p:nvSpPr>
        <p:spPr/>
        <p:txBody>
          <a:bodyPr/>
          <a:lstStyle/>
          <a:p>
            <a:r>
              <a:t>In summary, Partial Differential Equations find widespread application in Image Processing, Signal Processing, and Machine Learning for tasks like denoising, inpainting, deblurring, segmentation, compression, and dimensionality reduction. By formulating these tasks as PDEs, researchers and practitioners can develop effective algorithms for various applications in these domains.</a:t>
            </a:r>
          </a:p>
          <a:p/>
        </p:txBody>
      </p:sp>
    </p:spTree>
  </p:cSld>
  <p:clrMapOvr>
    <a:masterClrMapping/>
  </p:clrMapOvr>
</p:sld>
</file>

<file path=ppt/slides/slide5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r>
              <a:t>Partial Differential Equations (PDEs) play a fundamental role in various fields such as physics, engineering, biology, and finance. Research in PDEs continues to evolve, and several future trends and research directions are shaping the field. Below are a few key areas of interest within PDEs and their potential research directions:</a:t>
            </a:r>
          </a:p>
          <a:p/>
          <a:p/>
        </p:txBody>
      </p:sp>
    </p:spTree>
  </p:cSld>
  <p:clrMapOvr>
    <a:masterClrMapping/>
  </p:clrMapOvr>
</p:sld>
</file>

<file path=ppt/slides/slide5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r>
              <a:t>1. **Nonlinear PDEs**: Much of the focus in recent years has been on understanding and solving nonlinear PDEs. Future research may delve deeper into the analysis of existence and uniqueness of solutions to nonlinear PDEs, as well as the development of computational methods for their solution. Studying the behavior of solutions to highly nonlinear systems and their stability properties is also a crucial area for exploration.</a:t>
            </a:r>
          </a:p>
          <a:p/>
        </p:txBody>
      </p:sp>
    </p:spTree>
  </p:cSld>
  <p:clrMapOvr>
    <a:masterClrMapping/>
  </p:clrMapOvr>
</p:sld>
</file>

<file path=ppt/slides/slide5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p>
            <a:r>
              <a:t>2. **Numerical Analysis of PDEs**: With the advancement of computational methods and technology, there is a growing emphasis on the development of efficient and accurate numerical methods for solving PDEs. Future research may focus on adaptive techniques, high-order methods, uncertainty quantification, and parallel computing strategies for large-scale PDE problems.</a:t>
            </a:r>
          </a:p>
          <a:p/>
          <a:p/>
        </p:txBody>
      </p:sp>
    </p:spTree>
  </p:cSld>
  <p:clrMapOvr>
    <a:masterClrMapping/>
  </p:clrMapOvr>
</p:sld>
</file>

<file path=ppt/slides/slide5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r>
              <a:t>3. **Multi-scale and Multi-physics Problems**: Many real-world phenomena involve multiple scales and physical processes interacting with each other. Research in PDEs is moving towards the development of mathematical models and numerical schemes that can effectively capture multi-scale and multi-physics behavior. Future trends may involve the coupling of different types of PDEs, such as fluid-structure interactions, thermo-mechanical coupling, and electromagnetic-thermal coupling.</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Basic Concepts and Terminologies</a:t>
            </a:r>
          </a:p>
        </p:txBody>
      </p:sp>
      <p:sp>
        <p:nvSpPr>
          <p:cNvPr id="3" name="Content Placeholder 2"/>
          <p:cNvSpPr>
            <a:spLocks noGrp="1"/>
          </p:cNvSpPr>
          <p:nvPr>
            <p:ph idx="1"/>
          </p:nvPr>
        </p:nvSpPr>
        <p:spPr/>
        <p:txBody>
          <a:bodyPr/>
          <a:lstStyle/>
          <a:p>
            <a:r>
              <a:t>Basic Concepts and Terminologies are fundamental principles and terms that form the foundation of a particular subject, field, or discipline. Understanding these concepts is crucial for gaining a comprehensive knowledge and developing proficiency in that area of study. Below are some key points to explain basic concepts and terminologies in detail:</a:t>
            </a:r>
          </a:p>
          <a:p/>
          <a:p/>
        </p:txBody>
      </p:sp>
    </p:spTree>
  </p:cSld>
  <p:clrMapOvr>
    <a:masterClrMapping/>
  </p:clrMapOvr>
</p:sld>
</file>

<file path=ppt/slides/slide5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p/>
        </p:txBody>
      </p:sp>
    </p:spTree>
  </p:cSld>
  <p:clrMapOvr>
    <a:masterClrMapping/>
  </p:clrMapOvr>
</p:sld>
</file>

<file path=ppt/slides/slide5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r>
              <a:t>4. **Stochastic PDEs**: Stochastic PDEs are used to model systems with randomness and uncertainty. Future research may focus on the analysis of solutions to stochastic PDEs, the development of numerical methods for their simulation, and the study of control and optimization problems governed by stochastic PDEs. Applications include financial mathematics, environmental modeling, and materials science.</a:t>
            </a:r>
          </a:p>
          <a:p/>
        </p:txBody>
      </p:sp>
    </p:spTree>
  </p:cSld>
  <p:clrMapOvr>
    <a:masterClrMapping/>
  </p:clrMapOvr>
</p:sld>
</file>

<file path=ppt/slides/slide5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p/>
        </p:txBody>
      </p:sp>
    </p:spTree>
  </p:cSld>
  <p:clrMapOvr>
    <a:masterClrMapping/>
  </p:clrMapOvr>
</p:sld>
</file>

<file path=ppt/slides/slide5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r>
              <a:t>5. **Machine Learning and PDEs**: The intersection of machine learning and PDEs is an emerging area of research. Using data-driven techniques to identify PDE models from observational data, solve inverse problems, and accelerate numerical simulations is gaining traction. Future directions may involve developing deep learning approaches for solving PDEs, integrating model-free and model-based methods, and exploring connections between neural networks and PDE theory.</a:t>
            </a:r>
          </a:p>
          <a:p/>
        </p:txBody>
      </p:sp>
    </p:spTree>
  </p:cSld>
  <p:clrMapOvr>
    <a:masterClrMapping/>
  </p:clrMapOvr>
</p:sld>
</file>

<file path=ppt/slides/slide5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p/>
        </p:txBody>
      </p:sp>
    </p:spTree>
  </p:cSld>
  <p:clrMapOvr>
    <a:masterClrMapping/>
  </p:clrMapOvr>
</p:sld>
</file>

<file path=ppt/slides/slide5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r>
              <a:t>6. **PDEs in Biology and Medicine**: Mathematical modeling using PDEs has been instrumental in understanding biological processes, such as pattern formation, tumor growth, and neural dynamics. Future research may involve the development of PDE models for personalized medicine, drug delivery optimization, and disease spread prediction. Incorporating experimental data and validation techniques into PDE models is also a growing area of interest.</a:t>
            </a:r>
          </a:p>
          <a:p/>
        </p:txBody>
      </p:sp>
    </p:spTree>
  </p:cSld>
  <p:clrMapOvr>
    <a:masterClrMapping/>
  </p:clrMapOvr>
</p:sld>
</file>

<file path=ppt/slides/slide5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p/>
        </p:txBody>
      </p:sp>
    </p:spTree>
  </p:cSld>
  <p:clrMapOvr>
    <a:masterClrMapping/>
  </p:clrMapOvr>
</p:sld>
</file>

<file path=ppt/slides/slide5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Future Trends and Research Directions in PDEs</a:t>
            </a:r>
          </a:p>
        </p:txBody>
      </p:sp>
      <p:sp>
        <p:nvSpPr>
          <p:cNvPr id="3" name="Content Placeholder 2"/>
          <p:cNvSpPr>
            <a:spLocks noGrp="1"/>
          </p:cNvSpPr>
          <p:nvPr>
            <p:ph idx="1"/>
          </p:nvPr>
        </p:nvSpPr>
        <p:spPr/>
        <p:txBody>
          <a:bodyPr/>
          <a:lstStyle/>
          <a:p>
            <a:r>
              <a:t>In conclusion, the future of PDE research is likely to be shaped by a combination of theoretical advances, computational innovations, interdisciplinary collaborations, and applications in diverse fields. By addressing the challenges posed by complex, nonlinear, and multi-scale problems, researchers can make significant contributions to advancing our understanding of natural phenomena and developing practical solutions for real-world problems.</a:t>
            </a:r>
          </a:p>
          <a:p/>
        </p:txBody>
      </p:sp>
    </p:spTree>
  </p:cSld>
  <p:clrMapOvr>
    <a:masterClrMapping/>
  </p:clrMapOvr>
</p:sld>
</file>

<file path=ppt/slides/slide5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Partial Differential Equations (PDEs) play a fundamental role in various fields such as physics, engineering, biology, and finance. Research in PDEs continues to evolve, and several future trends and research directions are shaping the field. Below are a few key areas of interest within PDEs and their potential research directions:</a:t>
            </a:r>
          </a:p>
          <a:p/>
          <a:p/>
        </p:txBody>
      </p:sp>
    </p:spTree>
  </p:cSld>
  <p:clrMapOvr>
    <a:masterClrMapping/>
  </p:clrMapOvr>
</p:sld>
</file>

<file path=ppt/slides/slide5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**Nonlinear PDEs**: Much of the focus in recent years has been on understanding and solving nonlinear PDEs. Future research may delve deeper into the analysis of existence and uniqueness of solutions to nonlinear PDEs, as well as the development of computational methods for their solution. Studying the behavior of solutions to highly nonlinear systems and their stability properties is also a crucial area for exploration.</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Basic Concepts and Terminologies</a:t>
            </a:r>
          </a:p>
        </p:txBody>
      </p:sp>
      <p:sp>
        <p:nvSpPr>
          <p:cNvPr id="3" name="Content Placeholder 2"/>
          <p:cNvSpPr>
            <a:spLocks noGrp="1"/>
          </p:cNvSpPr>
          <p:nvPr>
            <p:ph idx="1"/>
          </p:nvPr>
        </p:nvSpPr>
        <p:spPr/>
        <p:txBody>
          <a:bodyPr/>
          <a:lstStyle/>
          <a:p>
            <a:r>
              <a:t>1. **Definition**: Concepts refer to abstract ideas or general notions representing something specific in the real world, while terminologies are specific terms or vocabulary used within a particular field or subject.</a:t>
            </a:r>
          </a:p>
          <a:p/>
          <a:p/>
        </p:txBody>
      </p:sp>
    </p:spTree>
  </p:cSld>
  <p:clrMapOvr>
    <a:masterClrMapping/>
  </p:clrMapOvr>
</p:sld>
</file>

<file path=ppt/slides/slide5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2. **Numerical Analysis of PDEs**: With the advancement of computational methods and technology, there is a growing emphasis on the development of efficient and accurate numerical methods for solving PDEs. Future research may focus on adaptive techniques, high-order methods, uncertainty quantification, and parallel computing strategies for large-scale PDE problems.</a:t>
            </a:r>
          </a:p>
          <a:p/>
          <a:p/>
        </p:txBody>
      </p:sp>
    </p:spTree>
  </p:cSld>
  <p:clrMapOvr>
    <a:masterClrMapping/>
  </p:clrMapOvr>
</p:sld>
</file>

<file path=ppt/slides/slide5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**Multi-scale and Multi-physics Problems**: Many real-world phenomena involve multiple scales and physical processes interacting with each other. Research in PDEs is moving towards the development of mathematical models and numerical schemes that can effectively capture multi-scale and multi-physics behavior. Future trends may involve the coupling of different types of PDEs, such as fluid-structure interactions, thermo-mechanical coupling, and electromagnetic-thermal coupling.</a:t>
            </a:r>
          </a:p>
          <a:p/>
        </p:txBody>
      </p:sp>
    </p:spTree>
  </p:cSld>
  <p:clrMapOvr>
    <a:masterClrMapping/>
  </p:clrMapOvr>
</p:sld>
</file>

<file path=ppt/slides/slide5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5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**Stochastic PDEs**: Stochastic PDEs are used to model systems with randomness and uncertainty. Future research may focus on the analysis of solutions to stochastic PDEs, the development of numerical methods for their simulation, and the study of control and optimization problems governed by stochastic PDEs. Applications include financial mathematics, environmental modeling, and materials science.</a:t>
            </a:r>
          </a:p>
          <a:p/>
        </p:txBody>
      </p:sp>
    </p:spTree>
  </p:cSld>
  <p:clrMapOvr>
    <a:masterClrMapping/>
  </p:clrMapOvr>
</p:sld>
</file>

<file path=ppt/slides/slide5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5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5. **Machine Learning and PDEs**: The intersection of machine learning and PDEs is an emerging area of research. Using data-driven techniques to identify PDE models from observational data, solve inverse problems, and accelerate numerical simulations is gaining traction. Future directions may involve developing deep learning approaches for solving PDEs, integrating model-free and model-based methods, and exploring connections between neural networks and PDE theory.</a:t>
            </a:r>
          </a:p>
          <a:p/>
        </p:txBody>
      </p:sp>
    </p:spTree>
  </p:cSld>
  <p:clrMapOvr>
    <a:masterClrMapping/>
  </p:clrMapOvr>
</p:sld>
</file>

<file path=ppt/slides/slide5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5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**PDEs in Biology and Medicine**: Mathematical modeling using PDEs has been instrumental in understanding biological processes, such as pattern formation, tumor growth, and neural dynamics. Future research may involve the development of PDE models for personalized medicine, drug delivery optimization, and disease spread prediction. Incorporating experimental data and validation techniques into PDE models is also a growing area of interest.</a:t>
            </a:r>
          </a:p>
          <a:p/>
        </p:txBody>
      </p:sp>
    </p:spTree>
  </p:cSld>
  <p:clrMapOvr>
    <a:masterClrMapping/>
  </p:clrMapOvr>
</p:sld>
</file>

<file path=ppt/slides/slide5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5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conclusion, the future of PDE research is likely to be shaped by a combination of theoretical advances, computational innovations, interdisciplinary collaborations, and applications in diverse fields. By addressing the challenges posed by complex, nonlinear, and multi-scale problems, researchers can make significant contributions to advancing our understanding of natural phenomena and developing practical solutions for real-world problems.</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Basic Concepts and Terminologies</a:t>
            </a:r>
          </a:p>
        </p:txBody>
      </p:sp>
      <p:sp>
        <p:nvSpPr>
          <p:cNvPr id="3" name="Content Placeholder 2"/>
          <p:cNvSpPr>
            <a:spLocks noGrp="1"/>
          </p:cNvSpPr>
          <p:nvPr>
            <p:ph idx="1"/>
          </p:nvPr>
        </p:nvSpPr>
        <p:spPr/>
        <p:txBody>
          <a:bodyPr/>
          <a:lstStyle/>
          <a:p>
            <a:r>
              <a:t>2. **Importance**: Basic concepts and terminologies serve as building blocks for more advanced knowledge and understanding. They provide a common language and framework for communication and learning within a specific domain.</a:t>
            </a:r>
          </a:p>
          <a:p/>
          <a:p/>
        </p:txBody>
      </p:sp>
    </p:spTree>
  </p:cSld>
  <p:clrMapOvr>
    <a:masterClrMapping/>
  </p:clrMapOvr>
</p:sld>
</file>

<file path=ppt/slides/slide5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Table of Contents provides a structured outline for an intermediate-level discussion on Partial Differential Equations, covering fundamental concepts, solution methods, classifications, applications in engineering and physics, and advanced topics for further exploration.</a:t>
            </a:r>
          </a:p>
        </p:txBody>
      </p:sp>
      <p:sp>
        <p:nvSpPr>
          <p:cNvPr id="3" name="Content Placeholder 2"/>
          <p:cNvSpPr>
            <a:spLocks noGrp="1"/>
          </p:cNvSpPr>
          <p:nvPr>
            <p:ph idx="1"/>
          </p:nvPr>
        </p:nvSpPr>
        <p:spPr/>
        <p:txBody>
          <a:bodyPr/>
          <a:lstStyle/>
          <a:p>
            <a:r>
              <a:t>Table of Contents for Intermediate-Level Discussion on Partial Differential Equations:</a:t>
            </a:r>
          </a:p>
          <a:p/>
          <a:p>
            <a:r>
              <a:t>1. Introduction to Partial Differential Equations (PDEs)</a:t>
            </a:r>
          </a:p>
          <a:p>
            <a:r>
              <a:t>   1.1 Definition and Basic Concepts</a:t>
            </a:r>
          </a:p>
          <a:p>
            <a:r>
              <a:t>   1.2 Examples and Applications</a:t>
            </a:r>
          </a:p>
          <a:p>
            <a:r>
              <a:t>   1.3 Motivation for Studying PDEs</a:t>
            </a:r>
          </a:p>
          <a:p/>
          <a:p>
            <a:r>
              <a:t>2. Fundamental Concepts in Partial Differential Equations</a:t>
            </a:r>
          </a:p>
          <a:p>
            <a:r>
              <a:t>   2.1 Classification of PDEs: Order, Linearity, Types</a:t>
            </a:r>
          </a:p>
          <a:p/>
        </p:txBody>
      </p:sp>
    </p:spTree>
  </p:cSld>
  <p:clrMapOvr>
    <a:masterClrMapping/>
  </p:clrMapOvr>
</p:sld>
</file>

<file path=ppt/slides/slide5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Table of Contents provides a structured outline for an intermediate-level discussion on Partial Differential Equations, covering fundamental concepts, solution methods, classifications, applications in engineering and physics, and advanced topics for further exploration.</a:t>
            </a:r>
          </a:p>
        </p:txBody>
      </p:sp>
      <p:sp>
        <p:nvSpPr>
          <p:cNvPr id="3" name="Content Placeholder 2"/>
          <p:cNvSpPr>
            <a:spLocks noGrp="1"/>
          </p:cNvSpPr>
          <p:nvPr>
            <p:ph idx="1"/>
          </p:nvPr>
        </p:nvSpPr>
        <p:spPr/>
        <p:txBody>
          <a:bodyPr/>
          <a:lstStyle/>
          <a:p>
            <a:r>
              <a:t>   2.2 Boundary and Initial Conditions</a:t>
            </a:r>
          </a:p>
          <a:p>
            <a:r>
              <a:t>   2.3 Dependence on Multiple Variables</a:t>
            </a:r>
          </a:p>
          <a:p>
            <a:r>
              <a:t>   2.4 Solution Techniques Overview</a:t>
            </a:r>
          </a:p>
          <a:p/>
          <a:p>
            <a:r>
              <a:t>3. Solution Methods for Partial Differential Equations</a:t>
            </a:r>
          </a:p>
          <a:p>
            <a:r>
              <a:t>   3.1 Separation of Variables</a:t>
            </a:r>
          </a:p>
          <a:p>
            <a:r>
              <a:t>   3.2 Fourier Series and Transforms</a:t>
            </a:r>
          </a:p>
          <a:p>
            <a:r>
              <a:t>   3.3 Method of Characteristics</a:t>
            </a:r>
          </a:p>
          <a:p>
            <a:r>
              <a:t>   3.4 Green's Functions</a:t>
            </a:r>
          </a:p>
          <a:p/>
          <a:p>
            <a:r>
              <a:t>4. Applications in Engineering and Physics</a:t>
            </a:r>
          </a:p>
          <a:p>
            <a:r>
              <a:t>   4.1 Heat Conduction Equation</a:t>
            </a:r>
          </a:p>
          <a:p>
            <a:r>
              <a:t>   4.2 Wave Equation</a:t>
            </a:r>
          </a:p>
          <a:p/>
        </p:txBody>
      </p:sp>
    </p:spTree>
  </p:cSld>
  <p:clrMapOvr>
    <a:masterClrMapping/>
  </p:clrMapOvr>
</p:sld>
</file>

<file path=ppt/slides/slide5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Table of Contents provides a structured outline for an intermediate-level discussion on Partial Differential Equations, covering fundamental concepts, solution methods, classifications, applications in engineering and physics, and advanced topics for further exploration.</a:t>
            </a:r>
          </a:p>
        </p:txBody>
      </p:sp>
      <p:sp>
        <p:nvSpPr>
          <p:cNvPr id="3" name="Content Placeholder 2"/>
          <p:cNvSpPr>
            <a:spLocks noGrp="1"/>
          </p:cNvSpPr>
          <p:nvPr>
            <p:ph idx="1"/>
          </p:nvPr>
        </p:nvSpPr>
        <p:spPr/>
        <p:txBody>
          <a:bodyPr/>
          <a:lstStyle/>
          <a:p>
            <a:r>
              <a:t>   4.3 Laplace's Equation</a:t>
            </a:r>
          </a:p>
          <a:p>
            <a:r>
              <a:t>   4.4 Fluid Dynamics: Navier-Stokes Equations</a:t>
            </a:r>
          </a:p>
          <a:p/>
          <a:p>
            <a:r>
              <a:t>5. Advanced Topics in Partial Differential Equations</a:t>
            </a:r>
          </a:p>
          <a:p>
            <a:r>
              <a:t>   5.1 Existence and Uniqueness of Solutions</a:t>
            </a:r>
          </a:p>
          <a:p>
            <a:r>
              <a:t>   5.2 Numerical Methods: Finite Difference, Finite Element</a:t>
            </a:r>
          </a:p>
          <a:p>
            <a:r>
              <a:t>   5.3 Nonlinear Partial Differential Equations</a:t>
            </a:r>
          </a:p>
          <a:p>
            <a:r>
              <a:t>   5.4 Stochastic Partial Differential Equations</a:t>
            </a:r>
          </a:p>
          <a:p/>
          <a:p>
            <a:r>
              <a:t>6. Conclusion and Further Exploration</a:t>
            </a:r>
          </a:p>
          <a:p>
            <a:r>
              <a:t>   6.1 Summary of Key Concepts</a:t>
            </a:r>
          </a:p>
          <a:p/>
        </p:txBody>
      </p:sp>
    </p:spTree>
  </p:cSld>
  <p:clrMapOvr>
    <a:masterClrMapping/>
  </p:clrMapOvr>
</p:sld>
</file>

<file path=ppt/slides/slide5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Table of Contents provides a structured outline for an intermediate-level discussion on Partial Differential Equations, covering fundamental concepts, solution methods, classifications, applications in engineering and physics, and advanced topics for further exploration.</a:t>
            </a:r>
          </a:p>
        </p:txBody>
      </p:sp>
      <p:sp>
        <p:nvSpPr>
          <p:cNvPr id="3" name="Content Placeholder 2"/>
          <p:cNvSpPr>
            <a:spLocks noGrp="1"/>
          </p:cNvSpPr>
          <p:nvPr>
            <p:ph idx="1"/>
          </p:nvPr>
        </p:nvSpPr>
        <p:spPr/>
        <p:txBody>
          <a:bodyPr/>
          <a:lstStyle/>
          <a:p>
            <a:r>
              <a:t>   6.2 Importance of Partial Differential Equations in Science and Engineering</a:t>
            </a:r>
          </a:p>
          <a:p>
            <a:r>
              <a:t>   6.3 Areas for Future Research and Study</a:t>
            </a:r>
          </a:p>
          <a:p/>
          <a:p/>
        </p:txBody>
      </p:sp>
    </p:spTree>
  </p:cSld>
  <p:clrMapOvr>
    <a:masterClrMapping/>
  </p:clrMapOvr>
</p:sld>
</file>

<file path=ppt/slides/slide5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Table of Contents provides a structured outline for an intermediate-level discussion on Partial Differential Equations, covering fundamental concepts, solution methods, classifications, applications in engineering and physics, and advanced topics for further exploration.</a:t>
            </a:r>
          </a:p>
        </p:txBody>
      </p:sp>
      <p:sp>
        <p:nvSpPr>
          <p:cNvPr id="3" name="Content Placeholder 2"/>
          <p:cNvSpPr>
            <a:spLocks noGrp="1"/>
          </p:cNvSpPr>
          <p:nvPr>
            <p:ph idx="1"/>
          </p:nvPr>
        </p:nvSpPr>
        <p:spPr/>
        <p:txBody>
          <a:bodyPr/>
          <a:lstStyle/>
          <a:p>
            <a:r>
              <a:t>This structured outline for an intermediate-level discussion on Partial Differential Equations covers a comprehensive overview of the topic. It first introduces PDEs, explaining their definition, basic concepts, and importance. The fundamental concepts explore the types and classifications of PDEs, boundary conditions, and solution techniques. Solution methods like separation of variables and Green's functions are discussed in detail.</a:t>
            </a:r>
          </a:p>
          <a:p/>
        </p:txBody>
      </p:sp>
    </p:spTree>
  </p:cSld>
  <p:clrMapOvr>
    <a:masterClrMapping/>
  </p:clrMapOvr>
</p:sld>
</file>

<file path=ppt/slides/slide5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Table of Contents provides a structured outline for an intermediate-level discussion on Partial Differential Equations, covering fundamental concepts, solution methods, classifications, applications in engineering and physics, and advanced topics for further exploration.</a:t>
            </a:r>
          </a:p>
        </p:txBody>
      </p:sp>
      <p:sp>
        <p:nvSpPr>
          <p:cNvPr id="3" name="Content Placeholder 2"/>
          <p:cNvSpPr>
            <a:spLocks noGrp="1"/>
          </p:cNvSpPr>
          <p:nvPr>
            <p:ph idx="1"/>
          </p:nvPr>
        </p:nvSpPr>
        <p:spPr/>
        <p:txBody>
          <a:bodyPr/>
          <a:lstStyle/>
          <a:p/>
          <a:p>
            <a:r>
              <a:t>The table of contents further delves into the applications of PDEs in engineering and physics, showcasing examples such as heat conduction, wave propagation, and fluid dynamics. Advanced topics touch on the existence of solutions, numerical methods, nonlinear PDEs, and stochastic processes.</a:t>
            </a:r>
          </a:p>
          <a:p/>
          <a:p/>
        </p:txBody>
      </p:sp>
    </p:spTree>
  </p:cSld>
  <p:clrMapOvr>
    <a:masterClrMapping/>
  </p:clrMapOvr>
</p:sld>
</file>

<file path=ppt/slides/slide5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Table of Contents provides a structured outline for an intermediate-level discussion on Partial Differential Equations, covering fundamental concepts, solution methods, classifications, applications in engineering and physics, and advanced topics for further exploration.</a:t>
            </a:r>
          </a:p>
        </p:txBody>
      </p:sp>
      <p:sp>
        <p:nvSpPr>
          <p:cNvPr id="3" name="Content Placeholder 2"/>
          <p:cNvSpPr>
            <a:spLocks noGrp="1"/>
          </p:cNvSpPr>
          <p:nvPr>
            <p:ph idx="1"/>
          </p:nvPr>
        </p:nvSpPr>
        <p:spPr/>
        <p:txBody>
          <a:bodyPr/>
          <a:lstStyle/>
          <a:p>
            <a:r>
              <a:t>The conclusion emphasizes the significance of studying PDEs in various fields and highlights areas for further research and exploration. This comprehensive outline provides a roadmap for an intermediate-level discussion on Partial Differential Equations, catering to students and professionals interested in the subject.</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Basic Concepts and Terminologies</a:t>
            </a:r>
          </a:p>
        </p:txBody>
      </p:sp>
      <p:sp>
        <p:nvSpPr>
          <p:cNvPr id="3" name="Content Placeholder 2"/>
          <p:cNvSpPr>
            <a:spLocks noGrp="1"/>
          </p:cNvSpPr>
          <p:nvPr>
            <p:ph idx="1"/>
          </p:nvPr>
        </p:nvSpPr>
        <p:spPr/>
        <p:txBody>
          <a:bodyPr/>
          <a:lstStyle/>
          <a:p>
            <a:r>
              <a:t>3. **Clarity and Precision**: Using defined concepts and terminologies ensures clarity and precision in communication. It helps in avoiding misunderstandings and promoting effective discourse among experts and learners.</a:t>
            </a:r>
          </a:p>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Basic Concepts and Terminologies</a:t>
            </a:r>
          </a:p>
        </p:txBody>
      </p:sp>
      <p:sp>
        <p:nvSpPr>
          <p:cNvPr id="3" name="Content Placeholder 2"/>
          <p:cNvSpPr>
            <a:spLocks noGrp="1"/>
          </p:cNvSpPr>
          <p:nvPr>
            <p:ph idx="1"/>
          </p:nvPr>
        </p:nvSpPr>
        <p:spPr/>
        <p:txBody>
          <a:bodyPr/>
          <a:lstStyle/>
          <a:p>
            <a:r>
              <a:t>4. **Consistency**: Basic concepts and terminologies establish consistency in understanding and interpreting information within a field. They set standards and guidelines for defining and discussing topics and issues.</a:t>
            </a:r>
          </a:p>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Basic Concepts and Terminologies</a:t>
            </a:r>
          </a:p>
        </p:txBody>
      </p:sp>
      <p:sp>
        <p:nvSpPr>
          <p:cNvPr id="3" name="Content Placeholder 2"/>
          <p:cNvSpPr>
            <a:spLocks noGrp="1"/>
          </p:cNvSpPr>
          <p:nvPr>
            <p:ph idx="1"/>
          </p:nvPr>
        </p:nvSpPr>
        <p:spPr/>
        <p:txBody>
          <a:bodyPr/>
          <a:lstStyle/>
          <a:p>
            <a:r>
              <a:t>5. **Categorization and Classification**: Concepts and terminologies help in categorizing and classifying information, ideas, and objects into meaningful groups. This organization aids in structuring knowledge and facilitating learning.</a:t>
            </a:r>
          </a:p>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Basic Concepts and Terminologies</a:t>
            </a:r>
          </a:p>
        </p:txBody>
      </p:sp>
      <p:sp>
        <p:nvSpPr>
          <p:cNvPr id="3" name="Content Placeholder 2"/>
          <p:cNvSpPr>
            <a:spLocks noGrp="1"/>
          </p:cNvSpPr>
          <p:nvPr>
            <p:ph idx="1"/>
          </p:nvPr>
        </p:nvSpPr>
        <p:spPr/>
        <p:txBody>
          <a:bodyPr/>
          <a:lstStyle/>
          <a:p>
            <a:r>
              <a:t>6. **Relationships and Connections**: Basic concepts and terminologies often reveal relationships and connections between different ideas or elements within a subject. They enable scholars and learners to explore the interconnections between various concepts.</a:t>
            </a:r>
          </a:p>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Basic Concepts and Terminologies</a:t>
            </a:r>
          </a:p>
        </p:txBody>
      </p:sp>
      <p:sp>
        <p:nvSpPr>
          <p:cNvPr id="3" name="Content Placeholder 2"/>
          <p:cNvSpPr>
            <a:spLocks noGrp="1"/>
          </p:cNvSpPr>
          <p:nvPr>
            <p:ph idx="1"/>
          </p:nvPr>
        </p:nvSpPr>
        <p:spPr/>
        <p:txBody>
          <a:bodyPr/>
          <a:lstStyle/>
          <a:p>
            <a:r>
              <a:t>7. **Evolution and Development**: Concepts and terminologies evolve over time as research and knowledge expand in a particular field. Understanding how these concepts develop can provide insights into the history and progression of the subject.</a:t>
            </a:r>
          </a:p>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8. Transform Methods in Partial Differential Equations</a:t>
            </a:r>
          </a:p>
          <a:p>
            <a:r>
              <a:t>- Introduction to Transform Methods</a:t>
            </a:r>
          </a:p>
          <a:p>
            <a:r>
              <a:t>- Fourier Transform and its Applications in PDEs</a:t>
            </a:r>
          </a:p>
          <a:p>
            <a:r>
              <a:t>- Laplace Transform and its Applications in PDEs</a:t>
            </a:r>
          </a:p>
          <a:p>
            <a:r>
              <a:t>- Z-Transform and Other Transform Techniques</a:t>
            </a:r>
          </a:p>
          <a:p/>
          <a:p>
            <a:r>
              <a:t>9. Partial Differential Equations in Engineering and Physics</a:t>
            </a:r>
          </a:p>
          <a:p>
            <a:r>
              <a:t>- PDEs in Fluid Dynamics</a:t>
            </a:r>
          </a:p>
          <a:p>
            <a:r>
              <a:t>- PDEs in Heat Transfer</a:t>
            </a:r>
          </a:p>
          <a:p>
            <a:r>
              <a:t>- PDEs in Electromagnetism</a:t>
            </a:r>
          </a:p>
          <a:p>
            <a:r>
              <a:t>- PDEs in Quantum Mechanics </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Basic Concepts and Terminologies</a:t>
            </a:r>
          </a:p>
        </p:txBody>
      </p:sp>
      <p:sp>
        <p:nvSpPr>
          <p:cNvPr id="3" name="Content Placeholder 2"/>
          <p:cNvSpPr>
            <a:spLocks noGrp="1"/>
          </p:cNvSpPr>
          <p:nvPr>
            <p:ph idx="1"/>
          </p:nvPr>
        </p:nvSpPr>
        <p:spPr/>
        <p:txBody>
          <a:bodyPr/>
          <a:lstStyle/>
          <a:p>
            <a:r>
              <a:t>8. **Application**: Basic concepts and terminologies are not just theoretical constructs; they have practical applications in research, problem-solving, decision-making, and innovation within different disciplines.</a:t>
            </a:r>
          </a:p>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Basic Concepts and Terminologies</a:t>
            </a:r>
          </a:p>
        </p:txBody>
      </p:sp>
      <p:sp>
        <p:nvSpPr>
          <p:cNvPr id="3" name="Content Placeholder 2"/>
          <p:cNvSpPr>
            <a:spLocks noGrp="1"/>
          </p:cNvSpPr>
          <p:nvPr>
            <p:ph idx="1"/>
          </p:nvPr>
        </p:nvSpPr>
        <p:spPr/>
        <p:txBody>
          <a:bodyPr/>
          <a:lstStyle/>
          <a:p>
            <a:r>
              <a:t>9. **Interdisciplinary Understanding**: Basic concepts and terminologies may overlap between different disciplines, fostering interdisciplinary understanding and collaboration among researchers and practitioners.</a:t>
            </a:r>
          </a:p>
          <a:p/>
          <a:p>
            <a:r>
              <a:t>10. **Continuous Learning**: Proficiency in basic concepts and terminologies is essential for continuous learning and staying updated with the latest advancements and trends in a field.</a:t>
            </a:r>
          </a:p>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Basic Concepts and Terminologies</a:t>
            </a:r>
          </a:p>
        </p:txBody>
      </p:sp>
      <p:sp>
        <p:nvSpPr>
          <p:cNvPr id="3" name="Content Placeholder 2"/>
          <p:cNvSpPr>
            <a:spLocks noGrp="1"/>
          </p:cNvSpPr>
          <p:nvPr>
            <p:ph idx="1"/>
          </p:nvPr>
        </p:nvSpPr>
        <p:spPr/>
        <p:txBody>
          <a:bodyPr/>
          <a:lstStyle/>
          <a:p>
            <a:r>
              <a:t>In conclusion, grasping basic concepts and terminologies lays a solid foundation for acquiring in-depth knowledge and expertise in a particular subject area. It is the starting point for learning, research, and innovation, shaping the way we perceive and interact with the world around us.</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Basic Concepts and Terminologies are fundamental principles and terms that form the foundation of a particular subject, field, or discipline. Understanding these concepts is crucial for gaining a comprehensive knowledge and developing proficiency in that area of study. Below are some key points to explain basic concepts and terminologies in detail:</a:t>
            </a:r>
          </a:p>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**Definition**: Concepts refer to abstract ideas or general notions representing something specific in the real world, while terminologies are specific terms or vocabulary used within a particular field or subject.</a:t>
            </a:r>
          </a:p>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**Importance**: Basic concepts and terminologies serve as building blocks for more advanced knowledge and understanding. They provide a common language and framework for communication and learning within a specific domain.</a:t>
            </a:r>
          </a:p>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 **Clarity and Precision**: Using defined concepts and terminologies ensures clarity and precision in communication. It helps in avoiding misunderstandings and promoting effective discourse among experts and learners.</a:t>
            </a:r>
          </a:p>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**Consistency**: Basic concepts and terminologies establish consistency in understanding and interpreting information within a field. They set standards and guidelines for defining and discussing topics and issues.</a:t>
            </a:r>
          </a:p>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5. **Categorization and Classification**: Concepts and terminologies help in categorizing and classifying information, ideas, and objects into meaningful groups. This organization aids in structuring knowledge and facilitating learning.</a:t>
            </a:r>
          </a:p>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**Relationships and Connections**: Basic concepts and terminologies often reveal relationships and connections between different ideas or elements within a subject. They enable scholars and learners to explore the interconnections between various concepts.</a:t>
            </a:r>
          </a:p>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10. Advanced Topics in Partial Differential Equations</a:t>
            </a:r>
          </a:p>
          <a:p>
            <a:r>
              <a:t>- Nonstandard PDEs: Fractional Differential Equations, Stochastic PDEs</a:t>
            </a:r>
          </a:p>
          <a:p>
            <a:r>
              <a:t>- PDEs in Higher Dimensions: 3D PDEs, Space-Time PDEs</a:t>
            </a:r>
          </a:p>
          <a:p>
            <a:r>
              <a:t>- Applications of PDEs in Image Processing, Signal Processing, and Machine Learning</a:t>
            </a:r>
          </a:p>
          <a:p>
            <a:r>
              <a:t>- Future Trends and Research Directions in PDEs</a:t>
            </a:r>
          </a:p>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7. **Evolution and Development**: Concepts and terminologies evolve over time as research and knowledge expand in a particular field. Understanding how these concepts develop can provide insights into the history and progression of the subject.</a:t>
            </a:r>
          </a:p>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8. **Application**: Basic concepts and terminologies are not just theoretical constructs; they have practical applications in research, problem-solving, decision-making, and innovation within different disciplines.</a:t>
            </a:r>
          </a:p>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9. **Interdisciplinary Understanding**: Basic concepts and terminologies may overlap between different disciplines, fostering interdisciplinary understanding and collaboration among researchers and practitioners.</a:t>
            </a:r>
          </a:p>
          <a:p/>
          <a:p>
            <a:r>
              <a:t>10. **Continuous Learning**: Proficiency in basic concepts and terminologies is essential for continuous learning and staying updated with the latest advancements and trends in a field.</a:t>
            </a:r>
          </a:p>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conclusion, grasping basic concepts and terminologies lays a solid foundation for acquiring in-depth knowledge and expertise in a particular subject area. It is the starting point for learning, research, and innovation, shaping the way we perceive and interact with the world around us.</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Classification of Partial Differential Equations</a:t>
            </a:r>
          </a:p>
        </p:txBody>
      </p:sp>
      <p:sp>
        <p:nvSpPr>
          <p:cNvPr id="3" name="Content Placeholder 2"/>
          <p:cNvSpPr>
            <a:spLocks noGrp="1"/>
          </p:cNvSpPr>
          <p:nvPr>
            <p:ph idx="1"/>
          </p:nvPr>
        </p:nvSpPr>
        <p:spPr/>
        <p:txBody>
          <a:bodyPr/>
          <a:lstStyle/>
          <a:p>
            <a:r>
              <a:t>Partial differential equations (PDEs) can be classified in various ways based on their properties, structure, and solutions. Two common classifications of partial differential equations are based on their linearity and the order of the highest derivative present in the equation.</a:t>
            </a:r>
          </a:p>
          <a:p/>
          <a:p>
            <a:r>
              <a:t>1. Based on Linearity:</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Classification of Partial Differential Equations</a:t>
            </a:r>
          </a:p>
        </p:txBody>
      </p:sp>
      <p:sp>
        <p:nvSpPr>
          <p:cNvPr id="3" name="Content Placeholder 2"/>
          <p:cNvSpPr>
            <a:spLocks noGrp="1"/>
          </p:cNvSpPr>
          <p:nvPr>
            <p:ph idx="1"/>
          </p:nvPr>
        </p:nvSpPr>
        <p:spPr/>
        <p:txBody>
          <a:bodyPr/>
          <a:lstStyle/>
          <a:p>
            <a:r>
              <a:t>   a. Linear PDEs: A PDE is said to be linear if it can be expressed as a linear combination of the dependent variables and their partial derivatives. Linear PDEs are easier to analyze and solve compared to nonlinear PDEs. Examples of linear PDEs include the heat equation, wave equation, and Laplace's equation.</a:t>
            </a:r>
          </a:p>
          <a:p>
            <a:r>
              <a:t>   </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Classification of Partial Differential Equations</a:t>
            </a:r>
          </a:p>
        </p:txBody>
      </p:sp>
      <p:sp>
        <p:nvSpPr>
          <p:cNvPr id="3" name="Content Placeholder 2"/>
          <p:cNvSpPr>
            <a:spLocks noGrp="1"/>
          </p:cNvSpPr>
          <p:nvPr>
            <p:ph idx="1"/>
          </p:nvPr>
        </p:nvSpPr>
        <p:spPr/>
        <p:txBody>
          <a:bodyPr/>
          <a:lstStyle/>
          <a:p>
            <a:r>
              <a:t>   b. Nonlinear PDEs: Nonlinear PDEs are equations where the dependent variables or their derivatives are involved in nonlinear terms. Nonlinear PDEs are more challenging to solve and often require specialized techniques or numerical methods. Examples of nonlinear PDEs include the Navier-Stokes equations in fluid dynamics and the nonlinear Schrödinger equation in quantum mechanics.</a:t>
            </a:r>
          </a:p>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Classification of Partial Differential Equations</a:t>
            </a:r>
          </a:p>
        </p:txBody>
      </p:sp>
      <p:sp>
        <p:nvSpPr>
          <p:cNvPr id="3" name="Content Placeholder 2"/>
          <p:cNvSpPr>
            <a:spLocks noGrp="1"/>
          </p:cNvSpPr>
          <p:nvPr>
            <p:ph idx="1"/>
          </p:nvPr>
        </p:nvSpPr>
        <p:spPr/>
        <p:txBody>
          <a:bodyPr/>
          <a:lstStyle/>
          <a:p>
            <a:r>
              <a:t>2. Based on Order:</a:t>
            </a:r>
          </a:p>
          <a:p>
            <a:r>
              <a:t>   a. First-Order PDEs: If the highest order of the derivatives in the PDE is one, it is classified as a first-order PDE. First-order PDEs are simpler compared to higher-order PDEs and often arise in various applications such as transport phenomena and optimization problems.</a:t>
            </a:r>
          </a:p>
          <a:p>
            <a:r>
              <a:t>   </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Classification of Partial Differential Equations</a:t>
            </a:r>
          </a:p>
        </p:txBody>
      </p:sp>
      <p:sp>
        <p:nvSpPr>
          <p:cNvPr id="3" name="Content Placeholder 2"/>
          <p:cNvSpPr>
            <a:spLocks noGrp="1"/>
          </p:cNvSpPr>
          <p:nvPr>
            <p:ph idx="1"/>
          </p:nvPr>
        </p:nvSpPr>
        <p:spPr/>
        <p:txBody>
          <a:bodyPr/>
          <a:lstStyle/>
          <a:p>
            <a:r>
              <a:t>   b. Second-Order PDEs: PDEs in which the highest order of the derivatives is two are classified as second-order PDEs. Second-order PDEs are among the most important types of PDEs and appear in many areas of physics and engineering, including heat conduction, wave propagation, and quantum mechanics.</a:t>
            </a:r>
          </a:p>
          <a:p>
            <a:r>
              <a:t>   </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Classification of Partial Differential Equations</a:t>
            </a:r>
          </a:p>
        </p:txBody>
      </p:sp>
      <p:sp>
        <p:nvSpPr>
          <p:cNvPr id="3" name="Content Placeholder 2"/>
          <p:cNvSpPr>
            <a:spLocks noGrp="1"/>
          </p:cNvSpPr>
          <p:nvPr>
            <p:ph idx="1"/>
          </p:nvPr>
        </p:nvSpPr>
        <p:spPr/>
        <p:txBody>
          <a:bodyPr/>
          <a:lstStyle/>
          <a:p>
            <a:r>
              <a:t>   c. Higher-Order PDEs: PDEs with orders greater than two are considered higher-order PDEs. These equations are more complex and can be challenging to solve analytically. Higher-order PDEs are common in advanced applications such as elasticity theory, electromagnetism, and general relativity.</a:t>
            </a:r>
          </a:p>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This Table of Contents provides a structured outline for an intermediate-level discussion on Partial Differential Equations, covering fundamental concepts, solution methods, classifications, applications in engineering and physics, and advanced topics for further exploration.</a:t>
            </a:r>
          </a:p>
          <a:p/>
          <a:p>
            <a:pPr lvl="1"/>
            <a:r>
              <a:t>Table of Contents:</a:t>
            </a:r>
          </a:p>
          <a:p>
            <a:pPr lvl="1"/>
          </a:p>
          <a:p>
            <a:pPr lvl="1"/>
            <a:r>
              <a:t>1. Introduction to Partial Differential Equations</a:t>
            </a:r>
          </a:p>
          <a:p>
            <a:pPr lvl="1"/>
            <a:r>
              <a:t>- Definition of Partial Differential Equations</a:t>
            </a:r>
          </a:p>
          <a:p>
            <a:pPr lvl="1"/>
            <a:r>
              <a:t>- Importance and Applications</a:t>
            </a:r>
          </a:p>
          <a:p>
            <a:pPr lvl="1"/>
            <a:r>
              <a:t>- Basic Concepts and Terminologies</a:t>
            </a:r>
          </a:p>
          <a:p>
            <a:pPr lvl="1"/>
          </a:p>
          <a:p>
            <a:pPr lvl="1"/>
            <a:r>
              <a:t>2. Classification of Partial Differential Equations</a:t>
            </a:r>
          </a:p>
          <a:p>
            <a:pPr lvl="1"/>
            <a:r>
              <a:t>- Types of PDEs: Elliptic, Parabolic, Hyperbolic</a:t>
            </a:r>
          </a:p>
          <a:p>
            <a:pPr lvl="1"/>
            <a:r>
              <a:t>- Characteristics of Different Types</a:t>
            </a:r>
          </a:p>
          <a:p>
            <a:pPr lvl="1"/>
            <a:r>
              <a:t>- Examples and Properties</a:t>
            </a:r>
          </a:p>
          <a:p>
            <a:pPr lvl="1"/>
          </a:p>
          <a:p>
            <a:pPr lvl="1"/>
            <a:r>
              <a:t>3. Methods of Solving Partial Differential Equations</a:t>
            </a:r>
          </a:p>
          <a:p>
            <a:pPr lvl="1"/>
            <a:r>
              <a:t>- Analytical Methods: Separation of Variables, Fourier Transform, Laplace Transform</a:t>
            </a:r>
          </a:p>
          <a:p>
            <a:pPr lvl="1"/>
            <a:r>
              <a:t>- Numerical Methods: Finite Difference, Finite Element, Finite Volume</a:t>
            </a:r>
          </a:p>
          <a:p>
            <a:pPr lvl="1"/>
            <a:r>
              <a:t>- Comparison of Analytical and Numerical Approaches</a:t>
            </a:r>
          </a:p>
          <a:p>
            <a:pPr lvl="1"/>
          </a:p>
          <a:p>
            <a:pPr lvl="1"/>
            <a:r>
              <a:t>4. Boundary Value Problems and Initial Value Problems</a:t>
            </a:r>
          </a:p>
          <a:p>
            <a:pPr lvl="1"/>
            <a:r>
              <a:t>- Definition and Examples of Boundary Value Problems (BVPs)</a:t>
            </a:r>
          </a:p>
          <a:p>
            <a:pPr lvl="1"/>
            <a:r>
              <a:t>- Approaches to Solve BVPs</a:t>
            </a:r>
          </a:p>
          <a:p>
            <a:pPr lvl="1"/>
            <a:r>
              <a:t>- Definition and Examples of Initial Value Problems (IVPs)</a:t>
            </a:r>
          </a:p>
          <a:p>
            <a:pPr lvl="1"/>
            <a:r>
              <a:t>- Approaches to Solve IVPs</a:t>
            </a:r>
          </a:p>
          <a:p>
            <a:pPr lvl="1"/>
          </a:p>
          <a:p>
            <a:pPr lvl="1"/>
            <a:r>
              <a:t>5. Well-Posed Problems and Solutions</a:t>
            </a:r>
          </a:p>
          <a:p>
            <a:pPr lvl="1"/>
            <a:r>
              <a:t>- Definition of Well-Posed Problems</a:t>
            </a:r>
          </a:p>
          <a:p>
            <a:pPr lvl="1"/>
            <a:r>
              <a:t>- Criteria for Well-Posedness</a:t>
            </a:r>
          </a:p>
          <a:p>
            <a:pPr lvl="1"/>
            <a:r>
              <a:t>- Uniqueness and Existence of Solutions</a:t>
            </a:r>
          </a:p>
          <a:p>
            <a:pPr lvl="1"/>
            <a:r>
              <a:t>- Examples and Applications</a:t>
            </a:r>
          </a:p>
          <a:p>
            <a:pPr lvl="1"/>
          </a:p>
          <a:p>
            <a:pPr lvl="1"/>
            <a:r>
              <a:t>6. Linear and Nonlinear Partial Differential Equations</a:t>
            </a:r>
          </a:p>
          <a:p>
            <a:pPr lvl="1"/>
            <a:r>
              <a:t>- Differentiation Between Linear and Nonlinear PDEs</a:t>
            </a:r>
          </a:p>
          <a:p>
            <a:pPr lvl="1"/>
            <a:r>
              <a:t>- Solution Methods for Linear PDEs</a:t>
            </a:r>
          </a:p>
          <a:p>
            <a:pPr lvl="1"/>
            <a:r>
              <a:t>- Challenges and Techniques for Solving Nonlinear PDEs</a:t>
            </a:r>
          </a:p>
          <a:p>
            <a:pPr lvl="1"/>
            <a:r>
              <a:t>- Real-World Examples of Linear and Nonlinear PDEs</a:t>
            </a:r>
          </a:p>
          <a:p>
            <a:pPr lvl="1"/>
          </a:p>
          <a:p>
            <a:pPr lvl="1"/>
            <a:r>
              <a:t>7. Boundary Conditions and Compatibility</a:t>
            </a:r>
          </a:p>
          <a:p>
            <a:pPr lvl="1"/>
            <a:r>
              <a:t>- Types of Boundary Conditions: Dirichlet, Neumann, Cauchy</a:t>
            </a:r>
          </a:p>
          <a:p>
            <a:pPr lvl="1"/>
            <a:r>
              <a:t>- Compatibility Conditions for PDEs</a:t>
            </a:r>
          </a:p>
          <a:p>
            <a:pPr lvl="1"/>
            <a:r>
              <a:t>- Implementation of Boundary Conditions in Solving PDEs</a:t>
            </a:r>
          </a:p>
          <a:p>
            <a:pPr lvl="1"/>
            <a:r>
              <a:t>- Significance of Compatibility in Obtaining Solutions</a:t>
            </a:r>
          </a:p>
          <a:p>
            <a:pPr lvl="1"/>
          </a:p>
          <a:p>
            <a:pPr lvl="1"/>
            <a:r>
              <a:t>8. Transform Methods in Partial Differential Equations</a:t>
            </a:r>
          </a:p>
          <a:p>
            <a:pPr lvl="1"/>
            <a:r>
              <a:t>- Introduction to Transform Methods</a:t>
            </a:r>
          </a:p>
          <a:p>
            <a:pPr lvl="1"/>
            <a:r>
              <a:t>- Fourier Transform and its Applications in PDEs</a:t>
            </a:r>
          </a:p>
          <a:p>
            <a:pPr lvl="1"/>
            <a:r>
              <a:t>- Laplace Transform and its Applications in PDEs</a:t>
            </a:r>
          </a:p>
          <a:p>
            <a:pPr lvl="1"/>
            <a:r>
              <a:t>- Z-Transform and Other Transform Techniques</a:t>
            </a:r>
          </a:p>
          <a:p>
            <a:pPr lvl="1"/>
          </a:p>
          <a:p>
            <a:pPr lvl="1"/>
            <a:r>
              <a:t>9. Partial Differential Equations in Engineering and Physics</a:t>
            </a:r>
          </a:p>
          <a:p>
            <a:pPr lvl="1"/>
            <a:r>
              <a:t>- PDEs in Fluid Dynamics</a:t>
            </a:r>
          </a:p>
          <a:p>
            <a:pPr lvl="1"/>
            <a:r>
              <a:t>- PDEs in Heat Transfer</a:t>
            </a:r>
          </a:p>
          <a:p>
            <a:pPr lvl="1"/>
            <a:r>
              <a:t>- PDEs in Electromagnetism</a:t>
            </a:r>
          </a:p>
          <a:p>
            <a:pPr lvl="1"/>
            <a:r>
              <a:t>- PDEs in Quantum Mechanics </a:t>
            </a:r>
          </a:p>
          <a:p>
            <a:pPr lvl="1"/>
          </a:p>
          <a:p>
            <a:pPr lvl="1"/>
            <a:r>
              <a:t>10. Advanced Topics in Partial Differential Equations</a:t>
            </a:r>
          </a:p>
          <a:p>
            <a:pPr lvl="1"/>
            <a:r>
              <a:t>- Nonstandard PDEs: Fractional Differential Equations, Stochastic PDEs</a:t>
            </a:r>
          </a:p>
          <a:p>
            <a:pPr lvl="1"/>
            <a:r>
              <a:t>- PDEs in Higher Dimensions: 3D PDEs, Space-Time PDEs</a:t>
            </a:r>
          </a:p>
          <a:p>
            <a:pPr lvl="1"/>
            <a:r>
              <a:t>- Applications of PDEs in Image Processing, Signal Processing, and Machine Learning</a:t>
            </a:r>
          </a:p>
          <a:p>
            <a:pPr lvl="1"/>
            <a:r>
              <a:t>- Future Trends and Research Directions in PDEs</a:t>
            </a:r>
          </a:p>
          <a:p>
            <a:pPr lvl="1"/>
          </a:p>
          <a:p>
            <a:pPr lvl="1"/>
            <a:r>
              <a:t>This Table of Contents provides a structured outline for an intermediate-level discussion on Partial Differential Equations, covering fundamental concepts, solution methods, classifications, applications in engineering and physics, and advanced topics for further exploration.</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Classification of Partial Differential Equations</a:t>
            </a:r>
          </a:p>
        </p:txBody>
      </p:sp>
      <p:sp>
        <p:nvSpPr>
          <p:cNvPr id="3" name="Content Placeholder 2"/>
          <p:cNvSpPr>
            <a:spLocks noGrp="1"/>
          </p:cNvSpPr>
          <p:nvPr>
            <p:ph idx="1"/>
          </p:nvPr>
        </p:nvSpPr>
        <p:spPr/>
        <p:txBody>
          <a:bodyPr/>
          <a:lstStyle/>
          <a:p>
            <a:r>
              <a:t>Understanding the classification of partial differential equations based on linearity and order is essential for selecting appropriate solution methods and techniques to solve these equations in various scientific and engineering disciplines.</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PDEs: Elliptic, Parabolic, Hyperbolic</a:t>
            </a:r>
          </a:p>
        </p:txBody>
      </p:sp>
      <p:sp>
        <p:nvSpPr>
          <p:cNvPr id="3" name="Content Placeholder 2"/>
          <p:cNvSpPr>
            <a:spLocks noGrp="1"/>
          </p:cNvSpPr>
          <p:nvPr>
            <p:ph idx="1"/>
          </p:nvPr>
        </p:nvSpPr>
        <p:spPr/>
        <p:txBody>
          <a:bodyPr/>
          <a:lstStyle/>
          <a:p>
            <a:r>
              <a:t>Partial Differential Equations (PDEs) can be broadly classified into three main types based on their characteristics and properties: Elliptic, Parabolic, and Hyperbolic equations. Each type has distinct behaviors and applications in various fields of science and engineering.</a:t>
            </a:r>
          </a:p>
          <a:p/>
          <a:p>
            <a:r>
              <a:t>1. Elliptic Equations:</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PDEs: Elliptic, Parabolic, Hyperbolic</a:t>
            </a:r>
          </a:p>
        </p:txBody>
      </p:sp>
      <p:sp>
        <p:nvSpPr>
          <p:cNvPr id="3" name="Content Placeholder 2"/>
          <p:cNvSpPr>
            <a:spLocks noGrp="1"/>
          </p:cNvSpPr>
          <p:nvPr>
            <p:ph idx="1"/>
          </p:nvPr>
        </p:nvSpPr>
        <p:spPr/>
        <p:txBody>
          <a:bodyPr/>
          <a:lstStyle/>
          <a:p>
            <a:r>
              <a:t>- Elliptic equations are characterized by their smoothness and provide a solution that is well-behaved throughout the domain.</a:t>
            </a:r>
          </a:p>
          <a:p>
            <a:r>
              <a:t>- The Laplace equation ∇²u = 0 is a classical example of an elliptic equation.</a:t>
            </a:r>
          </a:p>
          <a:p>
            <a:r>
              <a:t>- In elliptic equations, the solution at any point depends on the values of the solution throughout the entire domain. This property is known as non-locality.</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PDEs: Elliptic, Parabolic, Hyperbolic</a:t>
            </a:r>
          </a:p>
        </p:txBody>
      </p:sp>
      <p:sp>
        <p:nvSpPr>
          <p:cNvPr id="3" name="Content Placeholder 2"/>
          <p:cNvSpPr>
            <a:spLocks noGrp="1"/>
          </p:cNvSpPr>
          <p:nvPr>
            <p:ph idx="1"/>
          </p:nvPr>
        </p:nvSpPr>
        <p:spPr/>
        <p:txBody>
          <a:bodyPr/>
          <a:lstStyle/>
          <a:p>
            <a:r>
              <a:t>- Elliptic equations are commonly used in problems involving steady-state phenomena, such as electrostatics, heat conduction, and fluid flow at rest.</a:t>
            </a:r>
          </a:p>
          <a:p>
            <a:r>
              <a:t>- Solutions to elliptic equations often require boundary conditions defined over the entire boundary of the domain for a unique solution to exist.</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PDEs: Elliptic, Parabolic, Hyperbolic</a:t>
            </a:r>
          </a:p>
        </p:txBody>
      </p:sp>
      <p:sp>
        <p:nvSpPr>
          <p:cNvPr id="3" name="Content Placeholder 2"/>
          <p:cNvSpPr>
            <a:spLocks noGrp="1"/>
          </p:cNvSpPr>
          <p:nvPr>
            <p:ph idx="1"/>
          </p:nvPr>
        </p:nvSpPr>
        <p:spPr/>
        <p:txBody>
          <a:bodyPr/>
          <a:lstStyle/>
          <a:p>
            <a:r>
              <a:t>- Examples of elliptic PDEs include Poisson's equation, Laplace's equation, and the steady-state heat equation.</a:t>
            </a:r>
          </a:p>
          <a:p/>
          <a:p>
            <a:r>
              <a:t>2. Parabolic Equations:</a:t>
            </a:r>
          </a:p>
          <a:p>
            <a:r>
              <a:t>- Parabolic equations involve a time derivative in addition to spatial derivatives and are characterized by their initial value problems.</a:t>
            </a:r>
          </a:p>
          <a:p>
            <a:r>
              <a:t>- The heat equation ∂u/∂t = α∇²u is a classic example of a parabolic equation, where α is a diffusion coefficient.</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PDEs: Elliptic, Parabolic, Hyperbolic</a:t>
            </a:r>
          </a:p>
        </p:txBody>
      </p:sp>
      <p:sp>
        <p:nvSpPr>
          <p:cNvPr id="3" name="Content Placeholder 2"/>
          <p:cNvSpPr>
            <a:spLocks noGrp="1"/>
          </p:cNvSpPr>
          <p:nvPr>
            <p:ph idx="1"/>
          </p:nvPr>
        </p:nvSpPr>
        <p:spPr/>
        <p:txBody>
          <a:bodyPr/>
          <a:lstStyle/>
          <a:p>
            <a:r>
              <a:t>- Parabolic equations describe phenomena that evolve over time and reach a steady state in the long run.</a:t>
            </a:r>
          </a:p>
          <a:p>
            <a:r>
              <a:t>- These equations are commonly found in problems related to heat conduction, diffusion processes, and time-dependent fluid flow.</a:t>
            </a:r>
          </a:p>
          <a:p>
            <a:r>
              <a:t>- A unique solution to a parabolic equation is obtained by specifying an initial condition at a given time along with boundary conditions in the spatial domain.</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PDEs: Elliptic, Parabolic, Hyperbolic</a:t>
            </a:r>
          </a:p>
        </p:txBody>
      </p:sp>
      <p:sp>
        <p:nvSpPr>
          <p:cNvPr id="3" name="Content Placeholder 2"/>
          <p:cNvSpPr>
            <a:spLocks noGrp="1"/>
          </p:cNvSpPr>
          <p:nvPr>
            <p:ph idx="1"/>
          </p:nvPr>
        </p:nvSpPr>
        <p:spPr/>
        <p:txBody>
          <a:bodyPr/>
          <a:lstStyle/>
          <a:p>
            <a:r>
              <a:t>- Examples of parabolic PDEs include the heat equation, the diffusion equation, and the Black-Scholes equation in finance.</a:t>
            </a:r>
          </a:p>
          <a:p/>
          <a:p>
            <a:r>
              <a:t>3. Hyperbolic Equations:</a:t>
            </a:r>
          </a:p>
          <a:p>
            <a:r>
              <a:t>- Hyperbolic equations involve second-order time derivatives and are characterized by wave-like behaviors.</a:t>
            </a:r>
          </a:p>
          <a:p>
            <a:r>
              <a:t>- The wave equation ∂²u/∂t² = c²∇²u is a classical example of a hyperbolic equation, where c represents the wave speed.</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PDEs: Elliptic, Parabolic, Hyperbolic</a:t>
            </a:r>
          </a:p>
        </p:txBody>
      </p:sp>
      <p:sp>
        <p:nvSpPr>
          <p:cNvPr id="3" name="Content Placeholder 2"/>
          <p:cNvSpPr>
            <a:spLocks noGrp="1"/>
          </p:cNvSpPr>
          <p:nvPr>
            <p:ph idx="1"/>
          </p:nvPr>
        </p:nvSpPr>
        <p:spPr/>
        <p:txBody>
          <a:bodyPr/>
          <a:lstStyle/>
          <a:p>
            <a:r>
              <a:t>- Hyperbolic equations describe phenomena such as wave propagation, vibrations, and shock waves.</a:t>
            </a:r>
          </a:p>
          <a:p>
            <a:r>
              <a:t>- These equations are commonly used in problems involving fluid dynamics, acoustics, electromagnetic waves, and general wave phenomena.</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PDEs: Elliptic, Parabolic, Hyperbolic</a:t>
            </a:r>
          </a:p>
        </p:txBody>
      </p:sp>
      <p:sp>
        <p:nvSpPr>
          <p:cNvPr id="3" name="Content Placeholder 2"/>
          <p:cNvSpPr>
            <a:spLocks noGrp="1"/>
          </p:cNvSpPr>
          <p:nvPr>
            <p:ph idx="1"/>
          </p:nvPr>
        </p:nvSpPr>
        <p:spPr/>
        <p:txBody>
          <a:bodyPr/>
          <a:lstStyle/>
          <a:p>
            <a:r>
              <a:t>- Solving hyperbolic PDEs requires specifying initial conditions along with boundary conditions over a characteristic curve in the spatial domain to obtain a unique solution.</a:t>
            </a:r>
          </a:p>
          <a:p>
            <a:r>
              <a:t>- Examples of hyperbolic PDEs include the wave equation, the advection equation, and the Euler equations in fluid dynamics.</a:t>
            </a:r>
          </a:p>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Types of PDEs: Elliptic, Parabolic, Hyperbolic</a:t>
            </a:r>
          </a:p>
        </p:txBody>
      </p:sp>
      <p:sp>
        <p:nvSpPr>
          <p:cNvPr id="3" name="Content Placeholder 2"/>
          <p:cNvSpPr>
            <a:spLocks noGrp="1"/>
          </p:cNvSpPr>
          <p:nvPr>
            <p:ph idx="1"/>
          </p:nvPr>
        </p:nvSpPr>
        <p:spPr/>
        <p:txBody>
          <a:bodyPr/>
          <a:lstStyle/>
          <a:p>
            <a:r>
              <a:t>In summary, understanding the distinct properties and behaviors of elliptic, parabolic, and hyperbolic PDEs is essential in modeling and solving a wide range of physical phenomena encountered in science, engineering, and mathematics. Each type of equation has specific applications and solution methodologies based on their unique characteristics.</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list found typically in the beginning of a document or a book that provides an organized breakdown of its contents. The purpose of a Table of Contents is to help readers navigate the document by outlining the structure and key topics covered. Here are some key points about a Table of Contents:</a:t>
            </a:r>
          </a:p>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Characteristics of Different Types</a:t>
            </a:r>
          </a:p>
        </p:txBody>
      </p:sp>
      <p:sp>
        <p:nvSpPr>
          <p:cNvPr id="3" name="Content Placeholder 2"/>
          <p:cNvSpPr>
            <a:spLocks noGrp="1"/>
          </p:cNvSpPr>
          <p:nvPr>
            <p:ph idx="1"/>
          </p:nvPr>
        </p:nvSpPr>
        <p:spPr/>
        <p:txBody>
          <a:bodyPr/>
          <a:lstStyle/>
          <a:p>
            <a:r>
              <a:t>Different types refer to the classification or categories that things or entities are grouped into based on their characteristics, properties, or attributes. Below are explanations of the characteristics of different types in general:</a:t>
            </a:r>
          </a:p>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Characteristics of Different Types</a:t>
            </a:r>
          </a:p>
        </p:txBody>
      </p:sp>
      <p:sp>
        <p:nvSpPr>
          <p:cNvPr id="3" name="Content Placeholder 2"/>
          <p:cNvSpPr>
            <a:spLocks noGrp="1"/>
          </p:cNvSpPr>
          <p:nvPr>
            <p:ph idx="1"/>
          </p:nvPr>
        </p:nvSpPr>
        <p:spPr/>
        <p:txBody>
          <a:bodyPr/>
          <a:lstStyle/>
          <a:p>
            <a:r>
              <a:t>1. **Physical Characteristics**: Entities can be classified based on their physical attributes such as size, shape, color, texture, and weight. For example, animals can be classified into different types based on their size - small, medium, or large animals.</a:t>
            </a:r>
          </a:p>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Characteristics of Different Types</a:t>
            </a:r>
          </a:p>
        </p:txBody>
      </p:sp>
      <p:sp>
        <p:nvSpPr>
          <p:cNvPr id="3" name="Content Placeholder 2"/>
          <p:cNvSpPr>
            <a:spLocks noGrp="1"/>
          </p:cNvSpPr>
          <p:nvPr>
            <p:ph idx="1"/>
          </p:nvPr>
        </p:nvSpPr>
        <p:spPr/>
        <p:txBody>
          <a:bodyPr/>
          <a:lstStyle/>
          <a:p>
            <a:r>
              <a:t>2. **Behavioral Characteristics**: Entities can be categorized according to their behavior patterns, tendencies, or actions. For instance, dogs can be categorized based on their behavior as aggressive, timid, playful, etc.</a:t>
            </a:r>
          </a:p>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Characteristics of Different Types</a:t>
            </a:r>
          </a:p>
        </p:txBody>
      </p:sp>
      <p:sp>
        <p:nvSpPr>
          <p:cNvPr id="3" name="Content Placeholder 2"/>
          <p:cNvSpPr>
            <a:spLocks noGrp="1"/>
          </p:cNvSpPr>
          <p:nvPr>
            <p:ph idx="1"/>
          </p:nvPr>
        </p:nvSpPr>
        <p:spPr/>
        <p:txBody>
          <a:bodyPr/>
          <a:lstStyle/>
          <a:p>
            <a:r>
              <a:t>3. **Functional Characteristics**: Classification based on how entities function or their purpose. For instance, electronic devices can be categorized based on their functions such as smartphones, laptops, and tablets.</a:t>
            </a:r>
          </a:p>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Characteristics of Different Types</a:t>
            </a:r>
          </a:p>
        </p:txBody>
      </p:sp>
      <p:sp>
        <p:nvSpPr>
          <p:cNvPr id="3" name="Content Placeholder 2"/>
          <p:cNvSpPr>
            <a:spLocks noGrp="1"/>
          </p:cNvSpPr>
          <p:nvPr>
            <p:ph idx="1"/>
          </p:nvPr>
        </p:nvSpPr>
        <p:spPr/>
        <p:txBody>
          <a:bodyPr/>
          <a:lstStyle/>
          <a:p>
            <a:r>
              <a:t>4. **Temporal Characteristics**: Classification based on time-related attributes such as past, present, or future states. Historical events can be categorized based on when they occurred, such as events from the Middle Ages or events from modern times.</a:t>
            </a:r>
          </a:p>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Characteristics of Different Types</a:t>
            </a:r>
          </a:p>
        </p:txBody>
      </p:sp>
      <p:sp>
        <p:nvSpPr>
          <p:cNvPr id="3" name="Content Placeholder 2"/>
          <p:cNvSpPr>
            <a:spLocks noGrp="1"/>
          </p:cNvSpPr>
          <p:nvPr>
            <p:ph idx="1"/>
          </p:nvPr>
        </p:nvSpPr>
        <p:spPr/>
        <p:txBody>
          <a:bodyPr/>
          <a:lstStyle/>
          <a:p>
            <a:r>
              <a:t>5. **Categorical Characteristics**: Entities can be classified into categories based on specific criteria. For example, fruits can be categorized into types like citrus fruits, berries, or tropical fruits based on their characteristics.</a:t>
            </a:r>
          </a:p>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Characteristics of Different Types</a:t>
            </a:r>
          </a:p>
        </p:txBody>
      </p:sp>
      <p:sp>
        <p:nvSpPr>
          <p:cNvPr id="3" name="Content Placeholder 2"/>
          <p:cNvSpPr>
            <a:spLocks noGrp="1"/>
          </p:cNvSpPr>
          <p:nvPr>
            <p:ph idx="1"/>
          </p:nvPr>
        </p:nvSpPr>
        <p:spPr/>
        <p:txBody>
          <a:bodyPr/>
          <a:lstStyle/>
          <a:p>
            <a:r>
              <a:t>6. **Hierarchical Characteristics**: Entities can be grouped into higher-level categories and subcategories. For example, animals can be classified into vertebrates and invertebrates, and then further into mammals, birds, reptiles, etc.</a:t>
            </a:r>
          </a:p>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Characteristics of Different Types</a:t>
            </a:r>
          </a:p>
        </p:txBody>
      </p:sp>
      <p:sp>
        <p:nvSpPr>
          <p:cNvPr id="3" name="Content Placeholder 2"/>
          <p:cNvSpPr>
            <a:spLocks noGrp="1"/>
          </p:cNvSpPr>
          <p:nvPr>
            <p:ph idx="1"/>
          </p:nvPr>
        </p:nvSpPr>
        <p:spPr/>
        <p:txBody>
          <a:bodyPr/>
          <a:lstStyle/>
          <a:p>
            <a:r>
              <a:t>7. **Qualitative Characteristics**: Classification based on qualitative attributes such as taste, smell, sound, or feel. Food items can be categorized based on taste like sweet, salty, sour, or bitter.</a:t>
            </a:r>
          </a:p>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Characteristics of Different Types</a:t>
            </a:r>
          </a:p>
        </p:txBody>
      </p:sp>
      <p:sp>
        <p:nvSpPr>
          <p:cNvPr id="3" name="Content Placeholder 2"/>
          <p:cNvSpPr>
            <a:spLocks noGrp="1"/>
          </p:cNvSpPr>
          <p:nvPr>
            <p:ph idx="1"/>
          </p:nvPr>
        </p:nvSpPr>
        <p:spPr/>
        <p:txBody>
          <a:bodyPr/>
          <a:lstStyle/>
          <a:p>
            <a:r>
              <a:t>8. **Quantitative Characteristics**: Entities classified based on quantitative attributes such as numerical values. For instance, products can be grouped based on their price range - low, medium, or high-end products.</a:t>
            </a:r>
          </a:p>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Characteristics of Different Types</a:t>
            </a:r>
          </a:p>
        </p:txBody>
      </p:sp>
      <p:sp>
        <p:nvSpPr>
          <p:cNvPr id="3" name="Content Placeholder 2"/>
          <p:cNvSpPr>
            <a:spLocks noGrp="1"/>
          </p:cNvSpPr>
          <p:nvPr>
            <p:ph idx="1"/>
          </p:nvPr>
        </p:nvSpPr>
        <p:spPr/>
        <p:txBody>
          <a:bodyPr/>
          <a:lstStyle/>
          <a:p>
            <a:r>
              <a:t>In summary, the characteristics of different types are essential for organizing, understanding, and distinguishing various entities based on their distinct features and properties. These characteristics help in creating a systematic classification system that simplifies identification and analysis of different types of entities across various domains.</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