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slides/slide968.xml" ContentType="application/vnd.openxmlformats-officedocument.presentationml.slide+xml"/>
  <Override PartName="/ppt/slides/slide969.xml" ContentType="application/vnd.openxmlformats-officedocument.presentationml.slide+xml"/>
  <Override PartName="/ppt/slides/slide97.xml" ContentType="application/vnd.openxmlformats-officedocument.presentationml.slide+xml"/>
  <Override PartName="/ppt/slides/slide970.xml" ContentType="application/vnd.openxmlformats-officedocument.presentationml.slide+xml"/>
  <Override PartName="/ppt/slides/slide971.xml" ContentType="application/vnd.openxmlformats-officedocument.presentationml.slide+xml"/>
  <Override PartName="/ppt/slides/slide972.xml" ContentType="application/vnd.openxmlformats-officedocument.presentationml.slide+xml"/>
  <Override PartName="/ppt/slides/slide973.xml" ContentType="application/vnd.openxmlformats-officedocument.presentationml.slide+xml"/>
  <Override PartName="/ppt/slides/slide974.xml" ContentType="application/vnd.openxmlformats-officedocument.presentationml.slide+xml"/>
  <Override PartName="/ppt/slides/slide975.xml" ContentType="application/vnd.openxmlformats-officedocument.presentationml.slide+xml"/>
  <Override PartName="/ppt/slides/slide976.xml" ContentType="application/vnd.openxmlformats-officedocument.presentationml.slide+xml"/>
  <Override PartName="/ppt/slides/slide977.xml" ContentType="application/vnd.openxmlformats-officedocument.presentationml.slide+xml"/>
  <Override PartName="/ppt/slides/slide978.xml" ContentType="application/vnd.openxmlformats-officedocument.presentationml.slide+xml"/>
  <Override PartName="/ppt/slides/slide979.xml" ContentType="application/vnd.openxmlformats-officedocument.presentationml.slide+xml"/>
  <Override PartName="/ppt/slides/slide98.xml" ContentType="application/vnd.openxmlformats-officedocument.presentationml.slide+xml"/>
  <Override PartName="/ppt/slides/slide980.xml" ContentType="application/vnd.openxmlformats-officedocument.presentationml.slide+xml"/>
  <Override PartName="/ppt/slides/slide981.xml" ContentType="application/vnd.openxmlformats-officedocument.presentationml.slide+xml"/>
  <Override PartName="/ppt/slides/slide982.xml" ContentType="application/vnd.openxmlformats-officedocument.presentationml.slide+xml"/>
  <Override PartName="/ppt/slides/slide983.xml" ContentType="application/vnd.openxmlformats-officedocument.presentationml.slide+xml"/>
  <Override PartName="/ppt/slides/slide984.xml" ContentType="application/vnd.openxmlformats-officedocument.presentationml.slide+xml"/>
  <Override PartName="/ppt/slides/slide985.xml" ContentType="application/vnd.openxmlformats-officedocument.presentationml.slide+xml"/>
  <Override PartName="/ppt/slides/slide986.xml" ContentType="application/vnd.openxmlformats-officedocument.presentationml.slide+xml"/>
  <Override PartName="/ppt/slides/slide987.xml" ContentType="application/vnd.openxmlformats-officedocument.presentationml.slide+xml"/>
  <Override PartName="/ppt/slides/slide988.xml" ContentType="application/vnd.openxmlformats-officedocument.presentationml.slide+xml"/>
  <Override PartName="/ppt/slides/slide989.xml" ContentType="application/vnd.openxmlformats-officedocument.presentationml.slide+xml"/>
  <Override PartName="/ppt/slides/slide99.xml" ContentType="application/vnd.openxmlformats-officedocument.presentationml.slide+xml"/>
  <Override PartName="/ppt/slides/slide990.xml" ContentType="application/vnd.openxmlformats-officedocument.presentationml.slide+xml"/>
  <Override PartName="/ppt/slides/slide991.xml" ContentType="application/vnd.openxmlformats-officedocument.presentationml.slide+xml"/>
  <Override PartName="/ppt/slides/slide992.xml" ContentType="application/vnd.openxmlformats-officedocument.presentationml.slide+xml"/>
  <Override PartName="/ppt/slides/slide993.xml" ContentType="application/vnd.openxmlformats-officedocument.presentationml.slide+xml"/>
  <Override PartName="/ppt/slides/slide994.xml" ContentType="application/vnd.openxmlformats-officedocument.presentationml.slide+xml"/>
  <Override PartName="/ppt/slides/slide995.xml" ContentType="application/vnd.openxmlformats-officedocument.presentationml.slide+xml"/>
  <Override PartName="/ppt/slides/slide99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 id="623" r:id="rId374"/>
    <p:sldId id="624" r:id="rId375"/>
    <p:sldId id="625" r:id="rId376"/>
    <p:sldId id="626" r:id="rId377"/>
    <p:sldId id="627" r:id="rId378"/>
    <p:sldId id="628" r:id="rId379"/>
    <p:sldId id="629" r:id="rId380"/>
    <p:sldId id="630" r:id="rId381"/>
    <p:sldId id="631" r:id="rId382"/>
    <p:sldId id="632" r:id="rId383"/>
    <p:sldId id="633" r:id="rId384"/>
    <p:sldId id="634" r:id="rId385"/>
    <p:sldId id="635" r:id="rId386"/>
    <p:sldId id="636" r:id="rId387"/>
    <p:sldId id="637" r:id="rId388"/>
    <p:sldId id="638" r:id="rId389"/>
    <p:sldId id="639" r:id="rId390"/>
    <p:sldId id="640" r:id="rId391"/>
    <p:sldId id="641" r:id="rId392"/>
    <p:sldId id="642" r:id="rId393"/>
    <p:sldId id="643" r:id="rId394"/>
    <p:sldId id="644" r:id="rId395"/>
    <p:sldId id="645" r:id="rId396"/>
    <p:sldId id="646" r:id="rId397"/>
    <p:sldId id="647" r:id="rId398"/>
    <p:sldId id="648" r:id="rId399"/>
    <p:sldId id="649" r:id="rId400"/>
    <p:sldId id="650" r:id="rId401"/>
    <p:sldId id="651" r:id="rId402"/>
    <p:sldId id="652" r:id="rId403"/>
    <p:sldId id="653" r:id="rId404"/>
    <p:sldId id="654" r:id="rId405"/>
    <p:sldId id="655" r:id="rId406"/>
    <p:sldId id="656" r:id="rId407"/>
    <p:sldId id="657" r:id="rId408"/>
    <p:sldId id="658" r:id="rId409"/>
    <p:sldId id="659" r:id="rId410"/>
    <p:sldId id="660" r:id="rId411"/>
    <p:sldId id="661" r:id="rId412"/>
    <p:sldId id="662" r:id="rId413"/>
    <p:sldId id="663" r:id="rId414"/>
    <p:sldId id="664" r:id="rId415"/>
    <p:sldId id="665" r:id="rId416"/>
    <p:sldId id="666" r:id="rId417"/>
    <p:sldId id="667" r:id="rId418"/>
    <p:sldId id="668" r:id="rId419"/>
    <p:sldId id="669" r:id="rId420"/>
    <p:sldId id="670" r:id="rId421"/>
    <p:sldId id="671" r:id="rId422"/>
    <p:sldId id="672" r:id="rId423"/>
    <p:sldId id="673" r:id="rId424"/>
    <p:sldId id="674" r:id="rId425"/>
    <p:sldId id="675" r:id="rId426"/>
    <p:sldId id="676" r:id="rId427"/>
    <p:sldId id="677" r:id="rId428"/>
    <p:sldId id="678" r:id="rId429"/>
    <p:sldId id="679" r:id="rId430"/>
    <p:sldId id="680" r:id="rId431"/>
    <p:sldId id="681" r:id="rId432"/>
    <p:sldId id="682" r:id="rId433"/>
    <p:sldId id="683" r:id="rId434"/>
    <p:sldId id="684" r:id="rId435"/>
    <p:sldId id="685" r:id="rId436"/>
    <p:sldId id="686" r:id="rId437"/>
    <p:sldId id="687" r:id="rId438"/>
    <p:sldId id="688" r:id="rId439"/>
    <p:sldId id="689" r:id="rId440"/>
    <p:sldId id="690" r:id="rId441"/>
    <p:sldId id="691" r:id="rId442"/>
    <p:sldId id="692" r:id="rId443"/>
    <p:sldId id="693" r:id="rId444"/>
    <p:sldId id="694" r:id="rId445"/>
    <p:sldId id="695" r:id="rId446"/>
    <p:sldId id="696" r:id="rId447"/>
    <p:sldId id="697" r:id="rId448"/>
    <p:sldId id="698" r:id="rId449"/>
    <p:sldId id="699" r:id="rId450"/>
    <p:sldId id="700" r:id="rId451"/>
    <p:sldId id="701" r:id="rId452"/>
    <p:sldId id="702" r:id="rId453"/>
    <p:sldId id="703" r:id="rId454"/>
    <p:sldId id="704" r:id="rId455"/>
    <p:sldId id="705" r:id="rId456"/>
    <p:sldId id="706" r:id="rId457"/>
    <p:sldId id="707" r:id="rId458"/>
    <p:sldId id="708" r:id="rId459"/>
    <p:sldId id="709" r:id="rId460"/>
    <p:sldId id="710" r:id="rId461"/>
    <p:sldId id="711" r:id="rId462"/>
    <p:sldId id="712" r:id="rId463"/>
    <p:sldId id="713" r:id="rId464"/>
    <p:sldId id="714" r:id="rId465"/>
    <p:sldId id="715" r:id="rId466"/>
    <p:sldId id="716" r:id="rId467"/>
    <p:sldId id="717" r:id="rId468"/>
    <p:sldId id="718" r:id="rId469"/>
    <p:sldId id="719" r:id="rId470"/>
    <p:sldId id="720" r:id="rId471"/>
    <p:sldId id="721" r:id="rId472"/>
    <p:sldId id="722" r:id="rId473"/>
    <p:sldId id="723" r:id="rId474"/>
    <p:sldId id="724" r:id="rId475"/>
    <p:sldId id="725" r:id="rId476"/>
    <p:sldId id="726" r:id="rId477"/>
    <p:sldId id="727" r:id="rId478"/>
    <p:sldId id="728" r:id="rId479"/>
    <p:sldId id="729" r:id="rId480"/>
    <p:sldId id="730" r:id="rId481"/>
    <p:sldId id="731" r:id="rId482"/>
    <p:sldId id="732" r:id="rId483"/>
    <p:sldId id="733" r:id="rId484"/>
    <p:sldId id="734" r:id="rId485"/>
    <p:sldId id="735" r:id="rId486"/>
    <p:sldId id="736" r:id="rId487"/>
    <p:sldId id="737" r:id="rId488"/>
    <p:sldId id="738" r:id="rId489"/>
    <p:sldId id="739" r:id="rId490"/>
    <p:sldId id="740" r:id="rId491"/>
    <p:sldId id="741" r:id="rId492"/>
    <p:sldId id="742" r:id="rId493"/>
    <p:sldId id="743" r:id="rId494"/>
    <p:sldId id="744" r:id="rId495"/>
    <p:sldId id="745" r:id="rId496"/>
    <p:sldId id="746" r:id="rId497"/>
    <p:sldId id="747" r:id="rId498"/>
    <p:sldId id="748" r:id="rId499"/>
    <p:sldId id="749" r:id="rId500"/>
    <p:sldId id="750" r:id="rId501"/>
    <p:sldId id="751" r:id="rId502"/>
    <p:sldId id="752" r:id="rId503"/>
    <p:sldId id="753" r:id="rId504"/>
    <p:sldId id="754" r:id="rId505"/>
    <p:sldId id="755" r:id="rId506"/>
    <p:sldId id="756" r:id="rId507"/>
    <p:sldId id="757" r:id="rId508"/>
    <p:sldId id="758" r:id="rId509"/>
    <p:sldId id="759" r:id="rId510"/>
    <p:sldId id="760" r:id="rId511"/>
    <p:sldId id="761" r:id="rId512"/>
    <p:sldId id="762" r:id="rId513"/>
    <p:sldId id="763" r:id="rId514"/>
    <p:sldId id="764" r:id="rId515"/>
    <p:sldId id="765" r:id="rId516"/>
    <p:sldId id="766" r:id="rId517"/>
    <p:sldId id="767" r:id="rId518"/>
    <p:sldId id="768" r:id="rId519"/>
    <p:sldId id="769" r:id="rId520"/>
    <p:sldId id="770" r:id="rId521"/>
    <p:sldId id="771" r:id="rId522"/>
    <p:sldId id="772" r:id="rId523"/>
    <p:sldId id="773" r:id="rId524"/>
    <p:sldId id="774" r:id="rId525"/>
    <p:sldId id="775" r:id="rId526"/>
    <p:sldId id="776" r:id="rId527"/>
    <p:sldId id="777" r:id="rId528"/>
    <p:sldId id="778" r:id="rId529"/>
    <p:sldId id="779" r:id="rId530"/>
    <p:sldId id="780" r:id="rId531"/>
    <p:sldId id="781" r:id="rId532"/>
    <p:sldId id="782" r:id="rId533"/>
    <p:sldId id="783" r:id="rId534"/>
    <p:sldId id="784" r:id="rId535"/>
    <p:sldId id="785" r:id="rId536"/>
    <p:sldId id="786" r:id="rId537"/>
    <p:sldId id="787" r:id="rId538"/>
    <p:sldId id="788" r:id="rId539"/>
    <p:sldId id="789" r:id="rId540"/>
    <p:sldId id="790" r:id="rId541"/>
    <p:sldId id="791" r:id="rId542"/>
    <p:sldId id="792" r:id="rId543"/>
    <p:sldId id="793" r:id="rId544"/>
    <p:sldId id="794" r:id="rId545"/>
    <p:sldId id="795" r:id="rId546"/>
    <p:sldId id="796" r:id="rId547"/>
    <p:sldId id="797" r:id="rId548"/>
    <p:sldId id="798" r:id="rId549"/>
    <p:sldId id="799" r:id="rId550"/>
    <p:sldId id="800" r:id="rId551"/>
    <p:sldId id="801" r:id="rId552"/>
    <p:sldId id="802" r:id="rId553"/>
    <p:sldId id="803" r:id="rId554"/>
    <p:sldId id="804" r:id="rId555"/>
    <p:sldId id="805" r:id="rId556"/>
    <p:sldId id="806" r:id="rId557"/>
    <p:sldId id="807" r:id="rId558"/>
    <p:sldId id="808" r:id="rId559"/>
    <p:sldId id="809" r:id="rId560"/>
    <p:sldId id="810" r:id="rId561"/>
    <p:sldId id="811" r:id="rId562"/>
    <p:sldId id="812" r:id="rId563"/>
    <p:sldId id="813" r:id="rId564"/>
    <p:sldId id="814" r:id="rId565"/>
    <p:sldId id="815" r:id="rId566"/>
    <p:sldId id="816" r:id="rId567"/>
    <p:sldId id="817" r:id="rId568"/>
    <p:sldId id="818" r:id="rId569"/>
    <p:sldId id="819" r:id="rId570"/>
    <p:sldId id="820" r:id="rId571"/>
    <p:sldId id="821" r:id="rId572"/>
    <p:sldId id="822" r:id="rId573"/>
    <p:sldId id="823" r:id="rId574"/>
    <p:sldId id="824" r:id="rId575"/>
    <p:sldId id="825" r:id="rId576"/>
    <p:sldId id="826" r:id="rId577"/>
    <p:sldId id="827" r:id="rId578"/>
    <p:sldId id="828" r:id="rId579"/>
    <p:sldId id="829" r:id="rId580"/>
    <p:sldId id="830" r:id="rId581"/>
    <p:sldId id="831" r:id="rId582"/>
    <p:sldId id="832" r:id="rId583"/>
    <p:sldId id="833" r:id="rId584"/>
    <p:sldId id="834" r:id="rId585"/>
    <p:sldId id="835" r:id="rId586"/>
    <p:sldId id="836" r:id="rId587"/>
    <p:sldId id="837" r:id="rId588"/>
    <p:sldId id="838" r:id="rId589"/>
    <p:sldId id="839" r:id="rId590"/>
    <p:sldId id="840" r:id="rId591"/>
    <p:sldId id="841" r:id="rId592"/>
    <p:sldId id="842" r:id="rId593"/>
    <p:sldId id="843" r:id="rId594"/>
    <p:sldId id="844" r:id="rId595"/>
    <p:sldId id="845" r:id="rId596"/>
    <p:sldId id="846" r:id="rId597"/>
    <p:sldId id="847" r:id="rId598"/>
    <p:sldId id="848" r:id="rId599"/>
    <p:sldId id="849" r:id="rId600"/>
    <p:sldId id="850" r:id="rId601"/>
    <p:sldId id="851" r:id="rId602"/>
    <p:sldId id="852" r:id="rId603"/>
    <p:sldId id="853" r:id="rId604"/>
    <p:sldId id="854" r:id="rId605"/>
    <p:sldId id="855" r:id="rId606"/>
    <p:sldId id="856" r:id="rId607"/>
    <p:sldId id="857" r:id="rId608"/>
    <p:sldId id="858" r:id="rId609"/>
    <p:sldId id="859" r:id="rId610"/>
    <p:sldId id="860" r:id="rId611"/>
    <p:sldId id="861" r:id="rId612"/>
    <p:sldId id="862" r:id="rId613"/>
    <p:sldId id="863" r:id="rId614"/>
    <p:sldId id="864" r:id="rId615"/>
    <p:sldId id="865" r:id="rId616"/>
    <p:sldId id="866" r:id="rId617"/>
    <p:sldId id="867" r:id="rId618"/>
    <p:sldId id="868" r:id="rId619"/>
    <p:sldId id="869" r:id="rId620"/>
    <p:sldId id="870" r:id="rId621"/>
    <p:sldId id="871" r:id="rId622"/>
    <p:sldId id="872" r:id="rId623"/>
    <p:sldId id="873" r:id="rId624"/>
    <p:sldId id="874" r:id="rId625"/>
    <p:sldId id="875" r:id="rId626"/>
    <p:sldId id="876" r:id="rId627"/>
    <p:sldId id="877" r:id="rId628"/>
    <p:sldId id="878" r:id="rId629"/>
    <p:sldId id="879" r:id="rId630"/>
    <p:sldId id="880" r:id="rId631"/>
    <p:sldId id="881" r:id="rId632"/>
    <p:sldId id="882" r:id="rId633"/>
    <p:sldId id="883" r:id="rId634"/>
    <p:sldId id="884" r:id="rId635"/>
    <p:sldId id="885" r:id="rId636"/>
    <p:sldId id="886" r:id="rId637"/>
    <p:sldId id="887" r:id="rId638"/>
    <p:sldId id="888" r:id="rId639"/>
    <p:sldId id="889" r:id="rId640"/>
    <p:sldId id="890" r:id="rId641"/>
    <p:sldId id="891" r:id="rId642"/>
    <p:sldId id="892" r:id="rId643"/>
    <p:sldId id="893" r:id="rId644"/>
    <p:sldId id="894" r:id="rId645"/>
    <p:sldId id="895" r:id="rId646"/>
    <p:sldId id="896" r:id="rId647"/>
    <p:sldId id="897" r:id="rId648"/>
    <p:sldId id="898" r:id="rId649"/>
    <p:sldId id="899" r:id="rId650"/>
    <p:sldId id="900" r:id="rId651"/>
    <p:sldId id="901" r:id="rId652"/>
    <p:sldId id="902" r:id="rId653"/>
    <p:sldId id="903" r:id="rId654"/>
    <p:sldId id="904" r:id="rId655"/>
    <p:sldId id="905" r:id="rId656"/>
    <p:sldId id="906" r:id="rId657"/>
    <p:sldId id="907" r:id="rId658"/>
    <p:sldId id="908" r:id="rId659"/>
    <p:sldId id="909" r:id="rId660"/>
    <p:sldId id="910" r:id="rId661"/>
    <p:sldId id="911" r:id="rId662"/>
    <p:sldId id="912" r:id="rId663"/>
    <p:sldId id="913" r:id="rId664"/>
    <p:sldId id="914" r:id="rId665"/>
    <p:sldId id="915" r:id="rId666"/>
    <p:sldId id="916" r:id="rId667"/>
    <p:sldId id="917" r:id="rId668"/>
    <p:sldId id="918" r:id="rId669"/>
    <p:sldId id="919" r:id="rId670"/>
    <p:sldId id="920" r:id="rId671"/>
    <p:sldId id="921" r:id="rId672"/>
    <p:sldId id="922" r:id="rId673"/>
    <p:sldId id="923" r:id="rId674"/>
    <p:sldId id="924" r:id="rId675"/>
    <p:sldId id="925" r:id="rId676"/>
    <p:sldId id="926" r:id="rId677"/>
    <p:sldId id="927" r:id="rId678"/>
    <p:sldId id="928" r:id="rId679"/>
    <p:sldId id="929" r:id="rId680"/>
    <p:sldId id="930" r:id="rId681"/>
    <p:sldId id="931" r:id="rId682"/>
    <p:sldId id="932" r:id="rId683"/>
    <p:sldId id="933" r:id="rId684"/>
    <p:sldId id="934" r:id="rId685"/>
    <p:sldId id="935" r:id="rId686"/>
    <p:sldId id="936" r:id="rId687"/>
    <p:sldId id="937" r:id="rId688"/>
    <p:sldId id="938" r:id="rId689"/>
    <p:sldId id="939" r:id="rId690"/>
    <p:sldId id="940" r:id="rId691"/>
    <p:sldId id="941" r:id="rId692"/>
    <p:sldId id="942" r:id="rId693"/>
    <p:sldId id="943" r:id="rId694"/>
    <p:sldId id="944" r:id="rId695"/>
    <p:sldId id="945" r:id="rId696"/>
    <p:sldId id="946" r:id="rId697"/>
    <p:sldId id="947" r:id="rId698"/>
    <p:sldId id="948" r:id="rId699"/>
    <p:sldId id="949" r:id="rId700"/>
    <p:sldId id="950" r:id="rId701"/>
    <p:sldId id="951" r:id="rId702"/>
    <p:sldId id="952" r:id="rId703"/>
    <p:sldId id="953" r:id="rId704"/>
    <p:sldId id="954" r:id="rId705"/>
    <p:sldId id="955" r:id="rId706"/>
    <p:sldId id="956" r:id="rId707"/>
    <p:sldId id="957" r:id="rId708"/>
    <p:sldId id="958" r:id="rId709"/>
    <p:sldId id="959" r:id="rId710"/>
    <p:sldId id="960" r:id="rId711"/>
    <p:sldId id="961" r:id="rId712"/>
    <p:sldId id="962" r:id="rId713"/>
    <p:sldId id="963" r:id="rId714"/>
    <p:sldId id="964" r:id="rId715"/>
    <p:sldId id="965" r:id="rId716"/>
    <p:sldId id="966" r:id="rId717"/>
    <p:sldId id="967" r:id="rId718"/>
    <p:sldId id="968" r:id="rId719"/>
    <p:sldId id="969" r:id="rId720"/>
    <p:sldId id="970" r:id="rId721"/>
    <p:sldId id="971" r:id="rId722"/>
    <p:sldId id="972" r:id="rId723"/>
    <p:sldId id="973" r:id="rId724"/>
    <p:sldId id="974" r:id="rId725"/>
    <p:sldId id="975" r:id="rId726"/>
    <p:sldId id="976" r:id="rId727"/>
    <p:sldId id="977" r:id="rId728"/>
    <p:sldId id="978" r:id="rId729"/>
    <p:sldId id="979" r:id="rId730"/>
    <p:sldId id="980" r:id="rId731"/>
    <p:sldId id="981" r:id="rId732"/>
    <p:sldId id="982" r:id="rId733"/>
    <p:sldId id="983" r:id="rId734"/>
    <p:sldId id="984" r:id="rId735"/>
    <p:sldId id="985" r:id="rId736"/>
    <p:sldId id="986" r:id="rId737"/>
    <p:sldId id="987" r:id="rId738"/>
    <p:sldId id="988" r:id="rId739"/>
    <p:sldId id="989" r:id="rId740"/>
    <p:sldId id="990" r:id="rId741"/>
    <p:sldId id="991" r:id="rId742"/>
    <p:sldId id="992" r:id="rId743"/>
    <p:sldId id="993" r:id="rId744"/>
    <p:sldId id="994" r:id="rId745"/>
    <p:sldId id="995" r:id="rId746"/>
    <p:sldId id="996" r:id="rId747"/>
    <p:sldId id="997" r:id="rId748"/>
    <p:sldId id="998" r:id="rId749"/>
    <p:sldId id="999" r:id="rId750"/>
    <p:sldId id="1000" r:id="rId751"/>
    <p:sldId id="1001" r:id="rId752"/>
    <p:sldId id="1002" r:id="rId753"/>
    <p:sldId id="1003" r:id="rId754"/>
    <p:sldId id="1004" r:id="rId755"/>
    <p:sldId id="1005" r:id="rId756"/>
    <p:sldId id="1006" r:id="rId757"/>
    <p:sldId id="1007" r:id="rId758"/>
    <p:sldId id="1008" r:id="rId759"/>
    <p:sldId id="1009" r:id="rId760"/>
    <p:sldId id="1010" r:id="rId761"/>
    <p:sldId id="1011" r:id="rId762"/>
    <p:sldId id="1012" r:id="rId763"/>
    <p:sldId id="1013" r:id="rId764"/>
    <p:sldId id="1014" r:id="rId765"/>
    <p:sldId id="1015" r:id="rId766"/>
    <p:sldId id="1016" r:id="rId767"/>
    <p:sldId id="1017" r:id="rId768"/>
    <p:sldId id="1018" r:id="rId769"/>
    <p:sldId id="1019" r:id="rId770"/>
    <p:sldId id="1020" r:id="rId771"/>
    <p:sldId id="1021" r:id="rId772"/>
    <p:sldId id="1022" r:id="rId773"/>
    <p:sldId id="1023" r:id="rId774"/>
    <p:sldId id="1024" r:id="rId775"/>
    <p:sldId id="1025" r:id="rId776"/>
    <p:sldId id="1026" r:id="rId777"/>
    <p:sldId id="1027" r:id="rId778"/>
    <p:sldId id="1028" r:id="rId779"/>
    <p:sldId id="1029" r:id="rId780"/>
    <p:sldId id="1030" r:id="rId781"/>
    <p:sldId id="1031" r:id="rId782"/>
    <p:sldId id="1032" r:id="rId783"/>
    <p:sldId id="1033" r:id="rId784"/>
    <p:sldId id="1034" r:id="rId785"/>
    <p:sldId id="1035" r:id="rId786"/>
    <p:sldId id="1036" r:id="rId787"/>
    <p:sldId id="1037" r:id="rId788"/>
    <p:sldId id="1038" r:id="rId789"/>
    <p:sldId id="1039" r:id="rId790"/>
    <p:sldId id="1040" r:id="rId791"/>
    <p:sldId id="1041" r:id="rId792"/>
    <p:sldId id="1042" r:id="rId793"/>
    <p:sldId id="1043" r:id="rId794"/>
    <p:sldId id="1044" r:id="rId795"/>
    <p:sldId id="1045" r:id="rId796"/>
    <p:sldId id="1046" r:id="rId797"/>
    <p:sldId id="1047" r:id="rId798"/>
    <p:sldId id="1048" r:id="rId799"/>
    <p:sldId id="1049" r:id="rId800"/>
    <p:sldId id="1050" r:id="rId801"/>
    <p:sldId id="1051" r:id="rId802"/>
    <p:sldId id="1052" r:id="rId803"/>
    <p:sldId id="1053" r:id="rId804"/>
    <p:sldId id="1054" r:id="rId805"/>
    <p:sldId id="1055" r:id="rId806"/>
    <p:sldId id="1056" r:id="rId807"/>
    <p:sldId id="1057" r:id="rId808"/>
    <p:sldId id="1058" r:id="rId809"/>
    <p:sldId id="1059" r:id="rId810"/>
    <p:sldId id="1060" r:id="rId811"/>
    <p:sldId id="1061" r:id="rId812"/>
    <p:sldId id="1062" r:id="rId813"/>
    <p:sldId id="1063" r:id="rId814"/>
    <p:sldId id="1064" r:id="rId815"/>
    <p:sldId id="1065" r:id="rId816"/>
    <p:sldId id="1066" r:id="rId817"/>
    <p:sldId id="1067" r:id="rId818"/>
    <p:sldId id="1068" r:id="rId819"/>
    <p:sldId id="1069" r:id="rId820"/>
    <p:sldId id="1070" r:id="rId821"/>
    <p:sldId id="1071" r:id="rId822"/>
    <p:sldId id="1072" r:id="rId823"/>
    <p:sldId id="1073" r:id="rId824"/>
    <p:sldId id="1074" r:id="rId825"/>
    <p:sldId id="1075" r:id="rId826"/>
    <p:sldId id="1076" r:id="rId827"/>
    <p:sldId id="1077" r:id="rId828"/>
    <p:sldId id="1078" r:id="rId829"/>
    <p:sldId id="1079" r:id="rId830"/>
    <p:sldId id="1080" r:id="rId831"/>
    <p:sldId id="1081" r:id="rId832"/>
    <p:sldId id="1082" r:id="rId833"/>
    <p:sldId id="1083" r:id="rId834"/>
    <p:sldId id="1084" r:id="rId835"/>
    <p:sldId id="1085" r:id="rId836"/>
    <p:sldId id="1086" r:id="rId837"/>
    <p:sldId id="1087" r:id="rId838"/>
    <p:sldId id="1088" r:id="rId839"/>
    <p:sldId id="1089" r:id="rId840"/>
    <p:sldId id="1090" r:id="rId841"/>
    <p:sldId id="1091" r:id="rId842"/>
    <p:sldId id="1092" r:id="rId843"/>
    <p:sldId id="1093" r:id="rId844"/>
    <p:sldId id="1094" r:id="rId845"/>
    <p:sldId id="1095" r:id="rId846"/>
    <p:sldId id="1096" r:id="rId847"/>
    <p:sldId id="1097" r:id="rId848"/>
    <p:sldId id="1098" r:id="rId849"/>
    <p:sldId id="1099" r:id="rId850"/>
    <p:sldId id="1100" r:id="rId851"/>
    <p:sldId id="1101" r:id="rId852"/>
    <p:sldId id="1102" r:id="rId853"/>
    <p:sldId id="1103" r:id="rId854"/>
    <p:sldId id="1104" r:id="rId855"/>
    <p:sldId id="1105" r:id="rId856"/>
    <p:sldId id="1106" r:id="rId857"/>
    <p:sldId id="1107" r:id="rId858"/>
    <p:sldId id="1108" r:id="rId859"/>
    <p:sldId id="1109" r:id="rId860"/>
    <p:sldId id="1110" r:id="rId861"/>
    <p:sldId id="1111" r:id="rId862"/>
    <p:sldId id="1112" r:id="rId863"/>
    <p:sldId id="1113" r:id="rId864"/>
    <p:sldId id="1114" r:id="rId865"/>
    <p:sldId id="1115" r:id="rId866"/>
    <p:sldId id="1116" r:id="rId867"/>
    <p:sldId id="1117" r:id="rId868"/>
    <p:sldId id="1118" r:id="rId869"/>
    <p:sldId id="1119" r:id="rId870"/>
    <p:sldId id="1120" r:id="rId871"/>
    <p:sldId id="1121" r:id="rId872"/>
    <p:sldId id="1122" r:id="rId873"/>
    <p:sldId id="1123" r:id="rId874"/>
    <p:sldId id="1124" r:id="rId875"/>
    <p:sldId id="1125" r:id="rId876"/>
    <p:sldId id="1126" r:id="rId877"/>
    <p:sldId id="1127" r:id="rId878"/>
    <p:sldId id="1128" r:id="rId879"/>
    <p:sldId id="1129" r:id="rId880"/>
    <p:sldId id="1130" r:id="rId881"/>
    <p:sldId id="1131" r:id="rId882"/>
    <p:sldId id="1132" r:id="rId883"/>
    <p:sldId id="1133" r:id="rId884"/>
    <p:sldId id="1134" r:id="rId885"/>
    <p:sldId id="1135" r:id="rId886"/>
    <p:sldId id="1136" r:id="rId887"/>
    <p:sldId id="1137" r:id="rId888"/>
    <p:sldId id="1138" r:id="rId889"/>
    <p:sldId id="1139" r:id="rId890"/>
    <p:sldId id="1140" r:id="rId891"/>
    <p:sldId id="1141" r:id="rId892"/>
    <p:sldId id="1142" r:id="rId893"/>
    <p:sldId id="1143" r:id="rId894"/>
    <p:sldId id="1144" r:id="rId895"/>
    <p:sldId id="1145" r:id="rId896"/>
    <p:sldId id="1146" r:id="rId897"/>
    <p:sldId id="1147" r:id="rId898"/>
    <p:sldId id="1148" r:id="rId899"/>
    <p:sldId id="1149" r:id="rId900"/>
    <p:sldId id="1150" r:id="rId901"/>
    <p:sldId id="1151" r:id="rId902"/>
    <p:sldId id="1152" r:id="rId903"/>
    <p:sldId id="1153" r:id="rId904"/>
    <p:sldId id="1154" r:id="rId905"/>
    <p:sldId id="1155" r:id="rId906"/>
    <p:sldId id="1156" r:id="rId907"/>
    <p:sldId id="1157" r:id="rId908"/>
    <p:sldId id="1158" r:id="rId909"/>
    <p:sldId id="1159" r:id="rId910"/>
    <p:sldId id="1160" r:id="rId911"/>
    <p:sldId id="1161" r:id="rId912"/>
    <p:sldId id="1162" r:id="rId913"/>
    <p:sldId id="1163" r:id="rId914"/>
    <p:sldId id="1164" r:id="rId915"/>
    <p:sldId id="1165" r:id="rId916"/>
    <p:sldId id="1166" r:id="rId917"/>
    <p:sldId id="1167" r:id="rId918"/>
    <p:sldId id="1168" r:id="rId919"/>
    <p:sldId id="1169" r:id="rId920"/>
    <p:sldId id="1170" r:id="rId921"/>
    <p:sldId id="1171" r:id="rId922"/>
    <p:sldId id="1172" r:id="rId923"/>
    <p:sldId id="1173" r:id="rId924"/>
    <p:sldId id="1174" r:id="rId925"/>
    <p:sldId id="1175" r:id="rId926"/>
    <p:sldId id="1176" r:id="rId927"/>
    <p:sldId id="1177" r:id="rId928"/>
    <p:sldId id="1178" r:id="rId929"/>
    <p:sldId id="1179" r:id="rId930"/>
    <p:sldId id="1180" r:id="rId931"/>
    <p:sldId id="1181" r:id="rId932"/>
    <p:sldId id="1182" r:id="rId933"/>
    <p:sldId id="1183" r:id="rId934"/>
    <p:sldId id="1184" r:id="rId935"/>
    <p:sldId id="1185" r:id="rId936"/>
    <p:sldId id="1186" r:id="rId937"/>
    <p:sldId id="1187" r:id="rId938"/>
    <p:sldId id="1188" r:id="rId939"/>
    <p:sldId id="1189" r:id="rId940"/>
    <p:sldId id="1190" r:id="rId941"/>
    <p:sldId id="1191" r:id="rId942"/>
    <p:sldId id="1192" r:id="rId943"/>
    <p:sldId id="1193" r:id="rId944"/>
    <p:sldId id="1194" r:id="rId945"/>
    <p:sldId id="1195" r:id="rId946"/>
    <p:sldId id="1196" r:id="rId947"/>
    <p:sldId id="1197" r:id="rId948"/>
    <p:sldId id="1198" r:id="rId949"/>
    <p:sldId id="1199" r:id="rId950"/>
    <p:sldId id="1200" r:id="rId951"/>
    <p:sldId id="1201" r:id="rId952"/>
    <p:sldId id="1202" r:id="rId953"/>
    <p:sldId id="1203" r:id="rId954"/>
    <p:sldId id="1204" r:id="rId955"/>
    <p:sldId id="1205" r:id="rId956"/>
    <p:sldId id="1206" r:id="rId957"/>
    <p:sldId id="1207" r:id="rId958"/>
    <p:sldId id="1208" r:id="rId959"/>
    <p:sldId id="1209" r:id="rId960"/>
    <p:sldId id="1210" r:id="rId961"/>
    <p:sldId id="1211" r:id="rId962"/>
    <p:sldId id="1212" r:id="rId963"/>
    <p:sldId id="1213" r:id="rId964"/>
    <p:sldId id="1214" r:id="rId965"/>
    <p:sldId id="1215" r:id="rId966"/>
    <p:sldId id="1216" r:id="rId967"/>
    <p:sldId id="1217" r:id="rId968"/>
    <p:sldId id="1218" r:id="rId969"/>
    <p:sldId id="1219" r:id="rId970"/>
    <p:sldId id="1220" r:id="rId971"/>
    <p:sldId id="1221" r:id="rId972"/>
    <p:sldId id="1222" r:id="rId973"/>
    <p:sldId id="1223" r:id="rId974"/>
    <p:sldId id="1224" r:id="rId975"/>
    <p:sldId id="1225" r:id="rId976"/>
    <p:sldId id="1226" r:id="rId977"/>
    <p:sldId id="1227" r:id="rId978"/>
    <p:sldId id="1228" r:id="rId979"/>
    <p:sldId id="1229" r:id="rId980"/>
    <p:sldId id="1230" r:id="rId981"/>
    <p:sldId id="1231" r:id="rId982"/>
    <p:sldId id="1232" r:id="rId983"/>
    <p:sldId id="1233" r:id="rId984"/>
    <p:sldId id="1234" r:id="rId985"/>
    <p:sldId id="1235" r:id="rId986"/>
    <p:sldId id="1236" r:id="rId987"/>
    <p:sldId id="1237" r:id="rId988"/>
    <p:sldId id="1238" r:id="rId989"/>
    <p:sldId id="1239" r:id="rId990"/>
    <p:sldId id="1240" r:id="rId991"/>
    <p:sldId id="1241" r:id="rId992"/>
    <p:sldId id="1242" r:id="rId993"/>
    <p:sldId id="1243" r:id="rId994"/>
    <p:sldId id="1244" r:id="rId995"/>
    <p:sldId id="1245" r:id="rId996"/>
    <p:sldId id="1246" r:id="rId997"/>
    <p:sldId id="1247" r:id="rId998"/>
    <p:sldId id="1248" r:id="rId999"/>
    <p:sldId id="1249" r:id="rId1000"/>
    <p:sldId id="1250" r:id="rId1001"/>
    <p:sldId id="1251" r:id="rId100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 Id="rId353" Type="http://schemas.openxmlformats.org/officeDocument/2006/relationships/slide" Target="slides/slide347.xml"/><Relationship Id="rId354" Type="http://schemas.openxmlformats.org/officeDocument/2006/relationships/slide" Target="slides/slide348.xml"/><Relationship Id="rId355" Type="http://schemas.openxmlformats.org/officeDocument/2006/relationships/slide" Target="slides/slide349.xml"/><Relationship Id="rId356" Type="http://schemas.openxmlformats.org/officeDocument/2006/relationships/slide" Target="slides/slide350.xml"/><Relationship Id="rId357" Type="http://schemas.openxmlformats.org/officeDocument/2006/relationships/slide" Target="slides/slide351.xml"/><Relationship Id="rId358" Type="http://schemas.openxmlformats.org/officeDocument/2006/relationships/slide" Target="slides/slide352.xml"/><Relationship Id="rId359" Type="http://schemas.openxmlformats.org/officeDocument/2006/relationships/slide" Target="slides/slide353.xml"/><Relationship Id="rId360" Type="http://schemas.openxmlformats.org/officeDocument/2006/relationships/slide" Target="slides/slide354.xml"/><Relationship Id="rId361" Type="http://schemas.openxmlformats.org/officeDocument/2006/relationships/slide" Target="slides/slide355.xml"/><Relationship Id="rId362" Type="http://schemas.openxmlformats.org/officeDocument/2006/relationships/slide" Target="slides/slide356.xml"/><Relationship Id="rId363" Type="http://schemas.openxmlformats.org/officeDocument/2006/relationships/slide" Target="slides/slide357.xml"/><Relationship Id="rId364" Type="http://schemas.openxmlformats.org/officeDocument/2006/relationships/slide" Target="slides/slide358.xml"/><Relationship Id="rId365" Type="http://schemas.openxmlformats.org/officeDocument/2006/relationships/slide" Target="slides/slide359.xml"/><Relationship Id="rId366" Type="http://schemas.openxmlformats.org/officeDocument/2006/relationships/slide" Target="slides/slide360.xml"/><Relationship Id="rId367" Type="http://schemas.openxmlformats.org/officeDocument/2006/relationships/slide" Target="slides/slide361.xml"/><Relationship Id="rId368" Type="http://schemas.openxmlformats.org/officeDocument/2006/relationships/slide" Target="slides/slide362.xml"/><Relationship Id="rId369" Type="http://schemas.openxmlformats.org/officeDocument/2006/relationships/slide" Target="slides/slide363.xml"/><Relationship Id="rId370" Type="http://schemas.openxmlformats.org/officeDocument/2006/relationships/slide" Target="slides/slide364.xml"/><Relationship Id="rId371" Type="http://schemas.openxmlformats.org/officeDocument/2006/relationships/slide" Target="slides/slide365.xml"/><Relationship Id="rId372" Type="http://schemas.openxmlformats.org/officeDocument/2006/relationships/slide" Target="slides/slide366.xml"/><Relationship Id="rId373" Type="http://schemas.openxmlformats.org/officeDocument/2006/relationships/slide" Target="slides/slide367.xml"/><Relationship Id="rId374" Type="http://schemas.openxmlformats.org/officeDocument/2006/relationships/slide" Target="slides/slide368.xml"/><Relationship Id="rId375" Type="http://schemas.openxmlformats.org/officeDocument/2006/relationships/slide" Target="slides/slide369.xml"/><Relationship Id="rId376" Type="http://schemas.openxmlformats.org/officeDocument/2006/relationships/slide" Target="slides/slide370.xml"/><Relationship Id="rId377" Type="http://schemas.openxmlformats.org/officeDocument/2006/relationships/slide" Target="slides/slide371.xml"/><Relationship Id="rId378" Type="http://schemas.openxmlformats.org/officeDocument/2006/relationships/slide" Target="slides/slide372.xml"/><Relationship Id="rId379" Type="http://schemas.openxmlformats.org/officeDocument/2006/relationships/slide" Target="slides/slide373.xml"/><Relationship Id="rId380" Type="http://schemas.openxmlformats.org/officeDocument/2006/relationships/slide" Target="slides/slide374.xml"/><Relationship Id="rId381" Type="http://schemas.openxmlformats.org/officeDocument/2006/relationships/slide" Target="slides/slide375.xml"/><Relationship Id="rId382" Type="http://schemas.openxmlformats.org/officeDocument/2006/relationships/slide" Target="slides/slide376.xml"/><Relationship Id="rId383" Type="http://schemas.openxmlformats.org/officeDocument/2006/relationships/slide" Target="slides/slide377.xml"/><Relationship Id="rId384" Type="http://schemas.openxmlformats.org/officeDocument/2006/relationships/slide" Target="slides/slide378.xml"/><Relationship Id="rId385" Type="http://schemas.openxmlformats.org/officeDocument/2006/relationships/slide" Target="slides/slide379.xml"/><Relationship Id="rId386" Type="http://schemas.openxmlformats.org/officeDocument/2006/relationships/slide" Target="slides/slide380.xml"/><Relationship Id="rId387" Type="http://schemas.openxmlformats.org/officeDocument/2006/relationships/slide" Target="slides/slide381.xml"/><Relationship Id="rId388" Type="http://schemas.openxmlformats.org/officeDocument/2006/relationships/slide" Target="slides/slide382.xml"/><Relationship Id="rId389" Type="http://schemas.openxmlformats.org/officeDocument/2006/relationships/slide" Target="slides/slide383.xml"/><Relationship Id="rId390" Type="http://schemas.openxmlformats.org/officeDocument/2006/relationships/slide" Target="slides/slide384.xml"/><Relationship Id="rId391" Type="http://schemas.openxmlformats.org/officeDocument/2006/relationships/slide" Target="slides/slide385.xml"/><Relationship Id="rId392" Type="http://schemas.openxmlformats.org/officeDocument/2006/relationships/slide" Target="slides/slide386.xml"/><Relationship Id="rId393" Type="http://schemas.openxmlformats.org/officeDocument/2006/relationships/slide" Target="slides/slide387.xml"/><Relationship Id="rId394" Type="http://schemas.openxmlformats.org/officeDocument/2006/relationships/slide" Target="slides/slide388.xml"/><Relationship Id="rId395" Type="http://schemas.openxmlformats.org/officeDocument/2006/relationships/slide" Target="slides/slide389.xml"/><Relationship Id="rId396" Type="http://schemas.openxmlformats.org/officeDocument/2006/relationships/slide" Target="slides/slide390.xml"/><Relationship Id="rId397" Type="http://schemas.openxmlformats.org/officeDocument/2006/relationships/slide" Target="slides/slide391.xml"/><Relationship Id="rId398" Type="http://schemas.openxmlformats.org/officeDocument/2006/relationships/slide" Target="slides/slide392.xml"/><Relationship Id="rId399" Type="http://schemas.openxmlformats.org/officeDocument/2006/relationships/slide" Target="slides/slide393.xml"/><Relationship Id="rId400" Type="http://schemas.openxmlformats.org/officeDocument/2006/relationships/slide" Target="slides/slide394.xml"/><Relationship Id="rId401" Type="http://schemas.openxmlformats.org/officeDocument/2006/relationships/slide" Target="slides/slide395.xml"/><Relationship Id="rId402" Type="http://schemas.openxmlformats.org/officeDocument/2006/relationships/slide" Target="slides/slide396.xml"/><Relationship Id="rId403" Type="http://schemas.openxmlformats.org/officeDocument/2006/relationships/slide" Target="slides/slide397.xml"/><Relationship Id="rId404" Type="http://schemas.openxmlformats.org/officeDocument/2006/relationships/slide" Target="slides/slide398.xml"/><Relationship Id="rId405" Type="http://schemas.openxmlformats.org/officeDocument/2006/relationships/slide" Target="slides/slide399.xml"/><Relationship Id="rId406" Type="http://schemas.openxmlformats.org/officeDocument/2006/relationships/slide" Target="slides/slide400.xml"/><Relationship Id="rId407" Type="http://schemas.openxmlformats.org/officeDocument/2006/relationships/slide" Target="slides/slide401.xml"/><Relationship Id="rId408" Type="http://schemas.openxmlformats.org/officeDocument/2006/relationships/slide" Target="slides/slide402.xml"/><Relationship Id="rId409" Type="http://schemas.openxmlformats.org/officeDocument/2006/relationships/slide" Target="slides/slide403.xml"/><Relationship Id="rId410" Type="http://schemas.openxmlformats.org/officeDocument/2006/relationships/slide" Target="slides/slide404.xml"/><Relationship Id="rId411" Type="http://schemas.openxmlformats.org/officeDocument/2006/relationships/slide" Target="slides/slide405.xml"/><Relationship Id="rId412" Type="http://schemas.openxmlformats.org/officeDocument/2006/relationships/slide" Target="slides/slide406.xml"/><Relationship Id="rId413" Type="http://schemas.openxmlformats.org/officeDocument/2006/relationships/slide" Target="slides/slide407.xml"/><Relationship Id="rId414" Type="http://schemas.openxmlformats.org/officeDocument/2006/relationships/slide" Target="slides/slide408.xml"/><Relationship Id="rId415" Type="http://schemas.openxmlformats.org/officeDocument/2006/relationships/slide" Target="slides/slide409.xml"/><Relationship Id="rId416" Type="http://schemas.openxmlformats.org/officeDocument/2006/relationships/slide" Target="slides/slide410.xml"/><Relationship Id="rId417" Type="http://schemas.openxmlformats.org/officeDocument/2006/relationships/slide" Target="slides/slide411.xml"/><Relationship Id="rId418" Type="http://schemas.openxmlformats.org/officeDocument/2006/relationships/slide" Target="slides/slide412.xml"/><Relationship Id="rId419" Type="http://schemas.openxmlformats.org/officeDocument/2006/relationships/slide" Target="slides/slide413.xml"/><Relationship Id="rId420" Type="http://schemas.openxmlformats.org/officeDocument/2006/relationships/slide" Target="slides/slide414.xml"/><Relationship Id="rId421" Type="http://schemas.openxmlformats.org/officeDocument/2006/relationships/slide" Target="slides/slide415.xml"/><Relationship Id="rId422" Type="http://schemas.openxmlformats.org/officeDocument/2006/relationships/slide" Target="slides/slide416.xml"/><Relationship Id="rId423" Type="http://schemas.openxmlformats.org/officeDocument/2006/relationships/slide" Target="slides/slide417.xml"/><Relationship Id="rId424" Type="http://schemas.openxmlformats.org/officeDocument/2006/relationships/slide" Target="slides/slide418.xml"/><Relationship Id="rId425" Type="http://schemas.openxmlformats.org/officeDocument/2006/relationships/slide" Target="slides/slide419.xml"/><Relationship Id="rId426" Type="http://schemas.openxmlformats.org/officeDocument/2006/relationships/slide" Target="slides/slide420.xml"/><Relationship Id="rId427" Type="http://schemas.openxmlformats.org/officeDocument/2006/relationships/slide" Target="slides/slide421.xml"/><Relationship Id="rId428" Type="http://schemas.openxmlformats.org/officeDocument/2006/relationships/slide" Target="slides/slide422.xml"/><Relationship Id="rId429" Type="http://schemas.openxmlformats.org/officeDocument/2006/relationships/slide" Target="slides/slide423.xml"/><Relationship Id="rId430" Type="http://schemas.openxmlformats.org/officeDocument/2006/relationships/slide" Target="slides/slide424.xml"/><Relationship Id="rId431" Type="http://schemas.openxmlformats.org/officeDocument/2006/relationships/slide" Target="slides/slide425.xml"/><Relationship Id="rId432" Type="http://schemas.openxmlformats.org/officeDocument/2006/relationships/slide" Target="slides/slide426.xml"/><Relationship Id="rId433" Type="http://schemas.openxmlformats.org/officeDocument/2006/relationships/slide" Target="slides/slide427.xml"/><Relationship Id="rId434" Type="http://schemas.openxmlformats.org/officeDocument/2006/relationships/slide" Target="slides/slide428.xml"/><Relationship Id="rId435" Type="http://schemas.openxmlformats.org/officeDocument/2006/relationships/slide" Target="slides/slide429.xml"/><Relationship Id="rId436" Type="http://schemas.openxmlformats.org/officeDocument/2006/relationships/slide" Target="slides/slide430.xml"/><Relationship Id="rId437" Type="http://schemas.openxmlformats.org/officeDocument/2006/relationships/slide" Target="slides/slide431.xml"/><Relationship Id="rId438" Type="http://schemas.openxmlformats.org/officeDocument/2006/relationships/slide" Target="slides/slide432.xml"/><Relationship Id="rId439" Type="http://schemas.openxmlformats.org/officeDocument/2006/relationships/slide" Target="slides/slide433.xml"/><Relationship Id="rId440" Type="http://schemas.openxmlformats.org/officeDocument/2006/relationships/slide" Target="slides/slide434.xml"/><Relationship Id="rId441" Type="http://schemas.openxmlformats.org/officeDocument/2006/relationships/slide" Target="slides/slide435.xml"/><Relationship Id="rId442" Type="http://schemas.openxmlformats.org/officeDocument/2006/relationships/slide" Target="slides/slide436.xml"/><Relationship Id="rId443" Type="http://schemas.openxmlformats.org/officeDocument/2006/relationships/slide" Target="slides/slide437.xml"/><Relationship Id="rId444" Type="http://schemas.openxmlformats.org/officeDocument/2006/relationships/slide" Target="slides/slide438.xml"/><Relationship Id="rId445" Type="http://schemas.openxmlformats.org/officeDocument/2006/relationships/slide" Target="slides/slide439.xml"/><Relationship Id="rId446" Type="http://schemas.openxmlformats.org/officeDocument/2006/relationships/slide" Target="slides/slide440.xml"/><Relationship Id="rId447" Type="http://schemas.openxmlformats.org/officeDocument/2006/relationships/slide" Target="slides/slide441.xml"/><Relationship Id="rId448" Type="http://schemas.openxmlformats.org/officeDocument/2006/relationships/slide" Target="slides/slide442.xml"/><Relationship Id="rId449" Type="http://schemas.openxmlformats.org/officeDocument/2006/relationships/slide" Target="slides/slide443.xml"/><Relationship Id="rId450" Type="http://schemas.openxmlformats.org/officeDocument/2006/relationships/slide" Target="slides/slide444.xml"/><Relationship Id="rId451" Type="http://schemas.openxmlformats.org/officeDocument/2006/relationships/slide" Target="slides/slide445.xml"/><Relationship Id="rId452" Type="http://schemas.openxmlformats.org/officeDocument/2006/relationships/slide" Target="slides/slide446.xml"/><Relationship Id="rId453" Type="http://schemas.openxmlformats.org/officeDocument/2006/relationships/slide" Target="slides/slide447.xml"/><Relationship Id="rId454" Type="http://schemas.openxmlformats.org/officeDocument/2006/relationships/slide" Target="slides/slide448.xml"/><Relationship Id="rId455" Type="http://schemas.openxmlformats.org/officeDocument/2006/relationships/slide" Target="slides/slide449.xml"/><Relationship Id="rId456" Type="http://schemas.openxmlformats.org/officeDocument/2006/relationships/slide" Target="slides/slide450.xml"/><Relationship Id="rId457" Type="http://schemas.openxmlformats.org/officeDocument/2006/relationships/slide" Target="slides/slide451.xml"/><Relationship Id="rId458" Type="http://schemas.openxmlformats.org/officeDocument/2006/relationships/slide" Target="slides/slide452.xml"/><Relationship Id="rId459" Type="http://schemas.openxmlformats.org/officeDocument/2006/relationships/slide" Target="slides/slide453.xml"/><Relationship Id="rId460" Type="http://schemas.openxmlformats.org/officeDocument/2006/relationships/slide" Target="slides/slide454.xml"/><Relationship Id="rId461" Type="http://schemas.openxmlformats.org/officeDocument/2006/relationships/slide" Target="slides/slide455.xml"/><Relationship Id="rId462" Type="http://schemas.openxmlformats.org/officeDocument/2006/relationships/slide" Target="slides/slide456.xml"/><Relationship Id="rId463" Type="http://schemas.openxmlformats.org/officeDocument/2006/relationships/slide" Target="slides/slide457.xml"/><Relationship Id="rId464" Type="http://schemas.openxmlformats.org/officeDocument/2006/relationships/slide" Target="slides/slide458.xml"/><Relationship Id="rId465" Type="http://schemas.openxmlformats.org/officeDocument/2006/relationships/slide" Target="slides/slide459.xml"/><Relationship Id="rId466" Type="http://schemas.openxmlformats.org/officeDocument/2006/relationships/slide" Target="slides/slide460.xml"/><Relationship Id="rId467" Type="http://schemas.openxmlformats.org/officeDocument/2006/relationships/slide" Target="slides/slide461.xml"/><Relationship Id="rId468" Type="http://schemas.openxmlformats.org/officeDocument/2006/relationships/slide" Target="slides/slide462.xml"/><Relationship Id="rId469" Type="http://schemas.openxmlformats.org/officeDocument/2006/relationships/slide" Target="slides/slide463.xml"/><Relationship Id="rId470" Type="http://schemas.openxmlformats.org/officeDocument/2006/relationships/slide" Target="slides/slide464.xml"/><Relationship Id="rId471" Type="http://schemas.openxmlformats.org/officeDocument/2006/relationships/slide" Target="slides/slide465.xml"/><Relationship Id="rId472" Type="http://schemas.openxmlformats.org/officeDocument/2006/relationships/slide" Target="slides/slide466.xml"/><Relationship Id="rId473" Type="http://schemas.openxmlformats.org/officeDocument/2006/relationships/slide" Target="slides/slide467.xml"/><Relationship Id="rId474" Type="http://schemas.openxmlformats.org/officeDocument/2006/relationships/slide" Target="slides/slide468.xml"/><Relationship Id="rId475" Type="http://schemas.openxmlformats.org/officeDocument/2006/relationships/slide" Target="slides/slide469.xml"/><Relationship Id="rId476" Type="http://schemas.openxmlformats.org/officeDocument/2006/relationships/slide" Target="slides/slide470.xml"/><Relationship Id="rId477" Type="http://schemas.openxmlformats.org/officeDocument/2006/relationships/slide" Target="slides/slide471.xml"/><Relationship Id="rId478" Type="http://schemas.openxmlformats.org/officeDocument/2006/relationships/slide" Target="slides/slide472.xml"/><Relationship Id="rId479" Type="http://schemas.openxmlformats.org/officeDocument/2006/relationships/slide" Target="slides/slide473.xml"/><Relationship Id="rId480" Type="http://schemas.openxmlformats.org/officeDocument/2006/relationships/slide" Target="slides/slide474.xml"/><Relationship Id="rId481" Type="http://schemas.openxmlformats.org/officeDocument/2006/relationships/slide" Target="slides/slide475.xml"/><Relationship Id="rId482" Type="http://schemas.openxmlformats.org/officeDocument/2006/relationships/slide" Target="slides/slide476.xml"/><Relationship Id="rId483" Type="http://schemas.openxmlformats.org/officeDocument/2006/relationships/slide" Target="slides/slide477.xml"/><Relationship Id="rId484" Type="http://schemas.openxmlformats.org/officeDocument/2006/relationships/slide" Target="slides/slide478.xml"/><Relationship Id="rId485" Type="http://schemas.openxmlformats.org/officeDocument/2006/relationships/slide" Target="slides/slide479.xml"/><Relationship Id="rId486" Type="http://schemas.openxmlformats.org/officeDocument/2006/relationships/slide" Target="slides/slide480.xml"/><Relationship Id="rId487" Type="http://schemas.openxmlformats.org/officeDocument/2006/relationships/slide" Target="slides/slide481.xml"/><Relationship Id="rId488" Type="http://schemas.openxmlformats.org/officeDocument/2006/relationships/slide" Target="slides/slide482.xml"/><Relationship Id="rId489" Type="http://schemas.openxmlformats.org/officeDocument/2006/relationships/slide" Target="slides/slide483.xml"/><Relationship Id="rId490" Type="http://schemas.openxmlformats.org/officeDocument/2006/relationships/slide" Target="slides/slide484.xml"/><Relationship Id="rId491" Type="http://schemas.openxmlformats.org/officeDocument/2006/relationships/slide" Target="slides/slide485.xml"/><Relationship Id="rId492" Type="http://schemas.openxmlformats.org/officeDocument/2006/relationships/slide" Target="slides/slide486.xml"/><Relationship Id="rId493" Type="http://schemas.openxmlformats.org/officeDocument/2006/relationships/slide" Target="slides/slide487.xml"/><Relationship Id="rId494" Type="http://schemas.openxmlformats.org/officeDocument/2006/relationships/slide" Target="slides/slide488.xml"/><Relationship Id="rId495" Type="http://schemas.openxmlformats.org/officeDocument/2006/relationships/slide" Target="slides/slide489.xml"/><Relationship Id="rId496" Type="http://schemas.openxmlformats.org/officeDocument/2006/relationships/slide" Target="slides/slide490.xml"/><Relationship Id="rId497" Type="http://schemas.openxmlformats.org/officeDocument/2006/relationships/slide" Target="slides/slide491.xml"/><Relationship Id="rId498" Type="http://schemas.openxmlformats.org/officeDocument/2006/relationships/slide" Target="slides/slide492.xml"/><Relationship Id="rId499" Type="http://schemas.openxmlformats.org/officeDocument/2006/relationships/slide" Target="slides/slide493.xml"/><Relationship Id="rId500" Type="http://schemas.openxmlformats.org/officeDocument/2006/relationships/slide" Target="slides/slide494.xml"/><Relationship Id="rId501" Type="http://schemas.openxmlformats.org/officeDocument/2006/relationships/slide" Target="slides/slide495.xml"/><Relationship Id="rId502" Type="http://schemas.openxmlformats.org/officeDocument/2006/relationships/slide" Target="slides/slide496.xml"/><Relationship Id="rId503" Type="http://schemas.openxmlformats.org/officeDocument/2006/relationships/slide" Target="slides/slide497.xml"/><Relationship Id="rId504" Type="http://schemas.openxmlformats.org/officeDocument/2006/relationships/slide" Target="slides/slide498.xml"/><Relationship Id="rId505" Type="http://schemas.openxmlformats.org/officeDocument/2006/relationships/slide" Target="slides/slide499.xml"/><Relationship Id="rId506" Type="http://schemas.openxmlformats.org/officeDocument/2006/relationships/slide" Target="slides/slide500.xml"/><Relationship Id="rId507" Type="http://schemas.openxmlformats.org/officeDocument/2006/relationships/slide" Target="slides/slide501.xml"/><Relationship Id="rId508" Type="http://schemas.openxmlformats.org/officeDocument/2006/relationships/slide" Target="slides/slide502.xml"/><Relationship Id="rId509" Type="http://schemas.openxmlformats.org/officeDocument/2006/relationships/slide" Target="slides/slide503.xml"/><Relationship Id="rId510" Type="http://schemas.openxmlformats.org/officeDocument/2006/relationships/slide" Target="slides/slide504.xml"/><Relationship Id="rId511" Type="http://schemas.openxmlformats.org/officeDocument/2006/relationships/slide" Target="slides/slide505.xml"/><Relationship Id="rId512" Type="http://schemas.openxmlformats.org/officeDocument/2006/relationships/slide" Target="slides/slide506.xml"/><Relationship Id="rId513" Type="http://schemas.openxmlformats.org/officeDocument/2006/relationships/slide" Target="slides/slide507.xml"/><Relationship Id="rId514" Type="http://schemas.openxmlformats.org/officeDocument/2006/relationships/slide" Target="slides/slide508.xml"/><Relationship Id="rId515" Type="http://schemas.openxmlformats.org/officeDocument/2006/relationships/slide" Target="slides/slide509.xml"/><Relationship Id="rId516" Type="http://schemas.openxmlformats.org/officeDocument/2006/relationships/slide" Target="slides/slide510.xml"/><Relationship Id="rId517" Type="http://schemas.openxmlformats.org/officeDocument/2006/relationships/slide" Target="slides/slide511.xml"/><Relationship Id="rId518" Type="http://schemas.openxmlformats.org/officeDocument/2006/relationships/slide" Target="slides/slide512.xml"/><Relationship Id="rId519" Type="http://schemas.openxmlformats.org/officeDocument/2006/relationships/slide" Target="slides/slide513.xml"/><Relationship Id="rId520" Type="http://schemas.openxmlformats.org/officeDocument/2006/relationships/slide" Target="slides/slide514.xml"/><Relationship Id="rId521" Type="http://schemas.openxmlformats.org/officeDocument/2006/relationships/slide" Target="slides/slide515.xml"/><Relationship Id="rId522" Type="http://schemas.openxmlformats.org/officeDocument/2006/relationships/slide" Target="slides/slide516.xml"/><Relationship Id="rId523" Type="http://schemas.openxmlformats.org/officeDocument/2006/relationships/slide" Target="slides/slide517.xml"/><Relationship Id="rId524" Type="http://schemas.openxmlformats.org/officeDocument/2006/relationships/slide" Target="slides/slide518.xml"/><Relationship Id="rId525" Type="http://schemas.openxmlformats.org/officeDocument/2006/relationships/slide" Target="slides/slide519.xml"/><Relationship Id="rId526" Type="http://schemas.openxmlformats.org/officeDocument/2006/relationships/slide" Target="slides/slide520.xml"/><Relationship Id="rId527" Type="http://schemas.openxmlformats.org/officeDocument/2006/relationships/slide" Target="slides/slide521.xml"/><Relationship Id="rId528" Type="http://schemas.openxmlformats.org/officeDocument/2006/relationships/slide" Target="slides/slide522.xml"/><Relationship Id="rId529" Type="http://schemas.openxmlformats.org/officeDocument/2006/relationships/slide" Target="slides/slide523.xml"/><Relationship Id="rId530" Type="http://schemas.openxmlformats.org/officeDocument/2006/relationships/slide" Target="slides/slide524.xml"/><Relationship Id="rId531" Type="http://schemas.openxmlformats.org/officeDocument/2006/relationships/slide" Target="slides/slide525.xml"/><Relationship Id="rId532" Type="http://schemas.openxmlformats.org/officeDocument/2006/relationships/slide" Target="slides/slide526.xml"/><Relationship Id="rId533" Type="http://schemas.openxmlformats.org/officeDocument/2006/relationships/slide" Target="slides/slide527.xml"/><Relationship Id="rId534" Type="http://schemas.openxmlformats.org/officeDocument/2006/relationships/slide" Target="slides/slide528.xml"/><Relationship Id="rId535" Type="http://schemas.openxmlformats.org/officeDocument/2006/relationships/slide" Target="slides/slide529.xml"/><Relationship Id="rId536" Type="http://schemas.openxmlformats.org/officeDocument/2006/relationships/slide" Target="slides/slide530.xml"/><Relationship Id="rId537" Type="http://schemas.openxmlformats.org/officeDocument/2006/relationships/slide" Target="slides/slide531.xml"/><Relationship Id="rId538" Type="http://schemas.openxmlformats.org/officeDocument/2006/relationships/slide" Target="slides/slide532.xml"/><Relationship Id="rId539" Type="http://schemas.openxmlformats.org/officeDocument/2006/relationships/slide" Target="slides/slide533.xml"/><Relationship Id="rId540" Type="http://schemas.openxmlformats.org/officeDocument/2006/relationships/slide" Target="slides/slide534.xml"/><Relationship Id="rId541" Type="http://schemas.openxmlformats.org/officeDocument/2006/relationships/slide" Target="slides/slide535.xml"/><Relationship Id="rId542" Type="http://schemas.openxmlformats.org/officeDocument/2006/relationships/slide" Target="slides/slide536.xml"/><Relationship Id="rId543" Type="http://schemas.openxmlformats.org/officeDocument/2006/relationships/slide" Target="slides/slide537.xml"/><Relationship Id="rId544" Type="http://schemas.openxmlformats.org/officeDocument/2006/relationships/slide" Target="slides/slide538.xml"/><Relationship Id="rId545" Type="http://schemas.openxmlformats.org/officeDocument/2006/relationships/slide" Target="slides/slide539.xml"/><Relationship Id="rId546" Type="http://schemas.openxmlformats.org/officeDocument/2006/relationships/slide" Target="slides/slide540.xml"/><Relationship Id="rId547" Type="http://schemas.openxmlformats.org/officeDocument/2006/relationships/slide" Target="slides/slide541.xml"/><Relationship Id="rId548" Type="http://schemas.openxmlformats.org/officeDocument/2006/relationships/slide" Target="slides/slide542.xml"/><Relationship Id="rId549" Type="http://schemas.openxmlformats.org/officeDocument/2006/relationships/slide" Target="slides/slide543.xml"/><Relationship Id="rId550" Type="http://schemas.openxmlformats.org/officeDocument/2006/relationships/slide" Target="slides/slide544.xml"/><Relationship Id="rId551" Type="http://schemas.openxmlformats.org/officeDocument/2006/relationships/slide" Target="slides/slide545.xml"/><Relationship Id="rId552" Type="http://schemas.openxmlformats.org/officeDocument/2006/relationships/slide" Target="slides/slide546.xml"/><Relationship Id="rId553" Type="http://schemas.openxmlformats.org/officeDocument/2006/relationships/slide" Target="slides/slide547.xml"/><Relationship Id="rId554" Type="http://schemas.openxmlformats.org/officeDocument/2006/relationships/slide" Target="slides/slide548.xml"/><Relationship Id="rId555" Type="http://schemas.openxmlformats.org/officeDocument/2006/relationships/slide" Target="slides/slide549.xml"/><Relationship Id="rId556" Type="http://schemas.openxmlformats.org/officeDocument/2006/relationships/slide" Target="slides/slide550.xml"/><Relationship Id="rId557" Type="http://schemas.openxmlformats.org/officeDocument/2006/relationships/slide" Target="slides/slide551.xml"/><Relationship Id="rId558" Type="http://schemas.openxmlformats.org/officeDocument/2006/relationships/slide" Target="slides/slide552.xml"/><Relationship Id="rId559" Type="http://schemas.openxmlformats.org/officeDocument/2006/relationships/slide" Target="slides/slide553.xml"/><Relationship Id="rId560" Type="http://schemas.openxmlformats.org/officeDocument/2006/relationships/slide" Target="slides/slide554.xml"/><Relationship Id="rId561" Type="http://schemas.openxmlformats.org/officeDocument/2006/relationships/slide" Target="slides/slide555.xml"/><Relationship Id="rId562" Type="http://schemas.openxmlformats.org/officeDocument/2006/relationships/slide" Target="slides/slide556.xml"/><Relationship Id="rId563" Type="http://schemas.openxmlformats.org/officeDocument/2006/relationships/slide" Target="slides/slide557.xml"/><Relationship Id="rId564" Type="http://schemas.openxmlformats.org/officeDocument/2006/relationships/slide" Target="slides/slide558.xml"/><Relationship Id="rId565" Type="http://schemas.openxmlformats.org/officeDocument/2006/relationships/slide" Target="slides/slide559.xml"/><Relationship Id="rId566" Type="http://schemas.openxmlformats.org/officeDocument/2006/relationships/slide" Target="slides/slide560.xml"/><Relationship Id="rId567" Type="http://schemas.openxmlformats.org/officeDocument/2006/relationships/slide" Target="slides/slide561.xml"/><Relationship Id="rId568" Type="http://schemas.openxmlformats.org/officeDocument/2006/relationships/slide" Target="slides/slide562.xml"/><Relationship Id="rId569" Type="http://schemas.openxmlformats.org/officeDocument/2006/relationships/slide" Target="slides/slide563.xml"/><Relationship Id="rId570" Type="http://schemas.openxmlformats.org/officeDocument/2006/relationships/slide" Target="slides/slide564.xml"/><Relationship Id="rId571" Type="http://schemas.openxmlformats.org/officeDocument/2006/relationships/slide" Target="slides/slide565.xml"/><Relationship Id="rId572" Type="http://schemas.openxmlformats.org/officeDocument/2006/relationships/slide" Target="slides/slide566.xml"/><Relationship Id="rId573" Type="http://schemas.openxmlformats.org/officeDocument/2006/relationships/slide" Target="slides/slide567.xml"/><Relationship Id="rId574" Type="http://schemas.openxmlformats.org/officeDocument/2006/relationships/slide" Target="slides/slide568.xml"/><Relationship Id="rId575" Type="http://schemas.openxmlformats.org/officeDocument/2006/relationships/slide" Target="slides/slide569.xml"/><Relationship Id="rId576" Type="http://schemas.openxmlformats.org/officeDocument/2006/relationships/slide" Target="slides/slide570.xml"/><Relationship Id="rId577" Type="http://schemas.openxmlformats.org/officeDocument/2006/relationships/slide" Target="slides/slide571.xml"/><Relationship Id="rId578" Type="http://schemas.openxmlformats.org/officeDocument/2006/relationships/slide" Target="slides/slide572.xml"/><Relationship Id="rId579" Type="http://schemas.openxmlformats.org/officeDocument/2006/relationships/slide" Target="slides/slide573.xml"/><Relationship Id="rId580" Type="http://schemas.openxmlformats.org/officeDocument/2006/relationships/slide" Target="slides/slide574.xml"/><Relationship Id="rId581" Type="http://schemas.openxmlformats.org/officeDocument/2006/relationships/slide" Target="slides/slide575.xml"/><Relationship Id="rId582" Type="http://schemas.openxmlformats.org/officeDocument/2006/relationships/slide" Target="slides/slide576.xml"/><Relationship Id="rId583" Type="http://schemas.openxmlformats.org/officeDocument/2006/relationships/slide" Target="slides/slide577.xml"/><Relationship Id="rId584" Type="http://schemas.openxmlformats.org/officeDocument/2006/relationships/slide" Target="slides/slide578.xml"/><Relationship Id="rId585" Type="http://schemas.openxmlformats.org/officeDocument/2006/relationships/slide" Target="slides/slide579.xml"/><Relationship Id="rId586" Type="http://schemas.openxmlformats.org/officeDocument/2006/relationships/slide" Target="slides/slide580.xml"/><Relationship Id="rId587" Type="http://schemas.openxmlformats.org/officeDocument/2006/relationships/slide" Target="slides/slide581.xml"/><Relationship Id="rId588" Type="http://schemas.openxmlformats.org/officeDocument/2006/relationships/slide" Target="slides/slide582.xml"/><Relationship Id="rId589" Type="http://schemas.openxmlformats.org/officeDocument/2006/relationships/slide" Target="slides/slide583.xml"/><Relationship Id="rId590" Type="http://schemas.openxmlformats.org/officeDocument/2006/relationships/slide" Target="slides/slide584.xml"/><Relationship Id="rId591" Type="http://schemas.openxmlformats.org/officeDocument/2006/relationships/slide" Target="slides/slide585.xml"/><Relationship Id="rId592" Type="http://schemas.openxmlformats.org/officeDocument/2006/relationships/slide" Target="slides/slide586.xml"/><Relationship Id="rId593" Type="http://schemas.openxmlformats.org/officeDocument/2006/relationships/slide" Target="slides/slide587.xml"/><Relationship Id="rId594" Type="http://schemas.openxmlformats.org/officeDocument/2006/relationships/slide" Target="slides/slide588.xml"/><Relationship Id="rId595" Type="http://schemas.openxmlformats.org/officeDocument/2006/relationships/slide" Target="slides/slide589.xml"/><Relationship Id="rId596" Type="http://schemas.openxmlformats.org/officeDocument/2006/relationships/slide" Target="slides/slide590.xml"/><Relationship Id="rId597" Type="http://schemas.openxmlformats.org/officeDocument/2006/relationships/slide" Target="slides/slide591.xml"/><Relationship Id="rId598" Type="http://schemas.openxmlformats.org/officeDocument/2006/relationships/slide" Target="slides/slide592.xml"/><Relationship Id="rId599" Type="http://schemas.openxmlformats.org/officeDocument/2006/relationships/slide" Target="slides/slide593.xml"/><Relationship Id="rId600" Type="http://schemas.openxmlformats.org/officeDocument/2006/relationships/slide" Target="slides/slide594.xml"/><Relationship Id="rId601" Type="http://schemas.openxmlformats.org/officeDocument/2006/relationships/slide" Target="slides/slide595.xml"/><Relationship Id="rId602" Type="http://schemas.openxmlformats.org/officeDocument/2006/relationships/slide" Target="slides/slide596.xml"/><Relationship Id="rId603" Type="http://schemas.openxmlformats.org/officeDocument/2006/relationships/slide" Target="slides/slide597.xml"/><Relationship Id="rId604" Type="http://schemas.openxmlformats.org/officeDocument/2006/relationships/slide" Target="slides/slide598.xml"/><Relationship Id="rId605" Type="http://schemas.openxmlformats.org/officeDocument/2006/relationships/slide" Target="slides/slide599.xml"/><Relationship Id="rId606" Type="http://schemas.openxmlformats.org/officeDocument/2006/relationships/slide" Target="slides/slide600.xml"/><Relationship Id="rId607" Type="http://schemas.openxmlformats.org/officeDocument/2006/relationships/slide" Target="slides/slide601.xml"/><Relationship Id="rId608" Type="http://schemas.openxmlformats.org/officeDocument/2006/relationships/slide" Target="slides/slide602.xml"/><Relationship Id="rId609" Type="http://schemas.openxmlformats.org/officeDocument/2006/relationships/slide" Target="slides/slide603.xml"/><Relationship Id="rId610" Type="http://schemas.openxmlformats.org/officeDocument/2006/relationships/slide" Target="slides/slide604.xml"/><Relationship Id="rId611" Type="http://schemas.openxmlformats.org/officeDocument/2006/relationships/slide" Target="slides/slide605.xml"/><Relationship Id="rId612" Type="http://schemas.openxmlformats.org/officeDocument/2006/relationships/slide" Target="slides/slide606.xml"/><Relationship Id="rId613" Type="http://schemas.openxmlformats.org/officeDocument/2006/relationships/slide" Target="slides/slide607.xml"/><Relationship Id="rId614" Type="http://schemas.openxmlformats.org/officeDocument/2006/relationships/slide" Target="slides/slide608.xml"/><Relationship Id="rId615" Type="http://schemas.openxmlformats.org/officeDocument/2006/relationships/slide" Target="slides/slide609.xml"/><Relationship Id="rId616" Type="http://schemas.openxmlformats.org/officeDocument/2006/relationships/slide" Target="slides/slide610.xml"/><Relationship Id="rId617" Type="http://schemas.openxmlformats.org/officeDocument/2006/relationships/slide" Target="slides/slide611.xml"/><Relationship Id="rId618" Type="http://schemas.openxmlformats.org/officeDocument/2006/relationships/slide" Target="slides/slide612.xml"/><Relationship Id="rId619" Type="http://schemas.openxmlformats.org/officeDocument/2006/relationships/slide" Target="slides/slide613.xml"/><Relationship Id="rId620" Type="http://schemas.openxmlformats.org/officeDocument/2006/relationships/slide" Target="slides/slide614.xml"/><Relationship Id="rId621" Type="http://schemas.openxmlformats.org/officeDocument/2006/relationships/slide" Target="slides/slide615.xml"/><Relationship Id="rId622" Type="http://schemas.openxmlformats.org/officeDocument/2006/relationships/slide" Target="slides/slide616.xml"/><Relationship Id="rId623" Type="http://schemas.openxmlformats.org/officeDocument/2006/relationships/slide" Target="slides/slide617.xml"/><Relationship Id="rId624" Type="http://schemas.openxmlformats.org/officeDocument/2006/relationships/slide" Target="slides/slide618.xml"/><Relationship Id="rId625" Type="http://schemas.openxmlformats.org/officeDocument/2006/relationships/slide" Target="slides/slide619.xml"/><Relationship Id="rId626" Type="http://schemas.openxmlformats.org/officeDocument/2006/relationships/slide" Target="slides/slide620.xml"/><Relationship Id="rId627" Type="http://schemas.openxmlformats.org/officeDocument/2006/relationships/slide" Target="slides/slide621.xml"/><Relationship Id="rId628" Type="http://schemas.openxmlformats.org/officeDocument/2006/relationships/slide" Target="slides/slide622.xml"/><Relationship Id="rId629" Type="http://schemas.openxmlformats.org/officeDocument/2006/relationships/slide" Target="slides/slide623.xml"/><Relationship Id="rId630" Type="http://schemas.openxmlformats.org/officeDocument/2006/relationships/slide" Target="slides/slide624.xml"/><Relationship Id="rId631" Type="http://schemas.openxmlformats.org/officeDocument/2006/relationships/slide" Target="slides/slide625.xml"/><Relationship Id="rId632" Type="http://schemas.openxmlformats.org/officeDocument/2006/relationships/slide" Target="slides/slide626.xml"/><Relationship Id="rId633" Type="http://schemas.openxmlformats.org/officeDocument/2006/relationships/slide" Target="slides/slide627.xml"/><Relationship Id="rId634" Type="http://schemas.openxmlformats.org/officeDocument/2006/relationships/slide" Target="slides/slide628.xml"/><Relationship Id="rId635" Type="http://schemas.openxmlformats.org/officeDocument/2006/relationships/slide" Target="slides/slide629.xml"/><Relationship Id="rId636" Type="http://schemas.openxmlformats.org/officeDocument/2006/relationships/slide" Target="slides/slide630.xml"/><Relationship Id="rId637" Type="http://schemas.openxmlformats.org/officeDocument/2006/relationships/slide" Target="slides/slide631.xml"/><Relationship Id="rId638" Type="http://schemas.openxmlformats.org/officeDocument/2006/relationships/slide" Target="slides/slide632.xml"/><Relationship Id="rId639" Type="http://schemas.openxmlformats.org/officeDocument/2006/relationships/slide" Target="slides/slide633.xml"/><Relationship Id="rId640" Type="http://schemas.openxmlformats.org/officeDocument/2006/relationships/slide" Target="slides/slide634.xml"/><Relationship Id="rId641" Type="http://schemas.openxmlformats.org/officeDocument/2006/relationships/slide" Target="slides/slide635.xml"/><Relationship Id="rId642" Type="http://schemas.openxmlformats.org/officeDocument/2006/relationships/slide" Target="slides/slide636.xml"/><Relationship Id="rId643" Type="http://schemas.openxmlformats.org/officeDocument/2006/relationships/slide" Target="slides/slide637.xml"/><Relationship Id="rId644" Type="http://schemas.openxmlformats.org/officeDocument/2006/relationships/slide" Target="slides/slide638.xml"/><Relationship Id="rId645" Type="http://schemas.openxmlformats.org/officeDocument/2006/relationships/slide" Target="slides/slide639.xml"/><Relationship Id="rId646" Type="http://schemas.openxmlformats.org/officeDocument/2006/relationships/slide" Target="slides/slide640.xml"/><Relationship Id="rId647" Type="http://schemas.openxmlformats.org/officeDocument/2006/relationships/slide" Target="slides/slide641.xml"/><Relationship Id="rId648" Type="http://schemas.openxmlformats.org/officeDocument/2006/relationships/slide" Target="slides/slide642.xml"/><Relationship Id="rId649" Type="http://schemas.openxmlformats.org/officeDocument/2006/relationships/slide" Target="slides/slide643.xml"/><Relationship Id="rId650" Type="http://schemas.openxmlformats.org/officeDocument/2006/relationships/slide" Target="slides/slide644.xml"/><Relationship Id="rId651" Type="http://schemas.openxmlformats.org/officeDocument/2006/relationships/slide" Target="slides/slide645.xml"/><Relationship Id="rId652" Type="http://schemas.openxmlformats.org/officeDocument/2006/relationships/slide" Target="slides/slide646.xml"/><Relationship Id="rId653" Type="http://schemas.openxmlformats.org/officeDocument/2006/relationships/slide" Target="slides/slide647.xml"/><Relationship Id="rId654" Type="http://schemas.openxmlformats.org/officeDocument/2006/relationships/slide" Target="slides/slide648.xml"/><Relationship Id="rId655" Type="http://schemas.openxmlformats.org/officeDocument/2006/relationships/slide" Target="slides/slide649.xml"/><Relationship Id="rId656" Type="http://schemas.openxmlformats.org/officeDocument/2006/relationships/slide" Target="slides/slide650.xml"/><Relationship Id="rId657" Type="http://schemas.openxmlformats.org/officeDocument/2006/relationships/slide" Target="slides/slide651.xml"/><Relationship Id="rId658" Type="http://schemas.openxmlformats.org/officeDocument/2006/relationships/slide" Target="slides/slide652.xml"/><Relationship Id="rId659" Type="http://schemas.openxmlformats.org/officeDocument/2006/relationships/slide" Target="slides/slide653.xml"/><Relationship Id="rId660" Type="http://schemas.openxmlformats.org/officeDocument/2006/relationships/slide" Target="slides/slide654.xml"/><Relationship Id="rId661" Type="http://schemas.openxmlformats.org/officeDocument/2006/relationships/slide" Target="slides/slide655.xml"/><Relationship Id="rId662" Type="http://schemas.openxmlformats.org/officeDocument/2006/relationships/slide" Target="slides/slide656.xml"/><Relationship Id="rId663" Type="http://schemas.openxmlformats.org/officeDocument/2006/relationships/slide" Target="slides/slide657.xml"/><Relationship Id="rId664" Type="http://schemas.openxmlformats.org/officeDocument/2006/relationships/slide" Target="slides/slide658.xml"/><Relationship Id="rId665" Type="http://schemas.openxmlformats.org/officeDocument/2006/relationships/slide" Target="slides/slide659.xml"/><Relationship Id="rId666" Type="http://schemas.openxmlformats.org/officeDocument/2006/relationships/slide" Target="slides/slide660.xml"/><Relationship Id="rId667" Type="http://schemas.openxmlformats.org/officeDocument/2006/relationships/slide" Target="slides/slide661.xml"/><Relationship Id="rId668" Type="http://schemas.openxmlformats.org/officeDocument/2006/relationships/slide" Target="slides/slide662.xml"/><Relationship Id="rId669" Type="http://schemas.openxmlformats.org/officeDocument/2006/relationships/slide" Target="slides/slide663.xml"/><Relationship Id="rId670" Type="http://schemas.openxmlformats.org/officeDocument/2006/relationships/slide" Target="slides/slide664.xml"/><Relationship Id="rId671" Type="http://schemas.openxmlformats.org/officeDocument/2006/relationships/slide" Target="slides/slide665.xml"/><Relationship Id="rId672" Type="http://schemas.openxmlformats.org/officeDocument/2006/relationships/slide" Target="slides/slide666.xml"/><Relationship Id="rId673" Type="http://schemas.openxmlformats.org/officeDocument/2006/relationships/slide" Target="slides/slide667.xml"/><Relationship Id="rId674" Type="http://schemas.openxmlformats.org/officeDocument/2006/relationships/slide" Target="slides/slide668.xml"/><Relationship Id="rId675" Type="http://schemas.openxmlformats.org/officeDocument/2006/relationships/slide" Target="slides/slide669.xml"/><Relationship Id="rId676" Type="http://schemas.openxmlformats.org/officeDocument/2006/relationships/slide" Target="slides/slide670.xml"/><Relationship Id="rId677" Type="http://schemas.openxmlformats.org/officeDocument/2006/relationships/slide" Target="slides/slide671.xml"/><Relationship Id="rId678" Type="http://schemas.openxmlformats.org/officeDocument/2006/relationships/slide" Target="slides/slide672.xml"/><Relationship Id="rId679" Type="http://schemas.openxmlformats.org/officeDocument/2006/relationships/slide" Target="slides/slide673.xml"/><Relationship Id="rId680" Type="http://schemas.openxmlformats.org/officeDocument/2006/relationships/slide" Target="slides/slide674.xml"/><Relationship Id="rId681" Type="http://schemas.openxmlformats.org/officeDocument/2006/relationships/slide" Target="slides/slide675.xml"/><Relationship Id="rId682" Type="http://schemas.openxmlformats.org/officeDocument/2006/relationships/slide" Target="slides/slide676.xml"/><Relationship Id="rId683" Type="http://schemas.openxmlformats.org/officeDocument/2006/relationships/slide" Target="slides/slide677.xml"/><Relationship Id="rId684" Type="http://schemas.openxmlformats.org/officeDocument/2006/relationships/slide" Target="slides/slide678.xml"/><Relationship Id="rId685" Type="http://schemas.openxmlformats.org/officeDocument/2006/relationships/slide" Target="slides/slide679.xml"/><Relationship Id="rId686" Type="http://schemas.openxmlformats.org/officeDocument/2006/relationships/slide" Target="slides/slide680.xml"/><Relationship Id="rId687" Type="http://schemas.openxmlformats.org/officeDocument/2006/relationships/slide" Target="slides/slide681.xml"/><Relationship Id="rId688" Type="http://schemas.openxmlformats.org/officeDocument/2006/relationships/slide" Target="slides/slide682.xml"/><Relationship Id="rId689" Type="http://schemas.openxmlformats.org/officeDocument/2006/relationships/slide" Target="slides/slide683.xml"/><Relationship Id="rId690" Type="http://schemas.openxmlformats.org/officeDocument/2006/relationships/slide" Target="slides/slide684.xml"/><Relationship Id="rId691" Type="http://schemas.openxmlformats.org/officeDocument/2006/relationships/slide" Target="slides/slide685.xml"/><Relationship Id="rId692" Type="http://schemas.openxmlformats.org/officeDocument/2006/relationships/slide" Target="slides/slide686.xml"/><Relationship Id="rId693" Type="http://schemas.openxmlformats.org/officeDocument/2006/relationships/slide" Target="slides/slide687.xml"/><Relationship Id="rId694" Type="http://schemas.openxmlformats.org/officeDocument/2006/relationships/slide" Target="slides/slide688.xml"/><Relationship Id="rId695" Type="http://schemas.openxmlformats.org/officeDocument/2006/relationships/slide" Target="slides/slide689.xml"/><Relationship Id="rId696" Type="http://schemas.openxmlformats.org/officeDocument/2006/relationships/slide" Target="slides/slide690.xml"/><Relationship Id="rId697" Type="http://schemas.openxmlformats.org/officeDocument/2006/relationships/slide" Target="slides/slide691.xml"/><Relationship Id="rId698" Type="http://schemas.openxmlformats.org/officeDocument/2006/relationships/slide" Target="slides/slide692.xml"/><Relationship Id="rId699" Type="http://schemas.openxmlformats.org/officeDocument/2006/relationships/slide" Target="slides/slide693.xml"/><Relationship Id="rId700" Type="http://schemas.openxmlformats.org/officeDocument/2006/relationships/slide" Target="slides/slide694.xml"/><Relationship Id="rId701" Type="http://schemas.openxmlformats.org/officeDocument/2006/relationships/slide" Target="slides/slide695.xml"/><Relationship Id="rId702" Type="http://schemas.openxmlformats.org/officeDocument/2006/relationships/slide" Target="slides/slide696.xml"/><Relationship Id="rId703" Type="http://schemas.openxmlformats.org/officeDocument/2006/relationships/slide" Target="slides/slide697.xml"/><Relationship Id="rId704" Type="http://schemas.openxmlformats.org/officeDocument/2006/relationships/slide" Target="slides/slide698.xml"/><Relationship Id="rId705" Type="http://schemas.openxmlformats.org/officeDocument/2006/relationships/slide" Target="slides/slide699.xml"/><Relationship Id="rId706" Type="http://schemas.openxmlformats.org/officeDocument/2006/relationships/slide" Target="slides/slide700.xml"/><Relationship Id="rId707" Type="http://schemas.openxmlformats.org/officeDocument/2006/relationships/slide" Target="slides/slide701.xml"/><Relationship Id="rId708" Type="http://schemas.openxmlformats.org/officeDocument/2006/relationships/slide" Target="slides/slide702.xml"/><Relationship Id="rId709" Type="http://schemas.openxmlformats.org/officeDocument/2006/relationships/slide" Target="slides/slide703.xml"/><Relationship Id="rId710" Type="http://schemas.openxmlformats.org/officeDocument/2006/relationships/slide" Target="slides/slide704.xml"/><Relationship Id="rId711" Type="http://schemas.openxmlformats.org/officeDocument/2006/relationships/slide" Target="slides/slide705.xml"/><Relationship Id="rId712" Type="http://schemas.openxmlformats.org/officeDocument/2006/relationships/slide" Target="slides/slide706.xml"/><Relationship Id="rId713" Type="http://schemas.openxmlformats.org/officeDocument/2006/relationships/slide" Target="slides/slide707.xml"/><Relationship Id="rId714" Type="http://schemas.openxmlformats.org/officeDocument/2006/relationships/slide" Target="slides/slide708.xml"/><Relationship Id="rId715" Type="http://schemas.openxmlformats.org/officeDocument/2006/relationships/slide" Target="slides/slide709.xml"/><Relationship Id="rId716" Type="http://schemas.openxmlformats.org/officeDocument/2006/relationships/slide" Target="slides/slide710.xml"/><Relationship Id="rId717" Type="http://schemas.openxmlformats.org/officeDocument/2006/relationships/slide" Target="slides/slide711.xml"/><Relationship Id="rId718" Type="http://schemas.openxmlformats.org/officeDocument/2006/relationships/slide" Target="slides/slide712.xml"/><Relationship Id="rId719" Type="http://schemas.openxmlformats.org/officeDocument/2006/relationships/slide" Target="slides/slide713.xml"/><Relationship Id="rId720" Type="http://schemas.openxmlformats.org/officeDocument/2006/relationships/slide" Target="slides/slide714.xml"/><Relationship Id="rId721" Type="http://schemas.openxmlformats.org/officeDocument/2006/relationships/slide" Target="slides/slide715.xml"/><Relationship Id="rId722" Type="http://schemas.openxmlformats.org/officeDocument/2006/relationships/slide" Target="slides/slide716.xml"/><Relationship Id="rId723" Type="http://schemas.openxmlformats.org/officeDocument/2006/relationships/slide" Target="slides/slide717.xml"/><Relationship Id="rId724" Type="http://schemas.openxmlformats.org/officeDocument/2006/relationships/slide" Target="slides/slide718.xml"/><Relationship Id="rId725" Type="http://schemas.openxmlformats.org/officeDocument/2006/relationships/slide" Target="slides/slide719.xml"/><Relationship Id="rId726" Type="http://schemas.openxmlformats.org/officeDocument/2006/relationships/slide" Target="slides/slide720.xml"/><Relationship Id="rId727" Type="http://schemas.openxmlformats.org/officeDocument/2006/relationships/slide" Target="slides/slide721.xml"/><Relationship Id="rId728" Type="http://schemas.openxmlformats.org/officeDocument/2006/relationships/slide" Target="slides/slide722.xml"/><Relationship Id="rId729" Type="http://schemas.openxmlformats.org/officeDocument/2006/relationships/slide" Target="slides/slide723.xml"/><Relationship Id="rId730" Type="http://schemas.openxmlformats.org/officeDocument/2006/relationships/slide" Target="slides/slide724.xml"/><Relationship Id="rId731" Type="http://schemas.openxmlformats.org/officeDocument/2006/relationships/slide" Target="slides/slide725.xml"/><Relationship Id="rId732" Type="http://schemas.openxmlformats.org/officeDocument/2006/relationships/slide" Target="slides/slide726.xml"/><Relationship Id="rId733" Type="http://schemas.openxmlformats.org/officeDocument/2006/relationships/slide" Target="slides/slide727.xml"/><Relationship Id="rId734" Type="http://schemas.openxmlformats.org/officeDocument/2006/relationships/slide" Target="slides/slide728.xml"/><Relationship Id="rId735" Type="http://schemas.openxmlformats.org/officeDocument/2006/relationships/slide" Target="slides/slide729.xml"/><Relationship Id="rId736" Type="http://schemas.openxmlformats.org/officeDocument/2006/relationships/slide" Target="slides/slide730.xml"/><Relationship Id="rId737" Type="http://schemas.openxmlformats.org/officeDocument/2006/relationships/slide" Target="slides/slide731.xml"/><Relationship Id="rId738" Type="http://schemas.openxmlformats.org/officeDocument/2006/relationships/slide" Target="slides/slide732.xml"/><Relationship Id="rId739" Type="http://schemas.openxmlformats.org/officeDocument/2006/relationships/slide" Target="slides/slide733.xml"/><Relationship Id="rId740" Type="http://schemas.openxmlformats.org/officeDocument/2006/relationships/slide" Target="slides/slide734.xml"/><Relationship Id="rId741" Type="http://schemas.openxmlformats.org/officeDocument/2006/relationships/slide" Target="slides/slide735.xml"/><Relationship Id="rId742" Type="http://schemas.openxmlformats.org/officeDocument/2006/relationships/slide" Target="slides/slide736.xml"/><Relationship Id="rId743" Type="http://schemas.openxmlformats.org/officeDocument/2006/relationships/slide" Target="slides/slide737.xml"/><Relationship Id="rId744" Type="http://schemas.openxmlformats.org/officeDocument/2006/relationships/slide" Target="slides/slide738.xml"/><Relationship Id="rId745" Type="http://schemas.openxmlformats.org/officeDocument/2006/relationships/slide" Target="slides/slide739.xml"/><Relationship Id="rId746" Type="http://schemas.openxmlformats.org/officeDocument/2006/relationships/slide" Target="slides/slide740.xml"/><Relationship Id="rId747" Type="http://schemas.openxmlformats.org/officeDocument/2006/relationships/slide" Target="slides/slide741.xml"/><Relationship Id="rId748" Type="http://schemas.openxmlformats.org/officeDocument/2006/relationships/slide" Target="slides/slide742.xml"/><Relationship Id="rId749" Type="http://schemas.openxmlformats.org/officeDocument/2006/relationships/slide" Target="slides/slide743.xml"/><Relationship Id="rId750" Type="http://schemas.openxmlformats.org/officeDocument/2006/relationships/slide" Target="slides/slide744.xml"/><Relationship Id="rId751" Type="http://schemas.openxmlformats.org/officeDocument/2006/relationships/slide" Target="slides/slide745.xml"/><Relationship Id="rId752" Type="http://schemas.openxmlformats.org/officeDocument/2006/relationships/slide" Target="slides/slide746.xml"/><Relationship Id="rId753" Type="http://schemas.openxmlformats.org/officeDocument/2006/relationships/slide" Target="slides/slide747.xml"/><Relationship Id="rId754" Type="http://schemas.openxmlformats.org/officeDocument/2006/relationships/slide" Target="slides/slide748.xml"/><Relationship Id="rId755" Type="http://schemas.openxmlformats.org/officeDocument/2006/relationships/slide" Target="slides/slide749.xml"/><Relationship Id="rId756" Type="http://schemas.openxmlformats.org/officeDocument/2006/relationships/slide" Target="slides/slide750.xml"/><Relationship Id="rId757" Type="http://schemas.openxmlformats.org/officeDocument/2006/relationships/slide" Target="slides/slide751.xml"/><Relationship Id="rId758" Type="http://schemas.openxmlformats.org/officeDocument/2006/relationships/slide" Target="slides/slide752.xml"/><Relationship Id="rId759" Type="http://schemas.openxmlformats.org/officeDocument/2006/relationships/slide" Target="slides/slide753.xml"/><Relationship Id="rId760" Type="http://schemas.openxmlformats.org/officeDocument/2006/relationships/slide" Target="slides/slide754.xml"/><Relationship Id="rId761" Type="http://schemas.openxmlformats.org/officeDocument/2006/relationships/slide" Target="slides/slide755.xml"/><Relationship Id="rId762" Type="http://schemas.openxmlformats.org/officeDocument/2006/relationships/slide" Target="slides/slide756.xml"/><Relationship Id="rId763" Type="http://schemas.openxmlformats.org/officeDocument/2006/relationships/slide" Target="slides/slide757.xml"/><Relationship Id="rId764" Type="http://schemas.openxmlformats.org/officeDocument/2006/relationships/slide" Target="slides/slide758.xml"/><Relationship Id="rId765" Type="http://schemas.openxmlformats.org/officeDocument/2006/relationships/slide" Target="slides/slide759.xml"/><Relationship Id="rId766" Type="http://schemas.openxmlformats.org/officeDocument/2006/relationships/slide" Target="slides/slide760.xml"/><Relationship Id="rId767" Type="http://schemas.openxmlformats.org/officeDocument/2006/relationships/slide" Target="slides/slide761.xml"/><Relationship Id="rId768" Type="http://schemas.openxmlformats.org/officeDocument/2006/relationships/slide" Target="slides/slide762.xml"/><Relationship Id="rId769" Type="http://schemas.openxmlformats.org/officeDocument/2006/relationships/slide" Target="slides/slide763.xml"/><Relationship Id="rId770" Type="http://schemas.openxmlformats.org/officeDocument/2006/relationships/slide" Target="slides/slide764.xml"/><Relationship Id="rId771" Type="http://schemas.openxmlformats.org/officeDocument/2006/relationships/slide" Target="slides/slide765.xml"/><Relationship Id="rId772" Type="http://schemas.openxmlformats.org/officeDocument/2006/relationships/slide" Target="slides/slide766.xml"/><Relationship Id="rId773" Type="http://schemas.openxmlformats.org/officeDocument/2006/relationships/slide" Target="slides/slide767.xml"/><Relationship Id="rId774" Type="http://schemas.openxmlformats.org/officeDocument/2006/relationships/slide" Target="slides/slide768.xml"/><Relationship Id="rId775" Type="http://schemas.openxmlformats.org/officeDocument/2006/relationships/slide" Target="slides/slide769.xml"/><Relationship Id="rId776" Type="http://schemas.openxmlformats.org/officeDocument/2006/relationships/slide" Target="slides/slide770.xml"/><Relationship Id="rId777" Type="http://schemas.openxmlformats.org/officeDocument/2006/relationships/slide" Target="slides/slide771.xml"/><Relationship Id="rId778" Type="http://schemas.openxmlformats.org/officeDocument/2006/relationships/slide" Target="slides/slide772.xml"/><Relationship Id="rId779" Type="http://schemas.openxmlformats.org/officeDocument/2006/relationships/slide" Target="slides/slide773.xml"/><Relationship Id="rId780" Type="http://schemas.openxmlformats.org/officeDocument/2006/relationships/slide" Target="slides/slide774.xml"/><Relationship Id="rId781" Type="http://schemas.openxmlformats.org/officeDocument/2006/relationships/slide" Target="slides/slide775.xml"/><Relationship Id="rId782" Type="http://schemas.openxmlformats.org/officeDocument/2006/relationships/slide" Target="slides/slide776.xml"/><Relationship Id="rId783" Type="http://schemas.openxmlformats.org/officeDocument/2006/relationships/slide" Target="slides/slide777.xml"/><Relationship Id="rId784" Type="http://schemas.openxmlformats.org/officeDocument/2006/relationships/slide" Target="slides/slide778.xml"/><Relationship Id="rId785" Type="http://schemas.openxmlformats.org/officeDocument/2006/relationships/slide" Target="slides/slide779.xml"/><Relationship Id="rId786" Type="http://schemas.openxmlformats.org/officeDocument/2006/relationships/slide" Target="slides/slide780.xml"/><Relationship Id="rId787" Type="http://schemas.openxmlformats.org/officeDocument/2006/relationships/slide" Target="slides/slide781.xml"/><Relationship Id="rId788" Type="http://schemas.openxmlformats.org/officeDocument/2006/relationships/slide" Target="slides/slide782.xml"/><Relationship Id="rId789" Type="http://schemas.openxmlformats.org/officeDocument/2006/relationships/slide" Target="slides/slide783.xml"/><Relationship Id="rId790" Type="http://schemas.openxmlformats.org/officeDocument/2006/relationships/slide" Target="slides/slide784.xml"/><Relationship Id="rId791" Type="http://schemas.openxmlformats.org/officeDocument/2006/relationships/slide" Target="slides/slide785.xml"/><Relationship Id="rId792" Type="http://schemas.openxmlformats.org/officeDocument/2006/relationships/slide" Target="slides/slide786.xml"/><Relationship Id="rId793" Type="http://schemas.openxmlformats.org/officeDocument/2006/relationships/slide" Target="slides/slide787.xml"/><Relationship Id="rId794" Type="http://schemas.openxmlformats.org/officeDocument/2006/relationships/slide" Target="slides/slide788.xml"/><Relationship Id="rId795" Type="http://schemas.openxmlformats.org/officeDocument/2006/relationships/slide" Target="slides/slide789.xml"/><Relationship Id="rId796" Type="http://schemas.openxmlformats.org/officeDocument/2006/relationships/slide" Target="slides/slide790.xml"/><Relationship Id="rId797" Type="http://schemas.openxmlformats.org/officeDocument/2006/relationships/slide" Target="slides/slide791.xml"/><Relationship Id="rId798" Type="http://schemas.openxmlformats.org/officeDocument/2006/relationships/slide" Target="slides/slide792.xml"/><Relationship Id="rId799" Type="http://schemas.openxmlformats.org/officeDocument/2006/relationships/slide" Target="slides/slide793.xml"/><Relationship Id="rId800" Type="http://schemas.openxmlformats.org/officeDocument/2006/relationships/slide" Target="slides/slide794.xml"/><Relationship Id="rId801" Type="http://schemas.openxmlformats.org/officeDocument/2006/relationships/slide" Target="slides/slide795.xml"/><Relationship Id="rId802" Type="http://schemas.openxmlformats.org/officeDocument/2006/relationships/slide" Target="slides/slide796.xml"/><Relationship Id="rId803" Type="http://schemas.openxmlformats.org/officeDocument/2006/relationships/slide" Target="slides/slide797.xml"/><Relationship Id="rId804" Type="http://schemas.openxmlformats.org/officeDocument/2006/relationships/slide" Target="slides/slide798.xml"/><Relationship Id="rId805" Type="http://schemas.openxmlformats.org/officeDocument/2006/relationships/slide" Target="slides/slide799.xml"/><Relationship Id="rId806" Type="http://schemas.openxmlformats.org/officeDocument/2006/relationships/slide" Target="slides/slide800.xml"/><Relationship Id="rId807" Type="http://schemas.openxmlformats.org/officeDocument/2006/relationships/slide" Target="slides/slide801.xml"/><Relationship Id="rId808" Type="http://schemas.openxmlformats.org/officeDocument/2006/relationships/slide" Target="slides/slide802.xml"/><Relationship Id="rId809" Type="http://schemas.openxmlformats.org/officeDocument/2006/relationships/slide" Target="slides/slide803.xml"/><Relationship Id="rId810" Type="http://schemas.openxmlformats.org/officeDocument/2006/relationships/slide" Target="slides/slide804.xml"/><Relationship Id="rId811" Type="http://schemas.openxmlformats.org/officeDocument/2006/relationships/slide" Target="slides/slide805.xml"/><Relationship Id="rId812" Type="http://schemas.openxmlformats.org/officeDocument/2006/relationships/slide" Target="slides/slide806.xml"/><Relationship Id="rId813" Type="http://schemas.openxmlformats.org/officeDocument/2006/relationships/slide" Target="slides/slide807.xml"/><Relationship Id="rId814" Type="http://schemas.openxmlformats.org/officeDocument/2006/relationships/slide" Target="slides/slide808.xml"/><Relationship Id="rId815" Type="http://schemas.openxmlformats.org/officeDocument/2006/relationships/slide" Target="slides/slide809.xml"/><Relationship Id="rId816" Type="http://schemas.openxmlformats.org/officeDocument/2006/relationships/slide" Target="slides/slide810.xml"/><Relationship Id="rId817" Type="http://schemas.openxmlformats.org/officeDocument/2006/relationships/slide" Target="slides/slide811.xml"/><Relationship Id="rId818" Type="http://schemas.openxmlformats.org/officeDocument/2006/relationships/slide" Target="slides/slide812.xml"/><Relationship Id="rId819" Type="http://schemas.openxmlformats.org/officeDocument/2006/relationships/slide" Target="slides/slide813.xml"/><Relationship Id="rId820" Type="http://schemas.openxmlformats.org/officeDocument/2006/relationships/slide" Target="slides/slide814.xml"/><Relationship Id="rId821" Type="http://schemas.openxmlformats.org/officeDocument/2006/relationships/slide" Target="slides/slide815.xml"/><Relationship Id="rId822" Type="http://schemas.openxmlformats.org/officeDocument/2006/relationships/slide" Target="slides/slide816.xml"/><Relationship Id="rId823" Type="http://schemas.openxmlformats.org/officeDocument/2006/relationships/slide" Target="slides/slide817.xml"/><Relationship Id="rId824" Type="http://schemas.openxmlformats.org/officeDocument/2006/relationships/slide" Target="slides/slide818.xml"/><Relationship Id="rId825" Type="http://schemas.openxmlformats.org/officeDocument/2006/relationships/slide" Target="slides/slide819.xml"/><Relationship Id="rId826" Type="http://schemas.openxmlformats.org/officeDocument/2006/relationships/slide" Target="slides/slide820.xml"/><Relationship Id="rId827" Type="http://schemas.openxmlformats.org/officeDocument/2006/relationships/slide" Target="slides/slide821.xml"/><Relationship Id="rId828" Type="http://schemas.openxmlformats.org/officeDocument/2006/relationships/slide" Target="slides/slide822.xml"/><Relationship Id="rId829" Type="http://schemas.openxmlformats.org/officeDocument/2006/relationships/slide" Target="slides/slide823.xml"/><Relationship Id="rId830" Type="http://schemas.openxmlformats.org/officeDocument/2006/relationships/slide" Target="slides/slide824.xml"/><Relationship Id="rId831" Type="http://schemas.openxmlformats.org/officeDocument/2006/relationships/slide" Target="slides/slide825.xml"/><Relationship Id="rId832" Type="http://schemas.openxmlformats.org/officeDocument/2006/relationships/slide" Target="slides/slide826.xml"/><Relationship Id="rId833" Type="http://schemas.openxmlformats.org/officeDocument/2006/relationships/slide" Target="slides/slide827.xml"/><Relationship Id="rId834" Type="http://schemas.openxmlformats.org/officeDocument/2006/relationships/slide" Target="slides/slide828.xml"/><Relationship Id="rId835" Type="http://schemas.openxmlformats.org/officeDocument/2006/relationships/slide" Target="slides/slide829.xml"/><Relationship Id="rId836" Type="http://schemas.openxmlformats.org/officeDocument/2006/relationships/slide" Target="slides/slide830.xml"/><Relationship Id="rId837" Type="http://schemas.openxmlformats.org/officeDocument/2006/relationships/slide" Target="slides/slide831.xml"/><Relationship Id="rId838" Type="http://schemas.openxmlformats.org/officeDocument/2006/relationships/slide" Target="slides/slide832.xml"/><Relationship Id="rId839" Type="http://schemas.openxmlformats.org/officeDocument/2006/relationships/slide" Target="slides/slide833.xml"/><Relationship Id="rId840" Type="http://schemas.openxmlformats.org/officeDocument/2006/relationships/slide" Target="slides/slide834.xml"/><Relationship Id="rId841" Type="http://schemas.openxmlformats.org/officeDocument/2006/relationships/slide" Target="slides/slide835.xml"/><Relationship Id="rId842" Type="http://schemas.openxmlformats.org/officeDocument/2006/relationships/slide" Target="slides/slide836.xml"/><Relationship Id="rId843" Type="http://schemas.openxmlformats.org/officeDocument/2006/relationships/slide" Target="slides/slide837.xml"/><Relationship Id="rId844" Type="http://schemas.openxmlformats.org/officeDocument/2006/relationships/slide" Target="slides/slide838.xml"/><Relationship Id="rId845" Type="http://schemas.openxmlformats.org/officeDocument/2006/relationships/slide" Target="slides/slide839.xml"/><Relationship Id="rId846" Type="http://schemas.openxmlformats.org/officeDocument/2006/relationships/slide" Target="slides/slide840.xml"/><Relationship Id="rId847" Type="http://schemas.openxmlformats.org/officeDocument/2006/relationships/slide" Target="slides/slide841.xml"/><Relationship Id="rId848" Type="http://schemas.openxmlformats.org/officeDocument/2006/relationships/slide" Target="slides/slide842.xml"/><Relationship Id="rId849" Type="http://schemas.openxmlformats.org/officeDocument/2006/relationships/slide" Target="slides/slide843.xml"/><Relationship Id="rId850" Type="http://schemas.openxmlformats.org/officeDocument/2006/relationships/slide" Target="slides/slide844.xml"/><Relationship Id="rId851" Type="http://schemas.openxmlformats.org/officeDocument/2006/relationships/slide" Target="slides/slide845.xml"/><Relationship Id="rId852" Type="http://schemas.openxmlformats.org/officeDocument/2006/relationships/slide" Target="slides/slide846.xml"/><Relationship Id="rId853" Type="http://schemas.openxmlformats.org/officeDocument/2006/relationships/slide" Target="slides/slide847.xml"/><Relationship Id="rId854" Type="http://schemas.openxmlformats.org/officeDocument/2006/relationships/slide" Target="slides/slide848.xml"/><Relationship Id="rId855" Type="http://schemas.openxmlformats.org/officeDocument/2006/relationships/slide" Target="slides/slide849.xml"/><Relationship Id="rId856" Type="http://schemas.openxmlformats.org/officeDocument/2006/relationships/slide" Target="slides/slide850.xml"/><Relationship Id="rId857" Type="http://schemas.openxmlformats.org/officeDocument/2006/relationships/slide" Target="slides/slide851.xml"/><Relationship Id="rId858" Type="http://schemas.openxmlformats.org/officeDocument/2006/relationships/slide" Target="slides/slide852.xml"/><Relationship Id="rId859" Type="http://schemas.openxmlformats.org/officeDocument/2006/relationships/slide" Target="slides/slide853.xml"/><Relationship Id="rId860" Type="http://schemas.openxmlformats.org/officeDocument/2006/relationships/slide" Target="slides/slide854.xml"/><Relationship Id="rId861" Type="http://schemas.openxmlformats.org/officeDocument/2006/relationships/slide" Target="slides/slide855.xml"/><Relationship Id="rId862" Type="http://schemas.openxmlformats.org/officeDocument/2006/relationships/slide" Target="slides/slide856.xml"/><Relationship Id="rId863" Type="http://schemas.openxmlformats.org/officeDocument/2006/relationships/slide" Target="slides/slide857.xml"/><Relationship Id="rId864" Type="http://schemas.openxmlformats.org/officeDocument/2006/relationships/slide" Target="slides/slide858.xml"/><Relationship Id="rId865" Type="http://schemas.openxmlformats.org/officeDocument/2006/relationships/slide" Target="slides/slide859.xml"/><Relationship Id="rId866" Type="http://schemas.openxmlformats.org/officeDocument/2006/relationships/slide" Target="slides/slide860.xml"/><Relationship Id="rId867" Type="http://schemas.openxmlformats.org/officeDocument/2006/relationships/slide" Target="slides/slide861.xml"/><Relationship Id="rId868" Type="http://schemas.openxmlformats.org/officeDocument/2006/relationships/slide" Target="slides/slide862.xml"/><Relationship Id="rId869" Type="http://schemas.openxmlformats.org/officeDocument/2006/relationships/slide" Target="slides/slide863.xml"/><Relationship Id="rId870" Type="http://schemas.openxmlformats.org/officeDocument/2006/relationships/slide" Target="slides/slide864.xml"/><Relationship Id="rId871" Type="http://schemas.openxmlformats.org/officeDocument/2006/relationships/slide" Target="slides/slide865.xml"/><Relationship Id="rId872" Type="http://schemas.openxmlformats.org/officeDocument/2006/relationships/slide" Target="slides/slide866.xml"/><Relationship Id="rId873" Type="http://schemas.openxmlformats.org/officeDocument/2006/relationships/slide" Target="slides/slide867.xml"/><Relationship Id="rId874" Type="http://schemas.openxmlformats.org/officeDocument/2006/relationships/slide" Target="slides/slide868.xml"/><Relationship Id="rId875" Type="http://schemas.openxmlformats.org/officeDocument/2006/relationships/slide" Target="slides/slide869.xml"/><Relationship Id="rId876" Type="http://schemas.openxmlformats.org/officeDocument/2006/relationships/slide" Target="slides/slide870.xml"/><Relationship Id="rId877" Type="http://schemas.openxmlformats.org/officeDocument/2006/relationships/slide" Target="slides/slide871.xml"/><Relationship Id="rId878" Type="http://schemas.openxmlformats.org/officeDocument/2006/relationships/slide" Target="slides/slide872.xml"/><Relationship Id="rId879" Type="http://schemas.openxmlformats.org/officeDocument/2006/relationships/slide" Target="slides/slide873.xml"/><Relationship Id="rId880" Type="http://schemas.openxmlformats.org/officeDocument/2006/relationships/slide" Target="slides/slide874.xml"/><Relationship Id="rId881" Type="http://schemas.openxmlformats.org/officeDocument/2006/relationships/slide" Target="slides/slide875.xml"/><Relationship Id="rId882" Type="http://schemas.openxmlformats.org/officeDocument/2006/relationships/slide" Target="slides/slide876.xml"/><Relationship Id="rId883" Type="http://schemas.openxmlformats.org/officeDocument/2006/relationships/slide" Target="slides/slide877.xml"/><Relationship Id="rId884" Type="http://schemas.openxmlformats.org/officeDocument/2006/relationships/slide" Target="slides/slide878.xml"/><Relationship Id="rId885" Type="http://schemas.openxmlformats.org/officeDocument/2006/relationships/slide" Target="slides/slide879.xml"/><Relationship Id="rId886" Type="http://schemas.openxmlformats.org/officeDocument/2006/relationships/slide" Target="slides/slide880.xml"/><Relationship Id="rId887" Type="http://schemas.openxmlformats.org/officeDocument/2006/relationships/slide" Target="slides/slide881.xml"/><Relationship Id="rId888" Type="http://schemas.openxmlformats.org/officeDocument/2006/relationships/slide" Target="slides/slide882.xml"/><Relationship Id="rId889" Type="http://schemas.openxmlformats.org/officeDocument/2006/relationships/slide" Target="slides/slide883.xml"/><Relationship Id="rId890" Type="http://schemas.openxmlformats.org/officeDocument/2006/relationships/slide" Target="slides/slide884.xml"/><Relationship Id="rId891" Type="http://schemas.openxmlformats.org/officeDocument/2006/relationships/slide" Target="slides/slide885.xml"/><Relationship Id="rId892" Type="http://schemas.openxmlformats.org/officeDocument/2006/relationships/slide" Target="slides/slide886.xml"/><Relationship Id="rId893" Type="http://schemas.openxmlformats.org/officeDocument/2006/relationships/slide" Target="slides/slide887.xml"/><Relationship Id="rId894" Type="http://schemas.openxmlformats.org/officeDocument/2006/relationships/slide" Target="slides/slide888.xml"/><Relationship Id="rId895" Type="http://schemas.openxmlformats.org/officeDocument/2006/relationships/slide" Target="slides/slide889.xml"/><Relationship Id="rId896" Type="http://schemas.openxmlformats.org/officeDocument/2006/relationships/slide" Target="slides/slide890.xml"/><Relationship Id="rId897" Type="http://schemas.openxmlformats.org/officeDocument/2006/relationships/slide" Target="slides/slide891.xml"/><Relationship Id="rId898" Type="http://schemas.openxmlformats.org/officeDocument/2006/relationships/slide" Target="slides/slide892.xml"/><Relationship Id="rId899" Type="http://schemas.openxmlformats.org/officeDocument/2006/relationships/slide" Target="slides/slide893.xml"/><Relationship Id="rId900" Type="http://schemas.openxmlformats.org/officeDocument/2006/relationships/slide" Target="slides/slide894.xml"/><Relationship Id="rId901" Type="http://schemas.openxmlformats.org/officeDocument/2006/relationships/slide" Target="slides/slide895.xml"/><Relationship Id="rId902" Type="http://schemas.openxmlformats.org/officeDocument/2006/relationships/slide" Target="slides/slide896.xml"/><Relationship Id="rId903" Type="http://schemas.openxmlformats.org/officeDocument/2006/relationships/slide" Target="slides/slide897.xml"/><Relationship Id="rId904" Type="http://schemas.openxmlformats.org/officeDocument/2006/relationships/slide" Target="slides/slide898.xml"/><Relationship Id="rId905" Type="http://schemas.openxmlformats.org/officeDocument/2006/relationships/slide" Target="slides/slide899.xml"/><Relationship Id="rId906" Type="http://schemas.openxmlformats.org/officeDocument/2006/relationships/slide" Target="slides/slide900.xml"/><Relationship Id="rId907" Type="http://schemas.openxmlformats.org/officeDocument/2006/relationships/slide" Target="slides/slide901.xml"/><Relationship Id="rId908" Type="http://schemas.openxmlformats.org/officeDocument/2006/relationships/slide" Target="slides/slide902.xml"/><Relationship Id="rId909" Type="http://schemas.openxmlformats.org/officeDocument/2006/relationships/slide" Target="slides/slide903.xml"/><Relationship Id="rId910" Type="http://schemas.openxmlformats.org/officeDocument/2006/relationships/slide" Target="slides/slide904.xml"/><Relationship Id="rId911" Type="http://schemas.openxmlformats.org/officeDocument/2006/relationships/slide" Target="slides/slide905.xml"/><Relationship Id="rId912" Type="http://schemas.openxmlformats.org/officeDocument/2006/relationships/slide" Target="slides/slide906.xml"/><Relationship Id="rId913" Type="http://schemas.openxmlformats.org/officeDocument/2006/relationships/slide" Target="slides/slide907.xml"/><Relationship Id="rId914" Type="http://schemas.openxmlformats.org/officeDocument/2006/relationships/slide" Target="slides/slide908.xml"/><Relationship Id="rId915" Type="http://schemas.openxmlformats.org/officeDocument/2006/relationships/slide" Target="slides/slide909.xml"/><Relationship Id="rId916" Type="http://schemas.openxmlformats.org/officeDocument/2006/relationships/slide" Target="slides/slide910.xml"/><Relationship Id="rId917" Type="http://schemas.openxmlformats.org/officeDocument/2006/relationships/slide" Target="slides/slide911.xml"/><Relationship Id="rId918" Type="http://schemas.openxmlformats.org/officeDocument/2006/relationships/slide" Target="slides/slide912.xml"/><Relationship Id="rId919" Type="http://schemas.openxmlformats.org/officeDocument/2006/relationships/slide" Target="slides/slide913.xml"/><Relationship Id="rId920" Type="http://schemas.openxmlformats.org/officeDocument/2006/relationships/slide" Target="slides/slide914.xml"/><Relationship Id="rId921" Type="http://schemas.openxmlformats.org/officeDocument/2006/relationships/slide" Target="slides/slide915.xml"/><Relationship Id="rId922" Type="http://schemas.openxmlformats.org/officeDocument/2006/relationships/slide" Target="slides/slide916.xml"/><Relationship Id="rId923" Type="http://schemas.openxmlformats.org/officeDocument/2006/relationships/slide" Target="slides/slide917.xml"/><Relationship Id="rId924" Type="http://schemas.openxmlformats.org/officeDocument/2006/relationships/slide" Target="slides/slide918.xml"/><Relationship Id="rId925" Type="http://schemas.openxmlformats.org/officeDocument/2006/relationships/slide" Target="slides/slide919.xml"/><Relationship Id="rId926" Type="http://schemas.openxmlformats.org/officeDocument/2006/relationships/slide" Target="slides/slide920.xml"/><Relationship Id="rId927" Type="http://schemas.openxmlformats.org/officeDocument/2006/relationships/slide" Target="slides/slide921.xml"/><Relationship Id="rId928" Type="http://schemas.openxmlformats.org/officeDocument/2006/relationships/slide" Target="slides/slide922.xml"/><Relationship Id="rId929" Type="http://schemas.openxmlformats.org/officeDocument/2006/relationships/slide" Target="slides/slide923.xml"/><Relationship Id="rId930" Type="http://schemas.openxmlformats.org/officeDocument/2006/relationships/slide" Target="slides/slide924.xml"/><Relationship Id="rId931" Type="http://schemas.openxmlformats.org/officeDocument/2006/relationships/slide" Target="slides/slide925.xml"/><Relationship Id="rId932" Type="http://schemas.openxmlformats.org/officeDocument/2006/relationships/slide" Target="slides/slide926.xml"/><Relationship Id="rId933" Type="http://schemas.openxmlformats.org/officeDocument/2006/relationships/slide" Target="slides/slide927.xml"/><Relationship Id="rId934" Type="http://schemas.openxmlformats.org/officeDocument/2006/relationships/slide" Target="slides/slide928.xml"/><Relationship Id="rId935" Type="http://schemas.openxmlformats.org/officeDocument/2006/relationships/slide" Target="slides/slide929.xml"/><Relationship Id="rId936" Type="http://schemas.openxmlformats.org/officeDocument/2006/relationships/slide" Target="slides/slide930.xml"/><Relationship Id="rId937" Type="http://schemas.openxmlformats.org/officeDocument/2006/relationships/slide" Target="slides/slide931.xml"/><Relationship Id="rId938" Type="http://schemas.openxmlformats.org/officeDocument/2006/relationships/slide" Target="slides/slide932.xml"/><Relationship Id="rId939" Type="http://schemas.openxmlformats.org/officeDocument/2006/relationships/slide" Target="slides/slide933.xml"/><Relationship Id="rId940" Type="http://schemas.openxmlformats.org/officeDocument/2006/relationships/slide" Target="slides/slide934.xml"/><Relationship Id="rId941" Type="http://schemas.openxmlformats.org/officeDocument/2006/relationships/slide" Target="slides/slide935.xml"/><Relationship Id="rId942" Type="http://schemas.openxmlformats.org/officeDocument/2006/relationships/slide" Target="slides/slide936.xml"/><Relationship Id="rId943" Type="http://schemas.openxmlformats.org/officeDocument/2006/relationships/slide" Target="slides/slide937.xml"/><Relationship Id="rId944" Type="http://schemas.openxmlformats.org/officeDocument/2006/relationships/slide" Target="slides/slide938.xml"/><Relationship Id="rId945" Type="http://schemas.openxmlformats.org/officeDocument/2006/relationships/slide" Target="slides/slide939.xml"/><Relationship Id="rId946" Type="http://schemas.openxmlformats.org/officeDocument/2006/relationships/slide" Target="slides/slide940.xml"/><Relationship Id="rId947" Type="http://schemas.openxmlformats.org/officeDocument/2006/relationships/slide" Target="slides/slide941.xml"/><Relationship Id="rId948" Type="http://schemas.openxmlformats.org/officeDocument/2006/relationships/slide" Target="slides/slide942.xml"/><Relationship Id="rId949" Type="http://schemas.openxmlformats.org/officeDocument/2006/relationships/slide" Target="slides/slide943.xml"/><Relationship Id="rId950" Type="http://schemas.openxmlformats.org/officeDocument/2006/relationships/slide" Target="slides/slide944.xml"/><Relationship Id="rId951" Type="http://schemas.openxmlformats.org/officeDocument/2006/relationships/slide" Target="slides/slide945.xml"/><Relationship Id="rId952" Type="http://schemas.openxmlformats.org/officeDocument/2006/relationships/slide" Target="slides/slide946.xml"/><Relationship Id="rId953" Type="http://schemas.openxmlformats.org/officeDocument/2006/relationships/slide" Target="slides/slide947.xml"/><Relationship Id="rId954" Type="http://schemas.openxmlformats.org/officeDocument/2006/relationships/slide" Target="slides/slide948.xml"/><Relationship Id="rId955" Type="http://schemas.openxmlformats.org/officeDocument/2006/relationships/slide" Target="slides/slide949.xml"/><Relationship Id="rId956" Type="http://schemas.openxmlformats.org/officeDocument/2006/relationships/slide" Target="slides/slide950.xml"/><Relationship Id="rId957" Type="http://schemas.openxmlformats.org/officeDocument/2006/relationships/slide" Target="slides/slide951.xml"/><Relationship Id="rId958" Type="http://schemas.openxmlformats.org/officeDocument/2006/relationships/slide" Target="slides/slide952.xml"/><Relationship Id="rId959" Type="http://schemas.openxmlformats.org/officeDocument/2006/relationships/slide" Target="slides/slide953.xml"/><Relationship Id="rId960" Type="http://schemas.openxmlformats.org/officeDocument/2006/relationships/slide" Target="slides/slide954.xml"/><Relationship Id="rId961" Type="http://schemas.openxmlformats.org/officeDocument/2006/relationships/slide" Target="slides/slide955.xml"/><Relationship Id="rId962" Type="http://schemas.openxmlformats.org/officeDocument/2006/relationships/slide" Target="slides/slide956.xml"/><Relationship Id="rId963" Type="http://schemas.openxmlformats.org/officeDocument/2006/relationships/slide" Target="slides/slide957.xml"/><Relationship Id="rId964" Type="http://schemas.openxmlformats.org/officeDocument/2006/relationships/slide" Target="slides/slide958.xml"/><Relationship Id="rId965" Type="http://schemas.openxmlformats.org/officeDocument/2006/relationships/slide" Target="slides/slide959.xml"/><Relationship Id="rId966" Type="http://schemas.openxmlformats.org/officeDocument/2006/relationships/slide" Target="slides/slide960.xml"/><Relationship Id="rId967" Type="http://schemas.openxmlformats.org/officeDocument/2006/relationships/slide" Target="slides/slide961.xml"/><Relationship Id="rId968" Type="http://schemas.openxmlformats.org/officeDocument/2006/relationships/slide" Target="slides/slide962.xml"/><Relationship Id="rId969" Type="http://schemas.openxmlformats.org/officeDocument/2006/relationships/slide" Target="slides/slide963.xml"/><Relationship Id="rId970" Type="http://schemas.openxmlformats.org/officeDocument/2006/relationships/slide" Target="slides/slide964.xml"/><Relationship Id="rId971" Type="http://schemas.openxmlformats.org/officeDocument/2006/relationships/slide" Target="slides/slide965.xml"/><Relationship Id="rId972" Type="http://schemas.openxmlformats.org/officeDocument/2006/relationships/slide" Target="slides/slide966.xml"/><Relationship Id="rId973" Type="http://schemas.openxmlformats.org/officeDocument/2006/relationships/slide" Target="slides/slide967.xml"/><Relationship Id="rId974" Type="http://schemas.openxmlformats.org/officeDocument/2006/relationships/slide" Target="slides/slide968.xml"/><Relationship Id="rId975" Type="http://schemas.openxmlformats.org/officeDocument/2006/relationships/slide" Target="slides/slide969.xml"/><Relationship Id="rId976" Type="http://schemas.openxmlformats.org/officeDocument/2006/relationships/slide" Target="slides/slide970.xml"/><Relationship Id="rId977" Type="http://schemas.openxmlformats.org/officeDocument/2006/relationships/slide" Target="slides/slide971.xml"/><Relationship Id="rId978" Type="http://schemas.openxmlformats.org/officeDocument/2006/relationships/slide" Target="slides/slide972.xml"/><Relationship Id="rId979" Type="http://schemas.openxmlformats.org/officeDocument/2006/relationships/slide" Target="slides/slide973.xml"/><Relationship Id="rId980" Type="http://schemas.openxmlformats.org/officeDocument/2006/relationships/slide" Target="slides/slide974.xml"/><Relationship Id="rId981" Type="http://schemas.openxmlformats.org/officeDocument/2006/relationships/slide" Target="slides/slide975.xml"/><Relationship Id="rId982" Type="http://schemas.openxmlformats.org/officeDocument/2006/relationships/slide" Target="slides/slide976.xml"/><Relationship Id="rId983" Type="http://schemas.openxmlformats.org/officeDocument/2006/relationships/slide" Target="slides/slide977.xml"/><Relationship Id="rId984" Type="http://schemas.openxmlformats.org/officeDocument/2006/relationships/slide" Target="slides/slide978.xml"/><Relationship Id="rId985" Type="http://schemas.openxmlformats.org/officeDocument/2006/relationships/slide" Target="slides/slide979.xml"/><Relationship Id="rId986" Type="http://schemas.openxmlformats.org/officeDocument/2006/relationships/slide" Target="slides/slide980.xml"/><Relationship Id="rId987" Type="http://schemas.openxmlformats.org/officeDocument/2006/relationships/slide" Target="slides/slide981.xml"/><Relationship Id="rId988" Type="http://schemas.openxmlformats.org/officeDocument/2006/relationships/slide" Target="slides/slide982.xml"/><Relationship Id="rId989" Type="http://schemas.openxmlformats.org/officeDocument/2006/relationships/slide" Target="slides/slide983.xml"/><Relationship Id="rId990" Type="http://schemas.openxmlformats.org/officeDocument/2006/relationships/slide" Target="slides/slide984.xml"/><Relationship Id="rId991" Type="http://schemas.openxmlformats.org/officeDocument/2006/relationships/slide" Target="slides/slide985.xml"/><Relationship Id="rId992" Type="http://schemas.openxmlformats.org/officeDocument/2006/relationships/slide" Target="slides/slide986.xml"/><Relationship Id="rId993" Type="http://schemas.openxmlformats.org/officeDocument/2006/relationships/slide" Target="slides/slide987.xml"/><Relationship Id="rId994" Type="http://schemas.openxmlformats.org/officeDocument/2006/relationships/slide" Target="slides/slide988.xml"/><Relationship Id="rId995" Type="http://schemas.openxmlformats.org/officeDocument/2006/relationships/slide" Target="slides/slide989.xml"/><Relationship Id="rId996" Type="http://schemas.openxmlformats.org/officeDocument/2006/relationships/slide" Target="slides/slide990.xml"/><Relationship Id="rId997" Type="http://schemas.openxmlformats.org/officeDocument/2006/relationships/slide" Target="slides/slide991.xml"/><Relationship Id="rId998" Type="http://schemas.openxmlformats.org/officeDocument/2006/relationships/slide" Target="slides/slide992.xml"/><Relationship Id="rId999" Type="http://schemas.openxmlformats.org/officeDocument/2006/relationships/slide" Target="slides/slide993.xml"/><Relationship Id="rId1000" Type="http://schemas.openxmlformats.org/officeDocument/2006/relationships/slide" Target="slides/slide994.xml"/><Relationship Id="rId1001" Type="http://schemas.openxmlformats.org/officeDocument/2006/relationships/slide" Target="slides/slide995.xml"/><Relationship Id="rId1002" Type="http://schemas.openxmlformats.org/officeDocument/2006/relationships/slide" Target="slides/slide99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Table of Contents</a:t>
            </a:r>
          </a:p>
          <a:p>
            <a:pPr lvl="1"/>
          </a:p>
          <a:p>
            <a:pPr lvl="1"/>
            <a:r>
              <a:t>I. Introduction</a:t>
            </a:r>
          </a:p>
          <a:p>
            <a:pPr lvl="1"/>
            <a:r>
              <a:t>- Definition of Matrices</a:t>
            </a:r>
          </a:p>
          <a:p>
            <a:pPr lvl="1"/>
            <a:r>
              <a:t>- Applications of Matrices</a:t>
            </a:r>
          </a:p>
          <a:p>
            <a:pPr lvl="1"/>
            <a:r>
              <a:t>- Importance of Matrices in Various Fields</a:t>
            </a:r>
          </a:p>
          <a:p>
            <a:pPr lvl="1"/>
            <a:r>
              <a:t>- Overview of Matrix Operations</a:t>
            </a:r>
          </a:p>
          <a:p>
            <a:pPr lvl="1"/>
          </a:p>
          <a:p>
            <a:pPr lvl="1"/>
            <a:r>
              <a:t>II. Types of Matrices</a:t>
            </a:r>
          </a:p>
          <a:p>
            <a:pPr lvl="1"/>
            <a:r>
              <a:t>- Row Matrix</a:t>
            </a:r>
          </a:p>
          <a:p>
            <a:pPr lvl="1"/>
            <a:r>
              <a:t>- Column Matrix</a:t>
            </a:r>
          </a:p>
          <a:p>
            <a:pPr lvl="1"/>
            <a:r>
              <a:t>- Square Matrix</a:t>
            </a:r>
          </a:p>
          <a:p>
            <a:pPr lvl="1"/>
            <a:r>
              <a:t>- Rectangular (Non-Square) Matrix</a:t>
            </a:r>
          </a:p>
          <a:p>
            <a:pPr lvl="1"/>
            <a:r>
              <a:t>- Diagonal Matrix</a:t>
            </a:r>
          </a:p>
          <a:p>
            <a:pPr lvl="1"/>
            <a:r>
              <a:t>- Identity Matrix</a:t>
            </a:r>
          </a:p>
          <a:p>
            <a:pPr lvl="1"/>
            <a:r>
              <a:t>- Zero Matrix</a:t>
            </a:r>
          </a:p>
          <a:p>
            <a:pPr lvl="1"/>
            <a:r>
              <a:t>- Symmetric Matrix</a:t>
            </a:r>
          </a:p>
          <a:p>
            <a:pPr lvl="1"/>
            <a:r>
              <a:t>- Skew-Symmetric Matrix</a:t>
            </a:r>
          </a:p>
          <a:p>
            <a:pPr lvl="1"/>
          </a:p>
          <a:p>
            <a:pPr lvl="1"/>
            <a:r>
              <a:t>III. Matrix Operations</a:t>
            </a:r>
          </a:p>
          <a:p>
            <a:pPr lvl="1"/>
            <a:r>
              <a:t>- Addition of Matrices</a:t>
            </a:r>
          </a:p>
          <a:p>
            <a:pPr lvl="1"/>
            <a:r>
              <a:t>- Subtraction of Matrices</a:t>
            </a:r>
          </a:p>
          <a:p>
            <a:pPr lvl="1"/>
            <a:r>
              <a:t>- Scalar Multiplication</a:t>
            </a:r>
          </a:p>
          <a:p>
            <a:pPr lvl="1"/>
            <a:r>
              <a:t>- Matrix Multiplication</a:t>
            </a:r>
          </a:p>
          <a:p>
            <a:pPr lvl="1"/>
            <a:r>
              <a:t>- Transpose of a Matrix</a:t>
            </a:r>
          </a:p>
          <a:p>
            <a:pPr lvl="1"/>
            <a:r>
              <a:t>- Inverse of a Matrix</a:t>
            </a:r>
          </a:p>
          <a:p>
            <a:pPr lvl="1"/>
            <a:r>
              <a:t>- Determinant of a Matrix</a:t>
            </a:r>
          </a:p>
          <a:p>
            <a:pPr lvl="1"/>
          </a:p>
          <a:p>
            <a:pPr lvl="1"/>
            <a:r>
              <a:t>IV. Matrix Algebra</a:t>
            </a:r>
          </a:p>
          <a:p>
            <a:pPr lvl="1"/>
            <a:r>
              <a:t>- Properties of Matrix Algebra</a:t>
            </a:r>
          </a:p>
          <a:p>
            <a:pPr lvl="1"/>
            <a:r>
              <a:t>- Matrix Equality</a:t>
            </a:r>
          </a:p>
          <a:p>
            <a:pPr lvl="1"/>
            <a:r>
              <a:t>- Matrix Inequality</a:t>
            </a:r>
          </a:p>
          <a:p>
            <a:pPr lvl="1"/>
            <a:r>
              <a:t>- Matrix Inverse Properties</a:t>
            </a:r>
          </a:p>
          <a:p>
            <a:pPr lvl="1"/>
            <a:r>
              <a:t>- Matrix Multiplication Properties</a:t>
            </a:r>
          </a:p>
          <a:p>
            <a:pPr lvl="1"/>
          </a:p>
          <a:p>
            <a:pPr lvl="1"/>
            <a:r>
              <a:t>V. Applications of Matrices</a:t>
            </a:r>
          </a:p>
          <a:p>
            <a:pPr lvl="1"/>
            <a:r>
              <a:t>- Matrices in Computer Graphics</a:t>
            </a:r>
          </a:p>
          <a:p>
            <a:pPr lvl="1"/>
            <a:r>
              <a:t>- Matrices in Economics</a:t>
            </a:r>
          </a:p>
          <a:p>
            <a:pPr lvl="1"/>
            <a:r>
              <a:t>- Matrices in Engineering</a:t>
            </a:r>
          </a:p>
          <a:p>
            <a:pPr lvl="1"/>
            <a:r>
              <a:t>- Matrices in Physics</a:t>
            </a:r>
          </a:p>
          <a:p>
            <a:pPr lvl="1"/>
            <a:r>
              <a:t>- Matrices in Statistics</a:t>
            </a:r>
          </a:p>
          <a:p>
            <a:pPr lvl="1"/>
            <a:r>
              <a:t>- Matrices in Cryptography</a:t>
            </a:r>
          </a:p>
          <a:p>
            <a:pPr lvl="1"/>
          </a:p>
          <a:p>
            <a:pPr lvl="1"/>
            <a:r>
              <a:t>VI. Solving Linear Equations Using Matrices</a:t>
            </a:r>
          </a:p>
          <a:p>
            <a:pPr lvl="1"/>
            <a:r>
              <a:t>- Representing Linear Equations in Matrix Form</a:t>
            </a:r>
          </a:p>
          <a:p>
            <a:pPr lvl="1"/>
            <a:r>
              <a:t>- Solving Systems of Linear Equations Using Matrices</a:t>
            </a:r>
          </a:p>
          <a:p>
            <a:pPr lvl="1"/>
            <a:r>
              <a:t>- Finding the Inverse of a Matrix to Solve Equations</a:t>
            </a:r>
          </a:p>
          <a:p>
            <a:pPr lvl="1"/>
            <a:r>
              <a:t>- Using Matrix Operations to Solve Linear Equations</a:t>
            </a:r>
          </a:p>
          <a:p>
            <a:pPr lvl="1"/>
          </a:p>
          <a:p>
            <a:pPr lvl="1"/>
            <a:r>
              <a:t>VII. Eigenvalues and Eigenvectors</a:t>
            </a:r>
          </a:p>
          <a:p>
            <a:pPr lvl="1"/>
            <a:r>
              <a:t>- Definition of Eigenvalues and Eigenvectors</a:t>
            </a:r>
          </a:p>
          <a:p>
            <a:pPr lvl="1"/>
            <a:r>
              <a:t>- Finding Eigenvalues and Eigenvectors</a:t>
            </a:r>
          </a:p>
          <a:p>
            <a:pPr lvl="1"/>
            <a:r>
              <a:t>- Applications of Eigenvalues and Eigenvectors</a:t>
            </a:r>
          </a:p>
          <a:p>
            <a:pPr lvl="1"/>
            <a:r>
              <a:t>- Diagonalization of Matrices</a:t>
            </a:r>
          </a:p>
          <a:p>
            <a:pPr lvl="1"/>
          </a:p>
          <a:p>
            <a:pPr lvl="1"/>
            <a:r>
              <a:t>VIII. Matrix Decomposition</a:t>
            </a:r>
          </a:p>
          <a:p>
            <a:pPr lvl="1"/>
            <a:r>
              <a:t>- LU Decomposition</a:t>
            </a:r>
          </a:p>
          <a:p>
            <a:pPr lvl="1"/>
            <a:r>
              <a:t>- QR Decomposition</a:t>
            </a:r>
          </a:p>
          <a:p>
            <a:pPr lvl="1"/>
            <a:r>
              <a:t>- Singular Value Decomposition (SVD)</a:t>
            </a:r>
          </a:p>
          <a:p>
            <a:pPr lvl="1"/>
            <a:r>
              <a:t>- Cholesky Decomposition</a:t>
            </a:r>
          </a:p>
          <a:p>
            <a:pPr lvl="1"/>
          </a:p>
          <a:p>
            <a:pPr lvl="1"/>
            <a:r>
              <a:t>IX. Matrix Transformations</a:t>
            </a:r>
          </a:p>
          <a:p>
            <a:pPr lvl="1"/>
            <a:r>
              <a:t>- Translation</a:t>
            </a:r>
          </a:p>
          <a:p>
            <a:pPr lvl="1"/>
            <a:r>
              <a:t>- Scaling</a:t>
            </a:r>
          </a:p>
          <a:p>
            <a:pPr lvl="1"/>
            <a:r>
              <a:t>- Rotation</a:t>
            </a:r>
          </a:p>
          <a:p>
            <a:pPr lvl="1"/>
            <a:r>
              <a:t>- Reflection</a:t>
            </a:r>
          </a:p>
          <a:p>
            <a:pPr lvl="1"/>
            <a:r>
              <a:t>- Shearing</a:t>
            </a:r>
          </a:p>
          <a:p>
            <a:pPr lvl="1"/>
          </a:p>
          <a:p>
            <a:pPr lvl="1"/>
            <a:r>
              <a:t>X. Advanced Topics in Matrices</a:t>
            </a:r>
          </a:p>
          <a:p>
            <a:pPr lvl="1"/>
            <a:r>
              <a:t>- Kronecker Product</a:t>
            </a:r>
          </a:p>
          <a:p>
            <a:pPr lvl="1"/>
            <a:r>
              <a:t>- Hadamard Product</a:t>
            </a:r>
          </a:p>
          <a:p>
            <a:pPr lvl="1"/>
            <a:r>
              <a:t>- Positive Definite Matrices</a:t>
            </a:r>
          </a:p>
          <a:p>
            <a:pPr lvl="1"/>
            <a:r>
              <a:t>- Non-Negative Matrices</a:t>
            </a:r>
          </a:p>
          <a:p>
            <a:pPr lvl="1"/>
            <a:r>
              <a:t>- Markov Chains</a:t>
            </a:r>
          </a:p>
          <a:p>
            <a:pPr lvl="1"/>
          </a:p>
          <a:p>
            <a:pPr lvl="1"/>
            <a:r>
              <a:t>XI. Conclusion</a:t>
            </a:r>
          </a:p>
          <a:p>
            <a:pPr lvl="1"/>
            <a:r>
              <a:t>- Summary of Key Points</a:t>
            </a:r>
          </a:p>
          <a:p>
            <a:pPr lvl="1"/>
            <a:r>
              <a:t>- Significance of Matrices in Mathematics and Beyond</a:t>
            </a:r>
          </a:p>
          <a:p>
            <a:pPr lvl="1"/>
            <a:r>
              <a:t>- Future Developments in Matrix Theory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r>
              <a:t>   Matrix multiplication is a bit more complex than addition and scalar multiplication. Two matrices can be multiplied together if the number of columns in the first matrix is equal to the number of rows in the second matrix. The result of matrix multiplication is a new matrix with dimensions equal to the number of rows in the first matrix by the number of columns in the second matrix.</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p>
            <a:r>
              <a:t>4. Transpose:</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r>
              <a:t>   The transpose of a matrix is obtained by switching its rows and columns. If a matrix A has dimensions m x n, then the transpose of A denoted by A^T has dimensions n x m. This operation reflects the matrix over its main diagonal.</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p>
            <a:r>
              <a:t>5. Inverse:</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r>
              <a:t>   The inverse of a square matrix A is another matrix denoted by A^-1 that, when multiplied by the original matrix, results in the identity matrix. Not all matrices have inverses, and square matrices must be non-singular (determinant ≠ 0) to have an inverse.</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p>
            <a:r>
              <a:t>6. Determinant:</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r>
              <a:t>   The determinant of a square matrix is a scalar value that can be calculated using various methods depending on the matrix size. The determinant provides important information about the matrix, including whether it is invertible or singular.</a:t>
            </a:r>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p>
            <a:r>
              <a:t>7. Eigenvalues and Eigenvectors:</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r>
              <a:t>   Eigenvalues and eigenvectors are important concepts in linear algebra related to square matrices. Given a square matrix A, an eigenvector is a non-zero vector that remains in the same direction after it has been scaled by A, and the corresponding eigenvalue is the scalar that scales the eigenvector.</a:t>
            </a:r>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4. **Navigation**: A well-constructed Table of Contents serves as a roadmap for readers, allowing them to understand the structure of the document at a glance and navigate to specific sections of interest without having to read through the entire text.</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r>
              <a:t>These matrix operations are widely used in various fields such as physics, engineering, computer science, and many others to solve systems of equations, analyze data, perform transformations, and more. Understanding and mastering matrix operations are essential for many applications in mathematics and other scientific disciplines.</a:t>
            </a:r>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Matrix operations are fundamental processes in linear algebra used to manipulate and analyze matrices, which are rectangular arrays of numbers or variables arranged in rows and columns. Various operations can be performed on matrices to compute important properties and relationships between them. Here is an overview of some common matrix operations:</a:t>
            </a:r>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1. Addition and Subtraction:</a:t>
            </a:r>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Matrices can be added or subtracted from each other if they have the same dimensions (same number of rows and columns). The addition or subtraction is done element-wise, meaning that corresponding elements in the matrices are added or subtracted from each other to generate a new matrix with the same dimensions.</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2. Scalar Multiplication:</a:t>
            </a:r>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 scalar (single number) can be multiplied by a matrix to produce a new matrix where each element is multiplied by the scalar value. This operation is also done element-wise.</a:t>
            </a:r>
          </a:p>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Matrix Multiplication:</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Matrix multiplication is a bit more complex than addition and scalar multiplication. Two matrices can be multiplied together if the number of columns in the first matrix is equal to the number of rows in the second matrix. The result of matrix multiplication is a new matrix with dimensions equal to the number of rows in the first matrix by the number of columns in the second matrix.</a:t>
            </a:r>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4. Transpose:</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The transpose of a matrix is obtained by switching its rows and columns. If a matrix A has dimensions m x n, then the transpose of A denoted by A^T has dimensions n x m. This operation reflects the matrix over its main diagonal.</a:t>
            </a:r>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5. Inverse:</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The inverse of a square matrix A is another matrix denoted by A^-1 that, when multiplied by the original matrix, results in the identity matrix. Not all matrices have inverses, and square matrices must be non-singular (determinant ≠ 0) to have an inverse.</a:t>
            </a:r>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6. Determinant:</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The determinant of a square matrix is a scalar value that can be calculated using various methods depending on the matrix size. The determinant provides important information about the matrix, including whether it is invertible or singular.</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7. Eigenvalues and Eigenvectors:</a:t>
            </a:r>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Eigenvalues and eigenvectors are important concepts in linear algebra related to square matrices. Given a square matrix A, an eigenvector is a non-zero vector that remains in the same direction after it has been scaled by A, and the corresponding eigenvalue is the scalar that scales the eigenvector.</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These matrix operations are widely used in various fields such as physics, engineering, computer science, and many others to solve systems of equations, analyze data, perform transformations, and more. Understanding and mastering matrix operations are essential for many applications in mathematics and other scientific disciplines.</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Types of Matrices</a:t>
            </a:r>
          </a:p>
        </p:txBody>
      </p:sp>
      <p:sp>
        <p:nvSpPr>
          <p:cNvPr id="3" name="Content Placeholder 2"/>
          <p:cNvSpPr>
            <a:spLocks noGrp="1"/>
          </p:cNvSpPr>
          <p:nvPr>
            <p:ph idx="1"/>
          </p:nvPr>
        </p:nvSpPr>
        <p:spPr/>
        <p:txBody>
          <a:bodyPr/>
          <a:lstStyle/>
          <a:p>
            <a:r>
              <a:t>There are several types of matrices in mathematics, each with unique characteristics and properties. Some of the most common types of matrices include:</a:t>
            </a:r>
          </a:p>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5. **Importance**: Table of Contents are especially useful in longer documents such as books, theses, manuals, or research papers. They aid in information retrieval, assist in referencing specific sections, and help readers to grasp the main topics and flow of the content.</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Types of Matrices</a:t>
            </a:r>
          </a:p>
        </p:txBody>
      </p:sp>
      <p:sp>
        <p:nvSpPr>
          <p:cNvPr id="3" name="Content Placeholder 2"/>
          <p:cNvSpPr>
            <a:spLocks noGrp="1"/>
          </p:cNvSpPr>
          <p:nvPr>
            <p:ph idx="1"/>
          </p:nvPr>
        </p:nvSpPr>
        <p:spPr/>
        <p:txBody>
          <a:bodyPr/>
          <a:lstStyle/>
          <a:p>
            <a:r>
              <a:t>1. Row Matrix: A row matrix is a matrix that consists of a single row and multiple columns. It is represented as [a1, a2, ..., an], where a1, a2, ..., an are the elements of the matrix.</a:t>
            </a:r>
          </a:p>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Types of Matrices</a:t>
            </a:r>
          </a:p>
        </p:txBody>
      </p:sp>
      <p:sp>
        <p:nvSpPr>
          <p:cNvPr id="3" name="Content Placeholder 2"/>
          <p:cNvSpPr>
            <a:spLocks noGrp="1"/>
          </p:cNvSpPr>
          <p:nvPr>
            <p:ph idx="1"/>
          </p:nvPr>
        </p:nvSpPr>
        <p:spPr/>
        <p:txBody>
          <a:bodyPr/>
          <a:lstStyle/>
          <a:p>
            <a:r>
              <a:t>2. Column Matrix: A column matrix is a matrix that consists of a single column and multiple rows. It is represented as</a:t>
            </a:r>
          </a:p>
          <a:p>
            <a:r>
              <a:t>[a1</a:t>
            </a:r>
          </a:p>
          <a:p>
            <a:r>
              <a:t>a2</a:t>
            </a:r>
          </a:p>
          <a:p>
            <a:r>
              <a:t>...</a:t>
            </a:r>
          </a:p>
          <a:p>
            <a:r>
              <a:t>an], where a1, a2, ..., an are the elements of the matrix.</a:t>
            </a:r>
          </a:p>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Types of Matrices</a:t>
            </a:r>
          </a:p>
        </p:txBody>
      </p:sp>
      <p:sp>
        <p:nvSpPr>
          <p:cNvPr id="3" name="Content Placeholder 2"/>
          <p:cNvSpPr>
            <a:spLocks noGrp="1"/>
          </p:cNvSpPr>
          <p:nvPr>
            <p:ph idx="1"/>
          </p:nvPr>
        </p:nvSpPr>
        <p:spPr/>
        <p:txBody>
          <a:bodyPr/>
          <a:lstStyle/>
          <a:p>
            <a:r>
              <a:t>3. Square Matrix: A square matrix is a matrix in which the number of rows is equal to the number of columns. It is represented as</a:t>
            </a:r>
          </a:p>
          <a:p>
            <a:r>
              <a:t>⎡a11 a12 a13⎤</a:t>
            </a:r>
          </a:p>
          <a:p>
            <a:r>
              <a:t>⎢a21 a22 a23⎥</a:t>
            </a:r>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Types of Matrices</a:t>
            </a:r>
          </a:p>
        </p:txBody>
      </p:sp>
      <p:sp>
        <p:nvSpPr>
          <p:cNvPr id="3" name="Content Placeholder 2"/>
          <p:cNvSpPr>
            <a:spLocks noGrp="1"/>
          </p:cNvSpPr>
          <p:nvPr>
            <p:ph idx="1"/>
          </p:nvPr>
        </p:nvSpPr>
        <p:spPr/>
        <p:txBody>
          <a:bodyPr/>
          <a:lstStyle/>
          <a:p>
            <a:r>
              <a:t>⎣a31 a32 a33⎦, where a11, a12, a13, ..., a33 are the elements of the matrix.</a:t>
            </a:r>
          </a:p>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Types of Matrices</a:t>
            </a:r>
          </a:p>
        </p:txBody>
      </p:sp>
      <p:sp>
        <p:nvSpPr>
          <p:cNvPr id="3" name="Content Placeholder 2"/>
          <p:cNvSpPr>
            <a:spLocks noGrp="1"/>
          </p:cNvSpPr>
          <p:nvPr>
            <p:ph idx="1"/>
          </p:nvPr>
        </p:nvSpPr>
        <p:spPr/>
        <p:txBody>
          <a:bodyPr/>
          <a:lstStyle/>
          <a:p>
            <a:r>
              <a:t>4. Diagonal Matrix: A diagonal matrix is a square matrix in which all the elements outside the main diagonal are zero. It is represented as</a:t>
            </a:r>
          </a:p>
          <a:p>
            <a:r>
              <a:t>⎡a11 0 0⎤</a:t>
            </a:r>
          </a:p>
          <a:p>
            <a:r>
              <a:t>⎢0 a22 0⎥</a:t>
            </a:r>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Types of Matrices</a:t>
            </a:r>
          </a:p>
        </p:txBody>
      </p:sp>
      <p:sp>
        <p:nvSpPr>
          <p:cNvPr id="3" name="Content Placeholder 2"/>
          <p:cNvSpPr>
            <a:spLocks noGrp="1"/>
          </p:cNvSpPr>
          <p:nvPr>
            <p:ph idx="1"/>
          </p:nvPr>
        </p:nvSpPr>
        <p:spPr/>
        <p:txBody>
          <a:bodyPr/>
          <a:lstStyle/>
          <a:p>
            <a:r>
              <a:t>⎣0 0 a33⎦, where a11, a22, a33 are the diagonal elements of the matrix.</a:t>
            </a:r>
          </a:p>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Types of Matrices</a:t>
            </a:r>
          </a:p>
        </p:txBody>
      </p:sp>
      <p:sp>
        <p:nvSpPr>
          <p:cNvPr id="3" name="Content Placeholder 2"/>
          <p:cNvSpPr>
            <a:spLocks noGrp="1"/>
          </p:cNvSpPr>
          <p:nvPr>
            <p:ph idx="1"/>
          </p:nvPr>
        </p:nvSpPr>
        <p:spPr/>
        <p:txBody>
          <a:bodyPr/>
          <a:lstStyle/>
          <a:p>
            <a:r>
              <a:t>5. Identity Matrix: An identity matrix is a special type of diagonal matrix in which all the elements on the main diagonal are equal to 1, and all other elements are equal to 0. It is represented as</a:t>
            </a:r>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Types of Matrices</a:t>
            </a:r>
          </a:p>
        </p:txBody>
      </p:sp>
      <p:sp>
        <p:nvSpPr>
          <p:cNvPr id="3" name="Content Placeholder 2"/>
          <p:cNvSpPr>
            <a:spLocks noGrp="1"/>
          </p:cNvSpPr>
          <p:nvPr>
            <p:ph idx="1"/>
          </p:nvPr>
        </p:nvSpPr>
        <p:spPr/>
        <p:txBody>
          <a:bodyPr/>
          <a:lstStyle/>
          <a:p>
            <a:r>
              <a:t>⎡1 0 0⎤</a:t>
            </a:r>
          </a:p>
          <a:p>
            <a:r>
              <a:t>⎢0 1 0⎥</a:t>
            </a:r>
          </a:p>
          <a:p>
            <a:r>
              <a:t>⎣0 0 1⎦.</a:t>
            </a:r>
          </a:p>
          <a:p/>
          <a:p>
            <a:r>
              <a:t>6. Zero Matrix: A zero matrix is a matrix in which all the elements are zero. It is represented as</a:t>
            </a:r>
          </a:p>
          <a:p>
            <a:r>
              <a:t>⎡0 0 0⎤</a:t>
            </a:r>
          </a:p>
          <a:p>
            <a:r>
              <a:t>⎢0 0 0⎥</a:t>
            </a:r>
          </a:p>
          <a:p>
            <a:r>
              <a:t>⎣0 0 0⎦.</a:t>
            </a:r>
          </a:p>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Types of Matrices</a:t>
            </a:r>
          </a:p>
        </p:txBody>
      </p:sp>
      <p:sp>
        <p:nvSpPr>
          <p:cNvPr id="3" name="Content Placeholder 2"/>
          <p:cNvSpPr>
            <a:spLocks noGrp="1"/>
          </p:cNvSpPr>
          <p:nvPr>
            <p:ph idx="1"/>
          </p:nvPr>
        </p:nvSpPr>
        <p:spPr/>
        <p:txBody>
          <a:bodyPr/>
          <a:lstStyle/>
          <a:p>
            <a:r>
              <a:t>7. Symmetric Matrix: A symmetric matrix is a square matrix that is equal to its transpose. In other words, if A is a symmetric matrix, then A = A^T, where A^T is the transpose of matrix A.</a:t>
            </a:r>
          </a:p>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Types of Matrices</a:t>
            </a:r>
          </a:p>
        </p:txBody>
      </p:sp>
      <p:sp>
        <p:nvSpPr>
          <p:cNvPr id="3" name="Content Placeholder 2"/>
          <p:cNvSpPr>
            <a:spLocks noGrp="1"/>
          </p:cNvSpPr>
          <p:nvPr>
            <p:ph idx="1"/>
          </p:nvPr>
        </p:nvSpPr>
        <p:spPr/>
        <p:txBody>
          <a:bodyPr/>
          <a:lstStyle/>
          <a:p>
            <a:r>
              <a:t>8. Skew-Symmetric Matrix: A skew-symmetric matrix is a square matrix that is equal to the negative of its transpose. In other words, if A is a skew-symmetric matrix, then A = -A^T, where A^T is the transpose of matrix A.</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Types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Types of Matrices</a:t>
            </a:r>
          </a:p>
        </p:txBody>
      </p:sp>
      <p:sp>
        <p:nvSpPr>
          <p:cNvPr id="3" name="Content Placeholder 2"/>
          <p:cNvSpPr>
            <a:spLocks noGrp="1"/>
          </p:cNvSpPr>
          <p:nvPr>
            <p:ph idx="1"/>
          </p:nvPr>
        </p:nvSpPr>
        <p:spPr/>
        <p:txBody>
          <a:bodyPr/>
          <a:lstStyle/>
          <a:p>
            <a:r>
              <a:t>These are just a few examples of the types of matrices that exist in mathematics. Matrices play a crucial role in various areas of mathematics, including linear algebra, calculus, and statistics. They are used to represent and solve systems of equations, perform transformations, and analyze data, among many other applications.</a:t>
            </a:r>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Row Matrix</a:t>
            </a:r>
          </a:p>
        </p:txBody>
      </p:sp>
      <p:sp>
        <p:nvSpPr>
          <p:cNvPr id="3" name="Content Placeholder 2"/>
          <p:cNvSpPr>
            <a:spLocks noGrp="1"/>
          </p:cNvSpPr>
          <p:nvPr>
            <p:ph idx="1"/>
          </p:nvPr>
        </p:nvSpPr>
        <p:spPr/>
        <p:txBody>
          <a:bodyPr/>
          <a:lstStyle/>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Row Matrix</a:t>
            </a:r>
          </a:p>
        </p:txBody>
      </p:sp>
      <p:sp>
        <p:nvSpPr>
          <p:cNvPr id="3" name="Content Placeholder 2"/>
          <p:cNvSpPr>
            <a:spLocks noGrp="1"/>
          </p:cNvSpPr>
          <p:nvPr>
            <p:ph idx="1"/>
          </p:nvPr>
        </p:nvSpPr>
        <p:spPr/>
        <p:txBody>
          <a:bodyPr/>
          <a:lstStyle/>
          <a:p>
            <a:r>
              <a:t>A row matrix, also known as a row vector, is a mathematical concept used in linear algebra to represent a single row of numbers or elements. It is a one-dimensional array of numbers written horizontally. A row matrix is denoted as follows:</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Row Matrix</a:t>
            </a:r>
          </a:p>
        </p:txBody>
      </p:sp>
      <p:sp>
        <p:nvSpPr>
          <p:cNvPr id="3" name="Content Placeholder 2"/>
          <p:cNvSpPr>
            <a:spLocks noGrp="1"/>
          </p:cNvSpPr>
          <p:nvPr>
            <p:ph idx="1"/>
          </p:nvPr>
        </p:nvSpPr>
        <p:spPr/>
        <p:txBody>
          <a:bodyPr/>
          <a:lstStyle/>
          <a:p/>
          <a:p>
            <a:r>
              <a:t>\[ A = [a_1, a_2, a_3, ..., a_n] \]</a:t>
            </a:r>
          </a:p>
          <a:p/>
          <a:p>
            <a:r>
              <a:t>Where \( a_1, a_2, a_3, ..., a_n \) are the elements of the row matrix.</a:t>
            </a:r>
          </a:p>
          <a:p/>
          <a:p>
            <a:r>
              <a:t>Key points about row matrices:</a:t>
            </a:r>
          </a:p>
          <a:p/>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Row Matrix</a:t>
            </a:r>
          </a:p>
        </p:txBody>
      </p:sp>
      <p:sp>
        <p:nvSpPr>
          <p:cNvPr id="3" name="Content Placeholder 2"/>
          <p:cNvSpPr>
            <a:spLocks noGrp="1"/>
          </p:cNvSpPr>
          <p:nvPr>
            <p:ph idx="1"/>
          </p:nvPr>
        </p:nvSpPr>
        <p:spPr/>
        <p:txBody>
          <a:bodyPr/>
          <a:lstStyle/>
          <a:p>
            <a:r>
              <a:t>1. **Dimension**: A row matrix has a dimension of \(1 \times n\), where "1" represents the single row and "n" represents the number of elements in that row.</a:t>
            </a:r>
          </a:p>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Row Matrix</a:t>
            </a:r>
          </a:p>
        </p:txBody>
      </p:sp>
      <p:sp>
        <p:nvSpPr>
          <p:cNvPr id="3" name="Content Placeholder 2"/>
          <p:cNvSpPr>
            <a:spLocks noGrp="1"/>
          </p:cNvSpPr>
          <p:nvPr>
            <p:ph idx="1"/>
          </p:nvPr>
        </p:nvSpPr>
        <p:spPr/>
        <p:txBody>
          <a:bodyPr/>
          <a:lstStyle/>
          <a:p>
            <a:r>
              <a:t>2. **Representation**: The row matrix is usually written horizontally with commas or spaces between the elements. For example, if we have a row matrix with elements 2, 4, 6, it can be represented as \([2, 4, 6]\).</a:t>
            </a:r>
          </a:p>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Row Matrix</a:t>
            </a:r>
          </a:p>
        </p:txBody>
      </p:sp>
      <p:sp>
        <p:nvSpPr>
          <p:cNvPr id="3" name="Content Placeholder 2"/>
          <p:cNvSpPr>
            <a:spLocks noGrp="1"/>
          </p:cNvSpPr>
          <p:nvPr>
            <p:ph idx="1"/>
          </p:nvPr>
        </p:nvSpPr>
        <p:spPr/>
        <p:txBody>
          <a:bodyPr/>
          <a:lstStyle/>
          <a:p/>
          <a:p>
            <a:r>
              <a:t>3. **Operations**:</a:t>
            </a:r>
          </a:p>
          <a:p>
            <a:r>
              <a:t>   - **Addition**: Two row matrices can be added together if they have the same number of elements. Element-wise addition is performed to get the sum of two row matrices.</a:t>
            </a:r>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Row Matrix</a:t>
            </a:r>
          </a:p>
        </p:txBody>
      </p:sp>
      <p:sp>
        <p:nvSpPr>
          <p:cNvPr id="3" name="Content Placeholder 2"/>
          <p:cNvSpPr>
            <a:spLocks noGrp="1"/>
          </p:cNvSpPr>
          <p:nvPr>
            <p:ph idx="1"/>
          </p:nvPr>
        </p:nvSpPr>
        <p:spPr/>
        <p:txBody>
          <a:bodyPr/>
          <a:lstStyle/>
          <a:p>
            <a:r>
              <a:t>   - **Scalar Multiplication**: A row matrix can be multiplied by a scalar by multiplying each element of the row matrix by the scalar.</a:t>
            </a:r>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Row Matrix</a:t>
            </a:r>
          </a:p>
        </p:txBody>
      </p:sp>
      <p:sp>
        <p:nvSpPr>
          <p:cNvPr id="3" name="Content Placeholder 2"/>
          <p:cNvSpPr>
            <a:spLocks noGrp="1"/>
          </p:cNvSpPr>
          <p:nvPr>
            <p:ph idx="1"/>
          </p:nvPr>
        </p:nvSpPr>
        <p:spPr/>
        <p:txBody>
          <a:bodyPr/>
          <a:lstStyle/>
          <a:p>
            <a:r>
              <a:t>   - **Dot Product**: The dot product of two row matrices can be calculated by multiplying the corresponding elements of the two row matrices and summing up the products.</a:t>
            </a:r>
          </a:p>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In summary, a Table of Contents is a valuable organizational tool that enhances the usability and accessibility of a document by providing readers with a clear outline of its contents. It simplifies navigation, improves readability, and contributes to a more structured and professional presentation of the information.</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Row Matrix</a:t>
            </a:r>
          </a:p>
        </p:txBody>
      </p:sp>
      <p:sp>
        <p:nvSpPr>
          <p:cNvPr id="3" name="Content Placeholder 2"/>
          <p:cNvSpPr>
            <a:spLocks noGrp="1"/>
          </p:cNvSpPr>
          <p:nvPr>
            <p:ph idx="1"/>
          </p:nvPr>
        </p:nvSpPr>
        <p:spPr/>
        <p:txBody>
          <a:bodyPr/>
          <a:lstStyle/>
          <a:p>
            <a:r>
              <a:t>4. **Use**: Row matrices are used in various mathematical operations, such as matrix multiplication, linear transformations, and solving systems of equations.</a:t>
            </a:r>
          </a:p>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Row Matrix</a:t>
            </a:r>
          </a:p>
        </p:txBody>
      </p:sp>
      <p:sp>
        <p:nvSpPr>
          <p:cNvPr id="3" name="Content Placeholder 2"/>
          <p:cNvSpPr>
            <a:spLocks noGrp="1"/>
          </p:cNvSpPr>
          <p:nvPr>
            <p:ph idx="1"/>
          </p:nvPr>
        </p:nvSpPr>
        <p:spPr/>
        <p:txBody>
          <a:bodyPr/>
          <a:lstStyle/>
          <a:p>
            <a:r>
              <a:t>5. **Transpose**: The transpose of a row matrix is a column matrix, obtained by flipping the elements of the row matrix vertically. For example, the transpose of row matrix \([2, 4, 6]\) would be the column matrix:</a:t>
            </a:r>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Row Matrix</a:t>
            </a:r>
          </a:p>
        </p:txBody>
      </p:sp>
      <p:sp>
        <p:nvSpPr>
          <p:cNvPr id="3" name="Content Placeholder 2"/>
          <p:cNvSpPr>
            <a:spLocks noGrp="1"/>
          </p:cNvSpPr>
          <p:nvPr>
            <p:ph idx="1"/>
          </p:nvPr>
        </p:nvSpPr>
        <p:spPr/>
        <p:txBody>
          <a:bodyPr/>
          <a:lstStyle/>
          <a:p>
            <a:r>
              <a:t>\[ [2]</a:t>
            </a:r>
          </a:p>
          <a:p>
            <a:r>
              <a:t>   [4]</a:t>
            </a:r>
          </a:p>
          <a:p>
            <a:r>
              <a:t>   [6] ]</a:t>
            </a:r>
          </a:p>
          <a:p>
            <a:r>
              <a:t>\]</a:t>
            </a:r>
          </a:p>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Row Matrix</a:t>
            </a:r>
          </a:p>
        </p:txBody>
      </p:sp>
      <p:sp>
        <p:nvSpPr>
          <p:cNvPr id="3" name="Content Placeholder 2"/>
          <p:cNvSpPr>
            <a:spLocks noGrp="1"/>
          </p:cNvSpPr>
          <p:nvPr>
            <p:ph idx="1"/>
          </p:nvPr>
        </p:nvSpPr>
        <p:spPr/>
        <p:txBody>
          <a:bodyPr/>
          <a:lstStyle/>
          <a:p>
            <a:r>
              <a:t>In summary, a row matrix is a one-dimensional array of elements arranged horizontally. It is an essential concept in linear algebra and is used in various mathematical applications to represent and manipulate data efficiently.</a:t>
            </a:r>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Column Matrix</a:t>
            </a:r>
          </a:p>
        </p:txBody>
      </p:sp>
      <p:sp>
        <p:nvSpPr>
          <p:cNvPr id="3" name="Content Placeholder 2"/>
          <p:cNvSpPr>
            <a:spLocks noGrp="1"/>
          </p:cNvSpPr>
          <p:nvPr>
            <p:ph idx="1"/>
          </p:nvPr>
        </p:nvSpPr>
        <p:spPr/>
        <p:txBody>
          <a:bodyPr/>
          <a:lstStyle/>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Column Matrix</a:t>
            </a:r>
          </a:p>
        </p:txBody>
      </p:sp>
      <p:sp>
        <p:nvSpPr>
          <p:cNvPr id="3" name="Content Placeholder 2"/>
          <p:cNvSpPr>
            <a:spLocks noGrp="1"/>
          </p:cNvSpPr>
          <p:nvPr>
            <p:ph idx="1"/>
          </p:nvPr>
        </p:nvSpPr>
        <p:spPr/>
        <p:txBody>
          <a:bodyPr/>
          <a:lstStyle/>
          <a:p>
            <a:r>
              <a:t>A column matrix is a matrix that has only one column. It is a fundamental concept in linear algebra and is often used to represent vectors. In a column matrix, the elements are arranged in a single column, and the number of rows can vary.</a:t>
            </a:r>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Column Matrix</a:t>
            </a:r>
          </a:p>
        </p:txBody>
      </p:sp>
      <p:sp>
        <p:nvSpPr>
          <p:cNvPr id="3" name="Content Placeholder 2"/>
          <p:cNvSpPr>
            <a:spLocks noGrp="1"/>
          </p:cNvSpPr>
          <p:nvPr>
            <p:ph idx="1"/>
          </p:nvPr>
        </p:nvSpPr>
        <p:spPr/>
        <p:txBody>
          <a:bodyPr/>
          <a:lstStyle/>
          <a:p/>
          <a:p>
            <a:r>
              <a:t>Notation:</a:t>
            </a:r>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Column Matrix</a:t>
            </a:r>
          </a:p>
        </p:txBody>
      </p:sp>
      <p:sp>
        <p:nvSpPr>
          <p:cNvPr id="3" name="Content Placeholder 2"/>
          <p:cNvSpPr>
            <a:spLocks noGrp="1"/>
          </p:cNvSpPr>
          <p:nvPr>
            <p:ph idx="1"/>
          </p:nvPr>
        </p:nvSpPr>
        <p:spPr/>
        <p:txBody>
          <a:bodyPr/>
          <a:lstStyle/>
          <a:p>
            <a:r>
              <a:t>A column matrix with 'n' rows is typically denoted as an n x 1 matrix, where 'n' represents the number of elements in the column. The general form of a column matrix with 'n' elements can be expressed as follows:</a:t>
            </a:r>
          </a:p>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Column Matrix</a:t>
            </a:r>
          </a:p>
        </p:txBody>
      </p:sp>
      <p:sp>
        <p:nvSpPr>
          <p:cNvPr id="3" name="Content Placeholder 2"/>
          <p:cNvSpPr>
            <a:spLocks noGrp="1"/>
          </p:cNvSpPr>
          <p:nvPr>
            <p:ph idx="1"/>
          </p:nvPr>
        </p:nvSpPr>
        <p:spPr/>
        <p:txBody>
          <a:bodyPr/>
          <a:lstStyle/>
          <a:p/>
          <a:p>
            <a:r>
              <a:t>\[ \begin{bmatrix} a_1 \\ a_2 \\ a_3 \\ \vdots \\ a_n \end{bmatrix} \]</a:t>
            </a:r>
          </a:p>
          <a:p/>
          <a:p>
            <a:r>
              <a:t>Properties of Column Matrix:</a:t>
            </a:r>
          </a:p>
          <a:p>
            <a:r>
              <a:t>1. Size: The size of a column matrix is given by the number of rows it contains.</a:t>
            </a:r>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Column Matrix</a:t>
            </a:r>
          </a:p>
        </p:txBody>
      </p:sp>
      <p:sp>
        <p:nvSpPr>
          <p:cNvPr id="3" name="Content Placeholder 2"/>
          <p:cNvSpPr>
            <a:spLocks noGrp="1"/>
          </p:cNvSpPr>
          <p:nvPr>
            <p:ph idx="1"/>
          </p:nvPr>
        </p:nvSpPr>
        <p:spPr/>
        <p:txBody>
          <a:bodyPr/>
          <a:lstStyle/>
          <a:p>
            <a:r>
              <a:t>2. Addition: Column matrices of the same size can be added by adding corresponding elements.</a:t>
            </a:r>
          </a:p>
          <a:p>
            <a:r>
              <a:t>3. Scalar Multiplication: Each element of a column matrix can be multiplied by a scalar value.</a:t>
            </a:r>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Column Matrix</a:t>
            </a:r>
          </a:p>
        </p:txBody>
      </p:sp>
      <p:sp>
        <p:nvSpPr>
          <p:cNvPr id="3" name="Content Placeholder 2"/>
          <p:cNvSpPr>
            <a:spLocks noGrp="1"/>
          </p:cNvSpPr>
          <p:nvPr>
            <p:ph idx="1"/>
          </p:nvPr>
        </p:nvSpPr>
        <p:spPr/>
        <p:txBody>
          <a:bodyPr/>
          <a:lstStyle/>
          <a:p>
            <a:r>
              <a:t>4. Zero Column Matrix: A column matrix with all elements being zero is called a zero column matrix.</a:t>
            </a:r>
          </a:p>
          <a:p/>
          <a:p>
            <a:r>
              <a:t>Purpose and Applications:</a:t>
            </a:r>
          </a:p>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Column Matrix</a:t>
            </a:r>
          </a:p>
        </p:txBody>
      </p:sp>
      <p:sp>
        <p:nvSpPr>
          <p:cNvPr id="3" name="Content Placeholder 2"/>
          <p:cNvSpPr>
            <a:spLocks noGrp="1"/>
          </p:cNvSpPr>
          <p:nvPr>
            <p:ph idx="1"/>
          </p:nvPr>
        </p:nvSpPr>
        <p:spPr/>
        <p:txBody>
          <a:bodyPr/>
          <a:lstStyle/>
          <a:p>
            <a:r>
              <a:t>1. Representing Vectors: In mathematics, physics, and engineering, column matrices are used to represent vectors in a concise and structured manner.</a:t>
            </a:r>
          </a:p>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Column Matrix</a:t>
            </a:r>
          </a:p>
        </p:txBody>
      </p:sp>
      <p:sp>
        <p:nvSpPr>
          <p:cNvPr id="3" name="Content Placeholder 2"/>
          <p:cNvSpPr>
            <a:spLocks noGrp="1"/>
          </p:cNvSpPr>
          <p:nvPr>
            <p:ph idx="1"/>
          </p:nvPr>
        </p:nvSpPr>
        <p:spPr/>
        <p:txBody>
          <a:bodyPr/>
          <a:lstStyle/>
          <a:p>
            <a:r>
              <a:t>2. System of Equations: Column matrices are employed to represent systems of linear equations in a compact form for ease of manipulation and solution.</a:t>
            </a:r>
          </a:p>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Column Matrix</a:t>
            </a:r>
          </a:p>
        </p:txBody>
      </p:sp>
      <p:sp>
        <p:nvSpPr>
          <p:cNvPr id="3" name="Content Placeholder 2"/>
          <p:cNvSpPr>
            <a:spLocks noGrp="1"/>
          </p:cNvSpPr>
          <p:nvPr>
            <p:ph idx="1"/>
          </p:nvPr>
        </p:nvSpPr>
        <p:spPr/>
        <p:txBody>
          <a:bodyPr/>
          <a:lstStyle/>
          <a:p>
            <a:r>
              <a:t>3. Linear Transformations: In the study of linear transformations and matrices, column matrices are utilized to represent transformations between vector spaces.</a:t>
            </a:r>
          </a:p>
          <a:p/>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Column Matrix</a:t>
            </a:r>
          </a:p>
        </p:txBody>
      </p:sp>
      <p:sp>
        <p:nvSpPr>
          <p:cNvPr id="3" name="Content Placeholder 2"/>
          <p:cNvSpPr>
            <a:spLocks noGrp="1"/>
          </p:cNvSpPr>
          <p:nvPr>
            <p:ph idx="1"/>
          </p:nvPr>
        </p:nvSpPr>
        <p:spPr/>
        <p:txBody>
          <a:bodyPr/>
          <a:lstStyle/>
          <a:p>
            <a:r>
              <a:t>Overall, column matrices are a fundamental component in linear algebra, providing a compact and organized way to represent and work with vectors and linear equations.</a:t>
            </a:r>
          </a:p>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Square Matrix</a:t>
            </a:r>
          </a:p>
        </p:txBody>
      </p:sp>
      <p:sp>
        <p:nvSpPr>
          <p:cNvPr id="3" name="Content Placeholder 2"/>
          <p:cNvSpPr>
            <a:spLocks noGrp="1"/>
          </p:cNvSpPr>
          <p:nvPr>
            <p:ph idx="1"/>
          </p:nvPr>
        </p:nvSpPr>
        <p:spPr/>
        <p:txBody>
          <a:bodyPr/>
          <a:lstStyle/>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Square Matrix</a:t>
            </a:r>
          </a:p>
        </p:txBody>
      </p:sp>
      <p:sp>
        <p:nvSpPr>
          <p:cNvPr id="3" name="Content Placeholder 2"/>
          <p:cNvSpPr>
            <a:spLocks noGrp="1"/>
          </p:cNvSpPr>
          <p:nvPr>
            <p:ph idx="1"/>
          </p:nvPr>
        </p:nvSpPr>
        <p:spPr/>
        <p:txBody>
          <a:bodyPr/>
          <a:lstStyle/>
          <a:p>
            <a:r>
              <a:t>A square matrix is a type of matrix that has the same number of rows and columns. In other words, the number of rows is equal to the number of columns in a square matrix. For example, a 2x2 matrix, a 3x3 matrix, a 4x4 matrix, and so on, are all examples of square matrices.</a:t>
            </a:r>
          </a:p>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Square Matrix</a:t>
            </a:r>
          </a:p>
        </p:txBody>
      </p:sp>
      <p:sp>
        <p:nvSpPr>
          <p:cNvPr id="3" name="Content Placeholder 2"/>
          <p:cNvSpPr>
            <a:spLocks noGrp="1"/>
          </p:cNvSpPr>
          <p:nvPr>
            <p:ph idx="1"/>
          </p:nvPr>
        </p:nvSpPr>
        <p:spPr/>
        <p:txBody>
          <a:bodyPr/>
          <a:lstStyle/>
          <a:p/>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Square Matrix</a:t>
            </a:r>
          </a:p>
        </p:txBody>
      </p:sp>
      <p:sp>
        <p:nvSpPr>
          <p:cNvPr id="3" name="Content Placeholder 2"/>
          <p:cNvSpPr>
            <a:spLocks noGrp="1"/>
          </p:cNvSpPr>
          <p:nvPr>
            <p:ph idx="1"/>
          </p:nvPr>
        </p:nvSpPr>
        <p:spPr/>
        <p:txBody>
          <a:bodyPr/>
          <a:lstStyle/>
          <a:p>
            <a:r>
              <a:t>Square matrices are of particular importance in mathematics and various fields such as computer science, physics, and engineering. They are used in a wide range of applications such as solving systems of linear equations, transformations in computer graphics, cryptography, network theory, and more.</a:t>
            </a:r>
          </a:p>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Square Matrix</a:t>
            </a:r>
          </a:p>
        </p:txBody>
      </p:sp>
      <p:sp>
        <p:nvSpPr>
          <p:cNvPr id="3" name="Content Placeholder 2"/>
          <p:cNvSpPr>
            <a:spLocks noGrp="1"/>
          </p:cNvSpPr>
          <p:nvPr>
            <p:ph idx="1"/>
          </p:nvPr>
        </p:nvSpPr>
        <p:spPr/>
        <p:txBody>
          <a:bodyPr/>
          <a:lstStyle/>
          <a:p/>
          <a:p>
            <a:r>
              <a:t>Square matrices have several interesting properties and characteristics, some of which include:</a:t>
            </a:r>
          </a:p>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 Table of Contents (TOC) is a structured list of the chapters, sections, and other important elements found in a document or text, usually placed at the beginning of a book, report, academic paper, or any longer piece of writing. The primary purpose of a Table of Contents is to provide readers with an overview of the structure and organization of the content, enabling them to locate specific information quickly and easily.</a:t>
            </a:r>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Square Matrix</a:t>
            </a:r>
          </a:p>
        </p:txBody>
      </p:sp>
      <p:sp>
        <p:nvSpPr>
          <p:cNvPr id="3" name="Content Placeholder 2"/>
          <p:cNvSpPr>
            <a:spLocks noGrp="1"/>
          </p:cNvSpPr>
          <p:nvPr>
            <p:ph idx="1"/>
          </p:nvPr>
        </p:nvSpPr>
        <p:spPr/>
        <p:txBody>
          <a:bodyPr/>
          <a:lstStyle/>
          <a:p>
            <a:r>
              <a:t>1. Determinant: The determinant of a square matrix is a scalar value that can be computed and provides important information about the matrix, such as whether it is invertible or singular.</a:t>
            </a:r>
          </a:p>
          <a:p/>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Square Matrix</a:t>
            </a:r>
          </a:p>
        </p:txBody>
      </p:sp>
      <p:sp>
        <p:nvSpPr>
          <p:cNvPr id="3" name="Content Placeholder 2"/>
          <p:cNvSpPr>
            <a:spLocks noGrp="1"/>
          </p:cNvSpPr>
          <p:nvPr>
            <p:ph idx="1"/>
          </p:nvPr>
        </p:nvSpPr>
        <p:spPr/>
        <p:txBody>
          <a:bodyPr/>
          <a:lstStyle/>
          <a:p>
            <a:r>
              <a:t>2. Inverse: A square matrix that has a non-zero determinant is said to be invertible, meaning that it has an inverse matrix that, when multiplied by the original matrix, results in the identity matrix.</a:t>
            </a:r>
          </a:p>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Square Matrix</a:t>
            </a:r>
          </a:p>
        </p:txBody>
      </p:sp>
      <p:sp>
        <p:nvSpPr>
          <p:cNvPr id="3" name="Content Placeholder 2"/>
          <p:cNvSpPr>
            <a:spLocks noGrp="1"/>
          </p:cNvSpPr>
          <p:nvPr>
            <p:ph idx="1"/>
          </p:nvPr>
        </p:nvSpPr>
        <p:spPr/>
        <p:txBody>
          <a:bodyPr/>
          <a:lstStyle/>
          <a:p/>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Square Matrix</a:t>
            </a:r>
          </a:p>
        </p:txBody>
      </p:sp>
      <p:sp>
        <p:nvSpPr>
          <p:cNvPr id="3" name="Content Placeholder 2"/>
          <p:cNvSpPr>
            <a:spLocks noGrp="1"/>
          </p:cNvSpPr>
          <p:nvPr>
            <p:ph idx="1"/>
          </p:nvPr>
        </p:nvSpPr>
        <p:spPr/>
        <p:txBody>
          <a:bodyPr/>
          <a:lstStyle/>
          <a:p>
            <a:r>
              <a:t>3. Eigenvalues and Eigenvectors: Square matrices are closely related to the concept of eigenvalues and eigenvectors. Eigenvalues are scalars associated with a matrix that represent how a transformation stretches or compresses space along certain directions known as eigenvectors.</a:t>
            </a:r>
          </a:p>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Square Matrix</a:t>
            </a:r>
          </a:p>
        </p:txBody>
      </p:sp>
      <p:sp>
        <p:nvSpPr>
          <p:cNvPr id="3" name="Content Placeholder 2"/>
          <p:cNvSpPr>
            <a:spLocks noGrp="1"/>
          </p:cNvSpPr>
          <p:nvPr>
            <p:ph idx="1"/>
          </p:nvPr>
        </p:nvSpPr>
        <p:spPr/>
        <p:txBody>
          <a:bodyPr/>
          <a:lstStyle/>
          <a:p/>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Square Matrix</a:t>
            </a:r>
          </a:p>
        </p:txBody>
      </p:sp>
      <p:sp>
        <p:nvSpPr>
          <p:cNvPr id="3" name="Content Placeholder 2"/>
          <p:cNvSpPr>
            <a:spLocks noGrp="1"/>
          </p:cNvSpPr>
          <p:nvPr>
            <p:ph idx="1"/>
          </p:nvPr>
        </p:nvSpPr>
        <p:spPr/>
        <p:txBody>
          <a:bodyPr/>
          <a:lstStyle/>
          <a:p>
            <a:r>
              <a:t>4. Symmetric and Skew-Symmetric Matrices: Square matrices can be classified as symmetric if they are equal to their transpose and skew-symmetric if they are equal to the negative of their transpose. Symmetric matrices have real eigenvalues and orthogonal eigenvectors, while skew-symmetric matrices have imaginary eigenvalues.</a:t>
            </a:r>
          </a:p>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Square Matrix</a:t>
            </a:r>
          </a:p>
        </p:txBody>
      </p:sp>
      <p:sp>
        <p:nvSpPr>
          <p:cNvPr id="3" name="Content Placeholder 2"/>
          <p:cNvSpPr>
            <a:spLocks noGrp="1"/>
          </p:cNvSpPr>
          <p:nvPr>
            <p:ph idx="1"/>
          </p:nvPr>
        </p:nvSpPr>
        <p:spPr/>
        <p:txBody>
          <a:bodyPr/>
          <a:lstStyle/>
          <a:p/>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Square Matrix</a:t>
            </a:r>
          </a:p>
        </p:txBody>
      </p:sp>
      <p:sp>
        <p:nvSpPr>
          <p:cNvPr id="3" name="Content Placeholder 2"/>
          <p:cNvSpPr>
            <a:spLocks noGrp="1"/>
          </p:cNvSpPr>
          <p:nvPr>
            <p:ph idx="1"/>
          </p:nvPr>
        </p:nvSpPr>
        <p:spPr/>
        <p:txBody>
          <a:bodyPr/>
          <a:lstStyle/>
          <a:p>
            <a:r>
              <a:t>Overall, square matrices play a fundamental role in various branches of mathematics and have numerous applications in practical problem-solving and computational tasks. Understanding the properties and operations associated with square matrices is crucial for anyone working in fields that involve linear algebra and matrix computations.</a:t>
            </a:r>
          </a:p>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Rectangular (Non-Square) Matrix</a:t>
            </a:r>
          </a:p>
        </p:txBody>
      </p:sp>
      <p:sp>
        <p:nvSpPr>
          <p:cNvPr id="3" name="Content Placeholder 2"/>
          <p:cNvSpPr>
            <a:spLocks noGrp="1"/>
          </p:cNvSpPr>
          <p:nvPr>
            <p:ph idx="1"/>
          </p:nvPr>
        </p:nvSpPr>
        <p:spPr/>
        <p:txBody>
          <a:bodyPr/>
          <a:lstStyle/>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Rectangular (Non-Square) Matrix</a:t>
            </a:r>
          </a:p>
        </p:txBody>
      </p:sp>
      <p:sp>
        <p:nvSpPr>
          <p:cNvPr id="3" name="Content Placeholder 2"/>
          <p:cNvSpPr>
            <a:spLocks noGrp="1"/>
          </p:cNvSpPr>
          <p:nvPr>
            <p:ph idx="1"/>
          </p:nvPr>
        </p:nvSpPr>
        <p:spPr/>
        <p:txBody>
          <a:bodyPr/>
          <a:lstStyle/>
          <a:p>
            <a:r>
              <a:t>A rectangular matrix is a type of matrix where the number of rows is not equal to the number of columns. In other words, a rectangular matrix is a matrix that has a different number of rows and columns, making it non-square. </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Here are some key points regarding a Table of Contents:</a:t>
            </a:r>
          </a:p>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Rectangular (Non-Square) Matrix</a:t>
            </a:r>
          </a:p>
        </p:txBody>
      </p:sp>
      <p:sp>
        <p:nvSpPr>
          <p:cNvPr id="3" name="Content Placeholder 2"/>
          <p:cNvSpPr>
            <a:spLocks noGrp="1"/>
          </p:cNvSpPr>
          <p:nvPr>
            <p:ph idx="1"/>
          </p:nvPr>
        </p:nvSpPr>
        <p:spPr/>
        <p:txBody>
          <a:bodyPr/>
          <a:lstStyle/>
          <a:p/>
          <a:p>
            <a:r>
              <a:t>Key points about rectangular matrices:</a:t>
            </a:r>
          </a:p>
          <a:p/>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Rectangular (Non-Square) Matrix</a:t>
            </a:r>
          </a:p>
        </p:txBody>
      </p:sp>
      <p:sp>
        <p:nvSpPr>
          <p:cNvPr id="3" name="Content Placeholder 2"/>
          <p:cNvSpPr>
            <a:spLocks noGrp="1"/>
          </p:cNvSpPr>
          <p:nvPr>
            <p:ph idx="1"/>
          </p:nvPr>
        </p:nvSpPr>
        <p:spPr/>
        <p:txBody>
          <a:bodyPr/>
          <a:lstStyle/>
          <a:p>
            <a:r>
              <a:t>1. **Dimensions:** The dimensions of a rectangular matrix are specified as m x n, where 'm' represents the number of rows, and 'n' represents the number of columns. For example, a 3x2 matrix has 3 rows and 2 columns.</a:t>
            </a:r>
          </a:p>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Rectangular (Non-Square) Matrix</a:t>
            </a:r>
          </a:p>
        </p:txBody>
      </p:sp>
      <p:sp>
        <p:nvSpPr>
          <p:cNvPr id="3" name="Content Placeholder 2"/>
          <p:cNvSpPr>
            <a:spLocks noGrp="1"/>
          </p:cNvSpPr>
          <p:nvPr>
            <p:ph idx="1"/>
          </p:nvPr>
        </p:nvSpPr>
        <p:spPr/>
        <p:txBody>
          <a:bodyPr/>
          <a:lstStyle/>
          <a:p/>
          <a:p>
            <a:r>
              <a:t>2. **Representation:** Rectangular matrices are typically represented by enclosing the elements in rows and columns within brackets. For example, a 2x3 matrix A can be represented as:</a:t>
            </a:r>
          </a:p>
          <a:p/>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Rectangular (Non-Square) Matrix</a:t>
            </a:r>
          </a:p>
        </p:txBody>
      </p:sp>
      <p:sp>
        <p:nvSpPr>
          <p:cNvPr id="3" name="Content Placeholder 2"/>
          <p:cNvSpPr>
            <a:spLocks noGrp="1"/>
          </p:cNvSpPr>
          <p:nvPr>
            <p:ph idx="1"/>
          </p:nvPr>
        </p:nvSpPr>
        <p:spPr/>
        <p:txBody>
          <a:bodyPr/>
          <a:lstStyle/>
          <a:p>
            <a:r>
              <a:t>\[ A = \begin{bmatrix} a_{11} &amp; a_{12} &amp; a_{13} \\ a_{21} &amp; a_{22} &amp; a_{23} \end{bmatrix} \]</a:t>
            </a:r>
          </a:p>
          <a:p/>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Rectangular (Non-Square) Matrix</a:t>
            </a:r>
          </a:p>
        </p:txBody>
      </p:sp>
      <p:sp>
        <p:nvSpPr>
          <p:cNvPr id="3" name="Content Placeholder 2"/>
          <p:cNvSpPr>
            <a:spLocks noGrp="1"/>
          </p:cNvSpPr>
          <p:nvPr>
            <p:ph idx="1"/>
          </p:nvPr>
        </p:nvSpPr>
        <p:spPr/>
        <p:txBody>
          <a:bodyPr/>
          <a:lstStyle/>
          <a:p>
            <a:r>
              <a:t>3. **Operations:** Arithmetic operations like addition, subtraction, and multiplication can be performed on rectangular matrices, given that the dimensions are compatible for the specified operation. For instance, to add two matrices A (m x n) and B (m x n), they must have the same dimensions.</a:t>
            </a:r>
          </a:p>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Rectangular (Non-Square) Matrix</a:t>
            </a:r>
          </a:p>
        </p:txBody>
      </p:sp>
      <p:sp>
        <p:nvSpPr>
          <p:cNvPr id="3" name="Content Placeholder 2"/>
          <p:cNvSpPr>
            <a:spLocks noGrp="1"/>
          </p:cNvSpPr>
          <p:nvPr>
            <p:ph idx="1"/>
          </p:nvPr>
        </p:nvSpPr>
        <p:spPr/>
        <p:txBody>
          <a:bodyPr/>
          <a:lstStyle/>
          <a:p/>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Rectangular (Non-Square) Matrix</a:t>
            </a:r>
          </a:p>
        </p:txBody>
      </p:sp>
      <p:sp>
        <p:nvSpPr>
          <p:cNvPr id="3" name="Content Placeholder 2"/>
          <p:cNvSpPr>
            <a:spLocks noGrp="1"/>
          </p:cNvSpPr>
          <p:nvPr>
            <p:ph idx="1"/>
          </p:nvPr>
        </p:nvSpPr>
        <p:spPr/>
        <p:txBody>
          <a:bodyPr/>
          <a:lstStyle/>
          <a:p>
            <a:r>
              <a:t>4. **Properties:** Rectangular matrices do not possess some properties that square matrices do, such as being invertible (having an inverse) or having a determinant in the case of non-square matrices.</a:t>
            </a:r>
          </a:p>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Rectangular (Non-Square) Matrix</a:t>
            </a:r>
          </a:p>
        </p:txBody>
      </p:sp>
      <p:sp>
        <p:nvSpPr>
          <p:cNvPr id="3" name="Content Placeholder 2"/>
          <p:cNvSpPr>
            <a:spLocks noGrp="1"/>
          </p:cNvSpPr>
          <p:nvPr>
            <p:ph idx="1"/>
          </p:nvPr>
        </p:nvSpPr>
        <p:spPr/>
        <p:txBody>
          <a:bodyPr/>
          <a:lstStyle/>
          <a:p/>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Rectangular (Non-Square) Matrix</a:t>
            </a:r>
          </a:p>
        </p:txBody>
      </p:sp>
      <p:sp>
        <p:nvSpPr>
          <p:cNvPr id="3" name="Content Placeholder 2"/>
          <p:cNvSpPr>
            <a:spLocks noGrp="1"/>
          </p:cNvSpPr>
          <p:nvPr>
            <p:ph idx="1"/>
          </p:nvPr>
        </p:nvSpPr>
        <p:spPr/>
        <p:txBody>
          <a:bodyPr/>
          <a:lstStyle/>
          <a:p>
            <a:r>
              <a:t>5. **Applications:** Rectangular matrices are commonly used in various fields like computer graphics, statistics, engineering, and economics for data representation, solving systems of linear equations, optimization, and modeling real-world problems.</a:t>
            </a:r>
          </a:p>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Rectangular (Non-Square) Matrix</a:t>
            </a:r>
          </a:p>
        </p:txBody>
      </p:sp>
      <p:sp>
        <p:nvSpPr>
          <p:cNvPr id="3" name="Content Placeholder 2"/>
          <p:cNvSpPr>
            <a:spLocks noGrp="1"/>
          </p:cNvSpPr>
          <p:nvPr>
            <p:ph idx="1"/>
          </p:nvPr>
        </p:nvSpPr>
        <p:spPr/>
        <p:txBody>
          <a:bodyPr/>
          <a:lstStyle/>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**Organization**: A Table of Contents typically organizes the main sections and subsections of a document in a hierarchical manner. Chapters or major headings are listed with their corresponding page numbers, and sometimes even subheadings are included for more complex documents.</a:t>
            </a:r>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Rectangular (Non-Square) Matrix</a:t>
            </a:r>
          </a:p>
        </p:txBody>
      </p:sp>
      <p:sp>
        <p:nvSpPr>
          <p:cNvPr id="3" name="Content Placeholder 2"/>
          <p:cNvSpPr>
            <a:spLocks noGrp="1"/>
          </p:cNvSpPr>
          <p:nvPr>
            <p:ph idx="1"/>
          </p:nvPr>
        </p:nvSpPr>
        <p:spPr/>
        <p:txBody>
          <a:bodyPr/>
          <a:lstStyle/>
          <a:p>
            <a:r>
              <a:t>In summary, a rectangular matrix is a fundamental mathematical concept that extends beyond square matrices by allowing for different numbers of rows and columns. Its properties, representations, and operations play a crucial role in a wide range of mathematical and practical applications.</a:t>
            </a:r>
          </a:p>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 Matrix</a:t>
            </a:r>
          </a:p>
        </p:txBody>
      </p:sp>
      <p:sp>
        <p:nvSpPr>
          <p:cNvPr id="3" name="Content Placeholder 2"/>
          <p:cNvSpPr>
            <a:spLocks noGrp="1"/>
          </p:cNvSpPr>
          <p:nvPr>
            <p:ph idx="1"/>
          </p:nvPr>
        </p:nvSpPr>
        <p:spPr/>
        <p:txBody>
          <a:bodyPr/>
          <a:lstStyle/>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 Matrix</a:t>
            </a:r>
          </a:p>
        </p:txBody>
      </p:sp>
      <p:sp>
        <p:nvSpPr>
          <p:cNvPr id="3" name="Content Placeholder 2"/>
          <p:cNvSpPr>
            <a:spLocks noGrp="1"/>
          </p:cNvSpPr>
          <p:nvPr>
            <p:ph idx="1"/>
          </p:nvPr>
        </p:nvSpPr>
        <p:spPr/>
        <p:txBody>
          <a:bodyPr/>
          <a:lstStyle/>
          <a:p>
            <a:r>
              <a:t>A diagonal matrix is a special type of square matrix where all the elements outside the main diagonal are zero. The main diagonal of a square matrix consists of the elements that run from the top left corner to the bottom right corner. Therefore, in a diagonal matrix, the elements outside this main diagonal are all zeros.</a:t>
            </a:r>
          </a:p>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 Matrix</a:t>
            </a:r>
          </a:p>
        </p:txBody>
      </p:sp>
      <p:sp>
        <p:nvSpPr>
          <p:cNvPr id="3" name="Content Placeholder 2"/>
          <p:cNvSpPr>
            <a:spLocks noGrp="1"/>
          </p:cNvSpPr>
          <p:nvPr>
            <p:ph idx="1"/>
          </p:nvPr>
        </p:nvSpPr>
        <p:spPr/>
        <p:txBody>
          <a:bodyPr/>
          <a:lstStyle/>
          <a:p/>
          <a:p>
            <a:r>
              <a:t>For example, a 3x3 diagonal matrix is shown below:</a:t>
            </a:r>
          </a:p>
          <a:p/>
          <a:p>
            <a:r>
              <a:t>\[ \begin{bmatrix} </a:t>
            </a:r>
          </a:p>
          <a:p>
            <a:r>
              <a:t>a_{11} &amp; 0 &amp; 0 \\ </a:t>
            </a:r>
          </a:p>
          <a:p>
            <a:r>
              <a:t>0 &amp; a_{22} &amp; 0 \\ </a:t>
            </a:r>
          </a:p>
          <a:p>
            <a:r>
              <a:t>0 &amp; 0 &amp; a_{33} </a:t>
            </a:r>
          </a:p>
          <a:p>
            <a:r>
              <a:t>\end{bmatrix} \]</a:t>
            </a:r>
          </a:p>
          <a:p/>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 Matrix</a:t>
            </a:r>
          </a:p>
        </p:txBody>
      </p:sp>
      <p:sp>
        <p:nvSpPr>
          <p:cNvPr id="3" name="Content Placeholder 2"/>
          <p:cNvSpPr>
            <a:spLocks noGrp="1"/>
          </p:cNvSpPr>
          <p:nvPr>
            <p:ph idx="1"/>
          </p:nvPr>
        </p:nvSpPr>
        <p:spPr/>
        <p:txBody>
          <a:bodyPr/>
          <a:lstStyle/>
          <a:p>
            <a:r>
              <a:t>In this matrix, all the elements outside the main diagonal (the elements with indices (1,2), (1,3), (2,1), (2,3), (3,1), and (3,2)) are zeros.</a:t>
            </a:r>
          </a:p>
          <a:p/>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 Matrix</a:t>
            </a:r>
          </a:p>
        </p:txBody>
      </p:sp>
      <p:sp>
        <p:nvSpPr>
          <p:cNvPr id="3" name="Content Placeholder 2"/>
          <p:cNvSpPr>
            <a:spLocks noGrp="1"/>
          </p:cNvSpPr>
          <p:nvPr>
            <p:ph idx="1"/>
          </p:nvPr>
        </p:nvSpPr>
        <p:spPr/>
        <p:txBody>
          <a:bodyPr/>
          <a:lstStyle/>
          <a:p>
            <a:r>
              <a:t>Diagonal matrices are useful in many applications, such as linear algebra, engineering, and physics, due to their special properties. Some key properties of diagonal matrices include:</a:t>
            </a:r>
          </a:p>
          <a:p/>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 Matrix</a:t>
            </a:r>
          </a:p>
        </p:txBody>
      </p:sp>
      <p:sp>
        <p:nvSpPr>
          <p:cNvPr id="3" name="Content Placeholder 2"/>
          <p:cNvSpPr>
            <a:spLocks noGrp="1"/>
          </p:cNvSpPr>
          <p:nvPr>
            <p:ph idx="1"/>
          </p:nvPr>
        </p:nvSpPr>
        <p:spPr/>
        <p:txBody>
          <a:bodyPr/>
          <a:lstStyle/>
          <a:p>
            <a:r>
              <a:t>1. **Multiplication**: A diagonal matrix can be multiplied by another matrix efficiently, as the multiplication involves only the non-zero elements on the main diagonal.</a:t>
            </a:r>
          </a:p>
          <a:p/>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 Matrix</a:t>
            </a:r>
          </a:p>
        </p:txBody>
      </p:sp>
      <p:sp>
        <p:nvSpPr>
          <p:cNvPr id="3" name="Content Placeholder 2"/>
          <p:cNvSpPr>
            <a:spLocks noGrp="1"/>
          </p:cNvSpPr>
          <p:nvPr>
            <p:ph idx="1"/>
          </p:nvPr>
        </p:nvSpPr>
        <p:spPr/>
        <p:txBody>
          <a:bodyPr/>
          <a:lstStyle/>
          <a:p>
            <a:r>
              <a:t>2. **Inverse**: A diagonal matrix is invertible if and only if all elements on the main diagonal are non-zero. In this case, the inverse of a diagonal matrix is obtained by taking the reciprocal of each element on the main diagonal.</a:t>
            </a:r>
          </a:p>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 Matrix</a:t>
            </a:r>
          </a:p>
        </p:txBody>
      </p:sp>
      <p:sp>
        <p:nvSpPr>
          <p:cNvPr id="3" name="Content Placeholder 2"/>
          <p:cNvSpPr>
            <a:spLocks noGrp="1"/>
          </p:cNvSpPr>
          <p:nvPr>
            <p:ph idx="1"/>
          </p:nvPr>
        </p:nvSpPr>
        <p:spPr/>
        <p:txBody>
          <a:bodyPr/>
          <a:lstStyle/>
          <a:p/>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 Matrix</a:t>
            </a:r>
          </a:p>
        </p:txBody>
      </p:sp>
      <p:sp>
        <p:nvSpPr>
          <p:cNvPr id="3" name="Content Placeholder 2"/>
          <p:cNvSpPr>
            <a:spLocks noGrp="1"/>
          </p:cNvSpPr>
          <p:nvPr>
            <p:ph idx="1"/>
          </p:nvPr>
        </p:nvSpPr>
        <p:spPr/>
        <p:txBody>
          <a:bodyPr/>
          <a:lstStyle/>
          <a:p>
            <a:r>
              <a:t>3. **Eigenvalues and Eigenvectors**: The eigenvalues of a diagonal matrix are simply the elements on the main diagonal. The eigenvectors of a diagonal matrix are the standard basis vectors (vectors with only one non-zero element) corresponding to each non-zero element on the main diagonal.</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 Matrix</a:t>
            </a:r>
          </a:p>
        </p:txBody>
      </p:sp>
      <p:sp>
        <p:nvSpPr>
          <p:cNvPr id="3" name="Content Placeholder 2"/>
          <p:cNvSpPr>
            <a:spLocks noGrp="1"/>
          </p:cNvSpPr>
          <p:nvPr>
            <p:ph idx="1"/>
          </p:nvPr>
        </p:nvSpPr>
        <p:spPr/>
        <p:txBody>
          <a:bodyPr/>
          <a:lstStyle/>
          <a:p/>
          <a:p>
            <a:r>
              <a:t>4. **Determinant**: The determinant of a diagonal matrix is the product of the elements on the main diagonal.</a:t>
            </a:r>
          </a:p>
          <a:p/>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 Matrix</a:t>
            </a:r>
          </a:p>
        </p:txBody>
      </p:sp>
      <p:sp>
        <p:nvSpPr>
          <p:cNvPr id="3" name="Content Placeholder 2"/>
          <p:cNvSpPr>
            <a:spLocks noGrp="1"/>
          </p:cNvSpPr>
          <p:nvPr>
            <p:ph idx="1"/>
          </p:nvPr>
        </p:nvSpPr>
        <p:spPr/>
        <p:txBody>
          <a:bodyPr/>
          <a:lstStyle/>
          <a:p>
            <a:r>
              <a:t>Diagonal matrices are commonly used in applications involving systems of linear equations, transformations, and diagonalization of matrices. They simplify calculations and are often used for efficient storage of data in computer algorithms.</a:t>
            </a:r>
          </a:p>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Identity Matrix</a:t>
            </a:r>
          </a:p>
        </p:txBody>
      </p:sp>
      <p:sp>
        <p:nvSpPr>
          <p:cNvPr id="3" name="Content Placeholder 2"/>
          <p:cNvSpPr>
            <a:spLocks noGrp="1"/>
          </p:cNvSpPr>
          <p:nvPr>
            <p:ph idx="1"/>
          </p:nvPr>
        </p:nvSpPr>
        <p:spPr/>
        <p:txBody>
          <a:bodyPr/>
          <a:lstStyle/>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Identity Matrix</a:t>
            </a:r>
          </a:p>
        </p:txBody>
      </p:sp>
      <p:sp>
        <p:nvSpPr>
          <p:cNvPr id="3" name="Content Placeholder 2"/>
          <p:cNvSpPr>
            <a:spLocks noGrp="1"/>
          </p:cNvSpPr>
          <p:nvPr>
            <p:ph idx="1"/>
          </p:nvPr>
        </p:nvSpPr>
        <p:spPr/>
        <p:txBody>
          <a:bodyPr/>
          <a:lstStyle/>
          <a:p>
            <a:r>
              <a:t>An identity matrix is a square matrix, which means it has an equal number of rows and columns, where all the elements on the main diagonal are equal to 1, and all other elements are equal to 0. In mathematical terms, the identity matrix is denoted by the symbol I or I_n, where n represents the size of the square matrix.</a:t>
            </a:r>
          </a:p>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Identity Matrix</a:t>
            </a:r>
          </a:p>
        </p:txBody>
      </p:sp>
      <p:sp>
        <p:nvSpPr>
          <p:cNvPr id="3" name="Content Placeholder 2"/>
          <p:cNvSpPr>
            <a:spLocks noGrp="1"/>
          </p:cNvSpPr>
          <p:nvPr>
            <p:ph idx="1"/>
          </p:nvPr>
        </p:nvSpPr>
        <p:spPr/>
        <p:txBody>
          <a:bodyPr/>
          <a:lstStyle/>
          <a:p/>
          <a:p>
            <a:r>
              <a:t>For example, for a 2x2 identity matrix, denoted as I_2, the matrix looks like this:</a:t>
            </a:r>
          </a:p>
          <a:p/>
          <a:p>
            <a:r>
              <a:t>```</a:t>
            </a:r>
          </a:p>
          <a:p>
            <a:r>
              <a:t>1 0</a:t>
            </a:r>
          </a:p>
          <a:p>
            <a:r>
              <a:t>0 1</a:t>
            </a:r>
          </a:p>
          <a:p>
            <a:r>
              <a:t>```</a:t>
            </a:r>
          </a:p>
          <a:p/>
          <a:p>
            <a:r>
              <a:t>And for a 3x3 identity matrix, denoted as I_3, it looks like this:</a:t>
            </a:r>
          </a:p>
          <a:p/>
          <a:p>
            <a:r>
              <a:t>```</a:t>
            </a:r>
          </a:p>
          <a:p>
            <a:r>
              <a:t>1 0 0</a:t>
            </a:r>
          </a:p>
          <a:p>
            <a:r>
              <a:t>0 1 0</a:t>
            </a:r>
          </a:p>
          <a:p>
            <a:r>
              <a:t>0 0 1</a:t>
            </a:r>
          </a:p>
          <a:p>
            <a:r>
              <a:t>```</a:t>
            </a:r>
          </a:p>
          <a:p/>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Identity Matrix</a:t>
            </a:r>
          </a:p>
        </p:txBody>
      </p:sp>
      <p:sp>
        <p:nvSpPr>
          <p:cNvPr id="3" name="Content Placeholder 2"/>
          <p:cNvSpPr>
            <a:spLocks noGrp="1"/>
          </p:cNvSpPr>
          <p:nvPr>
            <p:ph idx="1"/>
          </p:nvPr>
        </p:nvSpPr>
        <p:spPr/>
        <p:txBody>
          <a:bodyPr/>
          <a:lstStyle/>
          <a:p>
            <a:r>
              <a:t>The identity matrix is a special type of matrix that behaves similarly to the number 1 in regular arithmetic. When the identity matrix is multiplied by any matrix of the same size, the resulting matrix is the original matrix itself. This property is similar to multiplying a number by 1, where the number remains unchanged.</a:t>
            </a:r>
          </a:p>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Identity Matrix</a:t>
            </a:r>
          </a:p>
        </p:txBody>
      </p:sp>
      <p:sp>
        <p:nvSpPr>
          <p:cNvPr id="3" name="Content Placeholder 2"/>
          <p:cNvSpPr>
            <a:spLocks noGrp="1"/>
          </p:cNvSpPr>
          <p:nvPr>
            <p:ph idx="1"/>
          </p:nvPr>
        </p:nvSpPr>
        <p:spPr/>
        <p:txBody>
          <a:bodyPr/>
          <a:lstStyle/>
          <a:p/>
          <a:p>
            <a:r>
              <a:t>The main properties of an identity matrix are:</a:t>
            </a:r>
          </a:p>
          <a:p>
            <a:r>
              <a:t>1. When multiplied with another matrix, it acts as a neutral element for matrix multiplication.</a:t>
            </a:r>
          </a:p>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Identity Matrix</a:t>
            </a:r>
          </a:p>
        </p:txBody>
      </p:sp>
      <p:sp>
        <p:nvSpPr>
          <p:cNvPr id="3" name="Content Placeholder 2"/>
          <p:cNvSpPr>
            <a:spLocks noGrp="1"/>
          </p:cNvSpPr>
          <p:nvPr>
            <p:ph idx="1"/>
          </p:nvPr>
        </p:nvSpPr>
        <p:spPr/>
        <p:txBody>
          <a:bodyPr/>
          <a:lstStyle/>
          <a:p>
            <a:r>
              <a:t>2. The product of any matrix and its corresponding identity matrix is the matrix itself.</a:t>
            </a:r>
          </a:p>
          <a:p>
            <a:r>
              <a:t>3. The identity matrix is always square, meaning it has the same number of rows and columns.</a:t>
            </a:r>
          </a:p>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Identity Matrix</a:t>
            </a:r>
          </a:p>
        </p:txBody>
      </p:sp>
      <p:sp>
        <p:nvSpPr>
          <p:cNvPr id="3" name="Content Placeholder 2"/>
          <p:cNvSpPr>
            <a:spLocks noGrp="1"/>
          </p:cNvSpPr>
          <p:nvPr>
            <p:ph idx="1"/>
          </p:nvPr>
        </p:nvSpPr>
        <p:spPr/>
        <p:txBody>
          <a:bodyPr/>
          <a:lstStyle/>
          <a:p>
            <a:r>
              <a:t>4. The identity matrix is unique in that there is only one identity matrix for each size.</a:t>
            </a:r>
          </a:p>
          <a:p/>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Identity Matrix</a:t>
            </a:r>
          </a:p>
        </p:txBody>
      </p:sp>
      <p:sp>
        <p:nvSpPr>
          <p:cNvPr id="3" name="Content Placeholder 2"/>
          <p:cNvSpPr>
            <a:spLocks noGrp="1"/>
          </p:cNvSpPr>
          <p:nvPr>
            <p:ph idx="1"/>
          </p:nvPr>
        </p:nvSpPr>
        <p:spPr/>
        <p:txBody>
          <a:bodyPr/>
          <a:lstStyle/>
          <a:p>
            <a:r>
              <a:t>Identify matrices play a crucial role in various mathematical operations, including solving systems of linear equations, calculating matrix inverses, and defining transformations in linear algebra.</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**Formatting**: TOCs are usually formatted with a clear hierarchy, often using different font styles, sizes, or indentation to distinguish between different levels of headings. Page numbers are aligned to the right to make it easier for readers to find where each section begins.</a:t>
            </a:r>
          </a:p>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Zero Matrix</a:t>
            </a:r>
          </a:p>
        </p:txBody>
      </p:sp>
      <p:sp>
        <p:nvSpPr>
          <p:cNvPr id="3" name="Content Placeholder 2"/>
          <p:cNvSpPr>
            <a:spLocks noGrp="1"/>
          </p:cNvSpPr>
          <p:nvPr>
            <p:ph idx="1"/>
          </p:nvPr>
        </p:nvSpPr>
        <p:spPr/>
        <p:txBody>
          <a:bodyPr/>
          <a:lstStyle/>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Zero Matrix</a:t>
            </a:r>
          </a:p>
        </p:txBody>
      </p:sp>
      <p:sp>
        <p:nvSpPr>
          <p:cNvPr id="3" name="Content Placeholder 2"/>
          <p:cNvSpPr>
            <a:spLocks noGrp="1"/>
          </p:cNvSpPr>
          <p:nvPr>
            <p:ph idx="1"/>
          </p:nvPr>
        </p:nvSpPr>
        <p:spPr/>
        <p:txBody>
          <a:bodyPr/>
          <a:lstStyle/>
          <a:p>
            <a:r>
              <a:t>A zero matrix is a matrix in which all elements are zero. In other words, each entry of the matrix is a zero value. Zero matrices can be of any size or dimension, from a simple 1x1 matrix to a larger matrix like a 3x3 or 4x4 matrix.</a:t>
            </a:r>
          </a:p>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Zero Matrix</a:t>
            </a:r>
          </a:p>
        </p:txBody>
      </p:sp>
      <p:sp>
        <p:nvSpPr>
          <p:cNvPr id="3" name="Content Placeholder 2"/>
          <p:cNvSpPr>
            <a:spLocks noGrp="1"/>
          </p:cNvSpPr>
          <p:nvPr>
            <p:ph idx="1"/>
          </p:nvPr>
        </p:nvSpPr>
        <p:spPr/>
        <p:txBody>
          <a:bodyPr/>
          <a:lstStyle/>
          <a:p/>
          <a:p>
            <a:r>
              <a:t>A common notation for a zero matrix is "0", and it is often denoted with a subscript for the size such as 0 subscript m,n to indicate an m x n zero matrix.</a:t>
            </a:r>
          </a:p>
          <a:p/>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Zero Matrix</a:t>
            </a:r>
          </a:p>
        </p:txBody>
      </p:sp>
      <p:sp>
        <p:nvSpPr>
          <p:cNvPr id="3" name="Content Placeholder 2"/>
          <p:cNvSpPr>
            <a:spLocks noGrp="1"/>
          </p:cNvSpPr>
          <p:nvPr>
            <p:ph idx="1"/>
          </p:nvPr>
        </p:nvSpPr>
        <p:spPr/>
        <p:txBody>
          <a:bodyPr/>
          <a:lstStyle/>
          <a:p>
            <a:r>
              <a:t>Zero matrices play a significant role in mathematics, particularly in linear algebra. They have special properties and are often used in various operations and calculations. For example:</a:t>
            </a:r>
          </a:p>
          <a:p/>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Zero Matrix</a:t>
            </a:r>
          </a:p>
        </p:txBody>
      </p:sp>
      <p:sp>
        <p:nvSpPr>
          <p:cNvPr id="3" name="Content Placeholder 2"/>
          <p:cNvSpPr>
            <a:spLocks noGrp="1"/>
          </p:cNvSpPr>
          <p:nvPr>
            <p:ph idx="1"/>
          </p:nvPr>
        </p:nvSpPr>
        <p:spPr/>
        <p:txBody>
          <a:bodyPr/>
          <a:lstStyle/>
          <a:p>
            <a:r>
              <a:t>1. Addition and Subtraction: Adding or subtracting a zero matrix to/from any matrix will result in the original matrix since the elements of the zero matrix do not affect the values of the other matrix.</a:t>
            </a:r>
          </a:p>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Zero Matrix</a:t>
            </a:r>
          </a:p>
        </p:txBody>
      </p:sp>
      <p:sp>
        <p:nvSpPr>
          <p:cNvPr id="3" name="Content Placeholder 2"/>
          <p:cNvSpPr>
            <a:spLocks noGrp="1"/>
          </p:cNvSpPr>
          <p:nvPr>
            <p:ph idx="1"/>
          </p:nvPr>
        </p:nvSpPr>
        <p:spPr/>
        <p:txBody>
          <a:bodyPr/>
          <a:lstStyle/>
          <a:p/>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Zero Matrix</a:t>
            </a:r>
          </a:p>
        </p:txBody>
      </p:sp>
      <p:sp>
        <p:nvSpPr>
          <p:cNvPr id="3" name="Content Placeholder 2"/>
          <p:cNvSpPr>
            <a:spLocks noGrp="1"/>
          </p:cNvSpPr>
          <p:nvPr>
            <p:ph idx="1"/>
          </p:nvPr>
        </p:nvSpPr>
        <p:spPr/>
        <p:txBody>
          <a:bodyPr/>
          <a:lstStyle/>
          <a:p>
            <a:r>
              <a:t>2. Matrix Multiplication: When a zero matrix is multiplied by another matrix, the result is always a zero matrix regardless of the size or dimensions of the matrices involved. This property is due to the fact that multiplying any number by zero always results in zero.</a:t>
            </a:r>
          </a:p>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Zero Matrix</a:t>
            </a:r>
          </a:p>
        </p:txBody>
      </p:sp>
      <p:sp>
        <p:nvSpPr>
          <p:cNvPr id="3" name="Content Placeholder 2"/>
          <p:cNvSpPr>
            <a:spLocks noGrp="1"/>
          </p:cNvSpPr>
          <p:nvPr>
            <p:ph idx="1"/>
          </p:nvPr>
        </p:nvSpPr>
        <p:spPr/>
        <p:txBody>
          <a:bodyPr/>
          <a:lstStyle/>
          <a:p/>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Zero Matrix</a:t>
            </a:r>
          </a:p>
        </p:txBody>
      </p:sp>
      <p:sp>
        <p:nvSpPr>
          <p:cNvPr id="3" name="Content Placeholder 2"/>
          <p:cNvSpPr>
            <a:spLocks noGrp="1"/>
          </p:cNvSpPr>
          <p:nvPr>
            <p:ph idx="1"/>
          </p:nvPr>
        </p:nvSpPr>
        <p:spPr/>
        <p:txBody>
          <a:bodyPr/>
          <a:lstStyle/>
          <a:p>
            <a:r>
              <a:t>3. Null Space: In the context of linear algebra, the null space of a matrix represents the set of all solutions to the matrix equation Ax = 0, where A is the matrix and x is a vector of variables. The null space of a zero matrix is the entire space since all elements in the matrix are zero.</a:t>
            </a:r>
          </a:p>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Zero Matrix</a:t>
            </a:r>
          </a:p>
        </p:txBody>
      </p:sp>
      <p:sp>
        <p:nvSpPr>
          <p:cNvPr id="3" name="Content Placeholder 2"/>
          <p:cNvSpPr>
            <a:spLocks noGrp="1"/>
          </p:cNvSpPr>
          <p:nvPr>
            <p:ph idx="1"/>
          </p:nvPr>
        </p:nvSpPr>
        <p:spPr/>
        <p:txBody>
          <a:bodyPr/>
          <a:lstStyle/>
          <a:p/>
          <a:p>
            <a:r>
              <a:t>In summary, a zero matrix is a matrix consisting of all zero elements and has specific properties that make it a fundamental concept in mathematics, especially in linear algebra.</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Symmetric Matrix</a:t>
            </a:r>
          </a:p>
        </p:txBody>
      </p:sp>
      <p:sp>
        <p:nvSpPr>
          <p:cNvPr id="3" name="Content Placeholder 2"/>
          <p:cNvSpPr>
            <a:spLocks noGrp="1"/>
          </p:cNvSpPr>
          <p:nvPr>
            <p:ph idx="1"/>
          </p:nvPr>
        </p:nvSpPr>
        <p:spPr/>
        <p:txBody>
          <a:bodyPr/>
          <a:lstStyle/>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Symmetric Matrix</a:t>
            </a:r>
          </a:p>
        </p:txBody>
      </p:sp>
      <p:sp>
        <p:nvSpPr>
          <p:cNvPr id="3" name="Content Placeholder 2"/>
          <p:cNvSpPr>
            <a:spLocks noGrp="1"/>
          </p:cNvSpPr>
          <p:nvPr>
            <p:ph idx="1"/>
          </p:nvPr>
        </p:nvSpPr>
        <p:spPr/>
        <p:txBody>
          <a:bodyPr/>
          <a:lstStyle/>
          <a:p>
            <a:r>
              <a:t>A symmetric matrix is a type of square matrix that is equal to its own transpose. In other words, a matrix A is symmetric if it is equal to its own transpose, denoted by A^T. Mathematically, this can be represented as A = A^T.</a:t>
            </a:r>
          </a:p>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Symmetric Matrix</a:t>
            </a:r>
          </a:p>
        </p:txBody>
      </p:sp>
      <p:sp>
        <p:nvSpPr>
          <p:cNvPr id="3" name="Content Placeholder 2"/>
          <p:cNvSpPr>
            <a:spLocks noGrp="1"/>
          </p:cNvSpPr>
          <p:nvPr>
            <p:ph idx="1"/>
          </p:nvPr>
        </p:nvSpPr>
        <p:spPr/>
        <p:txBody>
          <a:bodyPr/>
          <a:lstStyle/>
          <a:p/>
          <a:p>
            <a:r>
              <a:t>Here are some key properties and characteristics of symmetric matrices:</a:t>
            </a:r>
          </a:p>
          <a:p/>
          <a:p>
            <a:r>
              <a:t>1. Symmetric matrices are always square matrices, meaning they have the same number of rows and columns.</a:t>
            </a:r>
          </a:p>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Symmetric Matrix</a:t>
            </a:r>
          </a:p>
        </p:txBody>
      </p:sp>
      <p:sp>
        <p:nvSpPr>
          <p:cNvPr id="3" name="Content Placeholder 2"/>
          <p:cNvSpPr>
            <a:spLocks noGrp="1"/>
          </p:cNvSpPr>
          <p:nvPr>
            <p:ph idx="1"/>
          </p:nvPr>
        </p:nvSpPr>
        <p:spPr/>
        <p:txBody>
          <a:bodyPr/>
          <a:lstStyle/>
          <a:p>
            <a:r>
              <a:t>2. The main diagonal elements of a symmetric matrix remain unchanged when transposed.</a:t>
            </a:r>
          </a:p>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Symmetric Matrix</a:t>
            </a:r>
          </a:p>
        </p:txBody>
      </p:sp>
      <p:sp>
        <p:nvSpPr>
          <p:cNvPr id="3" name="Content Placeholder 2"/>
          <p:cNvSpPr>
            <a:spLocks noGrp="1"/>
          </p:cNvSpPr>
          <p:nvPr>
            <p:ph idx="1"/>
          </p:nvPr>
        </p:nvSpPr>
        <p:spPr/>
        <p:txBody>
          <a:bodyPr/>
          <a:lstStyle/>
          <a:p>
            <a:r>
              <a:t>3. If a matrix is symmetric, then it is necessarily a real matrix, as the transpose operation is not defined for complex numbers.</a:t>
            </a:r>
          </a:p>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Symmetric Matrix</a:t>
            </a:r>
          </a:p>
        </p:txBody>
      </p:sp>
      <p:sp>
        <p:nvSpPr>
          <p:cNvPr id="3" name="Content Placeholder 2"/>
          <p:cNvSpPr>
            <a:spLocks noGrp="1"/>
          </p:cNvSpPr>
          <p:nvPr>
            <p:ph idx="1"/>
          </p:nvPr>
        </p:nvSpPr>
        <p:spPr/>
        <p:txBody>
          <a:bodyPr/>
          <a:lstStyle/>
          <a:p>
            <a:r>
              <a:t>4. The sum and product of two symmetric matrices are also symmetric matrices.</a:t>
            </a:r>
          </a:p>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Symmetric Matrix</a:t>
            </a:r>
          </a:p>
        </p:txBody>
      </p:sp>
      <p:sp>
        <p:nvSpPr>
          <p:cNvPr id="3" name="Content Placeholder 2"/>
          <p:cNvSpPr>
            <a:spLocks noGrp="1"/>
          </p:cNvSpPr>
          <p:nvPr>
            <p:ph idx="1"/>
          </p:nvPr>
        </p:nvSpPr>
        <p:spPr/>
        <p:txBody>
          <a:bodyPr/>
          <a:lstStyle/>
          <a:p>
            <a:r>
              <a:t>5. The eigenvalues of a symmetric matrix are always real numbers, and the eigenvectors can be chosen to be orthogonal to each other.</a:t>
            </a:r>
          </a:p>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Symmetric Matrix</a:t>
            </a:r>
          </a:p>
        </p:txBody>
      </p:sp>
      <p:sp>
        <p:nvSpPr>
          <p:cNvPr id="3" name="Content Placeholder 2"/>
          <p:cNvSpPr>
            <a:spLocks noGrp="1"/>
          </p:cNvSpPr>
          <p:nvPr>
            <p:ph idx="1"/>
          </p:nvPr>
        </p:nvSpPr>
        <p:spPr/>
        <p:txBody>
          <a:bodyPr/>
          <a:lstStyle/>
          <a:p>
            <a:r>
              <a:t>6. Symmetric matrices have many applications in various fields such as physics, engineering, computer science, and statistics due to their properties and computational efficiency.</a:t>
            </a:r>
          </a:p>
          <a:p/>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Symmetric Matrix</a:t>
            </a:r>
          </a:p>
        </p:txBody>
      </p:sp>
      <p:sp>
        <p:nvSpPr>
          <p:cNvPr id="3" name="Content Placeholder 2"/>
          <p:cNvSpPr>
            <a:spLocks noGrp="1"/>
          </p:cNvSpPr>
          <p:nvPr>
            <p:ph idx="1"/>
          </p:nvPr>
        </p:nvSpPr>
        <p:spPr/>
        <p:txBody>
          <a:bodyPr/>
          <a:lstStyle/>
          <a:p>
            <a:r>
              <a:t>Symmetric matrices play a significant role in various mathematical operations and algorithms because of their unique characteristics and properties. They are widely used in solving systems of linear equations, diagonalizing matrices, and performing optimizations.</a:t>
            </a:r>
          </a:p>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Skew-Symmetric Matrix</a:t>
            </a:r>
          </a:p>
        </p:txBody>
      </p:sp>
      <p:sp>
        <p:nvSpPr>
          <p:cNvPr id="3" name="Content Placeholder 2"/>
          <p:cNvSpPr>
            <a:spLocks noGrp="1"/>
          </p:cNvSpPr>
          <p:nvPr>
            <p:ph idx="1"/>
          </p:nvPr>
        </p:nvSpPr>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**Generation**: In word processing software like Microsoft Word, creating a Table of Contents is often automated. By using heading styles consistently throughout the document, the software can generate and update the TOC dynamically as the content changes.</a:t>
            </a:r>
          </a:p>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Skew-Symmetric Matrix</a:t>
            </a:r>
          </a:p>
        </p:txBody>
      </p:sp>
      <p:sp>
        <p:nvSpPr>
          <p:cNvPr id="3" name="Content Placeholder 2"/>
          <p:cNvSpPr>
            <a:spLocks noGrp="1"/>
          </p:cNvSpPr>
          <p:nvPr>
            <p:ph idx="1"/>
          </p:nvPr>
        </p:nvSpPr>
        <p:spPr/>
        <p:txBody>
          <a:bodyPr/>
          <a:lstStyle/>
          <a:p>
            <a:r>
              <a:t>A skew-symmetric matrix is a square matrix that is equal to its own negative transpose. In other words, a matrix A is skew-symmetric if it satisfies the condition A^T = -A, where A^T denotes the transpose of matrix A. Skew-symmetric matrices are particularly important in mathematics and physics because of their unique properties and applications.</a:t>
            </a:r>
          </a:p>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Skew-Symmetric Matrix</a:t>
            </a:r>
          </a:p>
        </p:txBody>
      </p:sp>
      <p:sp>
        <p:nvSpPr>
          <p:cNvPr id="3" name="Content Placeholder 2"/>
          <p:cNvSpPr>
            <a:spLocks noGrp="1"/>
          </p:cNvSpPr>
          <p:nvPr>
            <p:ph idx="1"/>
          </p:nvPr>
        </p:nvSpPr>
        <p:spPr/>
        <p:txBody>
          <a:bodyPr/>
          <a:lstStyle/>
          <a:p/>
          <a:p>
            <a:r>
              <a:t>Characteristics of skew-symmetric matrices:</a:t>
            </a:r>
          </a:p>
          <a:p/>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Skew-Symmetric Matrix</a:t>
            </a:r>
          </a:p>
        </p:txBody>
      </p:sp>
      <p:sp>
        <p:nvSpPr>
          <p:cNvPr id="3" name="Content Placeholder 2"/>
          <p:cNvSpPr>
            <a:spLocks noGrp="1"/>
          </p:cNvSpPr>
          <p:nvPr>
            <p:ph idx="1"/>
          </p:nvPr>
        </p:nvSpPr>
        <p:spPr/>
        <p:txBody>
          <a:bodyPr/>
          <a:lstStyle/>
          <a:p>
            <a:r>
              <a:t>1. Diagonal entries are all zero: In a skew-symmetric matrix, all the diagonal entries are necessarily zero. This is because the diagonal entries of the transpose matrix are equal to the original matrix, and since the matrix is equal to its negative transpose, the diagonal entries must be zero.</a:t>
            </a:r>
          </a:p>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Skew-Symmetric Matrix</a:t>
            </a:r>
          </a:p>
        </p:txBody>
      </p:sp>
      <p:sp>
        <p:nvSpPr>
          <p:cNvPr id="3" name="Content Placeholder 2"/>
          <p:cNvSpPr>
            <a:spLocks noGrp="1"/>
          </p:cNvSpPr>
          <p:nvPr>
            <p:ph idx="1"/>
          </p:nvPr>
        </p:nvSpPr>
        <p:spPr/>
        <p:txBody>
          <a:bodyPr/>
          <a:lstStyle/>
          <a:p/>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Skew-Symmetric Matrix</a:t>
            </a:r>
          </a:p>
        </p:txBody>
      </p:sp>
      <p:sp>
        <p:nvSpPr>
          <p:cNvPr id="3" name="Content Placeholder 2"/>
          <p:cNvSpPr>
            <a:spLocks noGrp="1"/>
          </p:cNvSpPr>
          <p:nvPr>
            <p:ph idx="1"/>
          </p:nvPr>
        </p:nvSpPr>
        <p:spPr/>
        <p:txBody>
          <a:bodyPr/>
          <a:lstStyle/>
          <a:p>
            <a:r>
              <a:t>2. Off-diagonal entries are negated: The entries above the main diagonal of a skew-symmetric matrix are negations of the corresponding entries below the main diagonal. This property arises from the definition of a skew-symmetric matrix as A^T = -A.</a:t>
            </a:r>
          </a:p>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Skew-Symmetric Matrix</a:t>
            </a:r>
          </a:p>
        </p:txBody>
      </p:sp>
      <p:sp>
        <p:nvSpPr>
          <p:cNvPr id="3" name="Content Placeholder 2"/>
          <p:cNvSpPr>
            <a:spLocks noGrp="1"/>
          </p:cNvSpPr>
          <p:nvPr>
            <p:ph idx="1"/>
          </p:nvPr>
        </p:nvSpPr>
        <p:spPr/>
        <p:txBody>
          <a:bodyPr/>
          <a:lstStyle/>
          <a:p/>
          <a:p>
            <a:r>
              <a:t>3. Skew-symmetric matrices are always square: Skew-symmetric matrices are always square matrices, meaning the number of rows is equal to the number of columns.</a:t>
            </a:r>
          </a:p>
          <a:p/>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Skew-Symmetric Matrix</a:t>
            </a:r>
          </a:p>
        </p:txBody>
      </p:sp>
      <p:sp>
        <p:nvSpPr>
          <p:cNvPr id="3" name="Content Placeholder 2"/>
          <p:cNvSpPr>
            <a:spLocks noGrp="1"/>
          </p:cNvSpPr>
          <p:nvPr>
            <p:ph idx="1"/>
          </p:nvPr>
        </p:nvSpPr>
        <p:spPr/>
        <p:txBody>
          <a:bodyPr/>
          <a:lstStyle/>
          <a:p>
            <a:r>
              <a:t>Applications of skew-symmetric matrices:</a:t>
            </a:r>
          </a:p>
          <a:p/>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Skew-Symmetric Matrix</a:t>
            </a:r>
          </a:p>
        </p:txBody>
      </p:sp>
      <p:sp>
        <p:nvSpPr>
          <p:cNvPr id="3" name="Content Placeholder 2"/>
          <p:cNvSpPr>
            <a:spLocks noGrp="1"/>
          </p:cNvSpPr>
          <p:nvPr>
            <p:ph idx="1"/>
          </p:nvPr>
        </p:nvSpPr>
        <p:spPr/>
        <p:txBody>
          <a:bodyPr/>
          <a:lstStyle/>
          <a:p>
            <a:r>
              <a:t>1. Mechanics: Skew-symmetric matrices play a crucial role in mechanics, particularly in the study of rotating systems and angular velocity. The skew-symmetric matrix representing the cross product in physics is widely used to describe rotational motion.</a:t>
            </a:r>
          </a:p>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Skew-Symmetric Matrix</a:t>
            </a:r>
          </a:p>
        </p:txBody>
      </p:sp>
      <p:sp>
        <p:nvSpPr>
          <p:cNvPr id="3" name="Content Placeholder 2"/>
          <p:cNvSpPr>
            <a:spLocks noGrp="1"/>
          </p:cNvSpPr>
          <p:nvPr>
            <p:ph idx="1"/>
          </p:nvPr>
        </p:nvSpPr>
        <p:spPr/>
        <p:txBody>
          <a:bodyPr/>
          <a:lstStyle/>
          <a:p/>
          <a:p>
            <a:r>
              <a:t>2. Control theory: Skew-symmetric matrices are important in control theory and robotics for modeling dynamics, stability analysis, and control of systems.</a:t>
            </a:r>
          </a:p>
          <a:p/>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Skew-Symmetric Matrix</a:t>
            </a:r>
          </a:p>
        </p:txBody>
      </p:sp>
      <p:sp>
        <p:nvSpPr>
          <p:cNvPr id="3" name="Content Placeholder 2"/>
          <p:cNvSpPr>
            <a:spLocks noGrp="1"/>
          </p:cNvSpPr>
          <p:nvPr>
            <p:ph idx="1"/>
          </p:nvPr>
        </p:nvSpPr>
        <p:spPr/>
        <p:txBody>
          <a:bodyPr/>
          <a:lstStyle/>
          <a:p>
            <a:r>
              <a:t>3. Quantum mechanics: Skew-symmetric matrices are utilized in quantum mechanics to represent observables and operators, such as angular momentum and spin operators.</a:t>
            </a:r>
          </a:p>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Skew-Symmetric Matrix</a:t>
            </a:r>
          </a:p>
        </p:txBody>
      </p:sp>
      <p:sp>
        <p:nvSpPr>
          <p:cNvPr id="3" name="Content Placeholder 2"/>
          <p:cNvSpPr>
            <a:spLocks noGrp="1"/>
          </p:cNvSpPr>
          <p:nvPr>
            <p:ph idx="1"/>
          </p:nvPr>
        </p:nvSpPr>
        <p:spPr/>
        <p:txBody>
          <a:bodyPr/>
          <a:lstStyle/>
          <a:p>
            <a:r>
              <a:t>4. Computer graphics: Skew-symmetric matrices are used in computer graphics for various transformations, such as rotations and reflections, due to their properties of preserving lengths and angles.</a:t>
            </a:r>
          </a:p>
          <a:p/>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Skew-Symmetric Matrix</a:t>
            </a:r>
          </a:p>
        </p:txBody>
      </p:sp>
      <p:sp>
        <p:nvSpPr>
          <p:cNvPr id="3" name="Content Placeholder 2"/>
          <p:cNvSpPr>
            <a:spLocks noGrp="1"/>
          </p:cNvSpPr>
          <p:nvPr>
            <p:ph idx="1"/>
          </p:nvPr>
        </p:nvSpPr>
        <p:spPr/>
        <p:txBody>
          <a:bodyPr/>
          <a:lstStyle/>
          <a:p>
            <a:r>
              <a:t>Overall, skew-symmetric matrices are a fundamental mathematical concept with widespread applications in various scientific and engineering fields. Their unique properties make them valuable tools for analyzing and solving complex problems related to rotations, dynamics, and other areas of study.</a:t>
            </a:r>
          </a:p>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 skew-symmetric matrix is a square matrix that is equal to its own negative transpose. In other words, a matrix A is skew-symmetric if it satisfies the condition A^T = -A, where A^T denotes the transpose of matrix A. Skew-symmetric matrices are particularly important in mathematics and physics because of their unique properties and applications.</a:t>
            </a:r>
          </a:p>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Characteristics of skew-symmetric matrices:</a:t>
            </a:r>
          </a:p>
          <a:p/>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Diagonal entries are all zero: In a skew-symmetric matrix, all the diagonal entries are necessarily zero. This is because the diagonal entries of the transpose matrix are equal to the original matrix, and since the matrix is equal to its negative transpose, the diagonal entries must be zero.</a:t>
            </a:r>
          </a:p>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Off-diagonal entries are negated: The entries above the main diagonal of a skew-symmetric matrix are negations of the corresponding entries below the main diagonal. This property arises from the definition of a skew-symmetric matrix as A^T = -A.</a:t>
            </a:r>
          </a:p>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3. Skew-symmetric matrices are always square: Skew-symmetric matrices are always square matrices, meaning the number of rows is equal to the number of columns.</a:t>
            </a:r>
          </a:p>
          <a:p/>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Applications of skew-symmetric matrices:</a:t>
            </a:r>
          </a:p>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**Navigation**: A well-constructed Table of Contents serves as a roadmap for readers, allowing them to understand the structure of the document at a glance and navigate to specific sections of interest without having to read through the entire text.</a:t>
            </a:r>
          </a:p>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Mechanics: Skew-symmetric matrices play a crucial role in mechanics, particularly in the study of rotating systems and angular velocity. The skew-symmetric matrix representing the cross product in physics is widely used to describe rotational motion.</a:t>
            </a:r>
          </a:p>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2. Control theory: Skew-symmetric matrices are important in control theory and robotics for modeling dynamics, stability analysis, and control of systems.</a:t>
            </a:r>
          </a:p>
          <a:p/>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Quantum mechanics: Skew-symmetric matrices are utilized in quantum mechanics to represent observables and operators, such as angular momentum and spin operators.</a:t>
            </a:r>
          </a:p>
          <a:p/>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Computer graphics: Skew-symmetric matrices are used in computer graphics for various transformations, such as rotations and reflections, due to their properties of preserving lengths and angles.</a:t>
            </a:r>
          </a:p>
          <a:p/>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Overall, skew-symmetric matrices are a fundamental mathematical concept with widespread applications in various scientific and engineering fields. Their unique properties make them valuable tools for analyzing and solving complex problems related to rotations, dynamics, and other areas of study.</a:t>
            </a:r>
          </a:p>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Operations</a:t>
            </a:r>
          </a:p>
        </p:txBody>
      </p:sp>
      <p:sp>
        <p:nvSpPr>
          <p:cNvPr id="3" name="Content Placeholder 2"/>
          <p:cNvSpPr>
            <a:spLocks noGrp="1"/>
          </p:cNvSpPr>
          <p:nvPr>
            <p:ph idx="1"/>
          </p:nvPr>
        </p:nvSpPr>
        <p:spPr/>
        <p:txBody>
          <a:bodyPr/>
          <a:lstStyle/>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Operations</a:t>
            </a:r>
          </a:p>
        </p:txBody>
      </p:sp>
      <p:sp>
        <p:nvSpPr>
          <p:cNvPr id="3" name="Content Placeholder 2"/>
          <p:cNvSpPr>
            <a:spLocks noGrp="1"/>
          </p:cNvSpPr>
          <p:nvPr>
            <p:ph idx="1"/>
          </p:nvPr>
        </p:nvSpPr>
        <p:spPr/>
        <p:txBody>
          <a:bodyPr/>
          <a:lstStyle/>
          <a:p>
            <a:r>
              <a:t>Matrix operations are a fundamental aspect of linear algebra, and they play a crucial role in various fields such as computer science, engineering, physics, and statistics. In this explanation, we will focus on III. Matrix Operations, which typically include operations such as addition, subtraction, multiplication, transposition, and inversion.</a:t>
            </a:r>
          </a:p>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Operations</a:t>
            </a:r>
          </a:p>
        </p:txBody>
      </p:sp>
      <p:sp>
        <p:nvSpPr>
          <p:cNvPr id="3" name="Content Placeholder 2"/>
          <p:cNvSpPr>
            <a:spLocks noGrp="1"/>
          </p:cNvSpPr>
          <p:nvPr>
            <p:ph idx="1"/>
          </p:nvPr>
        </p:nvSpPr>
        <p:spPr/>
        <p:txBody>
          <a:bodyPr/>
          <a:lstStyle/>
          <a:p/>
          <a:p>
            <a:r>
              <a:t>1. Addition and Subtraction:</a:t>
            </a:r>
          </a:p>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Operations</a:t>
            </a:r>
          </a:p>
        </p:txBody>
      </p:sp>
      <p:sp>
        <p:nvSpPr>
          <p:cNvPr id="3" name="Content Placeholder 2"/>
          <p:cNvSpPr>
            <a:spLocks noGrp="1"/>
          </p:cNvSpPr>
          <p:nvPr>
            <p:ph idx="1"/>
          </p:nvPr>
        </p:nvSpPr>
        <p:spPr/>
        <p:txBody>
          <a:bodyPr/>
          <a:lstStyle/>
          <a:p>
            <a:r>
              <a:t>When adding or subtracting two matrices, they must have the same dimensions. This means that they must have the same number of rows and the same number of columns. The addition or subtraction operation is carried out by adding or subtracting corresponding elements in the matrices. For example, if you have two matrices A and B, the sum matrix C would have elements C(ij) = A(ij) + B(ij) for all i, j.</a:t>
            </a:r>
          </a:p>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Operations</a:t>
            </a:r>
          </a:p>
        </p:txBody>
      </p:sp>
      <p:sp>
        <p:nvSpPr>
          <p:cNvPr id="3" name="Content Placeholder 2"/>
          <p:cNvSpPr>
            <a:spLocks noGrp="1"/>
          </p:cNvSpPr>
          <p:nvPr>
            <p:ph idx="1"/>
          </p:nvPr>
        </p:nvSpPr>
        <p:spPr/>
        <p:txBody>
          <a:bodyPr/>
          <a:lstStyle/>
          <a:p/>
          <a:p>
            <a:r>
              <a:t>2. Scalar Multiplication:</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Operations</a:t>
            </a:r>
          </a:p>
        </p:txBody>
      </p:sp>
      <p:sp>
        <p:nvSpPr>
          <p:cNvPr id="3" name="Content Placeholder 2"/>
          <p:cNvSpPr>
            <a:spLocks noGrp="1"/>
          </p:cNvSpPr>
          <p:nvPr>
            <p:ph idx="1"/>
          </p:nvPr>
        </p:nvSpPr>
        <p:spPr/>
        <p:txBody>
          <a:bodyPr/>
          <a:lstStyle/>
          <a:p>
            <a:r>
              <a:t>Scalar multiplication involves multiplying a matrix by a scalar (a single number). This operation is carried out by multiplying each element of the matrix by the scalar. For example, if you have a matrix A and a scalar k, the result of scalar multiplication would be a new matrix B where each element B(ij) = k * A(ij) for all i, j.</a:t>
            </a:r>
          </a:p>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Operations</a:t>
            </a:r>
          </a:p>
        </p:txBody>
      </p:sp>
      <p:sp>
        <p:nvSpPr>
          <p:cNvPr id="3" name="Content Placeholder 2"/>
          <p:cNvSpPr>
            <a:spLocks noGrp="1"/>
          </p:cNvSpPr>
          <p:nvPr>
            <p:ph idx="1"/>
          </p:nvPr>
        </p:nvSpPr>
        <p:spPr/>
        <p:txBody>
          <a:bodyPr/>
          <a:lstStyle/>
          <a:p/>
          <a:p>
            <a:r>
              <a:t>3. Matrix Multiplication:</a:t>
            </a:r>
          </a:p>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Operations</a:t>
            </a:r>
          </a:p>
        </p:txBody>
      </p:sp>
      <p:sp>
        <p:nvSpPr>
          <p:cNvPr id="3" name="Content Placeholder 2"/>
          <p:cNvSpPr>
            <a:spLocks noGrp="1"/>
          </p:cNvSpPr>
          <p:nvPr>
            <p:ph idx="1"/>
          </p:nvPr>
        </p:nvSpPr>
        <p:spPr/>
        <p:txBody>
          <a:bodyPr/>
          <a:lstStyle/>
          <a:p>
            <a:r>
              <a:t>Matrix multiplication is a bit more complex compared to addition and scalar multiplication. When multiplying matrices, the number of columns in the first matrix must match the number of rows in the second matrix. The result of matrix multiplication is a new matrix where each element of the resulting matrix is calculated by taking the dot product of the corresponding rows and columns. Matrix multiplication is not commutative, meaning that the order in which you multiply matrices matters.</a:t>
            </a:r>
          </a:p>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Operations</a:t>
            </a:r>
          </a:p>
        </p:txBody>
      </p:sp>
      <p:sp>
        <p:nvSpPr>
          <p:cNvPr id="3" name="Content Placeholder 2"/>
          <p:cNvSpPr>
            <a:spLocks noGrp="1"/>
          </p:cNvSpPr>
          <p:nvPr>
            <p:ph idx="1"/>
          </p:nvPr>
        </p:nvSpPr>
        <p:spPr/>
        <p:txBody>
          <a:bodyPr/>
          <a:lstStyle/>
          <a:p/>
          <a:p>
            <a:r>
              <a:t>4. Transposition:</a:t>
            </a:r>
          </a:p>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Operations</a:t>
            </a:r>
          </a:p>
        </p:txBody>
      </p:sp>
      <p:sp>
        <p:nvSpPr>
          <p:cNvPr id="3" name="Content Placeholder 2"/>
          <p:cNvSpPr>
            <a:spLocks noGrp="1"/>
          </p:cNvSpPr>
          <p:nvPr>
            <p:ph idx="1"/>
          </p:nvPr>
        </p:nvSpPr>
        <p:spPr/>
        <p:txBody>
          <a:bodyPr/>
          <a:lstStyle/>
          <a:p>
            <a:r>
              <a:t>The transpose of a matrix is obtained by flipping the matrix over its diagonal, i.e., interchanging rows with columns. If you have a matrix A and its transpose is denoted by A^T, then A^T(ji) = A(ij) for all i, j. Transposition is a fundamental operation in linear algebra and is useful in various applications such as solving systems of linear equations and quadratic forms.</a:t>
            </a:r>
          </a:p>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Operations</a:t>
            </a:r>
          </a:p>
        </p:txBody>
      </p:sp>
      <p:sp>
        <p:nvSpPr>
          <p:cNvPr id="3" name="Content Placeholder 2"/>
          <p:cNvSpPr>
            <a:spLocks noGrp="1"/>
          </p:cNvSpPr>
          <p:nvPr>
            <p:ph idx="1"/>
          </p:nvPr>
        </p:nvSpPr>
        <p:spPr/>
        <p:txBody>
          <a:bodyPr/>
          <a:lstStyle/>
          <a:p/>
          <a:p>
            <a:r>
              <a:t>5. Inversion:</a:t>
            </a:r>
          </a:p>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Operations</a:t>
            </a:r>
          </a:p>
        </p:txBody>
      </p:sp>
      <p:sp>
        <p:nvSpPr>
          <p:cNvPr id="3" name="Content Placeholder 2"/>
          <p:cNvSpPr>
            <a:spLocks noGrp="1"/>
          </p:cNvSpPr>
          <p:nvPr>
            <p:ph idx="1"/>
          </p:nvPr>
        </p:nvSpPr>
        <p:spPr/>
        <p:txBody>
          <a:bodyPr/>
          <a:lstStyle/>
          <a:p>
            <a:r>
              <a:t>The inverse of a square matrix A, denoted as A^(-1), is a matrix such that when multiplied by A, the result is the identity matrix I. Not all matrices have inverses, and a matrix must be square (having the same number of rows and columns) and have a non-zero determinant to be invertible. Matrix inversion is a critical operation in solving systems of linear equations, calculating determinants, and various other applications in mathematics and beyond.</a:t>
            </a:r>
          </a:p>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Operations</a:t>
            </a:r>
          </a:p>
        </p:txBody>
      </p:sp>
      <p:sp>
        <p:nvSpPr>
          <p:cNvPr id="3" name="Content Placeholder 2"/>
          <p:cNvSpPr>
            <a:spLocks noGrp="1"/>
          </p:cNvSpPr>
          <p:nvPr>
            <p:ph idx="1"/>
          </p:nvPr>
        </p:nvSpPr>
        <p:spPr/>
        <p:txBody>
          <a:bodyPr/>
          <a:lstStyle/>
          <a:p/>
          <a:p>
            <a:r>
              <a:t>Understanding matrix operations is essential in various fields and applications, and mastering these operations can lead to a deeper understanding of linear algebra and its practical implications.</a:t>
            </a:r>
          </a:p>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Addition of Matrices</a:t>
            </a:r>
          </a:p>
        </p:txBody>
      </p:sp>
      <p:sp>
        <p:nvSpPr>
          <p:cNvPr id="3" name="Content Placeholder 2"/>
          <p:cNvSpPr>
            <a:spLocks noGrp="1"/>
          </p:cNvSpPr>
          <p:nvPr>
            <p:ph idx="1"/>
          </p:nvPr>
        </p:nvSpPr>
        <p:spPr/>
        <p:txBody>
          <a:bodyPr/>
          <a:lstStyle/>
          <a:p>
            <a:r>
              <a:t>When adding matrices, you are essentially combining two matrices to form a new matrix. In order to add matrices, some conditions need to be met:</a:t>
            </a:r>
          </a:p>
          <a:p/>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Addition of Matrices</a:t>
            </a:r>
          </a:p>
        </p:txBody>
      </p:sp>
      <p:sp>
        <p:nvSpPr>
          <p:cNvPr id="3" name="Content Placeholder 2"/>
          <p:cNvSpPr>
            <a:spLocks noGrp="1"/>
          </p:cNvSpPr>
          <p:nvPr>
            <p:ph idx="1"/>
          </p:nvPr>
        </p:nvSpPr>
        <p:spPr/>
        <p:txBody>
          <a:bodyPr/>
          <a:lstStyle/>
          <a:p>
            <a:r>
              <a:t>1. The matrices must have the same dimensions, which means they must have the same number of rows and columns.</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5. **Importance**: Table of Contents are especially useful in longer documents such as books, theses, manuals, or research papers. They aid in information retrieval, assist in referencing specific sections, and help readers to grasp the main topics and flow of the content.</a:t>
            </a:r>
          </a:p>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Addition of Matrices</a:t>
            </a:r>
          </a:p>
        </p:txBody>
      </p:sp>
      <p:sp>
        <p:nvSpPr>
          <p:cNvPr id="3" name="Content Placeholder 2"/>
          <p:cNvSpPr>
            <a:spLocks noGrp="1"/>
          </p:cNvSpPr>
          <p:nvPr>
            <p:ph idx="1"/>
          </p:nvPr>
        </p:nvSpPr>
        <p:spPr/>
        <p:txBody>
          <a:bodyPr/>
          <a:lstStyle/>
          <a:p>
            <a:r>
              <a:t>2. To add two matrices, corresponding elements in the same position in each matrix are added together.</a:t>
            </a:r>
          </a:p>
          <a:p/>
          <a:p>
            <a:r>
              <a:t>Here is a step-by-step process to add two matrices A and B with dimensions m x n:</a:t>
            </a:r>
          </a:p>
          <a:p/>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Addition of Matrices</a:t>
            </a:r>
          </a:p>
        </p:txBody>
      </p:sp>
      <p:sp>
        <p:nvSpPr>
          <p:cNvPr id="3" name="Content Placeholder 2"/>
          <p:cNvSpPr>
            <a:spLocks noGrp="1"/>
          </p:cNvSpPr>
          <p:nvPr>
            <p:ph idx="1"/>
          </p:nvPr>
        </p:nvSpPr>
        <p:spPr/>
        <p:txBody>
          <a:bodyPr/>
          <a:lstStyle/>
          <a:p>
            <a:r>
              <a:t>1. Check if the matrices A and B have the same dimensions, i.e., both matrices must have m rows and n columns.</a:t>
            </a:r>
          </a:p>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Addition of Matrices</a:t>
            </a:r>
          </a:p>
        </p:txBody>
      </p:sp>
      <p:sp>
        <p:nvSpPr>
          <p:cNvPr id="3" name="Content Placeholder 2"/>
          <p:cNvSpPr>
            <a:spLocks noGrp="1"/>
          </p:cNvSpPr>
          <p:nvPr>
            <p:ph idx="1"/>
          </p:nvPr>
        </p:nvSpPr>
        <p:spPr/>
        <p:txBody>
          <a:bodyPr/>
          <a:lstStyle/>
          <a:p>
            <a:r>
              <a:t>2. For each corresponding element in matrices A and B at the same position (i, j), add them together to form a new matrix C.</a:t>
            </a:r>
          </a:p>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Addition of Matrices</a:t>
            </a:r>
          </a:p>
        </p:txBody>
      </p:sp>
      <p:sp>
        <p:nvSpPr>
          <p:cNvPr id="3" name="Content Placeholder 2"/>
          <p:cNvSpPr>
            <a:spLocks noGrp="1"/>
          </p:cNvSpPr>
          <p:nvPr>
            <p:ph idx="1"/>
          </p:nvPr>
        </p:nvSpPr>
        <p:spPr/>
        <p:txBody>
          <a:bodyPr/>
          <a:lstStyle/>
          <a:p>
            <a:r>
              <a:t>3. The resulting matrix C will have the same dimensions as matrices A and B, i.e., m x n.</a:t>
            </a:r>
          </a:p>
          <a:p>
            <a:r>
              <a:t>4. The (i, j) element of matrix C will be the sum of the (i, j) elements of matrices A and B:</a:t>
            </a:r>
          </a:p>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Addition of Matrices</a:t>
            </a:r>
          </a:p>
        </p:txBody>
      </p:sp>
      <p:sp>
        <p:nvSpPr>
          <p:cNvPr id="3" name="Content Placeholder 2"/>
          <p:cNvSpPr>
            <a:spLocks noGrp="1"/>
          </p:cNvSpPr>
          <p:nvPr>
            <p:ph idx="1"/>
          </p:nvPr>
        </p:nvSpPr>
        <p:spPr/>
        <p:txBody>
          <a:bodyPr/>
          <a:lstStyle/>
          <a:p>
            <a:r>
              <a:t>   C(i, j) = A(i, j) + B(i, j)</a:t>
            </a:r>
          </a:p>
          <a:p/>
          <a:p>
            <a:r>
              <a:t>Let's consider an example to illustrate the addition of matrices:</a:t>
            </a:r>
          </a:p>
          <a:p/>
          <a:p>
            <a:r>
              <a:t>Matrix A:</a:t>
            </a:r>
          </a:p>
          <a:p>
            <a:r>
              <a:t>\[ A = \begin{bmatrix} 1 &amp; 2 &amp; 3 \\ 4 &amp; 5 &amp; 6 \end{bmatrix} \]</a:t>
            </a:r>
          </a:p>
          <a:p/>
          <a:p>
            <a:r>
              <a:t>Matrix B:</a:t>
            </a:r>
          </a:p>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Addition of Matrices</a:t>
            </a:r>
          </a:p>
        </p:txBody>
      </p:sp>
      <p:sp>
        <p:nvSpPr>
          <p:cNvPr id="3" name="Content Placeholder 2"/>
          <p:cNvSpPr>
            <a:spLocks noGrp="1"/>
          </p:cNvSpPr>
          <p:nvPr>
            <p:ph idx="1"/>
          </p:nvPr>
        </p:nvSpPr>
        <p:spPr/>
        <p:txBody>
          <a:bodyPr/>
          <a:lstStyle/>
          <a:p>
            <a:r>
              <a:t>\[ B = \begin{bmatrix} 7 &amp; 8 &amp; 9 \\ 10 &amp; 11 &amp; 12 \end{bmatrix} \]</a:t>
            </a:r>
          </a:p>
          <a:p/>
          <a:p>
            <a:r>
              <a:t>Adding A + B:</a:t>
            </a:r>
          </a:p>
          <a:p>
            <a:r>
              <a:t>\[ A + B = \begin{bmatrix} 1+7 &amp; 2+8 &amp; 3+9 \\ 4+10 &amp; 5+11 &amp; 6+12 \end{bmatrix} \]</a:t>
            </a:r>
          </a:p>
          <a:p/>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Addition of Matrices</a:t>
            </a:r>
          </a:p>
        </p:txBody>
      </p:sp>
      <p:sp>
        <p:nvSpPr>
          <p:cNvPr id="3" name="Content Placeholder 2"/>
          <p:cNvSpPr>
            <a:spLocks noGrp="1"/>
          </p:cNvSpPr>
          <p:nvPr>
            <p:ph idx="1"/>
          </p:nvPr>
        </p:nvSpPr>
        <p:spPr/>
        <p:txBody>
          <a:bodyPr/>
          <a:lstStyle/>
          <a:p>
            <a:r>
              <a:t>\[ A + B = \begin{bmatrix} 8 &amp; 10 &amp; 12 \\ 14 &amp; 16 &amp; 18 \end{bmatrix} \]</a:t>
            </a:r>
          </a:p>
          <a:p/>
          <a:p>
            <a:r>
              <a:t>Therefore, the result of adding matrices A and B is a new matrix C:</a:t>
            </a:r>
          </a:p>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Addition of Matrices</a:t>
            </a:r>
          </a:p>
        </p:txBody>
      </p:sp>
      <p:sp>
        <p:nvSpPr>
          <p:cNvPr id="3" name="Content Placeholder 2"/>
          <p:cNvSpPr>
            <a:spLocks noGrp="1"/>
          </p:cNvSpPr>
          <p:nvPr>
            <p:ph idx="1"/>
          </p:nvPr>
        </p:nvSpPr>
        <p:spPr/>
        <p:txBody>
          <a:bodyPr/>
          <a:lstStyle/>
          <a:p>
            <a:r>
              <a:t>\[ C = \begin{bmatrix} 8 &amp; 10 &amp; 12 \\ 14 &amp; 16 &amp; 18 \end{bmatrix} \]</a:t>
            </a:r>
          </a:p>
          <a:p/>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Addition of Matrices</a:t>
            </a:r>
          </a:p>
        </p:txBody>
      </p:sp>
      <p:sp>
        <p:nvSpPr>
          <p:cNvPr id="3" name="Content Placeholder 2"/>
          <p:cNvSpPr>
            <a:spLocks noGrp="1"/>
          </p:cNvSpPr>
          <p:nvPr>
            <p:ph idx="1"/>
          </p:nvPr>
        </p:nvSpPr>
        <p:spPr/>
        <p:txBody>
          <a:bodyPr/>
          <a:lstStyle/>
          <a:p>
            <a:r>
              <a:t>In essence, adding matrices involves performing element-wise addition to combine corresponding elements from each matrix to create a new matrix with the same dimensions as the original matrices.</a:t>
            </a:r>
          </a:p>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Subtraction of Matrices</a:t>
            </a:r>
          </a:p>
        </p:txBody>
      </p:sp>
      <p:sp>
        <p:nvSpPr>
          <p:cNvPr id="3" name="Content Placeholder 2"/>
          <p:cNvSpPr>
            <a:spLocks noGrp="1"/>
          </p:cNvSpPr>
          <p:nvPr>
            <p:ph idx="1"/>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Subtraction of Matrices</a:t>
            </a:r>
          </a:p>
        </p:txBody>
      </p:sp>
      <p:sp>
        <p:nvSpPr>
          <p:cNvPr id="3" name="Content Placeholder 2"/>
          <p:cNvSpPr>
            <a:spLocks noGrp="1"/>
          </p:cNvSpPr>
          <p:nvPr>
            <p:ph idx="1"/>
          </p:nvPr>
        </p:nvSpPr>
        <p:spPr/>
        <p:txBody>
          <a:bodyPr/>
          <a:lstStyle/>
          <a:p>
            <a:r>
              <a:t>Subtraction of matrices is a mathematical operation that involves subtracting one matrix from another. Matrices are rectangular arrays of numbers or symbols arranged in rows and columns. When subtracting two matrices, the matrices must have the same dimensions, meaning they must have the same number of rows and columns.</a:t>
            </a:r>
          </a:p>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Subtraction of Matrices</a:t>
            </a:r>
          </a:p>
        </p:txBody>
      </p:sp>
      <p:sp>
        <p:nvSpPr>
          <p:cNvPr id="3" name="Content Placeholder 2"/>
          <p:cNvSpPr>
            <a:spLocks noGrp="1"/>
          </p:cNvSpPr>
          <p:nvPr>
            <p:ph idx="1"/>
          </p:nvPr>
        </p:nvSpPr>
        <p:spPr/>
        <p:txBody>
          <a:bodyPr/>
          <a:lstStyle/>
          <a:p/>
          <a:p>
            <a:r>
              <a:t>Here's how subtraction of matrices is performed:</a:t>
            </a:r>
          </a:p>
          <a:p/>
          <a:p>
            <a:r>
              <a:t>1. Ensure that the matrices have the same dimensions. If they do not have the same number of rows and columns, then subtraction is not defined.</a:t>
            </a:r>
          </a:p>
          <a:p/>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Subtraction of Matrices</a:t>
            </a:r>
          </a:p>
        </p:txBody>
      </p:sp>
      <p:sp>
        <p:nvSpPr>
          <p:cNvPr id="3" name="Content Placeholder 2"/>
          <p:cNvSpPr>
            <a:spLocks noGrp="1"/>
          </p:cNvSpPr>
          <p:nvPr>
            <p:ph idx="1"/>
          </p:nvPr>
        </p:nvSpPr>
        <p:spPr/>
        <p:txBody>
          <a:bodyPr/>
          <a:lstStyle/>
          <a:p>
            <a:r>
              <a:t>2. To subtract two matrices A and B, you subtract the corresponding elements of each matrix. This means that the element in the first row and first column of matrix A is subtracted from the element in the first row and first column of matrix B, and so on for all corresponding elements.</a:t>
            </a:r>
          </a:p>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Subtraction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Subtraction of Matrices</a:t>
            </a:r>
          </a:p>
        </p:txBody>
      </p:sp>
      <p:sp>
        <p:nvSpPr>
          <p:cNvPr id="3" name="Content Placeholder 2"/>
          <p:cNvSpPr>
            <a:spLocks noGrp="1"/>
          </p:cNvSpPr>
          <p:nvPr>
            <p:ph idx="1"/>
          </p:nvPr>
        </p:nvSpPr>
        <p:spPr/>
        <p:txBody>
          <a:bodyPr/>
          <a:lstStyle/>
          <a:p>
            <a:r>
              <a:t>3. The result of subtracting two matrices is a new matrix with the same dimensions as the original matrices, where each element in the new matrix is the result of the subtraction of the corresponding elements from the original matrices.</a:t>
            </a:r>
          </a:p>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Subtraction of Matrices</a:t>
            </a:r>
          </a:p>
        </p:txBody>
      </p:sp>
      <p:sp>
        <p:nvSpPr>
          <p:cNvPr id="3" name="Content Placeholder 2"/>
          <p:cNvSpPr>
            <a:spLocks noGrp="1"/>
          </p:cNvSpPr>
          <p:nvPr>
            <p:ph idx="1"/>
          </p:nvPr>
        </p:nvSpPr>
        <p:spPr/>
        <p:txBody>
          <a:bodyPr/>
          <a:lstStyle/>
          <a:p/>
          <a:p>
            <a:r>
              <a:t>Mathematically, if A and B are two matrices of the same dimensions, the subtraction of A from B (or B - A) is denoted as C, where C is another matrix:</a:t>
            </a:r>
          </a:p>
          <a:p/>
          <a:p>
            <a:r>
              <a:t>\[ C = B - A \]</a:t>
            </a:r>
          </a:p>
          <a:p/>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Subtraction of Matrices</a:t>
            </a:r>
          </a:p>
        </p:txBody>
      </p:sp>
      <p:sp>
        <p:nvSpPr>
          <p:cNvPr id="3" name="Content Placeholder 2"/>
          <p:cNvSpPr>
            <a:spLocks noGrp="1"/>
          </p:cNvSpPr>
          <p:nvPr>
            <p:ph idx="1"/>
          </p:nvPr>
        </p:nvSpPr>
        <p:spPr/>
        <p:txBody>
          <a:bodyPr/>
          <a:lstStyle/>
          <a:p>
            <a:r>
              <a:t>The elements of C are calculated as:</a:t>
            </a:r>
          </a:p>
          <a:p/>
          <a:p>
            <a:r>
              <a:t>\[ c_{ij} = b_{ij} - a_{ij} \]</a:t>
            </a:r>
          </a:p>
          <a:p/>
          <a:p>
            <a:r>
              <a:t>Where:</a:t>
            </a:r>
          </a:p>
          <a:p>
            <a:r>
              <a:t>- \( c_{ij} \) is the element in the i-th row and j-th column of matrix C,</a:t>
            </a:r>
          </a:p>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Subtraction of Matrices</a:t>
            </a:r>
          </a:p>
        </p:txBody>
      </p:sp>
      <p:sp>
        <p:nvSpPr>
          <p:cNvPr id="3" name="Content Placeholder 2"/>
          <p:cNvSpPr>
            <a:spLocks noGrp="1"/>
          </p:cNvSpPr>
          <p:nvPr>
            <p:ph idx="1"/>
          </p:nvPr>
        </p:nvSpPr>
        <p:spPr/>
        <p:txBody>
          <a:bodyPr/>
          <a:lstStyle/>
          <a:p>
            <a:r>
              <a:t>- \( b_{ij} \) is the element in the i-th row and j-th column of matrix B,</a:t>
            </a:r>
          </a:p>
          <a:p>
            <a:r>
              <a:t>- \( a_{ij} \) is the element in the i-th row and j-th column of matrix A.</a:t>
            </a:r>
          </a:p>
          <a:p/>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Subtraction of Matrices</a:t>
            </a:r>
          </a:p>
        </p:txBody>
      </p:sp>
      <p:sp>
        <p:nvSpPr>
          <p:cNvPr id="3" name="Content Placeholder 2"/>
          <p:cNvSpPr>
            <a:spLocks noGrp="1"/>
          </p:cNvSpPr>
          <p:nvPr>
            <p:ph idx="1"/>
          </p:nvPr>
        </p:nvSpPr>
        <p:spPr/>
        <p:txBody>
          <a:bodyPr/>
          <a:lstStyle/>
          <a:p>
            <a:r>
              <a:t>Subtraction of matrices follows the properties of addition, such as commutativity (i.e., changing the order of subtraction does not affect the result) and associativity (i.e., the grouping of matrices in a subtraction operation does not affect the result).</a:t>
            </a:r>
          </a:p>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Subtraction of Matrices</a:t>
            </a:r>
          </a:p>
        </p:txBody>
      </p:sp>
      <p:sp>
        <p:nvSpPr>
          <p:cNvPr id="3" name="Content Placeholder 2"/>
          <p:cNvSpPr>
            <a:spLocks noGrp="1"/>
          </p:cNvSpPr>
          <p:nvPr>
            <p:ph idx="1"/>
          </p:nvPr>
        </p:nvSpPr>
        <p:spPr/>
        <p:txBody>
          <a:bodyPr/>
          <a:lstStyle/>
          <a:p/>
          <a:p>
            <a:r>
              <a:t>It's important to note that in matrix subtraction, the order of subtraction matters because subtraction is not commutative. This means that \( A - B \) is not the same as \( B - A \).</a:t>
            </a:r>
          </a:p>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summary, a Table of Contents is a valuable organizational tool that enhances the usability and accessibility of a document by providing readers with a clear outline of its contents. It simplifies navigation, improves readability, and contributes to a more structured and professional presentation of the information.</a:t>
            </a:r>
          </a:p>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Subtraction of Matrices</a:t>
            </a:r>
          </a:p>
        </p:txBody>
      </p:sp>
      <p:sp>
        <p:nvSpPr>
          <p:cNvPr id="3" name="Content Placeholder 2"/>
          <p:cNvSpPr>
            <a:spLocks noGrp="1"/>
          </p:cNvSpPr>
          <p:nvPr>
            <p:ph idx="1"/>
          </p:nvPr>
        </p:nvSpPr>
        <p:spPr/>
        <p:txBody>
          <a:bodyPr/>
          <a:lstStyle/>
          <a:p>
            <a:r>
              <a:t>By performing these steps and calculations, you can subtract one matrix from another to obtain a new matrix that represents the result of the subtraction operation.</a:t>
            </a:r>
          </a:p>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Scalar Multiplication</a:t>
            </a:r>
          </a:p>
        </p:txBody>
      </p:sp>
      <p:sp>
        <p:nvSpPr>
          <p:cNvPr id="3" name="Content Placeholder 2"/>
          <p:cNvSpPr>
            <a:spLocks noGrp="1"/>
          </p:cNvSpPr>
          <p:nvPr>
            <p:ph idx="1"/>
          </p:nvPr>
        </p:nvSpPr>
        <p:spPr/>
        <p:txBody>
          <a:bodyPr/>
          <a:lstStyle/>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Scalar Multiplication</a:t>
            </a:r>
          </a:p>
        </p:txBody>
      </p:sp>
      <p:sp>
        <p:nvSpPr>
          <p:cNvPr id="3" name="Content Placeholder 2"/>
          <p:cNvSpPr>
            <a:spLocks noGrp="1"/>
          </p:cNvSpPr>
          <p:nvPr>
            <p:ph idx="1"/>
          </p:nvPr>
        </p:nvSpPr>
        <p:spPr/>
        <p:txBody>
          <a:bodyPr/>
          <a:lstStyle/>
          <a:p>
            <a:r>
              <a:t>Scalar multiplication is a mathematical operation that involves multiplying a vector by a scalar (a single number). In the context of linear algebra, scalar multiplication is a fundamental operation that allows us to scale vectors by a given factor.</a:t>
            </a:r>
          </a:p>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Scalar Multiplication</a:t>
            </a:r>
          </a:p>
        </p:txBody>
      </p:sp>
      <p:sp>
        <p:nvSpPr>
          <p:cNvPr id="3" name="Content Placeholder 2"/>
          <p:cNvSpPr>
            <a:spLocks noGrp="1"/>
          </p:cNvSpPr>
          <p:nvPr>
            <p:ph idx="1"/>
          </p:nvPr>
        </p:nvSpPr>
        <p:spPr/>
        <p:txBody>
          <a:bodyPr/>
          <a:lstStyle/>
          <a:p/>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Scalar Multiplication</a:t>
            </a:r>
          </a:p>
        </p:txBody>
      </p:sp>
      <p:sp>
        <p:nvSpPr>
          <p:cNvPr id="3" name="Content Placeholder 2"/>
          <p:cNvSpPr>
            <a:spLocks noGrp="1"/>
          </p:cNvSpPr>
          <p:nvPr>
            <p:ph idx="1"/>
          </p:nvPr>
        </p:nvSpPr>
        <p:spPr/>
        <p:txBody>
          <a:bodyPr/>
          <a:lstStyle/>
          <a:p>
            <a:r>
              <a:t>In scalar multiplication, each component of the vector is multiplied by the scalar. The result is a new vector with the same direction as the original vector but a different magnitude. The scalar can be any real number, positive, negative, or zero.</a:t>
            </a:r>
          </a:p>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Scalar Multiplication</a:t>
            </a:r>
          </a:p>
        </p:txBody>
      </p:sp>
      <p:sp>
        <p:nvSpPr>
          <p:cNvPr id="3" name="Content Placeholder 2"/>
          <p:cNvSpPr>
            <a:spLocks noGrp="1"/>
          </p:cNvSpPr>
          <p:nvPr>
            <p:ph idx="1"/>
          </p:nvPr>
        </p:nvSpPr>
        <p:spPr/>
        <p:txBody>
          <a:bodyPr/>
          <a:lstStyle/>
          <a:p/>
          <a:p>
            <a:r>
              <a:t>The general form of scalar multiplication is:</a:t>
            </a:r>
          </a:p>
          <a:p>
            <a:r>
              <a:t>α * v = (α * v₁, α * v₂, ..., α * vn),</a:t>
            </a:r>
          </a:p>
          <a:p>
            <a:r>
              <a:t>where α is the scalar and v = (v₁, v₂, ..., vn) is the original vector.</a:t>
            </a:r>
          </a:p>
          <a:p/>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Scalar Multiplication</a:t>
            </a:r>
          </a:p>
        </p:txBody>
      </p:sp>
      <p:sp>
        <p:nvSpPr>
          <p:cNvPr id="3" name="Content Placeholder 2"/>
          <p:cNvSpPr>
            <a:spLocks noGrp="1"/>
          </p:cNvSpPr>
          <p:nvPr>
            <p:ph idx="1"/>
          </p:nvPr>
        </p:nvSpPr>
        <p:spPr/>
        <p:txBody>
          <a:bodyPr/>
          <a:lstStyle/>
          <a:p>
            <a:r>
              <a:t>The key properties of scalar multiplication include:</a:t>
            </a:r>
          </a:p>
          <a:p/>
          <a:p>
            <a:r>
              <a:t>1. Distributive property: α * (u + v) = α * u + α * v, where u and v are vectors and α is a scalar.</a:t>
            </a:r>
          </a:p>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Scalar Multiplication</a:t>
            </a:r>
          </a:p>
        </p:txBody>
      </p:sp>
      <p:sp>
        <p:nvSpPr>
          <p:cNvPr id="3" name="Content Placeholder 2"/>
          <p:cNvSpPr>
            <a:spLocks noGrp="1"/>
          </p:cNvSpPr>
          <p:nvPr>
            <p:ph idx="1"/>
          </p:nvPr>
        </p:nvSpPr>
        <p:spPr/>
        <p:txBody>
          <a:bodyPr/>
          <a:lstStyle/>
          <a:p>
            <a:r>
              <a:t>2. Associative property: (α * β) * v = α * (β * v), where α and β are scalars and v is a vector.</a:t>
            </a:r>
          </a:p>
          <a:p>
            <a:r>
              <a:t>3. The scalar 1 does not change the vector when multiplied by it: 1 * v = v for any vector v.</a:t>
            </a:r>
          </a:p>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Scalar Multiplication</a:t>
            </a:r>
          </a:p>
        </p:txBody>
      </p:sp>
      <p:sp>
        <p:nvSpPr>
          <p:cNvPr id="3" name="Content Placeholder 2"/>
          <p:cNvSpPr>
            <a:spLocks noGrp="1"/>
          </p:cNvSpPr>
          <p:nvPr>
            <p:ph idx="1"/>
          </p:nvPr>
        </p:nvSpPr>
        <p:spPr/>
        <p:txBody>
          <a:bodyPr/>
          <a:lstStyle/>
          <a:p>
            <a:r>
              <a:t>4. The scalar 0 produces the zero vector when multiplied by any vector: 0 * v = (0, 0, ..., 0).</a:t>
            </a:r>
          </a:p>
          <a:p/>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Scalar Multiplication</a:t>
            </a:r>
          </a:p>
        </p:txBody>
      </p:sp>
      <p:sp>
        <p:nvSpPr>
          <p:cNvPr id="3" name="Content Placeholder 2"/>
          <p:cNvSpPr>
            <a:spLocks noGrp="1"/>
          </p:cNvSpPr>
          <p:nvPr>
            <p:ph idx="1"/>
          </p:nvPr>
        </p:nvSpPr>
        <p:spPr/>
        <p:txBody>
          <a:bodyPr/>
          <a:lstStyle/>
          <a:p>
            <a:r>
              <a:t>Scalar multiplication is used extensively in various fields such as physics, engineering, computer graphics, and economics. It is a fundamental operation that allows for the manipulation and transformation of vectors in different ways, such as scaling, stretching, or reflecting them.</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(TOC) is a structured list of the chapters, sections, and other important elements found in a document or text, usually placed at the beginning of a book, report, academic paper, or any longer piece of writing. The primary purpose of a Table of Contents is to provide readers with an overview of the structure and organization of the content, enabling them to locate specific information quickly and easily.</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Scalar Multiplication</a:t>
            </a:r>
          </a:p>
        </p:txBody>
      </p:sp>
      <p:sp>
        <p:nvSpPr>
          <p:cNvPr id="3" name="Content Placeholder 2"/>
          <p:cNvSpPr>
            <a:spLocks noGrp="1"/>
          </p:cNvSpPr>
          <p:nvPr>
            <p:ph idx="1"/>
          </p:nvPr>
        </p:nvSpPr>
        <p:spPr/>
        <p:txBody>
          <a:bodyPr/>
          <a:lstStyle/>
          <a:p/>
          <a:p>
            <a:r>
              <a:t>Overall, scalar multiplication plays a crucial role in understanding vector spaces and operations involving vectors in linear algebra and other mathematical disciplines.</a:t>
            </a:r>
          </a:p>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a:t>
            </a:r>
          </a:p>
        </p:txBody>
      </p:sp>
      <p:sp>
        <p:nvSpPr>
          <p:cNvPr id="3" name="Content Placeholder 2"/>
          <p:cNvSpPr>
            <a:spLocks noGrp="1"/>
          </p:cNvSpPr>
          <p:nvPr>
            <p:ph idx="1"/>
          </p:nvPr>
        </p:nvSpPr>
        <p:spPr/>
        <p:txBody>
          <a:bodyPr/>
          <a:lstStyle/>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a:t>
            </a:r>
          </a:p>
        </p:txBody>
      </p:sp>
      <p:sp>
        <p:nvSpPr>
          <p:cNvPr id="3" name="Content Placeholder 2"/>
          <p:cNvSpPr>
            <a:spLocks noGrp="1"/>
          </p:cNvSpPr>
          <p:nvPr>
            <p:ph idx="1"/>
          </p:nvPr>
        </p:nvSpPr>
        <p:spPr/>
        <p:txBody>
          <a:bodyPr/>
          <a:lstStyle/>
          <a:p>
            <a:r>
              <a:t>Matrix multiplication is an important operation in linear algebra that combines two matrices to produce a third matrix. The process of multiplying matrices involves multiplying corresponding elements of rows in the first matrix with the columns in the second matrix and summing up the results. This operation is only well-defined when the number of columns in the first matrix is equal to the number of rows in the second matrix.</a:t>
            </a:r>
          </a:p>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a:t>
            </a:r>
          </a:p>
        </p:txBody>
      </p:sp>
      <p:sp>
        <p:nvSpPr>
          <p:cNvPr id="3" name="Content Placeholder 2"/>
          <p:cNvSpPr>
            <a:spLocks noGrp="1"/>
          </p:cNvSpPr>
          <p:nvPr>
            <p:ph idx="1"/>
          </p:nvPr>
        </p:nvSpPr>
        <p:spPr/>
        <p:txBody>
          <a:bodyPr/>
          <a:lstStyle/>
          <a:p/>
          <a:p>
            <a:r>
              <a:t>Here's how matrix multiplication works using two matrices, A and B, with dimensions m x n and n x p, respectively:</a:t>
            </a:r>
          </a:p>
          <a:p/>
          <a:p>
            <a:r>
              <a:t>1. Write out the matrices A and B:</a:t>
            </a:r>
          </a:p>
          <a:p>
            <a:r>
              <a:t>  A = [ a11, a12, ..., a1n ]</a:t>
            </a:r>
          </a:p>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a:t>
            </a:r>
          </a:p>
        </p:txBody>
      </p:sp>
      <p:sp>
        <p:nvSpPr>
          <p:cNvPr id="3" name="Content Placeholder 2"/>
          <p:cNvSpPr>
            <a:spLocks noGrp="1"/>
          </p:cNvSpPr>
          <p:nvPr>
            <p:ph idx="1"/>
          </p:nvPr>
        </p:nvSpPr>
        <p:spPr/>
        <p:txBody>
          <a:bodyPr/>
          <a:lstStyle/>
          <a:p>
            <a:r>
              <a:t>      [ a21, a22, ..., a2n ]</a:t>
            </a:r>
          </a:p>
          <a:p>
            <a:r>
              <a:t>      [ ...          ...   ]</a:t>
            </a:r>
          </a:p>
          <a:p>
            <a:r>
              <a:t>      [ am1, am2, ..., amn ]</a:t>
            </a:r>
          </a:p>
          <a:p/>
          <a:p>
            <a:r>
              <a:t>  B = [ b11, b12, ..., b1p ]</a:t>
            </a:r>
          </a:p>
          <a:p>
            <a:r>
              <a:t>      [ b21, b22, ..., b2p ]</a:t>
            </a:r>
          </a:p>
          <a:p>
            <a:r>
              <a:t>      [ ...          ...   ]</a:t>
            </a:r>
          </a:p>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a:t>
            </a:r>
          </a:p>
        </p:txBody>
      </p:sp>
      <p:sp>
        <p:nvSpPr>
          <p:cNvPr id="3" name="Content Placeholder 2"/>
          <p:cNvSpPr>
            <a:spLocks noGrp="1"/>
          </p:cNvSpPr>
          <p:nvPr>
            <p:ph idx="1"/>
          </p:nvPr>
        </p:nvSpPr>
        <p:spPr/>
        <p:txBody>
          <a:bodyPr/>
          <a:lstStyle/>
          <a:p>
            <a:r>
              <a:t>      [ bn1, bn2, ..., bnp ]</a:t>
            </a:r>
          </a:p>
          <a:p/>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a:t>
            </a:r>
          </a:p>
        </p:txBody>
      </p:sp>
      <p:sp>
        <p:nvSpPr>
          <p:cNvPr id="3" name="Content Placeholder 2"/>
          <p:cNvSpPr>
            <a:spLocks noGrp="1"/>
          </p:cNvSpPr>
          <p:nvPr>
            <p:ph idx="1"/>
          </p:nvPr>
        </p:nvSpPr>
        <p:spPr/>
        <p:txBody>
          <a:bodyPr/>
          <a:lstStyle/>
          <a:p>
            <a:r>
              <a:t>2. To find the element in the resulting matrix C at row i and column j, you multiply the corresponding elements of row i of matrix A with the column j of matrix B and sum the results. This is expressed as:</a:t>
            </a:r>
          </a:p>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a:t>
            </a:r>
          </a:p>
        </p:txBody>
      </p:sp>
      <p:sp>
        <p:nvSpPr>
          <p:cNvPr id="3" name="Content Placeholder 2"/>
          <p:cNvSpPr>
            <a:spLocks noGrp="1"/>
          </p:cNvSpPr>
          <p:nvPr>
            <p:ph idx="1"/>
          </p:nvPr>
        </p:nvSpPr>
        <p:spPr/>
        <p:txBody>
          <a:bodyPr/>
          <a:lstStyle/>
          <a:p/>
          <a:p>
            <a:r>
              <a:t>   cij = a1k * bki + a2k * bk2 + ... + ank * bkp</a:t>
            </a:r>
          </a:p>
          <a:p/>
          <a:p>
            <a:r>
              <a:t>3. The resulting matrix C will have dimensions m x p, denoted as C = A * B.</a:t>
            </a:r>
          </a:p>
          <a:p/>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a:t>
            </a:r>
          </a:p>
        </p:txBody>
      </p:sp>
      <p:sp>
        <p:nvSpPr>
          <p:cNvPr id="3" name="Content Placeholder 2"/>
          <p:cNvSpPr>
            <a:spLocks noGrp="1"/>
          </p:cNvSpPr>
          <p:nvPr>
            <p:ph idx="1"/>
          </p:nvPr>
        </p:nvSpPr>
        <p:spPr/>
        <p:txBody>
          <a:bodyPr/>
          <a:lstStyle/>
          <a:p>
            <a:r>
              <a:t>Matrix multiplication is not commutative, meaning that A * B does not always equal B * A. It's essential to pay attention to the order of the matrices to get the correct result.</a:t>
            </a:r>
          </a:p>
          <a:p/>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a:t>
            </a:r>
          </a:p>
        </p:txBody>
      </p:sp>
      <p:sp>
        <p:nvSpPr>
          <p:cNvPr id="3" name="Content Placeholder 2"/>
          <p:cNvSpPr>
            <a:spLocks noGrp="1"/>
          </p:cNvSpPr>
          <p:nvPr>
            <p:ph idx="1"/>
          </p:nvPr>
        </p:nvSpPr>
        <p:spPr/>
        <p:txBody>
          <a:bodyPr/>
          <a:lstStyle/>
          <a:p>
            <a:r>
              <a:t>Matrix multiplication is widely used in various fields such as physics, computer graphics, engineering, and many others. It plays a crucial role in solving systems of linear equations, transforming coordinates, and performing various operations in applied mathematics and computer science.</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r>
              <a:t>The introduction is a crucial part of any written work, whether it is an essay, research paper, article, or any other document. Its main purpose is to set the stage for the reader by providing background information, context, and outlining the main ideas that will be discussed in the body of the text.</a:t>
            </a:r>
          </a:p>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Transpose of a Matrix</a:t>
            </a:r>
          </a:p>
        </p:txBody>
      </p:sp>
      <p:sp>
        <p:nvSpPr>
          <p:cNvPr id="3" name="Content Placeholder 2"/>
          <p:cNvSpPr>
            <a:spLocks noGrp="1"/>
          </p:cNvSpPr>
          <p:nvPr>
            <p:ph idx="1"/>
          </p:nvPr>
        </p:nvSpPr>
        <p:spPr/>
        <p:txBody>
          <a:bodyPr/>
          <a:lstStyle/>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Transpose of a Matrix</a:t>
            </a:r>
          </a:p>
        </p:txBody>
      </p:sp>
      <p:sp>
        <p:nvSpPr>
          <p:cNvPr id="3" name="Content Placeholder 2"/>
          <p:cNvSpPr>
            <a:spLocks noGrp="1"/>
          </p:cNvSpPr>
          <p:nvPr>
            <p:ph idx="1"/>
          </p:nvPr>
        </p:nvSpPr>
        <p:spPr/>
        <p:txBody>
          <a:bodyPr/>
          <a:lstStyle/>
          <a:p>
            <a:r>
              <a:t>The transpose of a matrix is a fundamental operation in linear algebra that involves flipping a matrix over its diagonal. The transpose of a matrix is denoted by \(A^T\), where \(A\) is the original matrix.</a:t>
            </a:r>
          </a:p>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Transpose of a Matrix</a:t>
            </a:r>
          </a:p>
        </p:txBody>
      </p:sp>
      <p:sp>
        <p:nvSpPr>
          <p:cNvPr id="3" name="Content Placeholder 2"/>
          <p:cNvSpPr>
            <a:spLocks noGrp="1"/>
          </p:cNvSpPr>
          <p:nvPr>
            <p:ph idx="1"/>
          </p:nvPr>
        </p:nvSpPr>
        <p:spPr/>
        <p:txBody>
          <a:bodyPr/>
          <a:lstStyle/>
          <a:p/>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Transpose of a Matrix</a:t>
            </a:r>
          </a:p>
        </p:txBody>
      </p:sp>
      <p:sp>
        <p:nvSpPr>
          <p:cNvPr id="3" name="Content Placeholder 2"/>
          <p:cNvSpPr>
            <a:spLocks noGrp="1"/>
          </p:cNvSpPr>
          <p:nvPr>
            <p:ph idx="1"/>
          </p:nvPr>
        </p:nvSpPr>
        <p:spPr/>
        <p:txBody>
          <a:bodyPr/>
          <a:lstStyle/>
          <a:p>
            <a:r>
              <a:t>To find the transpose of a matrix, you simply swap its rows with its columns. More formally, if \(A\) is an \(m \times n\) matrix, then the transpose \(A^T\) will be an \(n \times m\) matrix. The elements of the original matrix remain the same in the transpose, but they are moved from their original positions based on rows and columns.</a:t>
            </a:r>
          </a:p>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Transpose of a Matrix</a:t>
            </a:r>
          </a:p>
        </p:txBody>
      </p:sp>
      <p:sp>
        <p:nvSpPr>
          <p:cNvPr id="3" name="Content Placeholder 2"/>
          <p:cNvSpPr>
            <a:spLocks noGrp="1"/>
          </p:cNvSpPr>
          <p:nvPr>
            <p:ph idx="1"/>
          </p:nvPr>
        </p:nvSpPr>
        <p:spPr/>
        <p:txBody>
          <a:bodyPr/>
          <a:lstStyle/>
          <a:p/>
          <a:p>
            <a:r>
              <a:t>Mathematically, the elements of the transpose matrix are defined as follows:</a:t>
            </a:r>
          </a:p>
          <a:p/>
          <a:p>
            <a:r>
              <a:t>If \(A = [a_{ij}]_{m \times n}\), then \(A^T = [b_{ij}]_{n \times m}\), where \(b_{ij} = a_{ji}\).</a:t>
            </a:r>
          </a:p>
          <a:p/>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Transpose of a Matrix</a:t>
            </a:r>
          </a:p>
        </p:txBody>
      </p:sp>
      <p:sp>
        <p:nvSpPr>
          <p:cNvPr id="3" name="Content Placeholder 2"/>
          <p:cNvSpPr>
            <a:spLocks noGrp="1"/>
          </p:cNvSpPr>
          <p:nvPr>
            <p:ph idx="1"/>
          </p:nvPr>
        </p:nvSpPr>
        <p:spPr/>
        <p:txBody>
          <a:bodyPr/>
          <a:lstStyle/>
          <a:p>
            <a:r>
              <a:t>Here, \(a_{ij}\) refers to the element in the \(i^{th}\) row and \(j^{th}\) column of matrix \(A\), and \(b_{ij}\) refers to the element in the \(i^{th}\) row and \(j^{th}\) column of the transpose matrix \(A^T\).</a:t>
            </a:r>
          </a:p>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Transpose of a Matrix</a:t>
            </a:r>
          </a:p>
        </p:txBody>
      </p:sp>
      <p:sp>
        <p:nvSpPr>
          <p:cNvPr id="3" name="Content Placeholder 2"/>
          <p:cNvSpPr>
            <a:spLocks noGrp="1"/>
          </p:cNvSpPr>
          <p:nvPr>
            <p:ph idx="1"/>
          </p:nvPr>
        </p:nvSpPr>
        <p:spPr/>
        <p:txBody>
          <a:bodyPr/>
          <a:lstStyle/>
          <a:p/>
          <a:p>
            <a:r>
              <a:t>Transposing a matrix has several important properties:</a:t>
            </a:r>
          </a:p>
          <a:p/>
          <a:p>
            <a:r>
              <a:t>1. \((A^T)^T = A\)</a:t>
            </a:r>
          </a:p>
          <a:p>
            <a:r>
              <a:t>2. \((kA)^T = kA^T\) (where \(k\) is a scalar)</a:t>
            </a:r>
          </a:p>
          <a:p>
            <a:r>
              <a:t>3. \((A + B)^T = A^T + B^T\)</a:t>
            </a:r>
          </a:p>
          <a:p>
            <a:r>
              <a:t>4. \((AB)^T = B^T A^T\) (the order is reversed)</a:t>
            </a:r>
          </a:p>
          <a:p/>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Transpose of a Matrix</a:t>
            </a:r>
          </a:p>
        </p:txBody>
      </p:sp>
      <p:sp>
        <p:nvSpPr>
          <p:cNvPr id="3" name="Content Placeholder 2"/>
          <p:cNvSpPr>
            <a:spLocks noGrp="1"/>
          </p:cNvSpPr>
          <p:nvPr>
            <p:ph idx="1"/>
          </p:nvPr>
        </p:nvSpPr>
        <p:spPr/>
        <p:txBody>
          <a:bodyPr/>
          <a:lstStyle/>
          <a:p>
            <a:r>
              <a:t>The transpose operation is particularly useful in mathematical computations, transformations, and applications such as solving systems of linear equations, finding eigenvalues and eigenvectors, and in various areas of physics and engineering.</a:t>
            </a:r>
          </a:p>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Transpose of a Matrix</a:t>
            </a:r>
          </a:p>
        </p:txBody>
      </p:sp>
      <p:sp>
        <p:nvSpPr>
          <p:cNvPr id="3" name="Content Placeholder 2"/>
          <p:cNvSpPr>
            <a:spLocks noGrp="1"/>
          </p:cNvSpPr>
          <p:nvPr>
            <p:ph idx="1"/>
          </p:nvPr>
        </p:nvSpPr>
        <p:spPr/>
        <p:txBody>
          <a:bodyPr/>
          <a:lstStyle/>
          <a:p/>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Transpose of a Matrix</a:t>
            </a:r>
          </a:p>
        </p:txBody>
      </p:sp>
      <p:sp>
        <p:nvSpPr>
          <p:cNvPr id="3" name="Content Placeholder 2"/>
          <p:cNvSpPr>
            <a:spLocks noGrp="1"/>
          </p:cNvSpPr>
          <p:nvPr>
            <p:ph idx="1"/>
          </p:nvPr>
        </p:nvSpPr>
        <p:spPr/>
        <p:txBody>
          <a:bodyPr/>
          <a:lstStyle/>
          <a:p>
            <a:r>
              <a:t>In conclusion, the transpose of a matrix is obtained by interchanging its rows and columns. It plays a crucial role in various mathematical operations and applications, enabling mathematicians and scientists to analyze and transform data effectively.</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p>
            <a:r>
              <a:t>Here are some key components of an effective introduction:</a:t>
            </a:r>
          </a:p>
          <a:p/>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Inverse of a Matrix</a:t>
            </a:r>
          </a:p>
        </p:txBody>
      </p:sp>
      <p:sp>
        <p:nvSpPr>
          <p:cNvPr id="3" name="Content Placeholder 2"/>
          <p:cNvSpPr>
            <a:spLocks noGrp="1"/>
          </p:cNvSpPr>
          <p:nvPr>
            <p:ph idx="1"/>
          </p:nvPr>
        </p:nvSpPr>
        <p:spPr/>
        <p:txBody>
          <a:bodyPr/>
          <a:lstStyle/>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Inverse of a Matrix</a:t>
            </a:r>
          </a:p>
        </p:txBody>
      </p:sp>
      <p:sp>
        <p:nvSpPr>
          <p:cNvPr id="3" name="Content Placeholder 2"/>
          <p:cNvSpPr>
            <a:spLocks noGrp="1"/>
          </p:cNvSpPr>
          <p:nvPr>
            <p:ph idx="1"/>
          </p:nvPr>
        </p:nvSpPr>
        <p:spPr/>
        <p:txBody>
          <a:bodyPr/>
          <a:lstStyle/>
          <a:p>
            <a:r>
              <a:t>The inverse of a matrix is a fundamental concept in linear algebra. The inverse of a matrix A is denoted as A^(-1) and it is a matrix such that when multiplied with the original matrix A, results in the identity matrix I. In other words, if A * A^(-1) = I, and A^(-1) * A = I, then A^(-1) is the inverse of matrix A.</a:t>
            </a:r>
          </a:p>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Inverse of a Matrix</a:t>
            </a:r>
          </a:p>
        </p:txBody>
      </p:sp>
      <p:sp>
        <p:nvSpPr>
          <p:cNvPr id="3" name="Content Placeholder 2"/>
          <p:cNvSpPr>
            <a:spLocks noGrp="1"/>
          </p:cNvSpPr>
          <p:nvPr>
            <p:ph idx="1"/>
          </p:nvPr>
        </p:nvSpPr>
        <p:spPr/>
        <p:txBody>
          <a:bodyPr/>
          <a:lstStyle/>
          <a:p/>
          <a:p>
            <a:r>
              <a:t>To find the inverse of a matrix, typically the following steps are followed:</a:t>
            </a:r>
          </a:p>
          <a:p/>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Inverse of a Matrix</a:t>
            </a:r>
          </a:p>
        </p:txBody>
      </p:sp>
      <p:sp>
        <p:nvSpPr>
          <p:cNvPr id="3" name="Content Placeholder 2"/>
          <p:cNvSpPr>
            <a:spLocks noGrp="1"/>
          </p:cNvSpPr>
          <p:nvPr>
            <p:ph idx="1"/>
          </p:nvPr>
        </p:nvSpPr>
        <p:spPr/>
        <p:txBody>
          <a:bodyPr/>
          <a:lstStyle/>
          <a:p>
            <a:r>
              <a:t>1. Check if the matrix is invertible: A matrix is invertible (or non-singular) if its determinant is non-zero. If the determinant of the matrix is zero, then the matrix is singular and does not have an inverse.</a:t>
            </a:r>
          </a:p>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Inverse of a Matrix</a:t>
            </a:r>
          </a:p>
        </p:txBody>
      </p:sp>
      <p:sp>
        <p:nvSpPr>
          <p:cNvPr id="3" name="Content Placeholder 2"/>
          <p:cNvSpPr>
            <a:spLocks noGrp="1"/>
          </p:cNvSpPr>
          <p:nvPr>
            <p:ph idx="1"/>
          </p:nvPr>
        </p:nvSpPr>
        <p:spPr/>
        <p:txBody>
          <a:bodyPr/>
          <a:lstStyle/>
          <a:p/>
          <a:p>
            <a:r>
              <a:t>2. Construct an augmented matrix: Create an augmented matrix by appending an identity matrix of the same size as the original matrix to the right of it. The augmented matrix would look like [A | I].</a:t>
            </a:r>
          </a:p>
          <a:p/>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Inverse of a Matrix</a:t>
            </a:r>
          </a:p>
        </p:txBody>
      </p:sp>
      <p:sp>
        <p:nvSpPr>
          <p:cNvPr id="3" name="Content Placeholder 2"/>
          <p:cNvSpPr>
            <a:spLocks noGrp="1"/>
          </p:cNvSpPr>
          <p:nvPr>
            <p:ph idx="1"/>
          </p:nvPr>
        </p:nvSpPr>
        <p:spPr/>
        <p:txBody>
          <a:bodyPr/>
          <a:lstStyle/>
          <a:p>
            <a:r>
              <a:t>3. Use row operations to transform the left side of the augmented matrix into the identity matrix: Perform row operations to transform the left side of the augmented matrix into the identity matrix. The right side of the augmented matrix will then become the inverse of the original matrix.</a:t>
            </a:r>
          </a:p>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Inverse of a Matrix</a:t>
            </a:r>
          </a:p>
        </p:txBody>
      </p:sp>
      <p:sp>
        <p:nvSpPr>
          <p:cNvPr id="3" name="Content Placeholder 2"/>
          <p:cNvSpPr>
            <a:spLocks noGrp="1"/>
          </p:cNvSpPr>
          <p:nvPr>
            <p:ph idx="1"/>
          </p:nvPr>
        </p:nvSpPr>
        <p:spPr/>
        <p:txBody>
          <a:bodyPr/>
          <a:lstStyle/>
          <a:p/>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Inverse of a Matrix</a:t>
            </a:r>
          </a:p>
        </p:txBody>
      </p:sp>
      <p:sp>
        <p:nvSpPr>
          <p:cNvPr id="3" name="Content Placeholder 2"/>
          <p:cNvSpPr>
            <a:spLocks noGrp="1"/>
          </p:cNvSpPr>
          <p:nvPr>
            <p:ph idx="1"/>
          </p:nvPr>
        </p:nvSpPr>
        <p:spPr/>
        <p:txBody>
          <a:bodyPr/>
          <a:lstStyle/>
          <a:p>
            <a:r>
              <a:t>4. Check the resulting matrix: Verify that the resulting matrix is indeed the inverse of the original matrix by multiplying the original matrix with the resulting matrix and ensuring that the product is the identity matrix.</a:t>
            </a:r>
          </a:p>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Inverse of a Matrix</a:t>
            </a:r>
          </a:p>
        </p:txBody>
      </p:sp>
      <p:sp>
        <p:nvSpPr>
          <p:cNvPr id="3" name="Content Placeholder 2"/>
          <p:cNvSpPr>
            <a:spLocks noGrp="1"/>
          </p:cNvSpPr>
          <p:nvPr>
            <p:ph idx="1"/>
          </p:nvPr>
        </p:nvSpPr>
        <p:spPr/>
        <p:txBody>
          <a:bodyPr/>
          <a:lstStyle/>
          <a:p/>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Inverse of a Matrix</a:t>
            </a:r>
          </a:p>
        </p:txBody>
      </p:sp>
      <p:sp>
        <p:nvSpPr>
          <p:cNvPr id="3" name="Content Placeholder 2"/>
          <p:cNvSpPr>
            <a:spLocks noGrp="1"/>
          </p:cNvSpPr>
          <p:nvPr>
            <p:ph idx="1"/>
          </p:nvPr>
        </p:nvSpPr>
        <p:spPr/>
        <p:txBody>
          <a:bodyPr/>
          <a:lstStyle/>
          <a:p>
            <a:r>
              <a:t>It is important to note that not all matrices have inverses. Inverse matrices exist only for square matrices that are non-singular, i.e., matrices with a non-zero determinant. The existence of an inverse matrix allows for the solution of systems of linear equations, simplification of matrix equations, and various other applications in mathematics and engineering.</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r>
              <a:t>1. **Hook**: This is the opening sentence or sentences that are designed to grab the reader's attention and compel them to keep reading. This can be done by posing a thought-provoking question, sharing an interesting fact or statistic, or starting with a compelling anecdote or quotation.</a:t>
            </a:r>
          </a:p>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Determinant of a Matrix</a:t>
            </a:r>
          </a:p>
        </p:txBody>
      </p:sp>
      <p:sp>
        <p:nvSpPr>
          <p:cNvPr id="3" name="Content Placeholder 2"/>
          <p:cNvSpPr>
            <a:spLocks noGrp="1"/>
          </p:cNvSpPr>
          <p:nvPr>
            <p:ph idx="1"/>
          </p:nvPr>
        </p:nvSpPr>
        <p:spPr/>
        <p:txBody>
          <a:bodyPr/>
          <a:lstStyle/>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Determinant of a Matrix</a:t>
            </a:r>
          </a:p>
        </p:txBody>
      </p:sp>
      <p:sp>
        <p:nvSpPr>
          <p:cNvPr id="3" name="Content Placeholder 2"/>
          <p:cNvSpPr>
            <a:spLocks noGrp="1"/>
          </p:cNvSpPr>
          <p:nvPr>
            <p:ph idx="1"/>
          </p:nvPr>
        </p:nvSpPr>
        <p:spPr/>
        <p:txBody>
          <a:bodyPr/>
          <a:lstStyle/>
          <a:p>
            <a:r>
              <a:t>The determinant of a matrix is a scalar value that can be calculated from the elements of a square matrix. The determinant is typically denoted by either det(A) or |A|, where A is the matrix in question. The determinant of a matrix is a fundamental concept in linear algebra with various applications in fields such as physics, economics, and engineering.</a:t>
            </a:r>
          </a:p>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Determinant of a Matrix</a:t>
            </a:r>
          </a:p>
        </p:txBody>
      </p:sp>
      <p:sp>
        <p:nvSpPr>
          <p:cNvPr id="3" name="Content Placeholder 2"/>
          <p:cNvSpPr>
            <a:spLocks noGrp="1"/>
          </p:cNvSpPr>
          <p:nvPr>
            <p:ph idx="1"/>
          </p:nvPr>
        </p:nvSpPr>
        <p:spPr/>
        <p:txBody>
          <a:bodyPr/>
          <a:lstStyle/>
          <a:p/>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Determinant of a Matrix</a:t>
            </a:r>
          </a:p>
        </p:txBody>
      </p:sp>
      <p:sp>
        <p:nvSpPr>
          <p:cNvPr id="3" name="Content Placeholder 2"/>
          <p:cNvSpPr>
            <a:spLocks noGrp="1"/>
          </p:cNvSpPr>
          <p:nvPr>
            <p:ph idx="1"/>
          </p:nvPr>
        </p:nvSpPr>
        <p:spPr/>
        <p:txBody>
          <a:bodyPr/>
          <a:lstStyle/>
          <a:p>
            <a:r>
              <a:t>To calculate the determinant of a square matrix, the most common method is to use the Laplace expansion or cofactor expansion method. The general formula to find the determinant of a matrix of order n (n x n matrix) is:</a:t>
            </a:r>
          </a:p>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Determinant of a Matrix</a:t>
            </a:r>
          </a:p>
        </p:txBody>
      </p:sp>
      <p:sp>
        <p:nvSpPr>
          <p:cNvPr id="3" name="Content Placeholder 2"/>
          <p:cNvSpPr>
            <a:spLocks noGrp="1"/>
          </p:cNvSpPr>
          <p:nvPr>
            <p:ph idx="1"/>
          </p:nvPr>
        </p:nvSpPr>
        <p:spPr/>
        <p:txBody>
          <a:bodyPr/>
          <a:lstStyle/>
          <a:p/>
          <a:p>
            <a:r>
              <a:t>For a 2x2 matrix:</a:t>
            </a:r>
          </a:p>
          <a:p>
            <a:r>
              <a:t>|A| = a*d - b*c</a:t>
            </a:r>
          </a:p>
          <a:p/>
          <a:p>
            <a:r>
              <a:t>For a 3x3 matrix:</a:t>
            </a:r>
          </a:p>
          <a:p>
            <a:r>
              <a:t>|A| = a(ei - fh) - b(di - fg) + c(dh - eg)</a:t>
            </a:r>
          </a:p>
          <a:p/>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Determinant of a Matrix</a:t>
            </a:r>
          </a:p>
        </p:txBody>
      </p:sp>
      <p:sp>
        <p:nvSpPr>
          <p:cNvPr id="3" name="Content Placeholder 2"/>
          <p:cNvSpPr>
            <a:spLocks noGrp="1"/>
          </p:cNvSpPr>
          <p:nvPr>
            <p:ph idx="1"/>
          </p:nvPr>
        </p:nvSpPr>
        <p:spPr/>
        <p:txBody>
          <a:bodyPr/>
          <a:lstStyle/>
          <a:p>
            <a:r>
              <a:t>For larger matrices, the process involves expanding the matrix along a row or a column to form minors and cofactors, which are then used to calculate the determinant. By recursively applying this method, you can reduce the matrix to smaller sub-matrices until you reach a 2x2 matrix, for which the determinant can be directly calculated using the formula mentioned above.</a:t>
            </a:r>
          </a:p>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Determinant of a Matrix</a:t>
            </a:r>
          </a:p>
        </p:txBody>
      </p:sp>
      <p:sp>
        <p:nvSpPr>
          <p:cNvPr id="3" name="Content Placeholder 2"/>
          <p:cNvSpPr>
            <a:spLocks noGrp="1"/>
          </p:cNvSpPr>
          <p:nvPr>
            <p:ph idx="1"/>
          </p:nvPr>
        </p:nvSpPr>
        <p:spPr/>
        <p:txBody>
          <a:bodyPr/>
          <a:lstStyle/>
          <a:p/>
          <a:p>
            <a:r>
              <a:t>Properties of determinants include:</a:t>
            </a:r>
          </a:p>
          <a:p/>
          <a:p>
            <a:r>
              <a:t>1. Multiplying a row (or column) of a matrix by a scalar multiplies the determinant by the same scalar.</a:t>
            </a:r>
          </a:p>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Determinant of a Matrix</a:t>
            </a:r>
          </a:p>
        </p:txBody>
      </p:sp>
      <p:sp>
        <p:nvSpPr>
          <p:cNvPr id="3" name="Content Placeholder 2"/>
          <p:cNvSpPr>
            <a:spLocks noGrp="1"/>
          </p:cNvSpPr>
          <p:nvPr>
            <p:ph idx="1"/>
          </p:nvPr>
        </p:nvSpPr>
        <p:spPr/>
        <p:txBody>
          <a:bodyPr/>
          <a:lstStyle/>
          <a:p>
            <a:r>
              <a:t>2. Interchanging two rows (or columns) of a matrix changes the sign of the determinant.</a:t>
            </a:r>
          </a:p>
          <a:p>
            <a:r>
              <a:t>3. Adding a multiple of one row (or column) to another does not change the determinant.</a:t>
            </a:r>
          </a:p>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Determinant of a Matrix</a:t>
            </a:r>
          </a:p>
        </p:txBody>
      </p:sp>
      <p:sp>
        <p:nvSpPr>
          <p:cNvPr id="3" name="Content Placeholder 2"/>
          <p:cNvSpPr>
            <a:spLocks noGrp="1"/>
          </p:cNvSpPr>
          <p:nvPr>
            <p:ph idx="1"/>
          </p:nvPr>
        </p:nvSpPr>
        <p:spPr/>
        <p:txBody>
          <a:bodyPr/>
          <a:lstStyle/>
          <a:p>
            <a:r>
              <a:t>4. If a matrix has a row (or column) of zeros, then the determinant is zero.</a:t>
            </a:r>
          </a:p>
          <a:p>
            <a:r>
              <a:t>5. If a matrix is singular (i.e., its rows or columns are linearly dependent), then the determinant is zero.</a:t>
            </a:r>
          </a:p>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Determinant of a Matrix</a:t>
            </a:r>
          </a:p>
        </p:txBody>
      </p:sp>
      <p:sp>
        <p:nvSpPr>
          <p:cNvPr id="3" name="Content Placeholder 2"/>
          <p:cNvSpPr>
            <a:spLocks noGrp="1"/>
          </p:cNvSpPr>
          <p:nvPr>
            <p:ph idx="1"/>
          </p:nvPr>
        </p:nvSpPr>
        <p:spPr/>
        <p:txBody>
          <a:bodyPr/>
          <a:lstStyle/>
          <a:p>
            <a:r>
              <a:t>6. The determinant of the identity matrix is 1.</a:t>
            </a:r>
          </a:p>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Determinant of a Matrix</a:t>
            </a:r>
          </a:p>
        </p:txBody>
      </p:sp>
      <p:sp>
        <p:nvSpPr>
          <p:cNvPr id="3" name="Content Placeholder 2"/>
          <p:cNvSpPr>
            <a:spLocks noGrp="1"/>
          </p:cNvSpPr>
          <p:nvPr>
            <p:ph idx="1"/>
          </p:nvPr>
        </p:nvSpPr>
        <p:spPr/>
        <p:txBody>
          <a:bodyPr/>
          <a:lstStyle/>
          <a:p>
            <a:r>
              <a:t>Determinants play a crucial role in solving systems of linear equations, calculating inverses of matrices, determining the existence of solutions, and studying transformations in linear algebra. Overall, understanding the concept of determinants is essential for various mathematical applications and theoretical constructs related to matrices and linear transformations.</a:t>
            </a:r>
          </a:p>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determinant of a matrix is a scalar value that can be calculated from the elements of a square matrix. The determinant is typically denoted by either det(A) or |A|, where A is the matrix in question. The determinant of a matrix is a fundamental concept in linear algebra with various applications in fields such as physics, economics, and engineering.</a:t>
            </a:r>
          </a:p>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To calculate the determinant of a square matrix, the most common method is to use the Laplace expansion or cofactor expansion method. The general formula to find the determinant of a matrix of order n (n x n matrix) is:</a:t>
            </a:r>
          </a:p>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For a 2x2 matrix:</a:t>
            </a:r>
          </a:p>
          <a:p>
            <a:r>
              <a:t>|A| = a*d - b*c</a:t>
            </a:r>
          </a:p>
          <a:p/>
          <a:p>
            <a:r>
              <a:t>For a 3x3 matrix:</a:t>
            </a:r>
          </a:p>
          <a:p>
            <a:r>
              <a:t>|A| = a(ei - fh) - b(di - fg) + c(dh - eg)</a:t>
            </a:r>
          </a:p>
          <a:p/>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For larger matrices, the process involves expanding the matrix along a row or a column to form minors and cofactors, which are then used to calculate the determinant. By recursively applying this method, you can reduce the matrix to smaller sub-matrices until you reach a 2x2 matrix, for which the determinant can be directly calculated using the formula mentioned above.</a:t>
            </a:r>
          </a:p>
          <a:p/>
        </p:txBody>
      </p:sp>
    </p:spTree>
  </p:cSld>
  <p:clrMapOvr>
    <a:masterClrMapping/>
  </p:clrMapOvr>
</p:sld>
</file>

<file path=ppt/slides/slide3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Properties of determinants include:</a:t>
            </a:r>
          </a:p>
          <a:p/>
          <a:p>
            <a:r>
              <a:t>1. Multiplying a row (or column) of a matrix by a scalar multiplies the determinant by the same scalar.</a:t>
            </a:r>
          </a:p>
          <a:p/>
        </p:txBody>
      </p:sp>
    </p:spTree>
  </p:cSld>
  <p:clrMapOvr>
    <a:masterClrMapping/>
  </p:clrMapOvr>
</p:sld>
</file>

<file path=ppt/slides/slide3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Interchanging two rows (or columns) of a matrix changes the sign of the determinant.</a:t>
            </a:r>
          </a:p>
          <a:p>
            <a:r>
              <a:t>3. Adding a multiple of one row (or column) to another does not change the determinant.</a:t>
            </a:r>
          </a:p>
          <a:p/>
        </p:txBody>
      </p:sp>
    </p:spTree>
  </p:cSld>
  <p:clrMapOvr>
    <a:masterClrMapping/>
  </p:clrMapOvr>
</p:sld>
</file>

<file path=ppt/slides/slide3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If a matrix has a row (or column) of zeros, then the determinant is zero.</a:t>
            </a:r>
          </a:p>
          <a:p>
            <a:r>
              <a:t>5. If a matrix is singular (i.e., its rows or columns are linearly dependent), then the determinant is zero.</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r>
              <a:t>2. **Background Information**: After the hook, the introduction typically provides some background information on the topic being discussed. This helps to orient the reader and give them a basic understanding of the subject matter.</a:t>
            </a:r>
          </a:p>
          <a:p/>
        </p:txBody>
      </p:sp>
    </p:spTree>
  </p:cSld>
  <p:clrMapOvr>
    <a:masterClrMapping/>
  </p:clrMapOvr>
</p:sld>
</file>

<file path=ppt/slides/slide3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The determinant of the identity matrix is 1.</a:t>
            </a:r>
          </a:p>
          <a:p/>
          <a:p/>
        </p:txBody>
      </p:sp>
    </p:spTree>
  </p:cSld>
  <p:clrMapOvr>
    <a:masterClrMapping/>
  </p:clrMapOvr>
</p:sld>
</file>

<file path=ppt/slides/slide3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Determinants play a crucial role in solving systems of linear equations, calculating inverses of matrices, determining the existence of solutions, and studying transformations in linear algebra. Overall, understanding the concept of determinants is essential for various mathematical applications and theoretical constructs related to matrices and linear transformations.</a:t>
            </a:r>
          </a:p>
          <a:p/>
        </p:txBody>
      </p:sp>
    </p:spTree>
  </p:cSld>
  <p:clrMapOvr>
    <a:masterClrMapping/>
  </p:clrMapOvr>
</p:sld>
</file>

<file path=ppt/slides/slide3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Matrix Algebra</a:t>
            </a:r>
          </a:p>
        </p:txBody>
      </p:sp>
      <p:sp>
        <p:nvSpPr>
          <p:cNvPr id="3" name="Content Placeholder 2"/>
          <p:cNvSpPr>
            <a:spLocks noGrp="1"/>
          </p:cNvSpPr>
          <p:nvPr>
            <p:ph idx="1"/>
          </p:nvPr>
        </p:nvSpPr>
        <p:spPr/>
        <p:txBody>
          <a:bodyPr/>
          <a:lstStyle/>
          <a:p/>
        </p:txBody>
      </p:sp>
    </p:spTree>
  </p:cSld>
  <p:clrMapOvr>
    <a:masterClrMapping/>
  </p:clrMapOvr>
</p:sld>
</file>

<file path=ppt/slides/slide3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Matrix Algebra</a:t>
            </a:r>
          </a:p>
        </p:txBody>
      </p:sp>
      <p:sp>
        <p:nvSpPr>
          <p:cNvPr id="3" name="Content Placeholder 2"/>
          <p:cNvSpPr>
            <a:spLocks noGrp="1"/>
          </p:cNvSpPr>
          <p:nvPr>
            <p:ph idx="1"/>
          </p:nvPr>
        </p:nvSpPr>
        <p:spPr/>
        <p:txBody>
          <a:bodyPr/>
          <a:lstStyle/>
          <a:p>
            <a:r>
              <a:t>Matrix algebra is a branch of mathematics that deals with the study of matrices, which are rectangular arrays of numbers, symbols, or expressions arranged in rows and columns. One important concept within matrix algebra is the inverse of a matrix, denoted as \( A^{-1} \).</a:t>
            </a:r>
          </a:p>
          <a:p/>
        </p:txBody>
      </p:sp>
    </p:spTree>
  </p:cSld>
  <p:clrMapOvr>
    <a:masterClrMapping/>
  </p:clrMapOvr>
</p:sld>
</file>

<file path=ppt/slides/slide3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Matrix Algebra</a:t>
            </a:r>
          </a:p>
        </p:txBody>
      </p:sp>
      <p:sp>
        <p:nvSpPr>
          <p:cNvPr id="3" name="Content Placeholder 2"/>
          <p:cNvSpPr>
            <a:spLocks noGrp="1"/>
          </p:cNvSpPr>
          <p:nvPr>
            <p:ph idx="1"/>
          </p:nvPr>
        </p:nvSpPr>
        <p:spPr/>
        <p:txBody>
          <a:bodyPr/>
          <a:lstStyle/>
          <a:p/>
          <a:p/>
        </p:txBody>
      </p:sp>
    </p:spTree>
  </p:cSld>
  <p:clrMapOvr>
    <a:masterClrMapping/>
  </p:clrMapOvr>
</p:sld>
</file>

<file path=ppt/slides/slide3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Matrix Algebra</a:t>
            </a:r>
          </a:p>
        </p:txBody>
      </p:sp>
      <p:sp>
        <p:nvSpPr>
          <p:cNvPr id="3" name="Content Placeholder 2"/>
          <p:cNvSpPr>
            <a:spLocks noGrp="1"/>
          </p:cNvSpPr>
          <p:nvPr>
            <p:ph idx="1"/>
          </p:nvPr>
        </p:nvSpPr>
        <p:spPr/>
        <p:txBody>
          <a:bodyPr/>
          <a:lstStyle/>
          <a:p>
            <a:r>
              <a:t>The inverse of a square matrix \( A \) is another matrix denoted as \( A^{-1} \) such that when \( A \) is multiplied by its inverse, the result is the identity matrix \( I \). The identity matrix is a special square matrix with ones on its main diagonal and zeros elsewhere.</a:t>
            </a:r>
          </a:p>
          <a:p/>
        </p:txBody>
      </p:sp>
    </p:spTree>
  </p:cSld>
  <p:clrMapOvr>
    <a:masterClrMapping/>
  </p:clrMapOvr>
</p:sld>
</file>

<file path=ppt/slides/slide3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Matrix Algebra</a:t>
            </a:r>
          </a:p>
        </p:txBody>
      </p:sp>
      <p:sp>
        <p:nvSpPr>
          <p:cNvPr id="3" name="Content Placeholder 2"/>
          <p:cNvSpPr>
            <a:spLocks noGrp="1"/>
          </p:cNvSpPr>
          <p:nvPr>
            <p:ph idx="1"/>
          </p:nvPr>
        </p:nvSpPr>
        <p:spPr/>
        <p:txBody>
          <a:bodyPr/>
          <a:lstStyle/>
          <a:p/>
          <a:p>
            <a:r>
              <a:t>The formula for finding the inverse of a 2x2 matrix is given by:</a:t>
            </a:r>
          </a:p>
          <a:p>
            <a:r>
              <a:t>\[ \begin{pmatrix} a &amp; b \\ c &amp; d \end{pmatrix}^{-1} = \frac{1}{ad - bc} \begin{pmatrix} d &amp; -b \\ -c &amp; a \end{pmatrix} \]</a:t>
            </a:r>
          </a:p>
          <a:p/>
          <a:p/>
        </p:txBody>
      </p:sp>
    </p:spTree>
  </p:cSld>
  <p:clrMapOvr>
    <a:masterClrMapping/>
  </p:clrMapOvr>
</p:sld>
</file>

<file path=ppt/slides/slide3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Matrix Algebra</a:t>
            </a:r>
          </a:p>
        </p:txBody>
      </p:sp>
      <p:sp>
        <p:nvSpPr>
          <p:cNvPr id="3" name="Content Placeholder 2"/>
          <p:cNvSpPr>
            <a:spLocks noGrp="1"/>
          </p:cNvSpPr>
          <p:nvPr>
            <p:ph idx="1"/>
          </p:nvPr>
        </p:nvSpPr>
        <p:spPr/>
        <p:txBody>
          <a:bodyPr/>
          <a:lstStyle/>
          <a:p>
            <a:r>
              <a:t>For larger matrices, the process of finding the inverse can involve more complex calculations and methods such as row reduction, adjugate matrix, and determinants.</a:t>
            </a:r>
          </a:p>
          <a:p/>
          <a:p/>
        </p:txBody>
      </p:sp>
    </p:spTree>
  </p:cSld>
  <p:clrMapOvr>
    <a:masterClrMapping/>
  </p:clrMapOvr>
</p:sld>
</file>

<file path=ppt/slides/slide3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Matrix Algebra</a:t>
            </a:r>
          </a:p>
        </p:txBody>
      </p:sp>
      <p:sp>
        <p:nvSpPr>
          <p:cNvPr id="3" name="Content Placeholder 2"/>
          <p:cNvSpPr>
            <a:spLocks noGrp="1"/>
          </p:cNvSpPr>
          <p:nvPr>
            <p:ph idx="1"/>
          </p:nvPr>
        </p:nvSpPr>
        <p:spPr/>
        <p:txBody>
          <a:bodyPr/>
          <a:lstStyle/>
          <a:p>
            <a:r>
              <a:t>Matrix multiplication is another fundamental operation in matrix algebra. When two matrices are multiplied, the number of columns in the first matrix must be equal to the number of rows in the second matrix. The resulting matrix will have the same number of rows as the first matrix and the same number of columns as the second matrix.</a:t>
            </a:r>
          </a:p>
          <a:p/>
        </p:txBody>
      </p:sp>
    </p:spTree>
  </p:cSld>
  <p:clrMapOvr>
    <a:masterClrMapping/>
  </p:clrMapOvr>
</p:sld>
</file>

<file path=ppt/slides/slide3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Matrix Algebra</a:t>
            </a:r>
          </a:p>
        </p:txBody>
      </p:sp>
      <p:sp>
        <p:nvSpPr>
          <p:cNvPr id="3" name="Content Placeholder 2"/>
          <p:cNvSpPr>
            <a:spLocks noGrp="1"/>
          </p:cNvSpPr>
          <p:nvPr>
            <p:ph idx="1"/>
          </p:nvPr>
        </p:nvSpPr>
        <p:spPr/>
        <p:txBody>
          <a:bodyPr/>
          <a:lstStyle/>
          <a:p/>
          <a:p>
            <a:r>
              <a:t>Matrix addition and subtraction are performed element-wise, where corresponding elements in the matrices are added or subtracted from each other.</a:t>
            </a:r>
          </a:p>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p/>
        </p:txBody>
      </p:sp>
    </p:spTree>
  </p:cSld>
  <p:clrMapOvr>
    <a:masterClrMapping/>
  </p:clrMapOvr>
</p:sld>
</file>

<file path=ppt/slides/slide3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Matrix Algebra</a:t>
            </a:r>
          </a:p>
        </p:txBody>
      </p:sp>
      <p:sp>
        <p:nvSpPr>
          <p:cNvPr id="3" name="Content Placeholder 2"/>
          <p:cNvSpPr>
            <a:spLocks noGrp="1"/>
          </p:cNvSpPr>
          <p:nvPr>
            <p:ph idx="1"/>
          </p:nvPr>
        </p:nvSpPr>
        <p:spPr/>
        <p:txBody>
          <a:bodyPr/>
          <a:lstStyle/>
          <a:p>
            <a:r>
              <a:t>Matrix transposition involves flipping a matrix over its diagonal, such that the rows become columns and vice versa. The transpose of a matrix \( A \) is denoted as \( A^T \).</a:t>
            </a:r>
          </a:p>
          <a:p/>
          <a:p/>
        </p:txBody>
      </p:sp>
    </p:spTree>
  </p:cSld>
  <p:clrMapOvr>
    <a:masterClrMapping/>
  </p:clrMapOvr>
</p:sld>
</file>

<file path=ppt/slides/slide3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Matrix Algebra</a:t>
            </a:r>
          </a:p>
        </p:txBody>
      </p:sp>
      <p:sp>
        <p:nvSpPr>
          <p:cNvPr id="3" name="Content Placeholder 2"/>
          <p:cNvSpPr>
            <a:spLocks noGrp="1"/>
          </p:cNvSpPr>
          <p:nvPr>
            <p:ph idx="1"/>
          </p:nvPr>
        </p:nvSpPr>
        <p:spPr/>
        <p:txBody>
          <a:bodyPr/>
          <a:lstStyle/>
          <a:p>
            <a:r>
              <a:t>Matrix algebra is widely used in various fields such as physics, engineering, economics, computer science, and many other disciplines. Matrices are used to solve systems of linear equations, represent transformations, analyze networks, and store data efficiently in computer algorithms.</a:t>
            </a:r>
          </a:p>
          <a:p/>
        </p:txBody>
      </p:sp>
    </p:spTree>
  </p:cSld>
  <p:clrMapOvr>
    <a:masterClrMapping/>
  </p:clrMapOvr>
</p:sld>
</file>

<file path=ppt/slides/slide3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p:txBody>
      </p:sp>
    </p:spTree>
  </p:cSld>
  <p:clrMapOvr>
    <a:masterClrMapping/>
  </p:clrMapOvr>
</p:sld>
</file>

<file path=ppt/slides/slide3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a:r>
              <a:t>Matrix algebra is a fundamental mathematical tool used in various fields such as physics, engineering, computer science, economics, and more. Understanding the properties of matrix algebra is essential for manipulating matrices efficiently. Below are some of the key properties of matrix algebra:</a:t>
            </a:r>
          </a:p>
          <a:p/>
        </p:txBody>
      </p:sp>
    </p:spTree>
  </p:cSld>
  <p:clrMapOvr>
    <a:masterClrMapping/>
  </p:clrMapOvr>
</p:sld>
</file>

<file path=ppt/slides/slide3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a:p>
            <a:r>
              <a:t>1. **Addition**:</a:t>
            </a:r>
          </a:p>
          <a:p>
            <a:r>
              <a:t>   - Matrices can be added together if they have the same dimensions. When adding two matrices, the corresponding elements are added together.</a:t>
            </a:r>
          </a:p>
          <a:p/>
        </p:txBody>
      </p:sp>
    </p:spTree>
  </p:cSld>
  <p:clrMapOvr>
    <a:masterClrMapping/>
  </p:clrMapOvr>
</p:sld>
</file>

<file path=ppt/slides/slide3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a:r>
              <a:t>   - Matrix addition is commutative and associative:</a:t>
            </a:r>
          </a:p>
          <a:p>
            <a:r>
              <a:t>     - Commutative property: A + B = B + A</a:t>
            </a:r>
          </a:p>
          <a:p>
            <a:r>
              <a:t>     - Associative property: (A + B) + C = A + (B + C)</a:t>
            </a:r>
          </a:p>
          <a:p/>
          <a:p>
            <a:r>
              <a:t>2. **Scalar Multiplication**:</a:t>
            </a:r>
          </a:p>
          <a:p/>
        </p:txBody>
      </p:sp>
    </p:spTree>
  </p:cSld>
  <p:clrMapOvr>
    <a:masterClrMapping/>
  </p:clrMapOvr>
</p:sld>
</file>

<file path=ppt/slides/slide3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a:r>
              <a:t>   - A matrix can be multiplied by a scalar (constant). Each element of the matrix is multiplied by the scalar.</a:t>
            </a:r>
          </a:p>
          <a:p/>
        </p:txBody>
      </p:sp>
    </p:spTree>
  </p:cSld>
  <p:clrMapOvr>
    <a:masterClrMapping/>
  </p:clrMapOvr>
</p:sld>
</file>

<file path=ppt/slides/slide3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a:r>
              <a:t>   - Scalar multiplication is distributive over addition: c(A + B) = cA + cB, where c is a scalar and A, B are matrices.</a:t>
            </a:r>
          </a:p>
          <a:p/>
          <a:p>
            <a:r>
              <a:t>3. **Multiplication**:</a:t>
            </a:r>
          </a:p>
          <a:p/>
        </p:txBody>
      </p:sp>
    </p:spTree>
  </p:cSld>
  <p:clrMapOvr>
    <a:masterClrMapping/>
  </p:clrMapOvr>
</p:sld>
</file>

<file path=ppt/slides/slide3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a:r>
              <a:t>   - Matrix multiplication is not commutative in general. If A and B are matrices such that the number of columns in A is equal to the number of rows in B, then the product AB is defined.</a:t>
            </a:r>
          </a:p>
          <a:p/>
        </p:txBody>
      </p:sp>
    </p:spTree>
  </p:cSld>
  <p:clrMapOvr>
    <a:masterClrMapping/>
  </p:clrMapOvr>
</p:sld>
</file>

<file path=ppt/slides/slide3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a:r>
              <a:t>   - The product of two matrices, say A (m x n) and B (n x p), results in a matrix C (m x p).</a:t>
            </a:r>
          </a:p>
          <a:p>
            <a:r>
              <a:t>   - Matrix multiplication is associative: (AB)C = A(BC).</a:t>
            </a:r>
          </a:p>
          <a:p/>
          <a:p>
            <a:r>
              <a:t>4. **Transpose**:</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r>
              <a:t>3. **Thesis Statement**: The thesis statement is the most important part of the introduction. It is a concise statement that clearly outlines the main point or argument of the paper. The thesis statement helps guide the reader on what to expect in the rest of the work.</a:t>
            </a:r>
          </a:p>
          <a:p/>
        </p:txBody>
      </p:sp>
    </p:spTree>
  </p:cSld>
  <p:clrMapOvr>
    <a:masterClrMapping/>
  </p:clrMapOvr>
</p:sld>
</file>

<file path=ppt/slides/slide3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a:r>
              <a:t>   - The transpose of a matrix is obtained by switching its rows and columns.</a:t>
            </a:r>
          </a:p>
          <a:p>
            <a:r>
              <a:t>   - For a matrix A, the transpose is denoted by A^T.</a:t>
            </a:r>
          </a:p>
          <a:p>
            <a:r>
              <a:t>   - Properties of transposition:</a:t>
            </a:r>
          </a:p>
          <a:p>
            <a:r>
              <a:t>     - (A^T)^T = A</a:t>
            </a:r>
          </a:p>
          <a:p/>
        </p:txBody>
      </p:sp>
    </p:spTree>
  </p:cSld>
  <p:clrMapOvr>
    <a:masterClrMapping/>
  </p:clrMapOvr>
</p:sld>
</file>

<file path=ppt/slides/slide3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a:r>
              <a:t>     - (cA)^T = cA^T</a:t>
            </a:r>
          </a:p>
          <a:p>
            <a:r>
              <a:t>     - (A + B)^T = A^T + B^T</a:t>
            </a:r>
          </a:p>
          <a:p>
            <a:r>
              <a:t>     - (AB)^T = B^T A^T</a:t>
            </a:r>
          </a:p>
          <a:p/>
          <a:p>
            <a:r>
              <a:t>5. **Identity Matrix**:</a:t>
            </a:r>
          </a:p>
          <a:p/>
        </p:txBody>
      </p:sp>
    </p:spTree>
  </p:cSld>
  <p:clrMapOvr>
    <a:masterClrMapping/>
  </p:clrMapOvr>
</p:sld>
</file>

<file path=ppt/slides/slide3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a:r>
              <a:t>   - An identity matrix, denoted by I, is a square matrix with ones on the diagonal and zeros elsewhere. When a matrix is multiplied by the identity matrix, it remains unchanged.</a:t>
            </a:r>
          </a:p>
          <a:p/>
        </p:txBody>
      </p:sp>
    </p:spTree>
  </p:cSld>
  <p:clrMapOvr>
    <a:masterClrMapping/>
  </p:clrMapOvr>
</p:sld>
</file>

<file path=ppt/slides/slide3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a:r>
              <a:t>   - Properties of the identity matrix:</a:t>
            </a:r>
          </a:p>
          <a:p>
            <a:r>
              <a:t>     - AI = A</a:t>
            </a:r>
          </a:p>
          <a:p>
            <a:r>
              <a:t>     - IA = A</a:t>
            </a:r>
          </a:p>
          <a:p/>
          <a:p>
            <a:r>
              <a:t>6. **Inverse**:</a:t>
            </a:r>
          </a:p>
          <a:p/>
        </p:txBody>
      </p:sp>
    </p:spTree>
  </p:cSld>
  <p:clrMapOvr>
    <a:masterClrMapping/>
  </p:clrMapOvr>
</p:sld>
</file>

<file path=ppt/slides/slide3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a:r>
              <a:t>   - The inverse of a square matrix A, denoted by A^(-1), is such that A * A^(-1) = A^(-1) * A = I, where I is the identity matrix.</a:t>
            </a:r>
          </a:p>
          <a:p/>
        </p:txBody>
      </p:sp>
    </p:spTree>
  </p:cSld>
  <p:clrMapOvr>
    <a:masterClrMapping/>
  </p:clrMapOvr>
</p:sld>
</file>

<file path=ppt/slides/slide3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a:r>
              <a:t>   - Not all matrices have an inverse. A square matrix is invertible if and only if its determinant is non-zero.</a:t>
            </a:r>
          </a:p>
          <a:p>
            <a:r>
              <a:t>   - If A is invertible, then (A^T)^(-1) = (A^(-1))^T.</a:t>
            </a:r>
          </a:p>
          <a:p/>
          <a:p/>
        </p:txBody>
      </p:sp>
    </p:spTree>
  </p:cSld>
  <p:clrMapOvr>
    <a:masterClrMapping/>
  </p:clrMapOvr>
</p:sld>
</file>

<file path=ppt/slides/slide3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Matrix Algebra</a:t>
            </a:r>
          </a:p>
        </p:txBody>
      </p:sp>
      <p:sp>
        <p:nvSpPr>
          <p:cNvPr id="3" name="Content Placeholder 2"/>
          <p:cNvSpPr>
            <a:spLocks noGrp="1"/>
          </p:cNvSpPr>
          <p:nvPr>
            <p:ph idx="1"/>
          </p:nvPr>
        </p:nvSpPr>
        <p:spPr/>
        <p:txBody>
          <a:bodyPr/>
          <a:lstStyle/>
          <a:p>
            <a:r>
              <a:t>Understanding and applying these properties of matrix algebra are crucial for solving systems of linear equations, performing transformations, and many other mathematical operations. Practicing matrix algebra can improve problem-solving skills and mathematical reasoning.</a:t>
            </a:r>
          </a:p>
          <a:p/>
        </p:txBody>
      </p:sp>
    </p:spTree>
  </p:cSld>
  <p:clrMapOvr>
    <a:masterClrMapping/>
  </p:clrMapOvr>
</p:sld>
</file>

<file path=ppt/slides/slide3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Equality</a:t>
            </a:r>
          </a:p>
        </p:txBody>
      </p:sp>
      <p:sp>
        <p:nvSpPr>
          <p:cNvPr id="3" name="Content Placeholder 2"/>
          <p:cNvSpPr>
            <a:spLocks noGrp="1"/>
          </p:cNvSpPr>
          <p:nvPr>
            <p:ph idx="1"/>
          </p:nvPr>
        </p:nvSpPr>
        <p:spPr/>
        <p:txBody>
          <a:bodyPr/>
          <a:lstStyle/>
          <a:p/>
        </p:txBody>
      </p:sp>
    </p:spTree>
  </p:cSld>
  <p:clrMapOvr>
    <a:masterClrMapping/>
  </p:clrMapOvr>
</p:sld>
</file>

<file path=ppt/slides/slide3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Equality</a:t>
            </a:r>
          </a:p>
        </p:txBody>
      </p:sp>
      <p:sp>
        <p:nvSpPr>
          <p:cNvPr id="3" name="Content Placeholder 2"/>
          <p:cNvSpPr>
            <a:spLocks noGrp="1"/>
          </p:cNvSpPr>
          <p:nvPr>
            <p:ph idx="1"/>
          </p:nvPr>
        </p:nvSpPr>
        <p:spPr/>
        <p:txBody>
          <a:bodyPr/>
          <a:lstStyle/>
          <a:p>
            <a:r>
              <a:t>Matrix equality refers to the comparison of two matrices to determine if they are exactly the same in terms of size and corresponding elements. In mathematical terms, two matrices are considered equal if they have the same dimensions (the same number of rows and columns) and if each element in one matrix corresponds to the same element in the other matrix.</a:t>
            </a:r>
          </a:p>
          <a:p/>
        </p:txBody>
      </p:sp>
    </p:spTree>
  </p:cSld>
  <p:clrMapOvr>
    <a:masterClrMapping/>
  </p:clrMapOvr>
</p:sld>
</file>

<file path=ppt/slides/slide3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Equality</a:t>
            </a:r>
          </a:p>
        </p:txBody>
      </p:sp>
      <p:sp>
        <p:nvSpPr>
          <p:cNvPr id="3" name="Content Placeholder 2"/>
          <p:cNvSpPr>
            <a:spLocks noGrp="1"/>
          </p:cNvSpPr>
          <p:nvPr>
            <p:ph idx="1"/>
          </p:nvPr>
        </p:nvSpPr>
        <p:spPr/>
        <p:txBody>
          <a:bodyPr/>
          <a:lstStyle/>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p/>
        </p:txBody>
      </p:sp>
    </p:spTree>
  </p:cSld>
  <p:clrMapOvr>
    <a:masterClrMapping/>
  </p:clrMapOvr>
</p:sld>
</file>

<file path=ppt/slides/slide3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Equality</a:t>
            </a:r>
          </a:p>
        </p:txBody>
      </p:sp>
      <p:sp>
        <p:nvSpPr>
          <p:cNvPr id="3" name="Content Placeholder 2"/>
          <p:cNvSpPr>
            <a:spLocks noGrp="1"/>
          </p:cNvSpPr>
          <p:nvPr>
            <p:ph idx="1"/>
          </p:nvPr>
        </p:nvSpPr>
        <p:spPr/>
        <p:txBody>
          <a:bodyPr/>
          <a:lstStyle/>
          <a:p>
            <a:r>
              <a:t>To formally define matrix equality, let's consider two matrices A and B. Matrix A has dimensions m x n, meaning it has m rows and n columns, while matrix B has dimensions p x q. In order for A and B to be equal, the following conditions must be satisfied:</a:t>
            </a:r>
          </a:p>
          <a:p/>
        </p:txBody>
      </p:sp>
    </p:spTree>
  </p:cSld>
  <p:clrMapOvr>
    <a:masterClrMapping/>
  </p:clrMapOvr>
</p:sld>
</file>

<file path=ppt/slides/slide3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Equality</a:t>
            </a:r>
          </a:p>
        </p:txBody>
      </p:sp>
      <p:sp>
        <p:nvSpPr>
          <p:cNvPr id="3" name="Content Placeholder 2"/>
          <p:cNvSpPr>
            <a:spLocks noGrp="1"/>
          </p:cNvSpPr>
          <p:nvPr>
            <p:ph idx="1"/>
          </p:nvPr>
        </p:nvSpPr>
        <p:spPr/>
        <p:txBody>
          <a:bodyPr/>
          <a:lstStyle/>
          <a:p/>
          <a:p>
            <a:r>
              <a:t>1. The number of rows in matrix A must be equal to the number of rows in matrix B (m = p).</a:t>
            </a:r>
          </a:p>
          <a:p>
            <a:r>
              <a:t>2. The number of columns in matrix A must be equal to the number of columns in matrix B (n = q).</a:t>
            </a:r>
          </a:p>
          <a:p/>
        </p:txBody>
      </p:sp>
    </p:spTree>
  </p:cSld>
  <p:clrMapOvr>
    <a:masterClrMapping/>
  </p:clrMapOvr>
</p:sld>
</file>

<file path=ppt/slides/slide3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Equality</a:t>
            </a:r>
          </a:p>
        </p:txBody>
      </p:sp>
      <p:sp>
        <p:nvSpPr>
          <p:cNvPr id="3" name="Content Placeholder 2"/>
          <p:cNvSpPr>
            <a:spLocks noGrp="1"/>
          </p:cNvSpPr>
          <p:nvPr>
            <p:ph idx="1"/>
          </p:nvPr>
        </p:nvSpPr>
        <p:spPr/>
        <p:txBody>
          <a:bodyPr/>
          <a:lstStyle/>
          <a:p>
            <a:r>
              <a:t>3. Each element in matrix A must be equal to the corresponding element in matrix B. Formally, A(i,j) = B(i,j) for all i,j where 1 &lt;= i &lt;= m and 1 &lt;= j &lt;= n.</a:t>
            </a:r>
          </a:p>
          <a:p/>
          <a:p/>
        </p:txBody>
      </p:sp>
    </p:spTree>
  </p:cSld>
  <p:clrMapOvr>
    <a:masterClrMapping/>
  </p:clrMapOvr>
</p:sld>
</file>

<file path=ppt/slides/slide3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Equality</a:t>
            </a:r>
          </a:p>
        </p:txBody>
      </p:sp>
      <p:sp>
        <p:nvSpPr>
          <p:cNvPr id="3" name="Content Placeholder 2"/>
          <p:cNvSpPr>
            <a:spLocks noGrp="1"/>
          </p:cNvSpPr>
          <p:nvPr>
            <p:ph idx="1"/>
          </p:nvPr>
        </p:nvSpPr>
        <p:spPr/>
        <p:txBody>
          <a:bodyPr/>
          <a:lstStyle/>
          <a:p>
            <a:r>
              <a:t>For example, let's consider the following matrices A and B:</a:t>
            </a:r>
          </a:p>
          <a:p/>
          <a:p>
            <a:r>
              <a:t>\[ A = \begin{bmatrix} 1 &amp; 2 \\ 3 &amp; 4 \end{bmatrix} \]</a:t>
            </a:r>
          </a:p>
          <a:p>
            <a:r>
              <a:t>\[ B = \begin{bmatrix} 1 &amp; 2 \\ 3 &amp; 4 \end{bmatrix} \]</a:t>
            </a:r>
          </a:p>
          <a:p/>
          <a:p/>
        </p:txBody>
      </p:sp>
    </p:spTree>
  </p:cSld>
  <p:clrMapOvr>
    <a:masterClrMapping/>
  </p:clrMapOvr>
</p:sld>
</file>

<file path=ppt/slides/slide3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Equality</a:t>
            </a:r>
          </a:p>
        </p:txBody>
      </p:sp>
      <p:sp>
        <p:nvSpPr>
          <p:cNvPr id="3" name="Content Placeholder 2"/>
          <p:cNvSpPr>
            <a:spLocks noGrp="1"/>
          </p:cNvSpPr>
          <p:nvPr>
            <p:ph idx="1"/>
          </p:nvPr>
        </p:nvSpPr>
        <p:spPr/>
        <p:txBody>
          <a:bodyPr/>
          <a:lstStyle/>
          <a:p>
            <a:r>
              <a:t>Since both matrices have the same dimensions (2x2) and each element in matrix A corresponds to the same element in matrix B, we can conclude that A = B, and the matrices are considered equal.</a:t>
            </a:r>
          </a:p>
          <a:p/>
          <a:p/>
        </p:txBody>
      </p:sp>
    </p:spTree>
  </p:cSld>
  <p:clrMapOvr>
    <a:masterClrMapping/>
  </p:clrMapOvr>
</p:sld>
</file>

<file path=ppt/slides/slide3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Equality</a:t>
            </a:r>
          </a:p>
        </p:txBody>
      </p:sp>
      <p:sp>
        <p:nvSpPr>
          <p:cNvPr id="3" name="Content Placeholder 2"/>
          <p:cNvSpPr>
            <a:spLocks noGrp="1"/>
          </p:cNvSpPr>
          <p:nvPr>
            <p:ph idx="1"/>
          </p:nvPr>
        </p:nvSpPr>
        <p:spPr/>
        <p:txBody>
          <a:bodyPr/>
          <a:lstStyle/>
          <a:p>
            <a:r>
              <a:t>It is important to note that even if the matrices have the same elements but different dimensions, they are not considered equal. Matrix equality is a fundamental concept in matrix algebra and is used in various mathematical operations and applications.</a:t>
            </a:r>
          </a:p>
          <a:p/>
        </p:txBody>
      </p:sp>
    </p:spTree>
  </p:cSld>
  <p:clrMapOvr>
    <a:masterClrMapping/>
  </p:clrMapOvr>
</p:sld>
</file>

<file path=ppt/slides/slide3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Inequality</a:t>
            </a:r>
          </a:p>
        </p:txBody>
      </p:sp>
      <p:sp>
        <p:nvSpPr>
          <p:cNvPr id="3" name="Content Placeholder 2"/>
          <p:cNvSpPr>
            <a:spLocks noGrp="1"/>
          </p:cNvSpPr>
          <p:nvPr>
            <p:ph idx="1"/>
          </p:nvPr>
        </p:nvSpPr>
        <p:spPr/>
        <p:txBody>
          <a:bodyPr/>
          <a:lstStyle/>
          <a:p/>
        </p:txBody>
      </p:sp>
    </p:spTree>
  </p:cSld>
  <p:clrMapOvr>
    <a:masterClrMapping/>
  </p:clrMapOvr>
</p:sld>
</file>

<file path=ppt/slides/slide3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Inequality</a:t>
            </a:r>
          </a:p>
        </p:txBody>
      </p:sp>
      <p:sp>
        <p:nvSpPr>
          <p:cNvPr id="3" name="Content Placeholder 2"/>
          <p:cNvSpPr>
            <a:spLocks noGrp="1"/>
          </p:cNvSpPr>
          <p:nvPr>
            <p:ph idx="1"/>
          </p:nvPr>
        </p:nvSpPr>
        <p:spPr/>
        <p:txBody>
          <a:bodyPr/>
          <a:lstStyle/>
          <a:p>
            <a:r>
              <a:t>In mathematics, a matrix inequality is an expression that relates two matrices in terms of their elements. Matrix inequalities are used to compare the sizes of matrices, and they play a significant role in various fields such as linear algebra, optimization, control theory, and statistics.</a:t>
            </a:r>
          </a:p>
          <a:p/>
        </p:txBody>
      </p:sp>
    </p:spTree>
  </p:cSld>
  <p:clrMapOvr>
    <a:masterClrMapping/>
  </p:clrMapOvr>
</p:sld>
</file>

<file path=ppt/slides/slide3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Inequality</a:t>
            </a:r>
          </a:p>
        </p:txBody>
      </p:sp>
      <p:sp>
        <p:nvSpPr>
          <p:cNvPr id="3" name="Content Placeholder 2"/>
          <p:cNvSpPr>
            <a:spLocks noGrp="1"/>
          </p:cNvSpPr>
          <p:nvPr>
            <p:ph idx="1"/>
          </p:nvPr>
        </p:nvSpPr>
        <p:spPr/>
        <p:txBody>
          <a:bodyPr/>
          <a:lstStyle/>
          <a:p/>
          <a:p/>
        </p:txBody>
      </p:sp>
    </p:spTree>
  </p:cSld>
  <p:clrMapOvr>
    <a:masterClrMapping/>
  </p:clrMapOvr>
</p:sld>
</file>

<file path=ppt/slides/slide3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Inequality</a:t>
            </a:r>
          </a:p>
        </p:txBody>
      </p:sp>
      <p:sp>
        <p:nvSpPr>
          <p:cNvPr id="3" name="Content Placeholder 2"/>
          <p:cNvSpPr>
            <a:spLocks noGrp="1"/>
          </p:cNvSpPr>
          <p:nvPr>
            <p:ph idx="1"/>
          </p:nvPr>
        </p:nvSpPr>
        <p:spPr/>
        <p:txBody>
          <a:bodyPr/>
          <a:lstStyle/>
          <a:p>
            <a:r>
              <a:t>A common type of matrix inequality is the element-wise inequality, where each element of one matrix is compared to the corresponding element of another matrix. For example, given two matrices A and B, the element-wise inequality is denoted as A ≤ B if aij ≤ bij for all i and j, where aij and bij represent the elements of matrices A and B, respectively.</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r>
              <a:t>4. **Scope and Structure**: The introduction should also briefly outline the scope of the paper and how it will be structured. This can include a preview of the main points or arguments that will be covered in the body of the text.</a:t>
            </a:r>
          </a:p>
          <a:p/>
        </p:txBody>
      </p:sp>
    </p:spTree>
  </p:cSld>
  <p:clrMapOvr>
    <a:masterClrMapping/>
  </p:clrMapOvr>
</p:sld>
</file>

<file path=ppt/slides/slide3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Inequality</a:t>
            </a:r>
          </a:p>
        </p:txBody>
      </p:sp>
      <p:sp>
        <p:nvSpPr>
          <p:cNvPr id="3" name="Content Placeholder 2"/>
          <p:cNvSpPr>
            <a:spLocks noGrp="1"/>
          </p:cNvSpPr>
          <p:nvPr>
            <p:ph idx="1"/>
          </p:nvPr>
        </p:nvSpPr>
        <p:spPr/>
        <p:txBody>
          <a:bodyPr/>
          <a:lstStyle/>
          <a:p/>
          <a:p/>
        </p:txBody>
      </p:sp>
    </p:spTree>
  </p:cSld>
  <p:clrMapOvr>
    <a:masterClrMapping/>
  </p:clrMapOvr>
</p:sld>
</file>

<file path=ppt/slides/slide3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Inequality</a:t>
            </a:r>
          </a:p>
        </p:txBody>
      </p:sp>
      <p:sp>
        <p:nvSpPr>
          <p:cNvPr id="3" name="Content Placeholder 2"/>
          <p:cNvSpPr>
            <a:spLocks noGrp="1"/>
          </p:cNvSpPr>
          <p:nvPr>
            <p:ph idx="1"/>
          </p:nvPr>
        </p:nvSpPr>
        <p:spPr/>
        <p:txBody>
          <a:bodyPr/>
          <a:lstStyle/>
          <a:p>
            <a:r>
              <a:t>Another type of matrix inequality involves comparing matrix norms. A matrix norm is a function that assigns a non-negative value to a matrix, and it satisfies certain properties such as submultiplicativity and homogeneity. One of the most common matrix norms is the Frobenius norm, which is defined as the square root of the sum of the squares of all elements of a matrix.</a:t>
            </a:r>
          </a:p>
          <a:p/>
        </p:txBody>
      </p:sp>
    </p:spTree>
  </p:cSld>
  <p:clrMapOvr>
    <a:masterClrMapping/>
  </p:clrMapOvr>
</p:sld>
</file>

<file path=ppt/slides/slide3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Inequality</a:t>
            </a:r>
          </a:p>
        </p:txBody>
      </p:sp>
      <p:sp>
        <p:nvSpPr>
          <p:cNvPr id="3" name="Content Placeholder 2"/>
          <p:cNvSpPr>
            <a:spLocks noGrp="1"/>
          </p:cNvSpPr>
          <p:nvPr>
            <p:ph idx="1"/>
          </p:nvPr>
        </p:nvSpPr>
        <p:spPr/>
        <p:txBody>
          <a:bodyPr/>
          <a:lstStyle/>
          <a:p/>
          <a:p/>
        </p:txBody>
      </p:sp>
    </p:spTree>
  </p:cSld>
  <p:clrMapOvr>
    <a:masterClrMapping/>
  </p:clrMapOvr>
</p:sld>
</file>

<file path=ppt/slides/slide3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Inequality</a:t>
            </a:r>
          </a:p>
        </p:txBody>
      </p:sp>
      <p:sp>
        <p:nvSpPr>
          <p:cNvPr id="3" name="Content Placeholder 2"/>
          <p:cNvSpPr>
            <a:spLocks noGrp="1"/>
          </p:cNvSpPr>
          <p:nvPr>
            <p:ph idx="1"/>
          </p:nvPr>
        </p:nvSpPr>
        <p:spPr/>
        <p:txBody>
          <a:bodyPr/>
          <a:lstStyle/>
          <a:p>
            <a:r>
              <a:t>Matrix inequalities are often used in proving the convergence of iterative algorithms, analyzing the stability of dynamical systems, and solving optimization problems. In optimization, for example, matrix inequalities are utilized to formulate constraints that must be satisfied in order to optimize a given objective function.</a:t>
            </a:r>
          </a:p>
          <a:p/>
        </p:txBody>
      </p:sp>
    </p:spTree>
  </p:cSld>
  <p:clrMapOvr>
    <a:masterClrMapping/>
  </p:clrMapOvr>
</p:sld>
</file>

<file path=ppt/slides/slide3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Inequality</a:t>
            </a:r>
          </a:p>
        </p:txBody>
      </p:sp>
      <p:sp>
        <p:nvSpPr>
          <p:cNvPr id="3" name="Content Placeholder 2"/>
          <p:cNvSpPr>
            <a:spLocks noGrp="1"/>
          </p:cNvSpPr>
          <p:nvPr>
            <p:ph idx="1"/>
          </p:nvPr>
        </p:nvSpPr>
        <p:spPr/>
        <p:txBody>
          <a:bodyPr/>
          <a:lstStyle/>
          <a:p/>
          <a:p>
            <a:r>
              <a:t>Overall, matrix inequalities provide a powerful framework for reasoning about the relationships between matrices and are essential for understanding and solving a wide range of mathematical problems.</a:t>
            </a:r>
          </a:p>
          <a:p/>
        </p:txBody>
      </p:sp>
    </p:spTree>
  </p:cSld>
  <p:clrMapOvr>
    <a:masterClrMapping/>
  </p:clrMapOvr>
</p:sld>
</file>

<file path=ppt/slides/slide3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Inverse Properties</a:t>
            </a:r>
          </a:p>
        </p:txBody>
      </p:sp>
      <p:sp>
        <p:nvSpPr>
          <p:cNvPr id="3" name="Content Placeholder 2"/>
          <p:cNvSpPr>
            <a:spLocks noGrp="1"/>
          </p:cNvSpPr>
          <p:nvPr>
            <p:ph idx="1"/>
          </p:nvPr>
        </p:nvSpPr>
        <p:spPr/>
        <p:txBody>
          <a:bodyPr/>
          <a:lstStyle/>
          <a:p/>
        </p:txBody>
      </p:sp>
    </p:spTree>
  </p:cSld>
  <p:clrMapOvr>
    <a:masterClrMapping/>
  </p:clrMapOvr>
</p:sld>
</file>

<file path=ppt/slides/slide3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Inverse Properties</a:t>
            </a:r>
          </a:p>
        </p:txBody>
      </p:sp>
      <p:sp>
        <p:nvSpPr>
          <p:cNvPr id="3" name="Content Placeholder 2"/>
          <p:cNvSpPr>
            <a:spLocks noGrp="1"/>
          </p:cNvSpPr>
          <p:nvPr>
            <p:ph idx="1"/>
          </p:nvPr>
        </p:nvSpPr>
        <p:spPr/>
        <p:txBody>
          <a:bodyPr/>
          <a:lstStyle/>
          <a:p>
            <a:r>
              <a:t>In linear algebra, the inverse of a square matrix is a matrix that, when multiplied with the original matrix, results in the identity matrix. The inverse of a matrix A is denoted as A^{-1}. In order for a square matrix to have an inverse, certain properties must hold true:</a:t>
            </a:r>
          </a:p>
          <a:p/>
        </p:txBody>
      </p:sp>
    </p:spTree>
  </p:cSld>
  <p:clrMapOvr>
    <a:masterClrMapping/>
  </p:clrMapOvr>
</p:sld>
</file>

<file path=ppt/slides/slide3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Inverse Properties</a:t>
            </a:r>
          </a:p>
        </p:txBody>
      </p:sp>
      <p:sp>
        <p:nvSpPr>
          <p:cNvPr id="3" name="Content Placeholder 2"/>
          <p:cNvSpPr>
            <a:spLocks noGrp="1"/>
          </p:cNvSpPr>
          <p:nvPr>
            <p:ph idx="1"/>
          </p:nvPr>
        </p:nvSpPr>
        <p:spPr/>
        <p:txBody>
          <a:bodyPr/>
          <a:lstStyle/>
          <a:p/>
          <a:p/>
        </p:txBody>
      </p:sp>
    </p:spTree>
  </p:cSld>
  <p:clrMapOvr>
    <a:masterClrMapping/>
  </p:clrMapOvr>
</p:sld>
</file>

<file path=ppt/slides/slide3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Inverse Properties</a:t>
            </a:r>
          </a:p>
        </p:txBody>
      </p:sp>
      <p:sp>
        <p:nvSpPr>
          <p:cNvPr id="3" name="Content Placeholder 2"/>
          <p:cNvSpPr>
            <a:spLocks noGrp="1"/>
          </p:cNvSpPr>
          <p:nvPr>
            <p:ph idx="1"/>
          </p:nvPr>
        </p:nvSpPr>
        <p:spPr/>
        <p:txBody>
          <a:bodyPr/>
          <a:lstStyle/>
          <a:p>
            <a:r>
              <a:t>1. **Existence of an Inverse**: A square matrix A has an inverse if and only if its determinant (denoted as det(A) or |A|) is not equal to zero. If det(A) = 0, then A is said to be singular and does not have an inverse.</a:t>
            </a:r>
          </a:p>
          <a:p/>
        </p:txBody>
      </p:sp>
    </p:spTree>
  </p:cSld>
  <p:clrMapOvr>
    <a:masterClrMapping/>
  </p:clrMapOvr>
</p:sld>
</file>

<file path=ppt/slides/slide3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Inverse Properties</a:t>
            </a:r>
          </a:p>
        </p:txBody>
      </p:sp>
      <p:sp>
        <p:nvSpPr>
          <p:cNvPr id="3" name="Content Placeholder 2"/>
          <p:cNvSpPr>
            <a:spLocks noGrp="1"/>
          </p:cNvSpPr>
          <p:nvPr>
            <p:ph idx="1"/>
          </p:nvPr>
        </p:nvSpPr>
        <p:spPr/>
        <p:txBody>
          <a:bodyPr/>
          <a:lstStyle/>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Here are some key points regarding a Table of Contents:</a:t>
            </a:r>
          </a:p>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p/>
        </p:txBody>
      </p:sp>
    </p:spTree>
  </p:cSld>
  <p:clrMapOvr>
    <a:masterClrMapping/>
  </p:clrMapOvr>
</p:sld>
</file>

<file path=ppt/slides/slide4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Inverse Properties</a:t>
            </a:r>
          </a:p>
        </p:txBody>
      </p:sp>
      <p:sp>
        <p:nvSpPr>
          <p:cNvPr id="3" name="Content Placeholder 2"/>
          <p:cNvSpPr>
            <a:spLocks noGrp="1"/>
          </p:cNvSpPr>
          <p:nvPr>
            <p:ph idx="1"/>
          </p:nvPr>
        </p:nvSpPr>
        <p:spPr/>
        <p:txBody>
          <a:bodyPr/>
          <a:lstStyle/>
          <a:p>
            <a:r>
              <a:t>2. **Multiplicative Property**: If matrix A has an inverse A^{-1}, then A * A^{-1} = A^{-1} * A = I, where I is the identity matrix, which is a square matrix with ones on the main diagonal and zeros elsewhere.</a:t>
            </a:r>
          </a:p>
          <a:p/>
        </p:txBody>
      </p:sp>
    </p:spTree>
  </p:cSld>
  <p:clrMapOvr>
    <a:masterClrMapping/>
  </p:clrMapOvr>
</p:sld>
</file>

<file path=ppt/slides/slide4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Inverse Properties</a:t>
            </a:r>
          </a:p>
        </p:txBody>
      </p:sp>
      <p:sp>
        <p:nvSpPr>
          <p:cNvPr id="3" name="Content Placeholder 2"/>
          <p:cNvSpPr>
            <a:spLocks noGrp="1"/>
          </p:cNvSpPr>
          <p:nvPr>
            <p:ph idx="1"/>
          </p:nvPr>
        </p:nvSpPr>
        <p:spPr/>
        <p:txBody>
          <a:bodyPr/>
          <a:lstStyle/>
          <a:p/>
          <a:p/>
        </p:txBody>
      </p:sp>
    </p:spTree>
  </p:cSld>
  <p:clrMapOvr>
    <a:masterClrMapping/>
  </p:clrMapOvr>
</p:sld>
</file>

<file path=ppt/slides/slide4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Inverse Properties</a:t>
            </a:r>
          </a:p>
        </p:txBody>
      </p:sp>
      <p:sp>
        <p:nvSpPr>
          <p:cNvPr id="3" name="Content Placeholder 2"/>
          <p:cNvSpPr>
            <a:spLocks noGrp="1"/>
          </p:cNvSpPr>
          <p:nvPr>
            <p:ph idx="1"/>
          </p:nvPr>
        </p:nvSpPr>
        <p:spPr/>
        <p:txBody>
          <a:bodyPr/>
          <a:lstStyle/>
          <a:p>
            <a:r>
              <a:t>3. **Unique Inverse**: The inverse of a matrix is unique. This means that if a matrix A has an inverse A^{-1}, then there exists only one matrix that satisfies the multiplicative property stated above.</a:t>
            </a:r>
          </a:p>
          <a:p/>
        </p:txBody>
      </p:sp>
    </p:spTree>
  </p:cSld>
  <p:clrMapOvr>
    <a:masterClrMapping/>
  </p:clrMapOvr>
</p:sld>
</file>

<file path=ppt/slides/slide4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Inverse Properties</a:t>
            </a:r>
          </a:p>
        </p:txBody>
      </p:sp>
      <p:sp>
        <p:nvSpPr>
          <p:cNvPr id="3" name="Content Placeholder 2"/>
          <p:cNvSpPr>
            <a:spLocks noGrp="1"/>
          </p:cNvSpPr>
          <p:nvPr>
            <p:ph idx="1"/>
          </p:nvPr>
        </p:nvSpPr>
        <p:spPr/>
        <p:txBody>
          <a:bodyPr/>
          <a:lstStyle/>
          <a:p/>
          <a:p>
            <a:r>
              <a:t>4. **Inverse of the Product of Two Matrices**: If matrices A and B have inverses A^{-1} and B^{-1} respectively, then the inverse of the product of A and B is given by (AB)^{-1} = B^{-1} * A^{-1}.</a:t>
            </a:r>
          </a:p>
          <a:p/>
          <a:p/>
        </p:txBody>
      </p:sp>
    </p:spTree>
  </p:cSld>
  <p:clrMapOvr>
    <a:masterClrMapping/>
  </p:clrMapOvr>
</p:sld>
</file>

<file path=ppt/slides/slide4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Inverse Properties</a:t>
            </a:r>
          </a:p>
        </p:txBody>
      </p:sp>
      <p:sp>
        <p:nvSpPr>
          <p:cNvPr id="3" name="Content Placeholder 2"/>
          <p:cNvSpPr>
            <a:spLocks noGrp="1"/>
          </p:cNvSpPr>
          <p:nvPr>
            <p:ph idx="1"/>
          </p:nvPr>
        </p:nvSpPr>
        <p:spPr/>
        <p:txBody>
          <a:bodyPr/>
          <a:lstStyle/>
          <a:p>
            <a:r>
              <a:t>5. **Transpose of an Inverse**: The inverse of a matrix A^{-1} has the property that (A^{-1})^T = (A^T)^{-1}, where A^T is the transpose of matrix A.</a:t>
            </a:r>
          </a:p>
          <a:p/>
          <a:p/>
        </p:txBody>
      </p:sp>
    </p:spTree>
  </p:cSld>
  <p:clrMapOvr>
    <a:masterClrMapping/>
  </p:clrMapOvr>
</p:sld>
</file>

<file path=ppt/slides/slide4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Inverse Properties</a:t>
            </a:r>
          </a:p>
        </p:txBody>
      </p:sp>
      <p:sp>
        <p:nvSpPr>
          <p:cNvPr id="3" name="Content Placeholder 2"/>
          <p:cNvSpPr>
            <a:spLocks noGrp="1"/>
          </p:cNvSpPr>
          <p:nvPr>
            <p:ph idx="1"/>
          </p:nvPr>
        </p:nvSpPr>
        <p:spPr/>
        <p:txBody>
          <a:bodyPr/>
          <a:lstStyle/>
          <a:p>
            <a:r>
              <a:t>6. **Inverse of a Diagonal Matrix**: The inverse of a diagonal matrix (a matrix with non-zero elements only along the main diagonal) is a diagonal matrix in which each element is the reciprocal of the corresponding element in the original matrix.</a:t>
            </a:r>
          </a:p>
          <a:p/>
        </p:txBody>
      </p:sp>
    </p:spTree>
  </p:cSld>
  <p:clrMapOvr>
    <a:masterClrMapping/>
  </p:clrMapOvr>
</p:sld>
</file>

<file path=ppt/slides/slide4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Inverse Properties</a:t>
            </a:r>
          </a:p>
        </p:txBody>
      </p:sp>
      <p:sp>
        <p:nvSpPr>
          <p:cNvPr id="3" name="Content Placeholder 2"/>
          <p:cNvSpPr>
            <a:spLocks noGrp="1"/>
          </p:cNvSpPr>
          <p:nvPr>
            <p:ph idx="1"/>
          </p:nvPr>
        </p:nvSpPr>
        <p:spPr/>
        <p:txBody>
          <a:bodyPr/>
          <a:lstStyle/>
          <a:p/>
          <a:p/>
        </p:txBody>
      </p:sp>
    </p:spTree>
  </p:cSld>
  <p:clrMapOvr>
    <a:masterClrMapping/>
  </p:clrMapOvr>
</p:sld>
</file>

<file path=ppt/slides/slide4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Inverse Properties</a:t>
            </a:r>
          </a:p>
        </p:txBody>
      </p:sp>
      <p:sp>
        <p:nvSpPr>
          <p:cNvPr id="3" name="Content Placeholder 2"/>
          <p:cNvSpPr>
            <a:spLocks noGrp="1"/>
          </p:cNvSpPr>
          <p:nvPr>
            <p:ph idx="1"/>
          </p:nvPr>
        </p:nvSpPr>
        <p:spPr/>
        <p:txBody>
          <a:bodyPr/>
          <a:lstStyle/>
          <a:p>
            <a:r>
              <a:t>In practical terms, the inverse of a matrix is crucial for solving systems of linear equations, computing solutions to linear systems, and for various applications in physics, engineering, and computer science. Matrices and their inverses play a fundamental role in many areas of mathematics and its applications.</a:t>
            </a:r>
          </a:p>
          <a:p/>
        </p:txBody>
      </p:sp>
    </p:spTree>
  </p:cSld>
  <p:clrMapOvr>
    <a:masterClrMapping/>
  </p:clrMapOvr>
</p:sld>
</file>

<file path=ppt/slides/slide4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 Properties</a:t>
            </a:r>
          </a:p>
        </p:txBody>
      </p:sp>
      <p:sp>
        <p:nvSpPr>
          <p:cNvPr id="3" name="Content Placeholder 2"/>
          <p:cNvSpPr>
            <a:spLocks noGrp="1"/>
          </p:cNvSpPr>
          <p:nvPr>
            <p:ph idx="1"/>
          </p:nvPr>
        </p:nvSpPr>
        <p:spPr/>
        <p:txBody>
          <a:bodyPr/>
          <a:lstStyle/>
          <a:p/>
        </p:txBody>
      </p:sp>
    </p:spTree>
  </p:cSld>
  <p:clrMapOvr>
    <a:masterClrMapping/>
  </p:clrMapOvr>
</p:sld>
</file>

<file path=ppt/slides/slide4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 Properties</a:t>
            </a:r>
          </a:p>
        </p:txBody>
      </p:sp>
      <p:sp>
        <p:nvSpPr>
          <p:cNvPr id="3" name="Content Placeholder 2"/>
          <p:cNvSpPr>
            <a:spLocks noGrp="1"/>
          </p:cNvSpPr>
          <p:nvPr>
            <p:ph idx="1"/>
          </p:nvPr>
        </p:nvSpPr>
        <p:spPr/>
        <p:txBody>
          <a:bodyPr/>
          <a:lstStyle/>
          <a:p>
            <a:r>
              <a:t>Matrix multiplication is an important operation in linear algebra that combines two matrices to produce a new matrix. There are several important properties associated with matrix multiplication that are essential to understand:</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r>
              <a:t>5. **Transition**: A good introduction smoothly transitions the reader from the general information provided in the opening to the specific focus of the paper. This helps to maintain coherence and flow throughout the document.</a:t>
            </a:r>
          </a:p>
          <a:p/>
        </p:txBody>
      </p:sp>
    </p:spTree>
  </p:cSld>
  <p:clrMapOvr>
    <a:masterClrMapping/>
  </p:clrMapOvr>
</p:sld>
</file>

<file path=ppt/slides/slide4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 Properties</a:t>
            </a:r>
          </a:p>
        </p:txBody>
      </p:sp>
      <p:sp>
        <p:nvSpPr>
          <p:cNvPr id="3" name="Content Placeholder 2"/>
          <p:cNvSpPr>
            <a:spLocks noGrp="1"/>
          </p:cNvSpPr>
          <p:nvPr>
            <p:ph idx="1"/>
          </p:nvPr>
        </p:nvSpPr>
        <p:spPr/>
        <p:txBody>
          <a:bodyPr/>
          <a:lstStyle/>
          <a:p/>
          <a:p/>
        </p:txBody>
      </p:sp>
    </p:spTree>
  </p:cSld>
  <p:clrMapOvr>
    <a:masterClrMapping/>
  </p:clrMapOvr>
</p:sld>
</file>

<file path=ppt/slides/slide4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 Properties</a:t>
            </a:r>
          </a:p>
        </p:txBody>
      </p:sp>
      <p:sp>
        <p:nvSpPr>
          <p:cNvPr id="3" name="Content Placeholder 2"/>
          <p:cNvSpPr>
            <a:spLocks noGrp="1"/>
          </p:cNvSpPr>
          <p:nvPr>
            <p:ph idx="1"/>
          </p:nvPr>
        </p:nvSpPr>
        <p:spPr/>
        <p:txBody>
          <a:bodyPr/>
          <a:lstStyle/>
          <a:p>
            <a:r>
              <a:t>1. **Associative Property**: Matrix multiplication is associative, which means that when multiplying three matrices together, the order in which the multiplications are carried out does not matter. In other words, given matrices A, B, and C, (A * B) * C = A * (B * C).</a:t>
            </a:r>
          </a:p>
          <a:p/>
        </p:txBody>
      </p:sp>
    </p:spTree>
  </p:cSld>
  <p:clrMapOvr>
    <a:masterClrMapping/>
  </p:clrMapOvr>
</p:sld>
</file>

<file path=ppt/slides/slide4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 Properties</a:t>
            </a:r>
          </a:p>
        </p:txBody>
      </p:sp>
      <p:sp>
        <p:nvSpPr>
          <p:cNvPr id="3" name="Content Placeholder 2"/>
          <p:cNvSpPr>
            <a:spLocks noGrp="1"/>
          </p:cNvSpPr>
          <p:nvPr>
            <p:ph idx="1"/>
          </p:nvPr>
        </p:nvSpPr>
        <p:spPr/>
        <p:txBody>
          <a:bodyPr/>
          <a:lstStyle/>
          <a:p/>
          <a:p/>
        </p:txBody>
      </p:sp>
    </p:spTree>
  </p:cSld>
  <p:clrMapOvr>
    <a:masterClrMapping/>
  </p:clrMapOvr>
</p:sld>
</file>

<file path=ppt/slides/slide4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 Properties</a:t>
            </a:r>
          </a:p>
        </p:txBody>
      </p:sp>
      <p:sp>
        <p:nvSpPr>
          <p:cNvPr id="3" name="Content Placeholder 2"/>
          <p:cNvSpPr>
            <a:spLocks noGrp="1"/>
          </p:cNvSpPr>
          <p:nvPr>
            <p:ph idx="1"/>
          </p:nvPr>
        </p:nvSpPr>
        <p:spPr/>
        <p:txBody>
          <a:bodyPr/>
          <a:lstStyle/>
          <a:p>
            <a:r>
              <a:t>2. **Distributive Property**: Matrix multiplication is distributive over addition, meaning that multiplying a matrix by the sum of two other matrices is the same as multiplying the matrix by each of the individual matrices separately and then adding the results. For matrices A, B, and C, A * (B + C) = (A * B) + (A * C).</a:t>
            </a:r>
          </a:p>
          <a:p/>
        </p:txBody>
      </p:sp>
    </p:spTree>
  </p:cSld>
  <p:clrMapOvr>
    <a:masterClrMapping/>
  </p:clrMapOvr>
</p:sld>
</file>

<file path=ppt/slides/slide4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 Properties</a:t>
            </a:r>
          </a:p>
        </p:txBody>
      </p:sp>
      <p:sp>
        <p:nvSpPr>
          <p:cNvPr id="3" name="Content Placeholder 2"/>
          <p:cNvSpPr>
            <a:spLocks noGrp="1"/>
          </p:cNvSpPr>
          <p:nvPr>
            <p:ph idx="1"/>
          </p:nvPr>
        </p:nvSpPr>
        <p:spPr/>
        <p:txBody>
          <a:bodyPr/>
          <a:lstStyle/>
          <a:p/>
          <a:p/>
        </p:txBody>
      </p:sp>
    </p:spTree>
  </p:cSld>
  <p:clrMapOvr>
    <a:masterClrMapping/>
  </p:clrMapOvr>
</p:sld>
</file>

<file path=ppt/slides/slide4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 Properties</a:t>
            </a:r>
          </a:p>
        </p:txBody>
      </p:sp>
      <p:sp>
        <p:nvSpPr>
          <p:cNvPr id="3" name="Content Placeholder 2"/>
          <p:cNvSpPr>
            <a:spLocks noGrp="1"/>
          </p:cNvSpPr>
          <p:nvPr>
            <p:ph idx="1"/>
          </p:nvPr>
        </p:nvSpPr>
        <p:spPr/>
        <p:txBody>
          <a:bodyPr/>
          <a:lstStyle/>
          <a:p>
            <a:r>
              <a:t>3. **Identity Property**: The identity matrix serves as the "identity element" for matrix multiplication. Multiplying any matrix by the identity matrix results in the original matrix. For an n x n identity matrix I and any matrix A of size n x m, I * A = A.</a:t>
            </a:r>
          </a:p>
          <a:p/>
        </p:txBody>
      </p:sp>
    </p:spTree>
  </p:cSld>
  <p:clrMapOvr>
    <a:masterClrMapping/>
  </p:clrMapOvr>
</p:sld>
</file>

<file path=ppt/slides/slide4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 Properties</a:t>
            </a:r>
          </a:p>
        </p:txBody>
      </p:sp>
      <p:sp>
        <p:nvSpPr>
          <p:cNvPr id="3" name="Content Placeholder 2"/>
          <p:cNvSpPr>
            <a:spLocks noGrp="1"/>
          </p:cNvSpPr>
          <p:nvPr>
            <p:ph idx="1"/>
          </p:nvPr>
        </p:nvSpPr>
        <p:spPr/>
        <p:txBody>
          <a:bodyPr/>
          <a:lstStyle/>
          <a:p/>
          <a:p/>
        </p:txBody>
      </p:sp>
    </p:spTree>
  </p:cSld>
  <p:clrMapOvr>
    <a:masterClrMapping/>
  </p:clrMapOvr>
</p:sld>
</file>

<file path=ppt/slides/slide4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 Properties</a:t>
            </a:r>
          </a:p>
        </p:txBody>
      </p:sp>
      <p:sp>
        <p:nvSpPr>
          <p:cNvPr id="3" name="Content Placeholder 2"/>
          <p:cNvSpPr>
            <a:spLocks noGrp="1"/>
          </p:cNvSpPr>
          <p:nvPr>
            <p:ph idx="1"/>
          </p:nvPr>
        </p:nvSpPr>
        <p:spPr/>
        <p:txBody>
          <a:bodyPr/>
          <a:lstStyle/>
          <a:p>
            <a:r>
              <a:t>4. **Non-commutativity**: Matrix multiplication, unlike scalar multiplication, is not commutative. This means that the order in which matrices are multiplied matters. In general, for matrices A and B, A * B ≠ B * A.</a:t>
            </a:r>
          </a:p>
          <a:p/>
        </p:txBody>
      </p:sp>
    </p:spTree>
  </p:cSld>
  <p:clrMapOvr>
    <a:masterClrMapping/>
  </p:clrMapOvr>
</p:sld>
</file>

<file path=ppt/slides/slide4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 Properties</a:t>
            </a:r>
          </a:p>
        </p:txBody>
      </p:sp>
      <p:sp>
        <p:nvSpPr>
          <p:cNvPr id="3" name="Content Placeholder 2"/>
          <p:cNvSpPr>
            <a:spLocks noGrp="1"/>
          </p:cNvSpPr>
          <p:nvPr>
            <p:ph idx="1"/>
          </p:nvPr>
        </p:nvSpPr>
        <p:spPr/>
        <p:txBody>
          <a:bodyPr/>
          <a:lstStyle/>
          <a:p/>
          <a:p>
            <a:r>
              <a:t>5. **Zero Matrix**: Multiplying any matrix by the zero matrix results in the zero matrix. For a zero matrix O and any matrix A of appropriate size, O * A = A * O = O.</a:t>
            </a:r>
          </a:p>
          <a:p/>
          <a:p/>
        </p:txBody>
      </p:sp>
    </p:spTree>
  </p:cSld>
  <p:clrMapOvr>
    <a:masterClrMapping/>
  </p:clrMapOvr>
</p:sld>
</file>

<file path=ppt/slides/slide4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 Properties</a:t>
            </a:r>
          </a:p>
        </p:txBody>
      </p:sp>
      <p:sp>
        <p:nvSpPr>
          <p:cNvPr id="3" name="Content Placeholder 2"/>
          <p:cNvSpPr>
            <a:spLocks noGrp="1"/>
          </p:cNvSpPr>
          <p:nvPr>
            <p:ph idx="1"/>
          </p:nvPr>
        </p:nvSpPr>
        <p:spPr/>
        <p:txBody>
          <a:bodyPr/>
          <a:lstStyle/>
          <a:p>
            <a:r>
              <a:t>6. **Inverse Matrix**: Not all matrices have inverses, but when a matrix is invertible, the inverse can be used to "undo" the effect of the original matrix. For a square matrix A that is invertible, A * A^(-1) = A^(-1) * A = I, where A^(-1) is the inverse matrix of A.</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p/>
        </p:txBody>
      </p:sp>
    </p:spTree>
  </p:cSld>
  <p:clrMapOvr>
    <a:masterClrMapping/>
  </p:clrMapOvr>
</p:sld>
</file>

<file path=ppt/slides/slide4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 Properties</a:t>
            </a:r>
          </a:p>
        </p:txBody>
      </p:sp>
      <p:sp>
        <p:nvSpPr>
          <p:cNvPr id="3" name="Content Placeholder 2"/>
          <p:cNvSpPr>
            <a:spLocks noGrp="1"/>
          </p:cNvSpPr>
          <p:nvPr>
            <p:ph idx="1"/>
          </p:nvPr>
        </p:nvSpPr>
        <p:spPr/>
        <p:txBody>
          <a:bodyPr/>
          <a:lstStyle/>
          <a:p/>
          <a:p>
            <a:r>
              <a:t>7. **Transpose Property**: The transpose of a product of matrices is the reverse of the product of their transposes. For matrices A and B, (A * B)^T = B^T * A^T.</a:t>
            </a:r>
          </a:p>
          <a:p/>
          <a:p/>
        </p:txBody>
      </p:sp>
    </p:spTree>
  </p:cSld>
  <p:clrMapOvr>
    <a:masterClrMapping/>
  </p:clrMapOvr>
</p:sld>
</file>

<file path=ppt/slides/slide4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Matrix Multiplication Properties</a:t>
            </a:r>
          </a:p>
        </p:txBody>
      </p:sp>
      <p:sp>
        <p:nvSpPr>
          <p:cNvPr id="3" name="Content Placeholder 2"/>
          <p:cNvSpPr>
            <a:spLocks noGrp="1"/>
          </p:cNvSpPr>
          <p:nvPr>
            <p:ph idx="1"/>
          </p:nvPr>
        </p:nvSpPr>
        <p:spPr/>
        <p:txBody>
          <a:bodyPr/>
          <a:lstStyle/>
          <a:p>
            <a:r>
              <a:t>Understanding these properties is crucial when performing matrix operations and solving systems of linear equations using matrices. It is important to pay attention to the properties and rules of matrix multiplication to ensure accurate computations and results.</a:t>
            </a:r>
          </a:p>
          <a:p/>
        </p:txBody>
      </p:sp>
    </p:spTree>
  </p:cSld>
  <p:clrMapOvr>
    <a:masterClrMapping/>
  </p:clrMapOvr>
</p:sld>
</file>

<file path=ppt/slides/slide4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4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Matrix multiplication is an important operation in linear algebra that combines two matrices to produce a new matrix. There are several important properties associated with matrix multiplication that are essential to understand:</a:t>
            </a:r>
          </a:p>
          <a:p/>
        </p:txBody>
      </p:sp>
    </p:spTree>
  </p:cSld>
  <p:clrMapOvr>
    <a:masterClrMapping/>
  </p:clrMapOvr>
</p:sld>
</file>

<file path=ppt/slides/slide4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4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**Associative Property**: Matrix multiplication is associative, which means that when multiplying three matrices together, the order in which the multiplications are carried out does not matter. In other words, given matrices A, B, and C, (A * B) * C = A * (B * C).</a:t>
            </a:r>
          </a:p>
          <a:p/>
        </p:txBody>
      </p:sp>
    </p:spTree>
  </p:cSld>
  <p:clrMapOvr>
    <a:masterClrMapping/>
  </p:clrMapOvr>
</p:sld>
</file>

<file path=ppt/slides/slide4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4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**Distributive Property**: Matrix multiplication is distributive over addition, meaning that multiplying a matrix by the sum of two other matrices is the same as multiplying the matrix by each of the individual matrices separately and then adding the results. For matrices A, B, and C, A * (B + C) = (A * B) + (A * C).</a:t>
            </a:r>
          </a:p>
          <a:p/>
        </p:txBody>
      </p:sp>
    </p:spTree>
  </p:cSld>
  <p:clrMapOvr>
    <a:masterClrMapping/>
  </p:clrMapOvr>
</p:sld>
</file>

<file path=ppt/slides/slide4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4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**Identity Property**: The identity matrix serves as the "identity element" for matrix multiplication. Multiplying any matrix by the identity matrix results in the original matrix. For an n x n identity matrix I and any matrix A of size n x m, I * A = A.</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r>
              <a:t>Overall, a well-crafted introduction is essential for capturing the reader's interest, providing necessary background information, and clearly stating the purpose and direction of the work. By following these guidelines, writers can create introductions that effectively engage their audience and set the stage for the rest of the document.</a:t>
            </a:r>
          </a:p>
          <a:p/>
        </p:txBody>
      </p:sp>
    </p:spTree>
  </p:cSld>
  <p:clrMapOvr>
    <a:masterClrMapping/>
  </p:clrMapOvr>
</p:sld>
</file>

<file path=ppt/slides/slide4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4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**Non-commutativity**: Matrix multiplication, unlike scalar multiplication, is not commutative. This means that the order in which matrices are multiplied matters. In general, for matrices A and B, A * B ≠ B * A.</a:t>
            </a:r>
          </a:p>
          <a:p/>
        </p:txBody>
      </p:sp>
    </p:spTree>
  </p:cSld>
  <p:clrMapOvr>
    <a:masterClrMapping/>
  </p:clrMapOvr>
</p:sld>
</file>

<file path=ppt/slides/slide4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5. **Zero Matrix**: Multiplying any matrix by the zero matrix results in the zero matrix. For a zero matrix O and any matrix A of appropriate size, O * A = A * O = O.</a:t>
            </a:r>
          </a:p>
          <a:p/>
          <a:p/>
        </p:txBody>
      </p:sp>
    </p:spTree>
  </p:cSld>
  <p:clrMapOvr>
    <a:masterClrMapping/>
  </p:clrMapOvr>
</p:sld>
</file>

<file path=ppt/slides/slide4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**Inverse Matrix**: Not all matrices have inverses, but when a matrix is invertible, the inverse can be used to "undo" the effect of the original matrix. For a square matrix A that is invertible, A * A^(-1) = A^(-1) * A = I, where A^(-1) is the inverse matrix of A.</a:t>
            </a:r>
          </a:p>
          <a:p/>
        </p:txBody>
      </p:sp>
    </p:spTree>
  </p:cSld>
  <p:clrMapOvr>
    <a:masterClrMapping/>
  </p:clrMapOvr>
</p:sld>
</file>

<file path=ppt/slides/slide4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7. **Transpose Property**: The transpose of a product of matrices is the reverse of the product of their transposes. For matrices A and B, (A * B)^T = B^T * A^T.</a:t>
            </a:r>
          </a:p>
          <a:p/>
          <a:p/>
        </p:txBody>
      </p:sp>
    </p:spTree>
  </p:cSld>
  <p:clrMapOvr>
    <a:masterClrMapping/>
  </p:clrMapOvr>
</p:sld>
</file>

<file path=ppt/slides/slide4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Understanding these properties is crucial when performing matrix operations and solving systems of linear equations using matrices. It is important to pay attention to the properties and rules of matrix multiplication to ensure accurate computations and results.</a:t>
            </a:r>
          </a:p>
          <a:p/>
        </p:txBody>
      </p:sp>
    </p:spTree>
  </p:cSld>
  <p:clrMapOvr>
    <a:masterClrMapping/>
  </p:clrMapOvr>
</p:sld>
</file>

<file path=ppt/slides/slide4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Matrices are mathematical structures that have a wide range of applications in various fields. Some of the key applications of matrices include:</a:t>
            </a:r>
          </a:p>
          <a:p/>
          <a:p/>
        </p:txBody>
      </p:sp>
    </p:spTree>
  </p:cSld>
  <p:clrMapOvr>
    <a:masterClrMapping/>
  </p:clrMapOvr>
</p:sld>
</file>

<file path=ppt/slides/slide4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1. **Computer Graphics**: Matrices are extensively used in computer graphics to represent transformations such as translation, rotation, scaling, and shearing. By manipulating matrices, computer graphics software can create 2D and 3D images, animations, and visual effects.</a:t>
            </a:r>
          </a:p>
          <a:p/>
        </p:txBody>
      </p:sp>
    </p:spTree>
  </p:cSld>
  <p:clrMapOvr>
    <a:masterClrMapping/>
  </p:clrMapOvr>
</p:sld>
</file>

<file path=ppt/slides/slide4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4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2. **Engineering**: Matrices are vital in engineering for solving complex systems of equations, analyzing structures, and designing electrical circuits. Matrices help engineers model and solve problems in civil engineering, mechanical engineering, electrical engineering, and other disciplines.</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Matrices</a:t>
            </a:r>
          </a:p>
        </p:txBody>
      </p:sp>
      <p:sp>
        <p:nvSpPr>
          <p:cNvPr id="3" name="Content Placeholder 2"/>
          <p:cNvSpPr>
            <a:spLocks noGrp="1"/>
          </p:cNvSpPr>
          <p:nvPr>
            <p:ph idx="1"/>
          </p:nvPr>
        </p:nvSpPr>
        <p:spPr/>
        <p:txBody>
          <a:bodyPr/>
          <a:lstStyle/>
          <a:p/>
        </p:txBody>
      </p:sp>
    </p:spTree>
  </p:cSld>
  <p:clrMapOvr>
    <a:masterClrMapping/>
  </p:clrMapOvr>
</p:sld>
</file>

<file path=ppt/slides/slide4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4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3. **Economics**: Matrix algebra is used in economics to analyze input-output models, equilibrium conditions, and decision-making problems. Economists use matrices to study consumer behavior, market equilibrium, and economic growth models.</a:t>
            </a:r>
          </a:p>
          <a:p/>
        </p:txBody>
      </p:sp>
    </p:spTree>
  </p:cSld>
  <p:clrMapOvr>
    <a:masterClrMapping/>
  </p:clrMapOvr>
</p:sld>
</file>

<file path=ppt/slides/slide4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4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4. **Statistics**: Matrices are employed in statistics for data analysis, regression analysis, and multivariate analysis. They are used to store and manipulate data sets, calculate correlations, perform principal component analysis, and carry out other statistical procedures.</a:t>
            </a:r>
          </a:p>
          <a:p/>
        </p:txBody>
      </p:sp>
    </p:spTree>
  </p:cSld>
  <p:clrMapOvr>
    <a:masterClrMapping/>
  </p:clrMapOvr>
</p:sld>
</file>

<file path=ppt/slides/slide4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4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5. **Physics**: Matrices play a crucial role in physics, especially in quantum mechanics. Operators in quantum mechanics are represented as matrices, and matrix algebra is used to describe the behavior of quantum systems, observables, and transformations.</a:t>
            </a:r>
          </a:p>
          <a:p/>
        </p:txBody>
      </p:sp>
    </p:spTree>
  </p:cSld>
  <p:clrMapOvr>
    <a:masterClrMapping/>
  </p:clrMapOvr>
</p:sld>
</file>

<file path=ppt/slides/slide4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4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6. **Machine Learning and Data Science**: Matrices are fundamental in machine learning and data science for tasks like dimensionality reduction, clustering, pattern recognition, and predictive modeling. Techniques such as singular value decomposition (SVD) and principal component analysis (PCA) heavily rely on matrix computations.</a:t>
            </a:r>
          </a:p>
          <a:p/>
        </p:txBody>
      </p:sp>
    </p:spTree>
  </p:cSld>
  <p:clrMapOvr>
    <a:masterClrMapping/>
  </p:clrMapOvr>
</p:sld>
</file>

<file path=ppt/slides/slide4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4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7. **Optimization**: Matrices are used in optimization problems to express linear programming models, quadratic programming models, and other optimization formulations. Matrix operations help in solving these models efficiently and finding optimal solutions.</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Matrices</a:t>
            </a:r>
          </a:p>
        </p:txBody>
      </p:sp>
      <p:sp>
        <p:nvSpPr>
          <p:cNvPr id="3" name="Content Placeholder 2"/>
          <p:cNvSpPr>
            <a:spLocks noGrp="1"/>
          </p:cNvSpPr>
          <p:nvPr>
            <p:ph idx="1"/>
          </p:nvPr>
        </p:nvSpPr>
        <p:spPr/>
        <p:txBody>
          <a:bodyPr/>
          <a:lstStyle/>
          <a:p>
            <a:r>
              <a:t>A matrix is a mathematical concept that represents a set of numbers or elements arranged in rows and columns. Matrices are used in various fields such as mathematics, computer science, physics, and engineering to represent data, transformations, and systems of equations.</a:t>
            </a:r>
          </a:p>
          <a:p/>
        </p:txBody>
      </p:sp>
    </p:spTree>
  </p:cSld>
  <p:clrMapOvr>
    <a:masterClrMapping/>
  </p:clrMapOvr>
</p:sld>
</file>

<file path=ppt/slides/slide4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4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8. **Cryptography**: Matrices are utilized in cryptography for secure data encryption and decryption. Techniques like the Hill cipher and the RSA algorithm involve matrix manipulation to encode and decode messages securely.</a:t>
            </a:r>
          </a:p>
          <a:p/>
        </p:txBody>
      </p:sp>
    </p:spTree>
  </p:cSld>
  <p:clrMapOvr>
    <a:masterClrMapping/>
  </p:clrMapOvr>
</p:sld>
</file>

<file path=ppt/slides/slide4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4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r>
              <a:t>9. **Network Analysis**: Matrices are applied in network analysis to model and analyze complex systems such as social networks, transportation networks, and communication networks. Tools like the adjacency matrix and the incidence matrix are used to study network properties and connectivity.</a:t>
            </a:r>
          </a:p>
          <a:p/>
        </p:txBody>
      </p:sp>
    </p:spTree>
  </p:cSld>
  <p:clrMapOvr>
    <a:masterClrMapping/>
  </p:clrMapOvr>
</p:sld>
</file>

<file path=ppt/slides/slide4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Applications of Matrices</a:t>
            </a:r>
          </a:p>
        </p:txBody>
      </p:sp>
      <p:sp>
        <p:nvSpPr>
          <p:cNvPr id="3" name="Content Placeholder 2"/>
          <p:cNvSpPr>
            <a:spLocks noGrp="1"/>
          </p:cNvSpPr>
          <p:nvPr>
            <p:ph idx="1"/>
          </p:nvPr>
        </p:nvSpPr>
        <p:spPr/>
        <p:txBody>
          <a:bodyPr/>
          <a:lstStyle/>
          <a:p/>
          <a:p>
            <a:r>
              <a:t>These are just a few examples of how matrices find practical applications in diverse fields, highlighting their versatility and importance in various areas of science, engineering, and technology.</a:t>
            </a:r>
          </a:p>
          <a:p/>
        </p:txBody>
      </p:sp>
    </p:spTree>
  </p:cSld>
  <p:clrMapOvr>
    <a:masterClrMapping/>
  </p:clrMapOvr>
</p:sld>
</file>

<file path=ppt/slides/slide4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p:txBody>
      </p:sp>
    </p:spTree>
  </p:cSld>
  <p:clrMapOvr>
    <a:masterClrMapping/>
  </p:clrMapOvr>
</p:sld>
</file>

<file path=ppt/slides/slide4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r>
              <a:t>Matrices play a crucial role in computer graphics by providing a mathematical framework for representing and manipulating graphical objects in 2D and 3D spaces. In computer graphics, matrices are used to perform various transformations such as translation, rotation, scaling, and projection of graphical objects.</a:t>
            </a:r>
          </a:p>
          <a:p/>
        </p:txBody>
      </p:sp>
    </p:spTree>
  </p:cSld>
  <p:clrMapOvr>
    <a:masterClrMapping/>
  </p:clrMapOvr>
</p:sld>
</file>

<file path=ppt/slides/slide4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p>
            <a:r>
              <a:t>Here are some key concepts related to matrices in computer graphics:</a:t>
            </a:r>
          </a:p>
          <a:p/>
          <a:p/>
        </p:txBody>
      </p:sp>
    </p:spTree>
  </p:cSld>
  <p:clrMapOvr>
    <a:masterClrMapping/>
  </p:clrMapOvr>
</p:sld>
</file>

<file path=ppt/slides/slide4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r>
              <a:t>1. **Matrix Representation**: In computer graphics, matrices are used to represent geometric transformations. A 2x2 matrix is commonly used for 2D transformations, whereas a 3x3 or 4x4 matrix is used for 3D transformations. Each element in the matrix corresponds to a particular transformation component, such as scaling factors, rotation angles, and translation values.</a:t>
            </a:r>
          </a:p>
          <a:p/>
        </p:txBody>
      </p:sp>
    </p:spTree>
  </p:cSld>
  <p:clrMapOvr>
    <a:masterClrMapping/>
  </p:clrMapOvr>
</p:sld>
</file>

<file path=ppt/slides/slide4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4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r>
              <a:t>2. **Transformation Matrices**: Matrices are used to perform transformations on objects in a graphics scene. There are various types of transformation matrices used in computer graphics, including translation matrices, rotation matrices, scaling matrices, and projection matrices. By applying these transformation matrices to the coordinates of objects, we can change their position, orientation, and size in the graphical scene.</a:t>
            </a:r>
          </a:p>
          <a:p/>
        </p:txBody>
      </p:sp>
    </p:spTree>
  </p:cSld>
  <p:clrMapOvr>
    <a:masterClrMapping/>
  </p:clrMapOvr>
</p:sld>
</file>

<file path=ppt/slides/slide4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p/>
        </p:txBody>
      </p:sp>
    </p:spTree>
  </p:cSld>
  <p:clrMapOvr>
    <a:masterClrMapping/>
  </p:clrMapOvr>
</p:sld>
</file>

<file path=ppt/slides/slide4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r>
              <a:t>3. **Matrix Operations**: Matrices in computer graphics are manipulated using mathematical operations such as addition, subtraction, multiplication, and inversion. These operations are used to combine multiple transformations, apply transformations in sequence, and convert between different coordinate systems.</a:t>
            </a:r>
          </a:p>
          <a:p/>
        </p:txBody>
      </p:sp>
    </p:spTree>
  </p:cSld>
  <p:clrMapOvr>
    <a:masterClrMapping/>
  </p:clrMapOvr>
</p:sld>
</file>

<file path=ppt/slides/slide4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p/>
        </p:txBody>
      </p:sp>
    </p:spTree>
  </p:cSld>
  <p:clrMapOvr>
    <a:masterClrMapping/>
  </p:clrMapOvr>
</p:sld>
</file>

<file path=ppt/slides/slide4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r>
              <a:t>4. **Homogeneous Coordinates**: Matrices are often used in computer graphics to work with homogeneous coordinates, which allow for efficient matrix multiplication and representation of translations. By using homogeneous coordinates, transformations such as translations can be represented as matrix multiplications, simplifying the overall computation process.</a:t>
            </a:r>
          </a:p>
          <a:p/>
        </p:txBody>
      </p:sp>
    </p:spTree>
  </p:cSld>
  <p:clrMapOvr>
    <a:masterClrMapping/>
  </p:clrMapOvr>
</p:sld>
</file>

<file path=ppt/slides/slide4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p/>
        </p:txBody>
      </p:sp>
    </p:spTree>
  </p:cSld>
  <p:clrMapOvr>
    <a:masterClrMapping/>
  </p:clrMapOvr>
</p:sld>
</file>

<file path=ppt/slides/slide4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r>
              <a:t>5. **Transformation Pipelines**: In computer graphics, matrices are organized into transformation pipelines, which define the sequence of transformations applied to objects in a graphics scene. By chaining together multiple transformation matrices in a pipeline, complex transformations can be achieved, leading to realistic and interactive graphics rendering.</a:t>
            </a:r>
          </a:p>
          <a:p/>
        </p:txBody>
      </p:sp>
    </p:spTree>
  </p:cSld>
  <p:clrMapOvr>
    <a:masterClrMapping/>
  </p:clrMapOvr>
</p:sld>
</file>

<file path=ppt/slides/slide4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p/>
        </p:txBody>
      </p:sp>
    </p:spTree>
  </p:cSld>
  <p:clrMapOvr>
    <a:masterClrMapping/>
  </p:clrMapOvr>
</p:sld>
</file>

<file path=ppt/slides/slide4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r>
              <a:t>6. **Projection Matrices**: Projection matrices are used in 3D computer graphics to project 3D objects onto a 2D viewing plane. These matrices define the perspective and viewing parameters of a virtual camera, enabling the rendering of 3D scenes onto a 2D display.</a:t>
            </a:r>
          </a:p>
          <a:p/>
        </p:txBody>
      </p:sp>
    </p:spTree>
  </p:cSld>
  <p:clrMapOvr>
    <a:masterClrMapping/>
  </p:clrMapOvr>
</p:sld>
</file>

<file path=ppt/slides/slide4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Matrices</a:t>
            </a:r>
          </a:p>
        </p:txBody>
      </p:sp>
      <p:sp>
        <p:nvSpPr>
          <p:cNvPr id="3" name="Content Placeholder 2"/>
          <p:cNvSpPr>
            <a:spLocks noGrp="1"/>
          </p:cNvSpPr>
          <p:nvPr>
            <p:ph idx="1"/>
          </p:nvPr>
        </p:nvSpPr>
        <p:spPr/>
        <p:txBody>
          <a:bodyPr/>
          <a:lstStyle/>
          <a:p>
            <a:r>
              <a:t>Formally, a matrix is defined as a rectangular array of numbers or elements, typically written inside brackets or parentheses. The size of a matrix is denoted by the number of rows and columns it contains. For example, a matrix with \(m\) rows and \(n\) columns is said to be an \(m \times n\) matrix. The individual elements of a matrix are referred to as entries and are usually denoted by \(a_{ij}\), where \(i\) represents the row index and \(j\) represents the column index.</a:t>
            </a:r>
          </a:p>
          <a:p/>
        </p:txBody>
      </p:sp>
    </p:spTree>
  </p:cSld>
  <p:clrMapOvr>
    <a:masterClrMapping/>
  </p:clrMapOvr>
</p:sld>
</file>

<file path=ppt/slides/slide4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Computer Graphics</a:t>
            </a:r>
          </a:p>
        </p:txBody>
      </p:sp>
      <p:sp>
        <p:nvSpPr>
          <p:cNvPr id="3" name="Content Placeholder 2"/>
          <p:cNvSpPr>
            <a:spLocks noGrp="1"/>
          </p:cNvSpPr>
          <p:nvPr>
            <p:ph idx="1"/>
          </p:nvPr>
        </p:nvSpPr>
        <p:spPr/>
        <p:txBody>
          <a:bodyPr/>
          <a:lstStyle/>
          <a:p>
            <a:r>
              <a:t>Overall, matrices are a fundamental concept in computer graphics, providing a versatile and efficient way to represent and manipulate graphical objects in both 2D and 3D spaces. By understanding how matrices are used in graphics programming, developers can create visually appealing and interactive graphics applications with ease.</a:t>
            </a:r>
          </a:p>
          <a:p/>
        </p:txBody>
      </p:sp>
    </p:spTree>
  </p:cSld>
  <p:clrMapOvr>
    <a:masterClrMapping/>
  </p:clrMapOvr>
</p:sld>
</file>

<file path=ppt/slides/slide4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p:txBody>
      </p:sp>
    </p:spTree>
  </p:cSld>
  <p:clrMapOvr>
    <a:masterClrMapping/>
  </p:clrMapOvr>
</p:sld>
</file>

<file path=ppt/slides/slide4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r>
              <a:t>Matrices are a fundamental tool used in economics to represent and analyze complex systems of equations that arise in various economic contexts. In economics, matrices are often employed to model relationships between different economic variables and to solve systems of equations efficiently. Here are some key points on how matrices are used in economics:</a:t>
            </a:r>
          </a:p>
          <a:p/>
        </p:txBody>
      </p:sp>
    </p:spTree>
  </p:cSld>
  <p:clrMapOvr>
    <a:masterClrMapping/>
  </p:clrMapOvr>
</p:sld>
</file>

<file path=ppt/slides/slide4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p>
            <a:r>
              <a:t>1. **Linear Algebra**:</a:t>
            </a:r>
          </a:p>
          <a:p/>
        </p:txBody>
      </p:sp>
    </p:spTree>
  </p:cSld>
  <p:clrMapOvr>
    <a:masterClrMapping/>
  </p:clrMapOvr>
</p:sld>
</file>

<file path=ppt/slides/slide4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r>
              <a:t>   Matrices are extensively used in economics, particularly in economic modeling, simultaneous equation systems, input-output analysis, game theory, and linear programming. Linear algebra, which deals with vector spaces and linear mappings between these spaces, forms the basis of matrix algebra used in economics.</a:t>
            </a:r>
          </a:p>
          <a:p/>
        </p:txBody>
      </p:sp>
    </p:spTree>
  </p:cSld>
  <p:clrMapOvr>
    <a:masterClrMapping/>
  </p:clrMapOvr>
</p:sld>
</file>

<file path=ppt/slides/slide4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p>
            <a:r>
              <a:t>2. **Modeling Economies**:</a:t>
            </a:r>
          </a:p>
          <a:p/>
        </p:txBody>
      </p:sp>
    </p:spTree>
  </p:cSld>
  <p:clrMapOvr>
    <a:masterClrMapping/>
  </p:clrMapOvr>
</p:sld>
</file>

<file path=ppt/slides/slide4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r>
              <a:t>   Matrices are used to model economic relationships in input-output analysis, which examines the interdependencies between different sectors of an economy. Input-output tables represent the flows of goods and services between different sectors using a matrix framework.</a:t>
            </a:r>
          </a:p>
          <a:p/>
        </p:txBody>
      </p:sp>
    </p:spTree>
  </p:cSld>
  <p:clrMapOvr>
    <a:masterClrMapping/>
  </p:clrMapOvr>
</p:sld>
</file>

<file path=ppt/slides/slide4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p>
            <a:r>
              <a:t>3. **Simultaneous Equation Systems**:</a:t>
            </a:r>
          </a:p>
          <a:p/>
        </p:txBody>
      </p:sp>
    </p:spTree>
  </p:cSld>
  <p:clrMapOvr>
    <a:masterClrMapping/>
  </p:clrMapOvr>
</p:sld>
</file>

<file path=ppt/slides/slide4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r>
              <a:t>   In econometrics and economic modeling, simultaneous equation systems are common, where several equations need to be solved simultaneously. Matrices provide an efficient way to represent and solve these systems, allowing economists to analyze the relationships between different variables in the system.</a:t>
            </a:r>
          </a:p>
          <a:p/>
        </p:txBody>
      </p:sp>
    </p:spTree>
  </p:cSld>
  <p:clrMapOvr>
    <a:masterClrMapping/>
  </p:clrMapOvr>
</p:sld>
</file>

<file path=ppt/slides/slide4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p>
            <a:r>
              <a:t>4. **Optimization**:</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Matrices</a:t>
            </a:r>
          </a:p>
        </p:txBody>
      </p:sp>
      <p:sp>
        <p:nvSpPr>
          <p:cNvPr id="3" name="Content Placeholder 2"/>
          <p:cNvSpPr>
            <a:spLocks noGrp="1"/>
          </p:cNvSpPr>
          <p:nvPr>
            <p:ph idx="1"/>
          </p:nvPr>
        </p:nvSpPr>
        <p:spPr/>
        <p:txBody>
          <a:bodyPr/>
          <a:lstStyle/>
          <a:p/>
          <a:p>
            <a:r>
              <a:t>Matrices can be classified into different types based on their properties, such as:</a:t>
            </a:r>
          </a:p>
          <a:p/>
          <a:p>
            <a:r>
              <a:t>1. Row matrix: A matrix with only one row.</a:t>
            </a:r>
          </a:p>
          <a:p>
            <a:r>
              <a:t>2. Column matrix: A matrix with only one column.</a:t>
            </a:r>
          </a:p>
          <a:p/>
        </p:txBody>
      </p:sp>
    </p:spTree>
  </p:cSld>
  <p:clrMapOvr>
    <a:masterClrMapping/>
  </p:clrMapOvr>
</p:sld>
</file>

<file path=ppt/slides/slide4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r>
              <a:t>   Matrices are also used in optimization problems in economics, such as linear programming. Linear programming involves maximizing or minimizing a linear objective function subject to linear equality and inequality constraints, which can be represented using matrices.</a:t>
            </a:r>
          </a:p>
          <a:p/>
        </p:txBody>
      </p:sp>
    </p:spTree>
  </p:cSld>
  <p:clrMapOvr>
    <a:masterClrMapping/>
  </p:clrMapOvr>
</p:sld>
</file>

<file path=ppt/slides/slide4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p>
            <a:r>
              <a:t>5. **Game Theory**:</a:t>
            </a:r>
          </a:p>
          <a:p/>
        </p:txBody>
      </p:sp>
    </p:spTree>
  </p:cSld>
  <p:clrMapOvr>
    <a:masterClrMapping/>
  </p:clrMapOvr>
</p:sld>
</file>

<file path=ppt/slides/slide4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r>
              <a:t>   In game theory, matrices are used to represent strategic interactions between players in different scenarios, such as the prisoner's dilemma or Cournot competition. Payoff matrices are used to represent the outcomes for each player based on their decisions.</a:t>
            </a:r>
          </a:p>
          <a:p/>
        </p:txBody>
      </p:sp>
    </p:spTree>
  </p:cSld>
  <p:clrMapOvr>
    <a:masterClrMapping/>
  </p:clrMapOvr>
</p:sld>
</file>

<file path=ppt/slides/slide4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p>
            <a:r>
              <a:t>6. **Computational Economics**:</a:t>
            </a:r>
          </a:p>
          <a:p/>
        </p:txBody>
      </p:sp>
    </p:spTree>
  </p:cSld>
  <p:clrMapOvr>
    <a:masterClrMapping/>
  </p:clrMapOvr>
</p:sld>
</file>

<file path=ppt/slides/slide4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r>
              <a:t>   With the advancement of computational methods in economics, matrices play a crucial role in solving numerical problems efficiently. Economists use matrix manipulation techniques to analyze large datasets, estimate parameters in econometric models, and conduct sensitivity analysis.</a:t>
            </a:r>
          </a:p>
          <a:p/>
        </p:txBody>
      </p:sp>
    </p:spTree>
  </p:cSld>
  <p:clrMapOvr>
    <a:masterClrMapping/>
  </p:clrMapOvr>
</p:sld>
</file>

<file path=ppt/slides/slide4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p>
            <a:r>
              <a:t>7. **Input-Output Analysis**:</a:t>
            </a:r>
          </a:p>
          <a:p/>
        </p:txBody>
      </p:sp>
    </p:spTree>
  </p:cSld>
  <p:clrMapOvr>
    <a:masterClrMapping/>
  </p:clrMapOvr>
</p:sld>
</file>

<file path=ppt/slides/slide4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r>
              <a:t>   Input-output analysis is a central application of matrices in economics. It allows economists to study the flow of goods and services between sectors of an economy and understand how changes in one sector can impact others. Input-output tables can be converted into matrix form for analysis.</a:t>
            </a:r>
          </a:p>
          <a:p/>
        </p:txBody>
      </p:sp>
    </p:spTree>
  </p:cSld>
  <p:clrMapOvr>
    <a:masterClrMapping/>
  </p:clrMapOvr>
</p:sld>
</file>

<file path=ppt/slides/slide4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p/>
        </p:txBody>
      </p:sp>
    </p:spTree>
  </p:cSld>
  <p:clrMapOvr>
    <a:masterClrMapping/>
  </p:clrMapOvr>
</p:sld>
</file>

<file path=ppt/slides/slide4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Economics</a:t>
            </a:r>
          </a:p>
        </p:txBody>
      </p:sp>
      <p:sp>
        <p:nvSpPr>
          <p:cNvPr id="3" name="Content Placeholder 2"/>
          <p:cNvSpPr>
            <a:spLocks noGrp="1"/>
          </p:cNvSpPr>
          <p:nvPr>
            <p:ph idx="1"/>
          </p:nvPr>
        </p:nvSpPr>
        <p:spPr/>
        <p:txBody>
          <a:bodyPr/>
          <a:lstStyle/>
          <a:p>
            <a:r>
              <a:t>In conclusion, matrices are essential tools in economics for modeling economic relationships, solving systems of equations, conducting optimization, analyzing strategic interactions, and handling large datasets. Understanding matrices and their applications is crucial for economists to make informed decisions and draw meaningful insights from economic data and models.</a:t>
            </a:r>
          </a:p>
          <a:p/>
        </p:txBody>
      </p:sp>
    </p:spTree>
  </p:cSld>
  <p:clrMapOvr>
    <a:masterClrMapping/>
  </p:clrMapOvr>
</p:sld>
</file>

<file path=ppt/slides/slide4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Matrices</a:t>
            </a:r>
          </a:p>
        </p:txBody>
      </p:sp>
      <p:sp>
        <p:nvSpPr>
          <p:cNvPr id="3" name="Content Placeholder 2"/>
          <p:cNvSpPr>
            <a:spLocks noGrp="1"/>
          </p:cNvSpPr>
          <p:nvPr>
            <p:ph idx="1"/>
          </p:nvPr>
        </p:nvSpPr>
        <p:spPr/>
        <p:txBody>
          <a:bodyPr/>
          <a:lstStyle/>
          <a:p>
            <a:r>
              <a:t>3. Square matrix: A matrix with the same number of rows and columns (i.e., \(m = n\)).</a:t>
            </a:r>
          </a:p>
          <a:p>
            <a:r>
              <a:t>4. Zero matrix: A matrix in which all elements are zeros.</a:t>
            </a:r>
          </a:p>
          <a:p/>
        </p:txBody>
      </p:sp>
    </p:spTree>
  </p:cSld>
  <p:clrMapOvr>
    <a:masterClrMapping/>
  </p:clrMapOvr>
</p:sld>
</file>

<file path=ppt/slides/slide4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r>
              <a:t>Matrices play a crucial role in various fields of engineering, including mechanical, civil, electrical, and computer engineering. A matrix is a rectangular arrangement of numbers in rows and columns. In engineering, matrices are used to represent various elements such as data, equations, transformations, and computations in a structured way. Here are some key aspects of how matrices are utilized in engineering:</a:t>
            </a:r>
          </a:p>
          <a:p/>
        </p:txBody>
      </p:sp>
    </p:spTree>
  </p:cSld>
  <p:clrMapOvr>
    <a:masterClrMapping/>
  </p:clrMapOvr>
</p:sld>
</file>

<file path=ppt/slides/slide4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p/>
        </p:txBody>
      </p:sp>
    </p:spTree>
  </p:cSld>
  <p:clrMapOvr>
    <a:masterClrMapping/>
  </p:clrMapOvr>
</p:sld>
</file>

<file path=ppt/slides/slide4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r>
              <a:t>1. **Solving Systems of Equations**: Matrices are extensively used in engineering to solve systems of linear equations. Engineers often encounter multiple equations with multiple variables, which can be represented in matrix form and solved using methods like Gaussian elimination, matrix inversion, or matrix multiplication.</a:t>
            </a:r>
          </a:p>
          <a:p/>
        </p:txBody>
      </p:sp>
    </p:spTree>
  </p:cSld>
  <p:clrMapOvr>
    <a:masterClrMapping/>
  </p:clrMapOvr>
</p:sld>
</file>

<file path=ppt/slides/slide4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p/>
        </p:txBody>
      </p:sp>
    </p:spTree>
  </p:cSld>
  <p:clrMapOvr>
    <a:masterClrMapping/>
  </p:clrMapOvr>
</p:sld>
</file>

<file path=ppt/slides/slide4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r>
              <a:t>2. **Structural Analysis**: In civil and mechanical engineering, matrices are used to analyze structures for stability, stress distribution, and material properties. For example, the stiffness matrix is used to model the behavior of structures under different loading conditions.</a:t>
            </a:r>
          </a:p>
          <a:p/>
        </p:txBody>
      </p:sp>
    </p:spTree>
  </p:cSld>
  <p:clrMapOvr>
    <a:masterClrMapping/>
  </p:clrMapOvr>
</p:sld>
</file>

<file path=ppt/slides/slide4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p/>
        </p:txBody>
      </p:sp>
    </p:spTree>
  </p:cSld>
  <p:clrMapOvr>
    <a:masterClrMapping/>
  </p:clrMapOvr>
</p:sld>
</file>

<file path=ppt/slides/slide4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r>
              <a:t>3. **Control Systems**: In electrical and mechanical engineering, matrices are used to represent the dynamic behavior of control systems. State-space representation of control systems involves matrices to describe the system's dynamics and control inputs.</a:t>
            </a:r>
          </a:p>
          <a:p/>
        </p:txBody>
      </p:sp>
    </p:spTree>
  </p:cSld>
  <p:clrMapOvr>
    <a:masterClrMapping/>
  </p:clrMapOvr>
</p:sld>
</file>

<file path=ppt/slides/slide4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p/>
        </p:txBody>
      </p:sp>
    </p:spTree>
  </p:cSld>
  <p:clrMapOvr>
    <a:masterClrMapping/>
  </p:clrMapOvr>
</p:sld>
</file>

<file path=ppt/slides/slide4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r>
              <a:t>4. **Signal Processing**: Matrices are used in digital signal processing for operations like filtering, transformation, and analysis of signals. Techniques like Fourier Transform, Discrete Fourier Transform, and Wavelet Transform involve matrix manipulations.</a:t>
            </a:r>
          </a:p>
          <a:p/>
        </p:txBody>
      </p:sp>
    </p:spTree>
  </p:cSld>
  <p:clrMapOvr>
    <a:masterClrMapping/>
  </p:clrMapOvr>
</p:sld>
</file>

<file path=ppt/slides/slide4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**Organization**: A Table of Contents typically organizes the main sections and subsections of a document in a hierarchical manner. Chapters or major headings are listed with their corresponding page numbers, and sometimes even subheadings are included for more complex documents.</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Matrices</a:t>
            </a:r>
          </a:p>
        </p:txBody>
      </p:sp>
      <p:sp>
        <p:nvSpPr>
          <p:cNvPr id="3" name="Content Placeholder 2"/>
          <p:cNvSpPr>
            <a:spLocks noGrp="1"/>
          </p:cNvSpPr>
          <p:nvPr>
            <p:ph idx="1"/>
          </p:nvPr>
        </p:nvSpPr>
        <p:spPr/>
        <p:txBody>
          <a:bodyPr/>
          <a:lstStyle/>
          <a:p>
            <a:r>
              <a:t>5. Identity matrix: A square matrix with ones on the main diagonal and zeros elsewhere.</a:t>
            </a:r>
          </a:p>
          <a:p>
            <a:r>
              <a:t>6. Diagonal matrix: A square matrix in which all off-diagonal elements are zeros.</a:t>
            </a:r>
          </a:p>
          <a:p/>
        </p:txBody>
      </p:sp>
    </p:spTree>
  </p:cSld>
  <p:clrMapOvr>
    <a:masterClrMapping/>
  </p:clrMapOvr>
</p:sld>
</file>

<file path=ppt/slides/slide5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r>
              <a:t>5. **Computer Graphics**: In computer engineering, matrices are fundamental for representing transformations such as scaling, rotation, and translation. Matrices help in modeling 3D objects and their transformations in computer graphics applications.</a:t>
            </a:r>
          </a:p>
          <a:p/>
        </p:txBody>
      </p:sp>
    </p:spTree>
  </p:cSld>
  <p:clrMapOvr>
    <a:masterClrMapping/>
  </p:clrMapOvr>
</p:sld>
</file>

<file path=ppt/slides/slide5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p/>
        </p:txBody>
      </p:sp>
    </p:spTree>
  </p:cSld>
  <p:clrMapOvr>
    <a:masterClrMapping/>
  </p:clrMapOvr>
</p:sld>
</file>

<file path=ppt/slides/slide5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r>
              <a:t>6. **Optimization Problems**: Matrices are used in engineering optimization problems to represent objective functions, constraints, and decision variables. Optimization techniques like linear programming and nonlinear programming rely on matrix representations for solving complex engineering problems.</a:t>
            </a:r>
          </a:p>
          <a:p/>
        </p:txBody>
      </p:sp>
    </p:spTree>
  </p:cSld>
  <p:clrMapOvr>
    <a:masterClrMapping/>
  </p:clrMapOvr>
</p:sld>
</file>

<file path=ppt/slides/slide5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p/>
        </p:txBody>
      </p:sp>
    </p:spTree>
  </p:cSld>
  <p:clrMapOvr>
    <a:masterClrMapping/>
  </p:clrMapOvr>
</p:sld>
</file>

<file path=ppt/slides/slide5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r>
              <a:t>7. **Finite Element Analysis**: Matrices are central to finite element analysis (FEA), a numerical method used in engineering to analyze complex structures by discretizing them into smaller elements. The stiffness matrix and load vector are key components of FEA simulations.</a:t>
            </a:r>
          </a:p>
          <a:p/>
        </p:txBody>
      </p:sp>
    </p:spTree>
  </p:cSld>
  <p:clrMapOvr>
    <a:masterClrMapping/>
  </p:clrMapOvr>
</p:sld>
</file>

<file path=ppt/slides/slide5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p/>
        </p:txBody>
      </p:sp>
    </p:spTree>
  </p:cSld>
  <p:clrMapOvr>
    <a:masterClrMapping/>
  </p:clrMapOvr>
</p:sld>
</file>

<file path=ppt/slides/slide5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r>
              <a:t>8. **Image Processing**: In fields like biomedical engineering and computer vision, matrices are used to process and analyze images. Operations like image filtering, edge detection, and image enhancement involve matrix manipulations.</a:t>
            </a:r>
          </a:p>
          <a:p/>
        </p:txBody>
      </p:sp>
    </p:spTree>
  </p:cSld>
  <p:clrMapOvr>
    <a:masterClrMapping/>
  </p:clrMapOvr>
</p:sld>
</file>

<file path=ppt/slides/slide5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p/>
        </p:txBody>
      </p:sp>
    </p:spTree>
  </p:cSld>
  <p:clrMapOvr>
    <a:masterClrMapping/>
  </p:clrMapOvr>
</p:sld>
</file>

<file path=ppt/slides/slide5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Engineering</a:t>
            </a:r>
          </a:p>
        </p:txBody>
      </p:sp>
      <p:sp>
        <p:nvSpPr>
          <p:cNvPr id="3" name="Content Placeholder 2"/>
          <p:cNvSpPr>
            <a:spLocks noGrp="1"/>
          </p:cNvSpPr>
          <p:nvPr>
            <p:ph idx="1"/>
          </p:nvPr>
        </p:nvSpPr>
        <p:spPr/>
        <p:txBody>
          <a:bodyPr/>
          <a:lstStyle/>
          <a:p>
            <a:r>
              <a:t>In conclusion, matrices form the backbone of various engineering disciplines by providing a mathematical framework to represent, analyze, and solve complex problems efficiently. Understanding matrix operations and their applications is essential for engineers to tackle real-world challenges across different domains of engineering.</a:t>
            </a:r>
          </a:p>
          <a:p/>
        </p:txBody>
      </p:sp>
    </p:spTree>
  </p:cSld>
  <p:clrMapOvr>
    <a:masterClrMapping/>
  </p:clrMapOvr>
</p:sld>
</file>

<file path=ppt/slides/slide5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Physics</a:t>
            </a:r>
          </a:p>
        </p:txBody>
      </p:sp>
      <p:sp>
        <p:nvSpPr>
          <p:cNvPr id="3" name="Content Placeholder 2"/>
          <p:cNvSpPr>
            <a:spLocks noGrp="1"/>
          </p:cNvSpPr>
          <p:nvPr>
            <p:ph idx="1"/>
          </p:nvPr>
        </p:nvSpPr>
        <p:spPr/>
        <p:txBody>
          <a:bodyPr/>
          <a:lstStyle/>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Matrices</a:t>
            </a:r>
          </a:p>
        </p:txBody>
      </p:sp>
      <p:sp>
        <p:nvSpPr>
          <p:cNvPr id="3" name="Content Placeholder 2"/>
          <p:cNvSpPr>
            <a:spLocks noGrp="1"/>
          </p:cNvSpPr>
          <p:nvPr>
            <p:ph idx="1"/>
          </p:nvPr>
        </p:nvSpPr>
        <p:spPr/>
        <p:txBody>
          <a:bodyPr/>
          <a:lstStyle/>
          <a:p>
            <a:r>
              <a:t>7. Symmetric matrix: A matrix that is equal to its transpose.</a:t>
            </a:r>
          </a:p>
          <a:p/>
          <a:p/>
        </p:txBody>
      </p:sp>
    </p:spTree>
  </p:cSld>
  <p:clrMapOvr>
    <a:masterClrMapping/>
  </p:clrMapOvr>
</p:sld>
</file>

<file path=ppt/slides/slide5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Physics</a:t>
            </a:r>
          </a:p>
        </p:txBody>
      </p:sp>
      <p:sp>
        <p:nvSpPr>
          <p:cNvPr id="3" name="Content Placeholder 2"/>
          <p:cNvSpPr>
            <a:spLocks noGrp="1"/>
          </p:cNvSpPr>
          <p:nvPr>
            <p:ph idx="1"/>
          </p:nvPr>
        </p:nvSpPr>
        <p:spPr/>
        <p:txBody>
          <a:bodyPr/>
          <a:lstStyle/>
          <a:p>
            <a:r>
              <a:t>Matrices play a significant role in physics as they allow for the concise representation and manipulation of complex systems and equations. In the field of physics, matrices are primarily used in areas such as quantum mechanics, classical mechanics, electromagnetism, and relativity to describe various physical quantities and relations.</a:t>
            </a:r>
          </a:p>
          <a:p/>
        </p:txBody>
      </p:sp>
    </p:spTree>
  </p:cSld>
  <p:clrMapOvr>
    <a:masterClrMapping/>
  </p:clrMapOvr>
</p:sld>
</file>

<file path=ppt/slides/slide5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Physics</a:t>
            </a:r>
          </a:p>
        </p:txBody>
      </p:sp>
      <p:sp>
        <p:nvSpPr>
          <p:cNvPr id="3" name="Content Placeholder 2"/>
          <p:cNvSpPr>
            <a:spLocks noGrp="1"/>
          </p:cNvSpPr>
          <p:nvPr>
            <p:ph idx="1"/>
          </p:nvPr>
        </p:nvSpPr>
        <p:spPr/>
        <p:txBody>
          <a:bodyPr/>
          <a:lstStyle/>
          <a:p/>
          <a:p>
            <a:r>
              <a:t>Here are some ways matrices are used in physics:</a:t>
            </a:r>
          </a:p>
          <a:p/>
          <a:p/>
        </p:txBody>
      </p:sp>
    </p:spTree>
  </p:cSld>
  <p:clrMapOvr>
    <a:masterClrMapping/>
  </p:clrMapOvr>
</p:sld>
</file>

<file path=ppt/slides/slide5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Physics</a:t>
            </a:r>
          </a:p>
        </p:txBody>
      </p:sp>
      <p:sp>
        <p:nvSpPr>
          <p:cNvPr id="3" name="Content Placeholder 2"/>
          <p:cNvSpPr>
            <a:spLocks noGrp="1"/>
          </p:cNvSpPr>
          <p:nvPr>
            <p:ph idx="1"/>
          </p:nvPr>
        </p:nvSpPr>
        <p:spPr/>
        <p:txBody>
          <a:bodyPr/>
          <a:lstStyle/>
          <a:p>
            <a:r>
              <a:t>1. **Quantum Mechanics**: In quantum mechanics, matrices are crucial for representing observables like position, momentum, and spin. Operators in quantum mechanics are often represented by matrices, and the mathematical formulation of quantum mechanics heavily relies on matrix mechanics, a formalism developed by Werner Heisenberg and Max Born.</a:t>
            </a:r>
          </a:p>
          <a:p/>
        </p:txBody>
      </p:sp>
    </p:spTree>
  </p:cSld>
  <p:clrMapOvr>
    <a:masterClrMapping/>
  </p:clrMapOvr>
</p:sld>
</file>

<file path=ppt/slides/slide5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Physics</a:t>
            </a:r>
          </a:p>
        </p:txBody>
      </p:sp>
      <p:sp>
        <p:nvSpPr>
          <p:cNvPr id="3" name="Content Placeholder 2"/>
          <p:cNvSpPr>
            <a:spLocks noGrp="1"/>
          </p:cNvSpPr>
          <p:nvPr>
            <p:ph idx="1"/>
          </p:nvPr>
        </p:nvSpPr>
        <p:spPr/>
        <p:txBody>
          <a:bodyPr/>
          <a:lstStyle/>
          <a:p/>
          <a:p/>
        </p:txBody>
      </p:sp>
    </p:spTree>
  </p:cSld>
  <p:clrMapOvr>
    <a:masterClrMapping/>
  </p:clrMapOvr>
</p:sld>
</file>

<file path=ppt/slides/slide5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Physics</a:t>
            </a:r>
          </a:p>
        </p:txBody>
      </p:sp>
      <p:sp>
        <p:nvSpPr>
          <p:cNvPr id="3" name="Content Placeholder 2"/>
          <p:cNvSpPr>
            <a:spLocks noGrp="1"/>
          </p:cNvSpPr>
          <p:nvPr>
            <p:ph idx="1"/>
          </p:nvPr>
        </p:nvSpPr>
        <p:spPr/>
        <p:txBody>
          <a:bodyPr/>
          <a:lstStyle/>
          <a:p>
            <a:r>
              <a:t>2. **Classical Mechanics**: Matrices are used in classical mechanics to solve equations of motion, such as Newton's equations, in systems with multiple degrees of freedom. Matrices can represent the motion, forces, and energies of particles and rigid bodies in classical mechanics.</a:t>
            </a:r>
          </a:p>
          <a:p/>
        </p:txBody>
      </p:sp>
    </p:spTree>
  </p:cSld>
  <p:clrMapOvr>
    <a:masterClrMapping/>
  </p:clrMapOvr>
</p:sld>
</file>

<file path=ppt/slides/slide5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Physics</a:t>
            </a:r>
          </a:p>
        </p:txBody>
      </p:sp>
      <p:sp>
        <p:nvSpPr>
          <p:cNvPr id="3" name="Content Placeholder 2"/>
          <p:cNvSpPr>
            <a:spLocks noGrp="1"/>
          </p:cNvSpPr>
          <p:nvPr>
            <p:ph idx="1"/>
          </p:nvPr>
        </p:nvSpPr>
        <p:spPr/>
        <p:txBody>
          <a:bodyPr/>
          <a:lstStyle/>
          <a:p/>
          <a:p/>
        </p:txBody>
      </p:sp>
    </p:spTree>
  </p:cSld>
  <p:clrMapOvr>
    <a:masterClrMapping/>
  </p:clrMapOvr>
</p:sld>
</file>

<file path=ppt/slides/slide5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Physics</a:t>
            </a:r>
          </a:p>
        </p:txBody>
      </p:sp>
      <p:sp>
        <p:nvSpPr>
          <p:cNvPr id="3" name="Content Placeholder 2"/>
          <p:cNvSpPr>
            <a:spLocks noGrp="1"/>
          </p:cNvSpPr>
          <p:nvPr>
            <p:ph idx="1"/>
          </p:nvPr>
        </p:nvSpPr>
        <p:spPr/>
        <p:txBody>
          <a:bodyPr/>
          <a:lstStyle/>
          <a:p>
            <a:r>
              <a:t>3. **Electromagnetism**: In electromagnetism, matrices are used to describe the behavior of electromagnetic fields, polarization, and transmission of light through different mediums. For example, the Jones matrix is commonly used in optics to describe the effect of optical elements on polarized light.</a:t>
            </a:r>
          </a:p>
          <a:p/>
        </p:txBody>
      </p:sp>
    </p:spTree>
  </p:cSld>
  <p:clrMapOvr>
    <a:masterClrMapping/>
  </p:clrMapOvr>
</p:sld>
</file>

<file path=ppt/slides/slide5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Physics</a:t>
            </a:r>
          </a:p>
        </p:txBody>
      </p:sp>
      <p:sp>
        <p:nvSpPr>
          <p:cNvPr id="3" name="Content Placeholder 2"/>
          <p:cNvSpPr>
            <a:spLocks noGrp="1"/>
          </p:cNvSpPr>
          <p:nvPr>
            <p:ph idx="1"/>
          </p:nvPr>
        </p:nvSpPr>
        <p:spPr/>
        <p:txBody>
          <a:bodyPr/>
          <a:lstStyle/>
          <a:p/>
          <a:p/>
        </p:txBody>
      </p:sp>
    </p:spTree>
  </p:cSld>
  <p:clrMapOvr>
    <a:masterClrMapping/>
  </p:clrMapOvr>
</p:sld>
</file>

<file path=ppt/slides/slide5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Physics</a:t>
            </a:r>
          </a:p>
        </p:txBody>
      </p:sp>
      <p:sp>
        <p:nvSpPr>
          <p:cNvPr id="3" name="Content Placeholder 2"/>
          <p:cNvSpPr>
            <a:spLocks noGrp="1"/>
          </p:cNvSpPr>
          <p:nvPr>
            <p:ph idx="1"/>
          </p:nvPr>
        </p:nvSpPr>
        <p:spPr/>
        <p:txBody>
          <a:bodyPr/>
          <a:lstStyle/>
          <a:p>
            <a:r>
              <a:t>4. **Relativity**: Matrices play a role in special relativity, where Lorentz transformations are represented as matrices to describe how space and time coordinates change under a change of reference frame. Matrices are used to handle four-vectors, tensors, and other mathematical objects in relativity theory.</a:t>
            </a:r>
          </a:p>
          <a:p/>
        </p:txBody>
      </p:sp>
    </p:spTree>
  </p:cSld>
  <p:clrMapOvr>
    <a:masterClrMapping/>
  </p:clrMapOvr>
</p:sld>
</file>

<file path=ppt/slides/slide5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Physics</a:t>
            </a:r>
          </a:p>
        </p:txBody>
      </p:sp>
      <p:sp>
        <p:nvSpPr>
          <p:cNvPr id="3" name="Content Placeholder 2"/>
          <p:cNvSpPr>
            <a:spLocks noGrp="1"/>
          </p:cNvSpPr>
          <p:nvPr>
            <p:ph idx="1"/>
          </p:nvPr>
        </p:nvSpPr>
        <p:spPr/>
        <p:txBody>
          <a:bodyPr/>
          <a:lstStyle/>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Matrices</a:t>
            </a:r>
          </a:p>
        </p:txBody>
      </p:sp>
      <p:sp>
        <p:nvSpPr>
          <p:cNvPr id="3" name="Content Placeholder 2"/>
          <p:cNvSpPr>
            <a:spLocks noGrp="1"/>
          </p:cNvSpPr>
          <p:nvPr>
            <p:ph idx="1"/>
          </p:nvPr>
        </p:nvSpPr>
        <p:spPr/>
        <p:txBody>
          <a:bodyPr/>
          <a:lstStyle/>
          <a:p>
            <a:r>
              <a:t>Matrices are used for various purposes, including solving systems of linear equations, representing transformations in linear algebra, performing operations in computer graphics, analyzing data in statistics, and solving optimization problems in engineering.</a:t>
            </a:r>
          </a:p>
          <a:p/>
        </p:txBody>
      </p:sp>
    </p:spTree>
  </p:cSld>
  <p:clrMapOvr>
    <a:masterClrMapping/>
  </p:clrMapOvr>
</p:sld>
</file>

<file path=ppt/slides/slide5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Physics</a:t>
            </a:r>
          </a:p>
        </p:txBody>
      </p:sp>
      <p:sp>
        <p:nvSpPr>
          <p:cNvPr id="3" name="Content Placeholder 2"/>
          <p:cNvSpPr>
            <a:spLocks noGrp="1"/>
          </p:cNvSpPr>
          <p:nvPr>
            <p:ph idx="1"/>
          </p:nvPr>
        </p:nvSpPr>
        <p:spPr/>
        <p:txBody>
          <a:bodyPr/>
          <a:lstStyle/>
          <a:p>
            <a:r>
              <a:t>In addition to the specific applications mentioned above, matrices are also used in mathematical physics to solve systems of linear equations, analyze symmetry properties of physical systems, and diagonalize matrices to simplify calculations.</a:t>
            </a:r>
          </a:p>
          <a:p/>
        </p:txBody>
      </p:sp>
    </p:spTree>
  </p:cSld>
  <p:clrMapOvr>
    <a:masterClrMapping/>
  </p:clrMapOvr>
</p:sld>
</file>

<file path=ppt/slides/slide5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Physics</a:t>
            </a:r>
          </a:p>
        </p:txBody>
      </p:sp>
      <p:sp>
        <p:nvSpPr>
          <p:cNvPr id="3" name="Content Placeholder 2"/>
          <p:cNvSpPr>
            <a:spLocks noGrp="1"/>
          </p:cNvSpPr>
          <p:nvPr>
            <p:ph idx="1"/>
          </p:nvPr>
        </p:nvSpPr>
        <p:spPr/>
        <p:txBody>
          <a:bodyPr/>
          <a:lstStyle/>
          <a:p/>
          <a:p/>
        </p:txBody>
      </p:sp>
    </p:spTree>
  </p:cSld>
  <p:clrMapOvr>
    <a:masterClrMapping/>
  </p:clrMapOvr>
</p:sld>
</file>

<file path=ppt/slides/slide5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Physics</a:t>
            </a:r>
          </a:p>
        </p:txBody>
      </p:sp>
      <p:sp>
        <p:nvSpPr>
          <p:cNvPr id="3" name="Content Placeholder 2"/>
          <p:cNvSpPr>
            <a:spLocks noGrp="1"/>
          </p:cNvSpPr>
          <p:nvPr>
            <p:ph idx="1"/>
          </p:nvPr>
        </p:nvSpPr>
        <p:spPr/>
        <p:txBody>
          <a:bodyPr/>
          <a:lstStyle/>
          <a:p>
            <a:r>
              <a:t>Overall, matrices are a powerful mathematical tool in physics that allow physicists to describe, analyze, and predict the behavior of physical systems in a concise and elegant way. The use of matrices in physics extends across various subfields and is essential for both theoretical and experimental work in the field.</a:t>
            </a:r>
          </a:p>
          <a:p/>
        </p:txBody>
      </p:sp>
    </p:spTree>
  </p:cSld>
  <p:clrMapOvr>
    <a:masterClrMapping/>
  </p:clrMapOvr>
</p:sld>
</file>

<file path=ppt/slides/slide5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p:txBody>
      </p:sp>
    </p:spTree>
  </p:cSld>
  <p:clrMapOvr>
    <a:masterClrMapping/>
  </p:clrMapOvr>
</p:sld>
</file>

<file path=ppt/slides/slide5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r>
              <a:t>In statistics, matrices are an essential mathematical tool used to organize and manipulate data, particularly in multivariate analysis. A matrix is a rectangular array of numbers or elements arranged in rows and columns. Each element in a matrix is uniquely identified by its row and column position. Matrices are particularly useful in statistics for a variety of applications, such as linear regression, factor analysis, data visualization, and more.</a:t>
            </a:r>
          </a:p>
          <a:p/>
        </p:txBody>
      </p:sp>
    </p:spTree>
  </p:cSld>
  <p:clrMapOvr>
    <a:masterClrMapping/>
  </p:clrMapOvr>
</p:sld>
</file>

<file path=ppt/slides/slide5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p>
            <a:r>
              <a:t>Here are some key concepts related to matrices in statistics:</a:t>
            </a:r>
          </a:p>
          <a:p/>
          <a:p/>
        </p:txBody>
      </p:sp>
    </p:spTree>
  </p:cSld>
  <p:clrMapOvr>
    <a:masterClrMapping/>
  </p:clrMapOvr>
</p:sld>
</file>

<file path=ppt/slides/slide5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r>
              <a:t>1. Data Representation: In statistics, data is often organized in the form of a matrix where each row represents an observation or data point, and each column represents a variable or feature. This tabular format allows for an efficient way to store and analyze data.</a:t>
            </a:r>
          </a:p>
          <a:p/>
        </p:txBody>
      </p:sp>
    </p:spTree>
  </p:cSld>
  <p:clrMapOvr>
    <a:masterClrMapping/>
  </p:clrMapOvr>
</p:sld>
</file>

<file path=ppt/slides/slide5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p/>
        </p:txBody>
      </p:sp>
    </p:spTree>
  </p:cSld>
  <p:clrMapOvr>
    <a:masterClrMapping/>
  </p:clrMapOvr>
</p:sld>
</file>

<file path=ppt/slides/slide5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r>
              <a:t>2. Matrix Operations: There are several operations that can be performed on matrices, including addition, subtraction, multiplication, division, and transposition. These operations are fundamental for various statistical procedures like matrix multiplication is used in linear regression.</a:t>
            </a:r>
          </a:p>
          <a:p/>
        </p:txBody>
      </p:sp>
    </p:spTree>
  </p:cSld>
  <p:clrMapOvr>
    <a:masterClrMapping/>
  </p:clrMapOvr>
</p:sld>
</file>

<file path=ppt/slides/slide5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5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r>
              <a:t>3. Eigenvalues and Eigenvectors: Eigenvalues and eigenvectors are important concepts in linear algebra and statistics. They are often used in principal component analysis (PCA) and factor analysis to transform the data into a new coordinate system based on the eigenvectors of the data matrix.</a:t>
            </a:r>
          </a:p>
          <a:p/>
        </p:txBody>
      </p:sp>
    </p:spTree>
  </p:cSld>
  <p:clrMapOvr>
    <a:masterClrMapping/>
  </p:clrMapOvr>
</p:sld>
</file>

<file path=ppt/slides/slide5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p/>
        </p:txBody>
      </p:sp>
    </p:spTree>
  </p:cSld>
  <p:clrMapOvr>
    <a:masterClrMapping/>
  </p:clrMapOvr>
</p:sld>
</file>

<file path=ppt/slides/slide5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r>
              <a:t>4. Matrix Decompositions: Matrices can be decomposed into simpler forms to facilitate analysis. Common matrix decompositions used in statistics include Singular Value Decomposition (SVD), Cholesky Decomposition, and Eigen Decomposition.</a:t>
            </a:r>
          </a:p>
          <a:p/>
        </p:txBody>
      </p:sp>
    </p:spTree>
  </p:cSld>
  <p:clrMapOvr>
    <a:masterClrMapping/>
  </p:clrMapOvr>
</p:sld>
</file>

<file path=ppt/slides/slide5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p/>
        </p:txBody>
      </p:sp>
    </p:spTree>
  </p:cSld>
  <p:clrMapOvr>
    <a:masterClrMapping/>
  </p:clrMapOvr>
</p:sld>
</file>

<file path=ppt/slides/slide5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r>
              <a:t>5. Covariance Matrix: In statistics, the covariance matrix is a crucial matrix that summarizes the variance and covariance between variables in a dataset. It is used to study the relationships between multiple variables and is essential for various statistical techniques like linear discriminant analysis and factor analysis.</a:t>
            </a:r>
          </a:p>
          <a:p/>
        </p:txBody>
      </p:sp>
    </p:spTree>
  </p:cSld>
  <p:clrMapOvr>
    <a:masterClrMapping/>
  </p:clrMapOvr>
</p:sld>
</file>

<file path=ppt/slides/slide5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p/>
        </p:txBody>
      </p:sp>
    </p:spTree>
  </p:cSld>
  <p:clrMapOvr>
    <a:masterClrMapping/>
  </p:clrMapOvr>
</p:sld>
</file>

<file path=ppt/slides/slide5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r>
              <a:t>6. Matrix Notation: Matrices are denoted using capital letters (e.g., A, B, X) and elements in a matrix are typically referred to using subscripts to indicate their position in the matrix (e.g., A_ij represents the element in the ith row and jth column of matrix A).</a:t>
            </a:r>
          </a:p>
          <a:p/>
        </p:txBody>
      </p:sp>
    </p:spTree>
  </p:cSld>
  <p:clrMapOvr>
    <a:masterClrMapping/>
  </p:clrMapOvr>
</p:sld>
</file>

<file path=ppt/slides/slide5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p/>
        </p:txBody>
      </p:sp>
    </p:spTree>
  </p:cSld>
  <p:clrMapOvr>
    <a:masterClrMapping/>
  </p:clrMapOvr>
</p:sld>
</file>

<file path=ppt/slides/slide5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Statistics</a:t>
            </a:r>
          </a:p>
        </p:txBody>
      </p:sp>
      <p:sp>
        <p:nvSpPr>
          <p:cNvPr id="3" name="Content Placeholder 2"/>
          <p:cNvSpPr>
            <a:spLocks noGrp="1"/>
          </p:cNvSpPr>
          <p:nvPr>
            <p:ph idx="1"/>
          </p:nvPr>
        </p:nvSpPr>
        <p:spPr/>
        <p:txBody>
          <a:bodyPr/>
          <a:lstStyle/>
          <a:p>
            <a:r>
              <a:t>Overall, matrices play a vital role in statistical analysis by providing a structured and efficient way to represent, analyze, and interpret data in multivariate settings. Understanding matrices is essential for statisticians and data scientists to effectively work with complex datasets and perform advanced statistical analyses.</a:t>
            </a:r>
          </a:p>
          <a:p/>
        </p:txBody>
      </p:sp>
    </p:spTree>
  </p:cSld>
  <p:clrMapOvr>
    <a:masterClrMapping/>
  </p:clrMapOvr>
</p:sld>
</file>

<file path=ppt/slides/slide5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Cryptography</a:t>
            </a:r>
          </a:p>
        </p:txBody>
      </p:sp>
      <p:sp>
        <p:nvSpPr>
          <p:cNvPr id="3" name="Content Placeholder 2"/>
          <p:cNvSpPr>
            <a:spLocks noGrp="1"/>
          </p:cNvSpPr>
          <p:nvPr>
            <p:ph idx="1"/>
          </p:nvPr>
        </p:nvSpPr>
        <p:spPr/>
        <p:txBody>
          <a:bodyPr/>
          <a:lstStyle/>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Matrices</a:t>
            </a:r>
          </a:p>
        </p:txBody>
      </p:sp>
      <p:sp>
        <p:nvSpPr>
          <p:cNvPr id="3" name="Content Placeholder 2"/>
          <p:cNvSpPr>
            <a:spLocks noGrp="1"/>
          </p:cNvSpPr>
          <p:nvPr>
            <p:ph idx="1"/>
          </p:nvPr>
        </p:nvSpPr>
        <p:spPr/>
        <p:txBody>
          <a:bodyPr/>
          <a:lstStyle/>
          <a:p>
            <a:r>
              <a:t>Operations that can be performed on matrices include addition, subtraction, scalar multiplication, matrix multiplication, matrix inversion, and determinant calculation. Matrices play a crucial role in various mathematical and computational applications, making them a fundamental concept in many fields of study.</a:t>
            </a:r>
          </a:p>
          <a:p/>
        </p:txBody>
      </p:sp>
    </p:spTree>
  </p:cSld>
  <p:clrMapOvr>
    <a:masterClrMapping/>
  </p:clrMapOvr>
</p:sld>
</file>

<file path=ppt/slides/slide5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Cryptography</a:t>
            </a:r>
          </a:p>
        </p:txBody>
      </p:sp>
      <p:sp>
        <p:nvSpPr>
          <p:cNvPr id="3" name="Content Placeholder 2"/>
          <p:cNvSpPr>
            <a:spLocks noGrp="1"/>
          </p:cNvSpPr>
          <p:nvPr>
            <p:ph idx="1"/>
          </p:nvPr>
        </p:nvSpPr>
        <p:spPr/>
        <p:txBody>
          <a:bodyPr/>
          <a:lstStyle/>
          <a:p>
            <a:r>
              <a:t>Matrices play a fundamental role in the field of cryptography by providing a mathematical framework for encryption, decryption, and secure communication. One of the most common applications of matrices in cryptography is in the implementation of encryption algorithms such as the Hill cipher.</a:t>
            </a:r>
          </a:p>
          <a:p/>
        </p:txBody>
      </p:sp>
    </p:spTree>
  </p:cSld>
  <p:clrMapOvr>
    <a:masterClrMapping/>
  </p:clrMapOvr>
</p:sld>
</file>

<file path=ppt/slides/slide5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Cryptography</a:t>
            </a:r>
          </a:p>
        </p:txBody>
      </p:sp>
      <p:sp>
        <p:nvSpPr>
          <p:cNvPr id="3" name="Content Placeholder 2"/>
          <p:cNvSpPr>
            <a:spLocks noGrp="1"/>
          </p:cNvSpPr>
          <p:nvPr>
            <p:ph idx="1"/>
          </p:nvPr>
        </p:nvSpPr>
        <p:spPr/>
        <p:txBody>
          <a:bodyPr/>
          <a:lstStyle/>
          <a:p/>
          <a:p/>
        </p:txBody>
      </p:sp>
    </p:spTree>
  </p:cSld>
  <p:clrMapOvr>
    <a:masterClrMapping/>
  </p:clrMapOvr>
</p:sld>
</file>

<file path=ppt/slides/slide5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Cryptography</a:t>
            </a:r>
          </a:p>
        </p:txBody>
      </p:sp>
      <p:sp>
        <p:nvSpPr>
          <p:cNvPr id="3" name="Content Placeholder 2"/>
          <p:cNvSpPr>
            <a:spLocks noGrp="1"/>
          </p:cNvSpPr>
          <p:nvPr>
            <p:ph idx="1"/>
          </p:nvPr>
        </p:nvSpPr>
        <p:spPr/>
        <p:txBody>
          <a:bodyPr/>
          <a:lstStyle/>
          <a:p>
            <a:r>
              <a:t>The Hill cipher is a symmetric key encryption algorithm that operates on blocks of plaintext letters and uses matrix multiplication to transform the elements of the plaintext into an encrypted form. In the Hill cipher, a key matrix is chosen as the encryption key, and the plaintext is represented as a column vector. The encryption process involves multiplying the key matrix by the plaintext vector modulo a certain number (usually the size of the alphabet or the size of the chosen field). The resulting vector represents the encrypted text.</a:t>
            </a:r>
          </a:p>
          <a:p/>
        </p:txBody>
      </p:sp>
    </p:spTree>
  </p:cSld>
  <p:clrMapOvr>
    <a:masterClrMapping/>
  </p:clrMapOvr>
</p:sld>
</file>

<file path=ppt/slides/slide5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Cryptography</a:t>
            </a:r>
          </a:p>
        </p:txBody>
      </p:sp>
      <p:sp>
        <p:nvSpPr>
          <p:cNvPr id="3" name="Content Placeholder 2"/>
          <p:cNvSpPr>
            <a:spLocks noGrp="1"/>
          </p:cNvSpPr>
          <p:nvPr>
            <p:ph idx="1"/>
          </p:nvPr>
        </p:nvSpPr>
        <p:spPr/>
        <p:txBody>
          <a:bodyPr/>
          <a:lstStyle/>
          <a:p/>
          <a:p/>
        </p:txBody>
      </p:sp>
    </p:spTree>
  </p:cSld>
  <p:clrMapOvr>
    <a:masterClrMapping/>
  </p:clrMapOvr>
</p:sld>
</file>

<file path=ppt/slides/slide5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Cryptography</a:t>
            </a:r>
          </a:p>
        </p:txBody>
      </p:sp>
      <p:sp>
        <p:nvSpPr>
          <p:cNvPr id="3" name="Content Placeholder 2"/>
          <p:cNvSpPr>
            <a:spLocks noGrp="1"/>
          </p:cNvSpPr>
          <p:nvPr>
            <p:ph idx="1"/>
          </p:nvPr>
        </p:nvSpPr>
        <p:spPr/>
        <p:txBody>
          <a:bodyPr/>
          <a:lstStyle/>
          <a:p>
            <a:r>
              <a:t>To decrypt the encrypted text, the recipient of the message must possess the inverse of the key matrix. By multiplying the encrypted vector by the inverse key matrix modulo the same number used for encryption, the original plaintext vector is obtained. This process leverages the properties of matrices, particularly matrix inversion, to enable secure communication between parties who possess the correct key.</a:t>
            </a:r>
          </a:p>
          <a:p/>
        </p:txBody>
      </p:sp>
    </p:spTree>
  </p:cSld>
  <p:clrMapOvr>
    <a:masterClrMapping/>
  </p:clrMapOvr>
</p:sld>
</file>

<file path=ppt/slides/slide5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Cryptography</a:t>
            </a:r>
          </a:p>
        </p:txBody>
      </p:sp>
      <p:sp>
        <p:nvSpPr>
          <p:cNvPr id="3" name="Content Placeholder 2"/>
          <p:cNvSpPr>
            <a:spLocks noGrp="1"/>
          </p:cNvSpPr>
          <p:nvPr>
            <p:ph idx="1"/>
          </p:nvPr>
        </p:nvSpPr>
        <p:spPr/>
        <p:txBody>
          <a:bodyPr/>
          <a:lstStyle/>
          <a:p/>
          <a:p/>
        </p:txBody>
      </p:sp>
    </p:spTree>
  </p:cSld>
  <p:clrMapOvr>
    <a:masterClrMapping/>
  </p:clrMapOvr>
</p:sld>
</file>

<file path=ppt/slides/slide5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Cryptography</a:t>
            </a:r>
          </a:p>
        </p:txBody>
      </p:sp>
      <p:sp>
        <p:nvSpPr>
          <p:cNvPr id="3" name="Content Placeholder 2"/>
          <p:cNvSpPr>
            <a:spLocks noGrp="1"/>
          </p:cNvSpPr>
          <p:nvPr>
            <p:ph idx="1"/>
          </p:nvPr>
        </p:nvSpPr>
        <p:spPr/>
        <p:txBody>
          <a:bodyPr/>
          <a:lstStyle/>
          <a:p>
            <a:r>
              <a:t>Matrices are also used in other cryptographic algorithms and protocols, such as the Advanced Encryption Standard (AES), which relies on matrix operations within its substitution-permutation network. In AES, the plaintext is represented as a matrix of bytes, and a series of transformations are applied using key matrices to achieve encryption and decryption.</a:t>
            </a:r>
          </a:p>
          <a:p/>
        </p:txBody>
      </p:sp>
    </p:spTree>
  </p:cSld>
  <p:clrMapOvr>
    <a:masterClrMapping/>
  </p:clrMapOvr>
</p:sld>
</file>

<file path=ppt/slides/slide5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Cryptography</a:t>
            </a:r>
          </a:p>
        </p:txBody>
      </p:sp>
      <p:sp>
        <p:nvSpPr>
          <p:cNvPr id="3" name="Content Placeholder 2"/>
          <p:cNvSpPr>
            <a:spLocks noGrp="1"/>
          </p:cNvSpPr>
          <p:nvPr>
            <p:ph idx="1"/>
          </p:nvPr>
        </p:nvSpPr>
        <p:spPr/>
        <p:txBody>
          <a:bodyPr/>
          <a:lstStyle/>
          <a:p/>
          <a:p/>
        </p:txBody>
      </p:sp>
    </p:spTree>
  </p:cSld>
  <p:clrMapOvr>
    <a:masterClrMapping/>
  </p:clrMapOvr>
</p:sld>
</file>

<file path=ppt/slides/slide5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Matrices in Cryptography</a:t>
            </a:r>
          </a:p>
        </p:txBody>
      </p:sp>
      <p:sp>
        <p:nvSpPr>
          <p:cNvPr id="3" name="Content Placeholder 2"/>
          <p:cNvSpPr>
            <a:spLocks noGrp="1"/>
          </p:cNvSpPr>
          <p:nvPr>
            <p:ph idx="1"/>
          </p:nvPr>
        </p:nvSpPr>
        <p:spPr/>
        <p:txBody>
          <a:bodyPr/>
          <a:lstStyle/>
          <a:p>
            <a:r>
              <a:t>Overall, matrices in cryptography provide a powerful mathematical toolbox for designing secure encryption schemes, ensuring confidentiality, integrity, and authenticity in communication across digital networks. Their properties, such as matrix multiplication, inversion, and determinant calculation, are leveraged to create robust and efficient cryptographic systems that protect sensitive information from unauthorized access.</a:t>
            </a:r>
          </a:p>
          <a:p/>
        </p:txBody>
      </p:sp>
    </p:spTree>
  </p:cSld>
  <p:clrMapOvr>
    <a:masterClrMapping/>
  </p:clrMapOvr>
</p:sld>
</file>

<file path=ppt/slides/slide5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p:txBody>
      </p:sp>
    </p:spTree>
  </p:cSld>
  <p:clrMapOvr>
    <a:masterClrMapping/>
  </p:clrMapOvr>
</p:sld>
</file>

<file path=ppt/slides/slide5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Matrices play a fundamental role in the field of cryptography by providing a mathematical framework for encryption, decryption, and secure communication. One of the most common applications of matrices in cryptography is in the implementation of encryption algorithms such as the Hill cipher.</a:t>
            </a:r>
          </a:p>
          <a:p/>
        </p:txBody>
      </p:sp>
    </p:spTree>
  </p:cSld>
  <p:clrMapOvr>
    <a:masterClrMapping/>
  </p:clrMapOvr>
</p:sld>
</file>

<file path=ppt/slides/slide5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5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Hill cipher is a symmetric key encryption algorithm that operates on blocks of plaintext letters and uses matrix multiplication to transform the elements of the plaintext into an encrypted form. In the Hill cipher, a key matrix is chosen as the encryption key, and the plaintext is represented as a column vector. The encryption process involves multiplying the key matrix by the plaintext vector modulo a certain number (usually the size of the alphabet or the size of the chosen field). The resulting vector represents the encrypted text.</a:t>
            </a:r>
          </a:p>
          <a:p/>
        </p:txBody>
      </p:sp>
    </p:spTree>
  </p:cSld>
  <p:clrMapOvr>
    <a:masterClrMapping/>
  </p:clrMapOvr>
</p:sld>
</file>

<file path=ppt/slides/slide5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5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To decrypt the encrypted text, the recipient of the message must possess the inverse of the key matrix. By multiplying the encrypted vector by the inverse key matrix modulo the same number used for encryption, the original plaintext vector is obtained. This process leverages the properties of matrices, particularly matrix inversion, to enable secure communication between parties who possess the correct key.</a:t>
            </a:r>
          </a:p>
          <a:p/>
        </p:txBody>
      </p:sp>
    </p:spTree>
  </p:cSld>
  <p:clrMapOvr>
    <a:masterClrMapping/>
  </p:clrMapOvr>
</p:sld>
</file>

<file path=ppt/slides/slide5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5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Matrices are also used in other cryptographic algorithms and protocols, such as the Advanced Encryption Standard (AES), which relies on matrix operations within its substitution-permutation network. In AES, the plaintext is represented as a matrix of bytes, and a series of transformations are applied using key matrices to achieve encryption and decryption.</a:t>
            </a:r>
          </a:p>
          <a:p/>
        </p:txBody>
      </p:sp>
    </p:spTree>
  </p:cSld>
  <p:clrMapOvr>
    <a:masterClrMapping/>
  </p:clrMapOvr>
</p:sld>
</file>

<file path=ppt/slides/slide5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5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Overall, matrices in cryptography provide a powerful mathematical toolbox for designing secure encryption schemes, ensuring confidentiality, integrity, and authenticity in communication across digital networks. Their properties, such as matrix multiplication, inversion, and determinant calculation, are leveraged to create robust and efficient cryptographic systems that protect sensitive information from unauthorized access.</a:t>
            </a:r>
          </a:p>
          <a:p/>
        </p:txBody>
      </p:sp>
    </p:spTree>
  </p:cSld>
  <p:clrMapOvr>
    <a:masterClrMapping/>
  </p:clrMapOvr>
</p:sld>
</file>

<file path=ppt/slides/slide5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r>
              <a:t>Matrices are fundamental mathematical constructs that find extensive applications in various fields, including mathematics, physics, engineering, computer science, economics, and many more. Here's a detailed explanation of some of the key applications of matrices:</a:t>
            </a:r>
          </a:p>
          <a:p/>
        </p:txBody>
      </p:sp>
    </p:spTree>
  </p:cSld>
  <p:clrMapOvr>
    <a:masterClrMapping/>
  </p:clrMapOvr>
</p:sld>
</file>

<file path=ppt/slides/slide5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Solving linear equations using matrices is a powerful technique that allows you to express a system of linear equations in a compact and efficient form. The process involves representing the coefficients of the variables and the constants in the equations as matrices, then using matrix operations to determine the values of the variables.</a:t>
            </a:r>
          </a:p>
          <a:p/>
        </p:txBody>
      </p:sp>
    </p:spTree>
  </p:cSld>
  <p:clrMapOvr>
    <a:masterClrMapping/>
  </p:clrMapOvr>
</p:sld>
</file>

<file path=ppt/slides/slide5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p>
            <a:r>
              <a:t>Here is a detailed explanation of how to solve linear equations using matrices:</a:t>
            </a:r>
          </a:p>
          <a:p/>
          <a:p>
            <a:r>
              <a:t>1. **Representing System of Linear Equations as a Matrix Equation**:</a:t>
            </a:r>
          </a:p>
          <a:p/>
        </p:txBody>
      </p:sp>
    </p:spTree>
  </p:cSld>
  <p:clrMapOvr>
    <a:masterClrMapping/>
  </p:clrMapOvr>
</p:sld>
</file>

<file path=ppt/slides/slide5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   - Consider a system of linear equations in the form:</a:t>
            </a:r>
          </a:p>
          <a:p>
            <a:r>
              <a:t>     \[</a:t>
            </a:r>
          </a:p>
          <a:p>
            <a:r>
              <a:t>     \begin{align*}</a:t>
            </a:r>
          </a:p>
          <a:p>
            <a:r>
              <a:t>     a_{1,1}x_1 + a_{1,2}x_2 + \ldots + a_{1,n}x_n &amp;= b_1 \\</a:t>
            </a:r>
          </a:p>
          <a:p/>
        </p:txBody>
      </p:sp>
    </p:spTree>
  </p:cSld>
  <p:clrMapOvr>
    <a:masterClrMapping/>
  </p:clrMapOvr>
</p:sld>
</file>

<file path=ppt/slides/slide5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     a_{2,1}x_1 + a_{2,2}x_2 + \ldots + a_{2,n}x_n &amp;= b_2 \\</a:t>
            </a:r>
          </a:p>
          <a:p>
            <a:r>
              <a:t>     &amp;\vdots \\</a:t>
            </a:r>
          </a:p>
          <a:p>
            <a:r>
              <a:t>     a_{m,1}x_1 + a_{m,2}x_2 + \ldots + a_{m,n}x_n &amp;= b_m</a:t>
            </a:r>
          </a:p>
          <a:p>
            <a:r>
              <a:t>     \end{align*}</a:t>
            </a:r>
          </a:p>
          <a:p>
            <a:r>
              <a:t>     \]</a:t>
            </a:r>
          </a:p>
          <a:p/>
        </p:txBody>
      </p:sp>
    </p:spTree>
  </p:cSld>
  <p:clrMapOvr>
    <a:masterClrMapping/>
  </p:clrMapOvr>
</p:sld>
</file>

<file path=ppt/slides/slide5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   - You can represent the coefficients of the variables in a matrix, called the coefficient matrix \[A\]:</a:t>
            </a:r>
          </a:p>
          <a:p>
            <a:r>
              <a:t>     \[</a:t>
            </a:r>
          </a:p>
          <a:p>
            <a:r>
              <a:t>     A = \begin{bmatrix}</a:t>
            </a:r>
          </a:p>
          <a:p>
            <a:r>
              <a:t>     a_{1,1} &amp; a_{1,2} &amp; \ldots &amp; a_{1,n} \\</a:t>
            </a:r>
          </a:p>
          <a:p/>
        </p:txBody>
      </p:sp>
    </p:spTree>
  </p:cSld>
  <p:clrMapOvr>
    <a:masterClrMapping/>
  </p:clrMapOvr>
</p:sld>
</file>

<file path=ppt/slides/slide5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     a_{2,1} &amp; a_{2,2} &amp; \ldots &amp; a_{2,n} \\</a:t>
            </a:r>
          </a:p>
          <a:p>
            <a:r>
              <a:t>     \vdots &amp; \vdots &amp; \ddots &amp; \vdots \\</a:t>
            </a:r>
          </a:p>
          <a:p>
            <a:r>
              <a:t>     a_{m,1} &amp; a_{m,2} &amp; \ldots &amp; a_{m,n}</a:t>
            </a:r>
          </a:p>
          <a:p>
            <a:r>
              <a:t>     \end{bmatrix}</a:t>
            </a:r>
          </a:p>
          <a:p>
            <a:r>
              <a:t>     \]</a:t>
            </a:r>
          </a:p>
          <a:p/>
        </p:txBody>
      </p:sp>
    </p:spTree>
  </p:cSld>
  <p:clrMapOvr>
    <a:masterClrMapping/>
  </p:clrMapOvr>
</p:sld>
</file>

<file path=ppt/slides/slide5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   - Similarly, represent the constants on the right side of the equations in a column matrix \[B\]:</a:t>
            </a:r>
          </a:p>
          <a:p>
            <a:r>
              <a:t>     \[</a:t>
            </a:r>
          </a:p>
          <a:p>
            <a:r>
              <a:t>     B = \begin{bmatrix}</a:t>
            </a:r>
          </a:p>
          <a:p>
            <a:r>
              <a:t>     b_1 \\</a:t>
            </a:r>
          </a:p>
          <a:p>
            <a:r>
              <a:t>     b_2 \\</a:t>
            </a:r>
          </a:p>
          <a:p>
            <a:r>
              <a:t>     \vdots \\</a:t>
            </a:r>
          </a:p>
          <a:p>
            <a:r>
              <a:t>     b_m</a:t>
            </a:r>
          </a:p>
          <a:p>
            <a:r>
              <a:t>     \end{bmatrix}</a:t>
            </a:r>
          </a:p>
          <a:p/>
        </p:txBody>
      </p:sp>
    </p:spTree>
  </p:cSld>
  <p:clrMapOvr>
    <a:masterClrMapping/>
  </p:clrMapOvr>
</p:sld>
</file>

<file path=ppt/slides/slide5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     \]</a:t>
            </a:r>
          </a:p>
          <a:p>
            <a:r>
              <a:t>   - Finally, represent the variables in a column matrix \[X\]:</a:t>
            </a:r>
          </a:p>
          <a:p>
            <a:r>
              <a:t>     \[</a:t>
            </a:r>
          </a:p>
          <a:p>
            <a:r>
              <a:t>     X = \begin{bmatrix}</a:t>
            </a:r>
          </a:p>
          <a:p>
            <a:r>
              <a:t>     x_1 \\</a:t>
            </a:r>
          </a:p>
          <a:p>
            <a:r>
              <a:t>     x_2 \\</a:t>
            </a:r>
          </a:p>
          <a:p>
            <a:r>
              <a:t>     \vdots \\</a:t>
            </a:r>
          </a:p>
          <a:p>
            <a:r>
              <a:t>     x_n</a:t>
            </a:r>
          </a:p>
          <a:p>
            <a:r>
              <a:t>     \end{bmatrix}</a:t>
            </a:r>
          </a:p>
          <a:p>
            <a:r>
              <a:t>     \]</a:t>
            </a:r>
          </a:p>
          <a:p/>
        </p:txBody>
      </p:sp>
    </p:spTree>
  </p:cSld>
  <p:clrMapOvr>
    <a:masterClrMapping/>
  </p:clrMapOvr>
</p:sld>
</file>

<file path=ppt/slides/slide5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   - The system of equations can now be represented as a matrix equation:</a:t>
            </a:r>
          </a:p>
          <a:p>
            <a:r>
              <a:t>     \[A \cdot X = B \]</a:t>
            </a:r>
          </a:p>
          <a:p/>
          <a:p>
            <a:r>
              <a:t>2. **Solving for the Variables**:</a:t>
            </a:r>
          </a:p>
          <a:p/>
        </p:txBody>
      </p:sp>
    </p:spTree>
  </p:cSld>
  <p:clrMapOvr>
    <a:masterClrMapping/>
  </p:clrMapOvr>
</p:sld>
</file>

<file path=ppt/slides/slide5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   - To solve for the variables \[X\], you need to find the inverse of the coefficient matrix \[A\], denoted as \[A^{-1}\].</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5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   - If \[A^{-1}\] exists, you can find the solution for \[X\] by multiplying both sides of the equation by \[A^{-1}\]:</a:t>
            </a:r>
          </a:p>
          <a:p>
            <a:r>
              <a:t>     \[ X = A^{-1} \cdot B \]</a:t>
            </a:r>
          </a:p>
          <a:p/>
        </p:txBody>
      </p:sp>
    </p:spTree>
  </p:cSld>
  <p:clrMapOvr>
    <a:masterClrMapping/>
  </p:clrMapOvr>
</p:sld>
</file>

<file path=ppt/slides/slide5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   - The solution \[X\] will give you the values of the variables that satisfy all the equations in the system.</a:t>
            </a:r>
          </a:p>
          <a:p/>
          <a:p>
            <a:r>
              <a:t>3. **Checking the Solution**:</a:t>
            </a:r>
          </a:p>
          <a:p/>
        </p:txBody>
      </p:sp>
    </p:spTree>
  </p:cSld>
  <p:clrMapOvr>
    <a:masterClrMapping/>
  </p:clrMapOvr>
</p:sld>
</file>

<file path=ppt/slides/slide5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   - Once you have found the solution for \[X\], you can substitute these values back into the original equations to ensure that they satisfy all equations simultaneously.</a:t>
            </a:r>
          </a:p>
          <a:p/>
        </p:txBody>
      </p:sp>
    </p:spTree>
  </p:cSld>
  <p:clrMapOvr>
    <a:masterClrMapping/>
  </p:clrMapOvr>
</p:sld>
</file>

<file path=ppt/slides/slide5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   - If the values do satisfy all equations, then the solution you have obtained is correct.</a:t>
            </a:r>
          </a:p>
          <a:p/>
        </p:txBody>
      </p:sp>
    </p:spTree>
  </p:cSld>
  <p:clrMapOvr>
    <a:masterClrMapping/>
  </p:clrMapOvr>
</p:sld>
</file>

<file path=ppt/slides/slide5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   - If the values do not satisfy all equations, then there may have been an error in the calculations or the system of equations may be inconsistent.</a:t>
            </a:r>
          </a:p>
          <a:p/>
          <a:p/>
        </p:txBody>
      </p:sp>
    </p:spTree>
  </p:cSld>
  <p:clrMapOvr>
    <a:masterClrMapping/>
  </p:clrMapOvr>
</p:sld>
</file>

<file path=ppt/slides/slide5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Solving Linear Equations Using Matrices</a:t>
            </a:r>
          </a:p>
        </p:txBody>
      </p:sp>
      <p:sp>
        <p:nvSpPr>
          <p:cNvPr id="3" name="Content Placeholder 2"/>
          <p:cNvSpPr>
            <a:spLocks noGrp="1"/>
          </p:cNvSpPr>
          <p:nvPr>
            <p:ph idx="1"/>
          </p:nvPr>
        </p:nvSpPr>
        <p:spPr/>
        <p:txBody>
          <a:bodyPr/>
          <a:lstStyle/>
          <a:p>
            <a:r>
              <a:t>Solving linear equations using matrices provides a systematic and efficient way to handle large systems of equations and is widely used in various fields such as engineering, physics, economics, and computer science.</a:t>
            </a:r>
          </a:p>
          <a:p/>
        </p:txBody>
      </p:sp>
    </p:spTree>
  </p:cSld>
  <p:clrMapOvr>
    <a:masterClrMapping/>
  </p:clrMapOvr>
</p:sld>
</file>

<file path=ppt/slides/slide5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Representing Linear Equations in Matrix Form</a:t>
            </a:r>
          </a:p>
        </p:txBody>
      </p:sp>
      <p:sp>
        <p:nvSpPr>
          <p:cNvPr id="3" name="Content Placeholder 2"/>
          <p:cNvSpPr>
            <a:spLocks noGrp="1"/>
          </p:cNvSpPr>
          <p:nvPr>
            <p:ph idx="1"/>
          </p:nvPr>
        </p:nvSpPr>
        <p:spPr/>
        <p:txBody>
          <a:bodyPr/>
          <a:lstStyle/>
          <a:p/>
        </p:txBody>
      </p:sp>
    </p:spTree>
  </p:cSld>
  <p:clrMapOvr>
    <a:masterClrMapping/>
  </p:clrMapOvr>
</p:sld>
</file>

<file path=ppt/slides/slide5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Representing Linear Equations in Matrix Form</a:t>
            </a:r>
          </a:p>
        </p:txBody>
      </p:sp>
      <p:sp>
        <p:nvSpPr>
          <p:cNvPr id="3" name="Content Placeholder 2"/>
          <p:cNvSpPr>
            <a:spLocks noGrp="1"/>
          </p:cNvSpPr>
          <p:nvPr>
            <p:ph idx="1"/>
          </p:nvPr>
        </p:nvSpPr>
        <p:spPr/>
        <p:txBody>
          <a:bodyPr/>
          <a:lstStyle/>
          <a:p>
            <a:r>
              <a:t>Representing linear equations in matrix form is an important concept in mathematics that allows us to solve systems of linear equations efficiently using matrix algebra. To understand this concept in detail, let's consider a system of linear equations with \(n\) variables:</a:t>
            </a:r>
          </a:p>
          <a:p/>
        </p:txBody>
      </p:sp>
    </p:spTree>
  </p:cSld>
  <p:clrMapOvr>
    <a:masterClrMapping/>
  </p:clrMapOvr>
</p:sld>
</file>

<file path=ppt/slides/slide5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Representing Linear Equations in Matrix Form</a:t>
            </a:r>
          </a:p>
        </p:txBody>
      </p:sp>
      <p:sp>
        <p:nvSpPr>
          <p:cNvPr id="3" name="Content Placeholder 2"/>
          <p:cNvSpPr>
            <a:spLocks noGrp="1"/>
          </p:cNvSpPr>
          <p:nvPr>
            <p:ph idx="1"/>
          </p:nvPr>
        </p:nvSpPr>
        <p:spPr/>
        <p:txBody>
          <a:bodyPr/>
          <a:lstStyle/>
          <a:p/>
          <a:p>
            <a:r>
              <a:t>\[a_{11}x_1 + a_{12}x_2 + \ldots + a_{1n}x_n = b_1\]</a:t>
            </a:r>
          </a:p>
          <a:p>
            <a:r>
              <a:t>\[a_{21}x_1 + a_{22}x_2 + \ldots + a_{2n}x_n = b_2\]</a:t>
            </a:r>
          </a:p>
          <a:p>
            <a:r>
              <a:t>\[\vdots\]</a:t>
            </a:r>
          </a:p>
          <a:p>
            <a:r>
              <a:t>\[a_{m1}x_1 + a_{m2}x_2 + \ldots + a_{mn}x_n = b_m\]</a:t>
            </a:r>
          </a:p>
          <a:p/>
          <a:p>
            <a:r>
              <a:t>Here,</a:t>
            </a:r>
          </a:p>
          <a:p/>
        </p:txBody>
      </p:sp>
    </p:spTree>
  </p:cSld>
  <p:clrMapOvr>
    <a:masterClrMapping/>
  </p:clrMapOvr>
</p:sld>
</file>

<file path=ppt/slides/slide5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Representing Linear Equations in Matrix Form</a:t>
            </a:r>
          </a:p>
        </p:txBody>
      </p:sp>
      <p:sp>
        <p:nvSpPr>
          <p:cNvPr id="3" name="Content Placeholder 2"/>
          <p:cNvSpPr>
            <a:spLocks noGrp="1"/>
          </p:cNvSpPr>
          <p:nvPr>
            <p:ph idx="1"/>
          </p:nvPr>
        </p:nvSpPr>
        <p:spPr/>
        <p:txBody>
          <a:bodyPr/>
          <a:lstStyle/>
          <a:p>
            <a:r>
              <a:t>- The coefficients \(a_{ij}\) represent the constants of the equation,</a:t>
            </a:r>
          </a:p>
          <a:p>
            <a:r>
              <a:t>- The variables \(x_i\) represent the unknowns we are trying to solve for,</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r>
              <a:t>1. **Solving Systems of Linear Equations**: One of the fundamental applications of matrices is in solving systems of linear equations. Matrices provide a convenient and efficient way to represent and solve a system of equations using methods like Gaussian elimination or matrix inversion.</a:t>
            </a:r>
          </a:p>
          <a:p/>
        </p:txBody>
      </p:sp>
    </p:spTree>
  </p:cSld>
  <p:clrMapOvr>
    <a:masterClrMapping/>
  </p:clrMapOvr>
</p:sld>
</file>

<file path=ppt/slides/slide5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Representing Linear Equations in Matrix Form</a:t>
            </a:r>
          </a:p>
        </p:txBody>
      </p:sp>
      <p:sp>
        <p:nvSpPr>
          <p:cNvPr id="3" name="Content Placeholder 2"/>
          <p:cNvSpPr>
            <a:spLocks noGrp="1"/>
          </p:cNvSpPr>
          <p:nvPr>
            <p:ph idx="1"/>
          </p:nvPr>
        </p:nvSpPr>
        <p:spPr/>
        <p:txBody>
          <a:bodyPr/>
          <a:lstStyle/>
          <a:p>
            <a:r>
              <a:t>- The constants \(b_i\) represent the constant terms on the right-hand side of the equations,</a:t>
            </a:r>
          </a:p>
          <a:p>
            <a:r>
              <a:t>- There are \(m\) equations and \(n\) variables in the system.</a:t>
            </a:r>
          </a:p>
          <a:p/>
          <a:p/>
        </p:txBody>
      </p:sp>
    </p:spTree>
  </p:cSld>
  <p:clrMapOvr>
    <a:masterClrMapping/>
  </p:clrMapOvr>
</p:sld>
</file>

<file path=ppt/slides/slide5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Representing Linear Equations in Matrix Form</a:t>
            </a:r>
          </a:p>
        </p:txBody>
      </p:sp>
      <p:sp>
        <p:nvSpPr>
          <p:cNvPr id="3" name="Content Placeholder 2"/>
          <p:cNvSpPr>
            <a:spLocks noGrp="1"/>
          </p:cNvSpPr>
          <p:nvPr>
            <p:ph idx="1"/>
          </p:nvPr>
        </p:nvSpPr>
        <p:spPr/>
        <p:txBody>
          <a:bodyPr/>
          <a:lstStyle/>
          <a:p>
            <a:r>
              <a:t>We can represent the coefficients of variables in a matrix called the coefficient matrix, the variables in a column matrix, and the constants in another column matrix. The system of equations can then be written in matrix form as:</a:t>
            </a:r>
          </a:p>
          <a:p/>
        </p:txBody>
      </p:sp>
    </p:spTree>
  </p:cSld>
  <p:clrMapOvr>
    <a:masterClrMapping/>
  </p:clrMapOvr>
</p:sld>
</file>

<file path=ppt/slides/slide5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Representing Linear Equations in Matrix Form</a:t>
            </a:r>
          </a:p>
        </p:txBody>
      </p:sp>
      <p:sp>
        <p:nvSpPr>
          <p:cNvPr id="3" name="Content Placeholder 2"/>
          <p:cNvSpPr>
            <a:spLocks noGrp="1"/>
          </p:cNvSpPr>
          <p:nvPr>
            <p:ph idx="1"/>
          </p:nvPr>
        </p:nvSpPr>
        <p:spPr/>
        <p:txBody>
          <a:bodyPr/>
          <a:lstStyle/>
          <a:p/>
          <a:p>
            <a:r>
              <a:t>\[A \cdot X = B\]</a:t>
            </a:r>
          </a:p>
          <a:p/>
          <a:p>
            <a:r>
              <a:t>Where:</a:t>
            </a:r>
          </a:p>
          <a:p>
            <a:r>
              <a:t>- \(A\) is the coefficient matrix (size \(m \times n\)) with elements \(a_{ij}\),</a:t>
            </a:r>
          </a:p>
          <a:p>
            <a:r>
              <a:t>- \(X\) is the column matrix of variables (size \(n \times 1\)) with elements \(x_i\),</a:t>
            </a:r>
          </a:p>
          <a:p/>
        </p:txBody>
      </p:sp>
    </p:spTree>
  </p:cSld>
  <p:clrMapOvr>
    <a:masterClrMapping/>
  </p:clrMapOvr>
</p:sld>
</file>

<file path=ppt/slides/slide5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Representing Linear Equations in Matrix Form</a:t>
            </a:r>
          </a:p>
        </p:txBody>
      </p:sp>
      <p:sp>
        <p:nvSpPr>
          <p:cNvPr id="3" name="Content Placeholder 2"/>
          <p:cNvSpPr>
            <a:spLocks noGrp="1"/>
          </p:cNvSpPr>
          <p:nvPr>
            <p:ph idx="1"/>
          </p:nvPr>
        </p:nvSpPr>
        <p:spPr/>
        <p:txBody>
          <a:bodyPr/>
          <a:lstStyle/>
          <a:p>
            <a:r>
              <a:t>- \(B\) is the column matrix of constants (size \(m \times 1\)) with elements \(b_i\),</a:t>
            </a:r>
          </a:p>
          <a:p>
            <a:r>
              <a:t>- \(\cdot\) denotes matrix multiplication.</a:t>
            </a:r>
          </a:p>
          <a:p/>
          <a:p/>
        </p:txBody>
      </p:sp>
    </p:spTree>
  </p:cSld>
  <p:clrMapOvr>
    <a:masterClrMapping/>
  </p:clrMapOvr>
</p:sld>
</file>

<file path=ppt/slides/slide5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Representing Linear Equations in Matrix Form</a:t>
            </a:r>
          </a:p>
        </p:txBody>
      </p:sp>
      <p:sp>
        <p:nvSpPr>
          <p:cNvPr id="3" name="Content Placeholder 2"/>
          <p:cNvSpPr>
            <a:spLocks noGrp="1"/>
          </p:cNvSpPr>
          <p:nvPr>
            <p:ph idx="1"/>
          </p:nvPr>
        </p:nvSpPr>
        <p:spPr/>
        <p:txBody>
          <a:bodyPr/>
          <a:lstStyle/>
          <a:p>
            <a:r>
              <a:t>To solve the system of equations, we can use matrix operations to isolate the matrix \(X\) by multiplying both sides by the inverse of matrix \(A\):</a:t>
            </a:r>
          </a:p>
          <a:p/>
          <a:p>
            <a:r>
              <a:t>\[X = A^{-1} \cdot B\]</a:t>
            </a:r>
          </a:p>
          <a:p/>
          <a:p/>
        </p:txBody>
      </p:sp>
    </p:spTree>
  </p:cSld>
  <p:clrMapOvr>
    <a:masterClrMapping/>
  </p:clrMapOvr>
</p:sld>
</file>

<file path=ppt/slides/slide5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Representing Linear Equations in Matrix Form</a:t>
            </a:r>
          </a:p>
        </p:txBody>
      </p:sp>
      <p:sp>
        <p:nvSpPr>
          <p:cNvPr id="3" name="Content Placeholder 2"/>
          <p:cNvSpPr>
            <a:spLocks noGrp="1"/>
          </p:cNvSpPr>
          <p:nvPr>
            <p:ph idx="1"/>
          </p:nvPr>
        </p:nvSpPr>
        <p:spPr/>
        <p:txBody>
          <a:bodyPr/>
          <a:lstStyle/>
          <a:p>
            <a:r>
              <a:t>Where \(A^{-1}\) is the inverse of the coefficient matrix \(A\).</a:t>
            </a:r>
          </a:p>
          <a:p/>
          <a:p/>
        </p:txBody>
      </p:sp>
    </p:spTree>
  </p:cSld>
  <p:clrMapOvr>
    <a:masterClrMapping/>
  </p:clrMapOvr>
</p:sld>
</file>

<file path=ppt/slides/slide5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Representing Linear Equations in Matrix Form</a:t>
            </a:r>
          </a:p>
        </p:txBody>
      </p:sp>
      <p:sp>
        <p:nvSpPr>
          <p:cNvPr id="3" name="Content Placeholder 2"/>
          <p:cNvSpPr>
            <a:spLocks noGrp="1"/>
          </p:cNvSpPr>
          <p:nvPr>
            <p:ph idx="1"/>
          </p:nvPr>
        </p:nvSpPr>
        <p:spPr/>
        <p:txBody>
          <a:bodyPr/>
          <a:lstStyle/>
          <a:p>
            <a:r>
              <a:t>By representing linear equations in matrix form, we can apply matrix operations efficiently to solve systems of equations, especially when dealing with large systems. Matrices provide a compact and systematic way to handle such problems and form the basis of many numerical methods used in various fields such as engineering, physics, and computer science.</a:t>
            </a:r>
          </a:p>
          <a:p/>
        </p:txBody>
      </p:sp>
    </p:spTree>
  </p:cSld>
  <p:clrMapOvr>
    <a:masterClrMapping/>
  </p:clrMapOvr>
</p:sld>
</file>

<file path=ppt/slides/slide5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Solving Systems of Linear Equations Using Matrices</a:t>
            </a:r>
          </a:p>
        </p:txBody>
      </p:sp>
      <p:sp>
        <p:nvSpPr>
          <p:cNvPr id="3" name="Content Placeholder 2"/>
          <p:cNvSpPr>
            <a:spLocks noGrp="1"/>
          </p:cNvSpPr>
          <p:nvPr>
            <p:ph idx="1"/>
          </p:nvPr>
        </p:nvSpPr>
        <p:spPr/>
        <p:txBody>
          <a:bodyPr/>
          <a:lstStyle/>
          <a:p/>
        </p:txBody>
      </p:sp>
    </p:spTree>
  </p:cSld>
  <p:clrMapOvr>
    <a:masterClrMapping/>
  </p:clrMapOvr>
</p:sld>
</file>

<file path=ppt/slides/slide5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Solving Systems of Linear Equations Using Matrices</a:t>
            </a:r>
          </a:p>
        </p:txBody>
      </p:sp>
      <p:sp>
        <p:nvSpPr>
          <p:cNvPr id="3" name="Content Placeholder 2"/>
          <p:cNvSpPr>
            <a:spLocks noGrp="1"/>
          </p:cNvSpPr>
          <p:nvPr>
            <p:ph idx="1"/>
          </p:nvPr>
        </p:nvSpPr>
        <p:spPr/>
        <p:txBody>
          <a:bodyPr/>
          <a:lstStyle/>
          <a:p>
            <a:r>
              <a:t>Solving systems of linear equations using matrices is a powerful and efficient method in linear algebra. This method is particularly useful when dealing with systems of equations with multiple variables.</a:t>
            </a:r>
          </a:p>
          <a:p/>
        </p:txBody>
      </p:sp>
    </p:spTree>
  </p:cSld>
  <p:clrMapOvr>
    <a:masterClrMapping/>
  </p:clrMapOvr>
</p:sld>
</file>

<file path=ppt/slides/slide5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Solving Systems of Linear Equations Using Matrices</a:t>
            </a:r>
          </a:p>
        </p:txBody>
      </p:sp>
      <p:sp>
        <p:nvSpPr>
          <p:cNvPr id="3" name="Content Placeholder 2"/>
          <p:cNvSpPr>
            <a:spLocks noGrp="1"/>
          </p:cNvSpPr>
          <p:nvPr>
            <p:ph idx="1"/>
          </p:nvPr>
        </p:nvSpPr>
        <p:spPr/>
        <p:txBody>
          <a:bodyPr/>
          <a:lstStyle/>
          <a:p/>
          <a:p>
            <a:r>
              <a:t>To solve a system of linear equations using matrices, we first need to represent the system in matrix form. Consider a system of m linear equations with n unknown variables:</a:t>
            </a:r>
          </a:p>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5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Solving Systems of Linear Equations Using Matrices</a:t>
            </a:r>
          </a:p>
        </p:txBody>
      </p:sp>
      <p:sp>
        <p:nvSpPr>
          <p:cNvPr id="3" name="Content Placeholder 2"/>
          <p:cNvSpPr>
            <a:spLocks noGrp="1"/>
          </p:cNvSpPr>
          <p:nvPr>
            <p:ph idx="1"/>
          </p:nvPr>
        </p:nvSpPr>
        <p:spPr/>
        <p:txBody>
          <a:bodyPr/>
          <a:lstStyle/>
          <a:p>
            <a:r>
              <a:t>a₁₁x₁ + a₁₂x₂ + ... + a₁nxn = b₁</a:t>
            </a:r>
          </a:p>
          <a:p>
            <a:r>
              <a:t>a₂₁x₁ + a₂₂x₂ + ... + a₂nxn = b₂</a:t>
            </a:r>
          </a:p>
          <a:p>
            <a:r>
              <a:t>.</a:t>
            </a:r>
          </a:p>
          <a:p>
            <a:r>
              <a:t>.</a:t>
            </a:r>
          </a:p>
          <a:p>
            <a:r>
              <a:t>.</a:t>
            </a:r>
          </a:p>
          <a:p>
            <a:r>
              <a:t>am₁x₁ + am₂x₂ + ... + amnxn = bm</a:t>
            </a:r>
          </a:p>
          <a:p/>
          <a:p>
            <a:r>
              <a:t>This system of equations can be represented in matrix form as AX = B, where:</a:t>
            </a:r>
          </a:p>
          <a:p/>
        </p:txBody>
      </p:sp>
    </p:spTree>
  </p:cSld>
  <p:clrMapOvr>
    <a:masterClrMapping/>
  </p:clrMapOvr>
</p:sld>
</file>

<file path=ppt/slides/slide5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Solving Systems of Linear Equations Using Matrices</a:t>
            </a:r>
          </a:p>
        </p:txBody>
      </p:sp>
      <p:sp>
        <p:nvSpPr>
          <p:cNvPr id="3" name="Content Placeholder 2"/>
          <p:cNvSpPr>
            <a:spLocks noGrp="1"/>
          </p:cNvSpPr>
          <p:nvPr>
            <p:ph idx="1"/>
          </p:nvPr>
        </p:nvSpPr>
        <p:spPr/>
        <p:txBody>
          <a:bodyPr/>
          <a:lstStyle/>
          <a:p>
            <a:r>
              <a:t>A is an m x n matrix representing the coefficients of the variables,</a:t>
            </a:r>
          </a:p>
          <a:p>
            <a:r>
              <a:t>X is an n x 1 matrix representing the variables, and</a:t>
            </a:r>
          </a:p>
          <a:p/>
        </p:txBody>
      </p:sp>
    </p:spTree>
  </p:cSld>
  <p:clrMapOvr>
    <a:masterClrMapping/>
  </p:clrMapOvr>
</p:sld>
</file>

<file path=ppt/slides/slide5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Solving Systems of Linear Equations Using Matrices</a:t>
            </a:r>
          </a:p>
        </p:txBody>
      </p:sp>
      <p:sp>
        <p:nvSpPr>
          <p:cNvPr id="3" name="Content Placeholder 2"/>
          <p:cNvSpPr>
            <a:spLocks noGrp="1"/>
          </p:cNvSpPr>
          <p:nvPr>
            <p:ph idx="1"/>
          </p:nvPr>
        </p:nvSpPr>
        <p:spPr/>
        <p:txBody>
          <a:bodyPr/>
          <a:lstStyle/>
          <a:p>
            <a:r>
              <a:t>B is an m x 1 matrix representing the constants on the right side of the equations.</a:t>
            </a:r>
          </a:p>
          <a:p/>
          <a:p/>
        </p:txBody>
      </p:sp>
    </p:spTree>
  </p:cSld>
  <p:clrMapOvr>
    <a:masterClrMapping/>
  </p:clrMapOvr>
</p:sld>
</file>

<file path=ppt/slides/slide5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Solving Systems of Linear Equations Using Matrices</a:t>
            </a:r>
          </a:p>
        </p:txBody>
      </p:sp>
      <p:sp>
        <p:nvSpPr>
          <p:cNvPr id="3" name="Content Placeholder 2"/>
          <p:cNvSpPr>
            <a:spLocks noGrp="1"/>
          </p:cNvSpPr>
          <p:nvPr>
            <p:ph idx="1"/>
          </p:nvPr>
        </p:nvSpPr>
        <p:spPr/>
        <p:txBody>
          <a:bodyPr/>
          <a:lstStyle/>
          <a:p>
            <a:r>
              <a:t>To solve for X, we can use the matrix equation AX = B. If A is a square matrix (m = n), we can find the solution by calculating the inverse of A and multiplying both sides of the equation by A⁻¹:</a:t>
            </a:r>
          </a:p>
          <a:p/>
          <a:p/>
        </p:txBody>
      </p:sp>
    </p:spTree>
  </p:cSld>
  <p:clrMapOvr>
    <a:masterClrMapping/>
  </p:clrMapOvr>
</p:sld>
</file>

<file path=ppt/slides/slide5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Solving Systems of Linear Equations Using Matrices</a:t>
            </a:r>
          </a:p>
        </p:txBody>
      </p:sp>
      <p:sp>
        <p:nvSpPr>
          <p:cNvPr id="3" name="Content Placeholder 2"/>
          <p:cNvSpPr>
            <a:spLocks noGrp="1"/>
          </p:cNvSpPr>
          <p:nvPr>
            <p:ph idx="1"/>
          </p:nvPr>
        </p:nvSpPr>
        <p:spPr/>
        <p:txBody>
          <a:bodyPr/>
          <a:lstStyle/>
          <a:p>
            <a:r>
              <a:t>X = A⁻¹B</a:t>
            </a:r>
          </a:p>
          <a:p/>
          <a:p>
            <a:r>
              <a:t>If A is not a square matrix or A is singular (determinant is zero), we can use other methods such as Gaussian elimination, Gauss-Jordan elimination, or Cramer's rule.</a:t>
            </a:r>
          </a:p>
          <a:p/>
          <a:p/>
        </p:txBody>
      </p:sp>
    </p:spTree>
  </p:cSld>
  <p:clrMapOvr>
    <a:masterClrMapping/>
  </p:clrMapOvr>
</p:sld>
</file>

<file path=ppt/slides/slide5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Solving Systems of Linear Equations Using Matrices</a:t>
            </a:r>
          </a:p>
        </p:txBody>
      </p:sp>
      <p:sp>
        <p:nvSpPr>
          <p:cNvPr id="3" name="Content Placeholder 2"/>
          <p:cNvSpPr>
            <a:spLocks noGrp="1"/>
          </p:cNvSpPr>
          <p:nvPr>
            <p:ph idx="1"/>
          </p:nvPr>
        </p:nvSpPr>
        <p:spPr/>
        <p:txBody>
          <a:bodyPr/>
          <a:lstStyle/>
          <a:p>
            <a:r>
              <a:t>One advantage of using matrices to solve systems of linear equations is that it allows for efficient and systematic computation, especially for systems with a large number of equations and variables. Additionally, matrices provide a clear and concise representation of the system, making it easier to perform operations and manipulations.</a:t>
            </a:r>
          </a:p>
          <a:p/>
        </p:txBody>
      </p:sp>
    </p:spTree>
  </p:cSld>
  <p:clrMapOvr>
    <a:masterClrMapping/>
  </p:clrMapOvr>
</p:sld>
</file>

<file path=ppt/slides/slide5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Solving Systems of Linear Equations Using Matrices</a:t>
            </a:r>
          </a:p>
        </p:txBody>
      </p:sp>
      <p:sp>
        <p:nvSpPr>
          <p:cNvPr id="3" name="Content Placeholder 2"/>
          <p:cNvSpPr>
            <a:spLocks noGrp="1"/>
          </p:cNvSpPr>
          <p:nvPr>
            <p:ph idx="1"/>
          </p:nvPr>
        </p:nvSpPr>
        <p:spPr/>
        <p:txBody>
          <a:bodyPr/>
          <a:lstStyle/>
          <a:p/>
          <a:p/>
        </p:txBody>
      </p:sp>
    </p:spTree>
  </p:cSld>
  <p:clrMapOvr>
    <a:masterClrMapping/>
  </p:clrMapOvr>
</p:sld>
</file>

<file path=ppt/slides/slide5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Solving Systems of Linear Equations Using Matrices</a:t>
            </a:r>
          </a:p>
        </p:txBody>
      </p:sp>
      <p:sp>
        <p:nvSpPr>
          <p:cNvPr id="3" name="Content Placeholder 2"/>
          <p:cNvSpPr>
            <a:spLocks noGrp="1"/>
          </p:cNvSpPr>
          <p:nvPr>
            <p:ph idx="1"/>
          </p:nvPr>
        </p:nvSpPr>
        <p:spPr/>
        <p:txBody>
          <a:bodyPr/>
          <a:lstStyle/>
          <a:p>
            <a:r>
              <a:t>Overall, solving systems of linear equations using matrices is a fundamental concept in linear algebra and is widely used in various fields such as engineering, physics, economics, and computer science. It provides a versatile and powerful tool for solving complex mathematical problems involving multiple variables and equations.</a:t>
            </a:r>
          </a:p>
          <a:p/>
        </p:txBody>
      </p:sp>
    </p:spTree>
  </p:cSld>
  <p:clrMapOvr>
    <a:masterClrMapping/>
  </p:clrMapOvr>
</p:sld>
</file>

<file path=ppt/slides/slide5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the Inverse of a Matrix to Solve Equations</a:t>
            </a:r>
          </a:p>
        </p:txBody>
      </p:sp>
      <p:sp>
        <p:nvSpPr>
          <p:cNvPr id="3" name="Content Placeholder 2"/>
          <p:cNvSpPr>
            <a:spLocks noGrp="1"/>
          </p:cNvSpPr>
          <p:nvPr>
            <p:ph idx="1"/>
          </p:nvPr>
        </p:nvSpPr>
        <p:spPr/>
        <p:txBody>
          <a:bodyPr/>
          <a:lstStyle/>
          <a:p>
            <a:r>
              <a:t>Finding the inverse of a matrix is a fundamental operation in linear algebra and is a crucial step in solving systems of linear equations. </a:t>
            </a:r>
          </a:p>
          <a:p/>
          <a:p/>
        </p:txBody>
      </p:sp>
    </p:spTree>
  </p:cSld>
  <p:clrMapOvr>
    <a:masterClrMapping/>
  </p:clrMapOvr>
</p:sld>
</file>

<file path=ppt/slides/slide5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the Inverse of a Matrix to Solve Equations</a:t>
            </a:r>
          </a:p>
        </p:txBody>
      </p:sp>
      <p:sp>
        <p:nvSpPr>
          <p:cNvPr id="3" name="Content Placeholder 2"/>
          <p:cNvSpPr>
            <a:spLocks noGrp="1"/>
          </p:cNvSpPr>
          <p:nvPr>
            <p:ph idx="1"/>
          </p:nvPr>
        </p:nvSpPr>
        <p:spPr/>
        <p:txBody>
          <a:bodyPr/>
          <a:lstStyle/>
          <a:p>
            <a:r>
              <a:t>A square matrix A is said to be invertible, or nonsingular, if there exists another square matrix, denoted as A^(-1), such that the product of A and A^(-1) equals the identity matrix I. Mathematically, this can be represented as A * A^(-1) = I, where I is the identity matrix with ones on the diagonal and zeros elsewhere.</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r>
              <a:t>2. **Transformation of Geometric Shapes**: Matrices are widely used in computer graphics and geometry to represent and manipulate geometric transformations such as translation, rotation, scaling, and shearing. Transformation matrices help in moving and morphing shapes in 2D and 3D space.</a:t>
            </a:r>
          </a:p>
          <a:p/>
        </p:txBody>
      </p:sp>
    </p:spTree>
  </p:cSld>
  <p:clrMapOvr>
    <a:masterClrMapping/>
  </p:clrMapOvr>
</p:sld>
</file>

<file path=ppt/slides/slide6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the Inverse of a Matrix to Solve Equations</a:t>
            </a:r>
          </a:p>
        </p:txBody>
      </p:sp>
      <p:sp>
        <p:nvSpPr>
          <p:cNvPr id="3" name="Content Placeholder 2"/>
          <p:cNvSpPr>
            <a:spLocks noGrp="1"/>
          </p:cNvSpPr>
          <p:nvPr>
            <p:ph idx="1"/>
          </p:nvPr>
        </p:nvSpPr>
        <p:spPr/>
        <p:txBody>
          <a:bodyPr/>
          <a:lstStyle/>
          <a:p/>
          <a:p/>
        </p:txBody>
      </p:sp>
    </p:spTree>
  </p:cSld>
  <p:clrMapOvr>
    <a:masterClrMapping/>
  </p:clrMapOvr>
</p:sld>
</file>

<file path=ppt/slides/slide6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the Inverse of a Matrix to Solve Equations</a:t>
            </a:r>
          </a:p>
        </p:txBody>
      </p:sp>
      <p:sp>
        <p:nvSpPr>
          <p:cNvPr id="3" name="Content Placeholder 2"/>
          <p:cNvSpPr>
            <a:spLocks noGrp="1"/>
          </p:cNvSpPr>
          <p:nvPr>
            <p:ph idx="1"/>
          </p:nvPr>
        </p:nvSpPr>
        <p:spPr/>
        <p:txBody>
          <a:bodyPr/>
          <a:lstStyle/>
          <a:p>
            <a:r>
              <a:t>To find the inverse of a matrix A, you can use several methods such as the Gauss-Jordan elimination method, matrix adjugate method, or elementary row operations. One common method is through the use of elementary row operations to convert matrix A into the identity matrix I and simultaneously apply these operations to an initially identity matrix to obtain A^(-1).</a:t>
            </a:r>
          </a:p>
          <a:p/>
        </p:txBody>
      </p:sp>
    </p:spTree>
  </p:cSld>
  <p:clrMapOvr>
    <a:masterClrMapping/>
  </p:clrMapOvr>
</p:sld>
</file>

<file path=ppt/slides/slide6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the Inverse of a Matrix to Solve Equations</a:t>
            </a:r>
          </a:p>
        </p:txBody>
      </p:sp>
      <p:sp>
        <p:nvSpPr>
          <p:cNvPr id="3" name="Content Placeholder 2"/>
          <p:cNvSpPr>
            <a:spLocks noGrp="1"/>
          </p:cNvSpPr>
          <p:nvPr>
            <p:ph idx="1"/>
          </p:nvPr>
        </p:nvSpPr>
        <p:spPr/>
        <p:txBody>
          <a:bodyPr/>
          <a:lstStyle/>
          <a:p/>
          <a:p>
            <a:r>
              <a:t>Here's a step-by-step outline of finding the inverse of a matrix:</a:t>
            </a:r>
          </a:p>
          <a:p/>
          <a:p>
            <a:r>
              <a:t>1. Start with a square matrix A of size n x n.</a:t>
            </a:r>
          </a:p>
          <a:p/>
        </p:txBody>
      </p:sp>
    </p:spTree>
  </p:cSld>
  <p:clrMapOvr>
    <a:masterClrMapping/>
  </p:clrMapOvr>
</p:sld>
</file>

<file path=ppt/slides/slide6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the Inverse of a Matrix to Solve Equations</a:t>
            </a:r>
          </a:p>
        </p:txBody>
      </p:sp>
      <p:sp>
        <p:nvSpPr>
          <p:cNvPr id="3" name="Content Placeholder 2"/>
          <p:cNvSpPr>
            <a:spLocks noGrp="1"/>
          </p:cNvSpPr>
          <p:nvPr>
            <p:ph idx="1"/>
          </p:nvPr>
        </p:nvSpPr>
        <p:spPr/>
        <p:txBody>
          <a:bodyPr/>
          <a:lstStyle/>
          <a:p>
            <a:r>
              <a:t>2. Append the identity matrix of size n x n to matrix A. This will create an augmented matrix [A | I].</a:t>
            </a:r>
          </a:p>
          <a:p/>
        </p:txBody>
      </p:sp>
    </p:spTree>
  </p:cSld>
  <p:clrMapOvr>
    <a:masterClrMapping/>
  </p:clrMapOvr>
</p:sld>
</file>

<file path=ppt/slides/slide6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the Inverse of a Matrix to Solve Equations</a:t>
            </a:r>
          </a:p>
        </p:txBody>
      </p:sp>
      <p:sp>
        <p:nvSpPr>
          <p:cNvPr id="3" name="Content Placeholder 2"/>
          <p:cNvSpPr>
            <a:spLocks noGrp="1"/>
          </p:cNvSpPr>
          <p:nvPr>
            <p:ph idx="1"/>
          </p:nvPr>
        </p:nvSpPr>
        <p:spPr/>
        <p:txBody>
          <a:bodyPr/>
          <a:lstStyle/>
          <a:p>
            <a:r>
              <a:t>3. Use elementary row operations to transform the left side of the augmented matrix into the identity matrix.</a:t>
            </a:r>
          </a:p>
          <a:p/>
        </p:txBody>
      </p:sp>
    </p:spTree>
  </p:cSld>
  <p:clrMapOvr>
    <a:masterClrMapping/>
  </p:clrMapOvr>
</p:sld>
</file>

<file path=ppt/slides/slide6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the Inverse of a Matrix to Solve Equations</a:t>
            </a:r>
          </a:p>
        </p:txBody>
      </p:sp>
      <p:sp>
        <p:nvSpPr>
          <p:cNvPr id="3" name="Content Placeholder 2"/>
          <p:cNvSpPr>
            <a:spLocks noGrp="1"/>
          </p:cNvSpPr>
          <p:nvPr>
            <p:ph idx="1"/>
          </p:nvPr>
        </p:nvSpPr>
        <p:spPr/>
        <p:txBody>
          <a:bodyPr/>
          <a:lstStyle/>
          <a:p>
            <a:r>
              <a:t>4. Continue applying the same elementary row operations to the right side of the augmented matrix.</a:t>
            </a:r>
          </a:p>
          <a:p>
            <a:r>
              <a:t>5. Once the left side becomes the identity matrix, the right side will be the inverse of matrix A.</a:t>
            </a:r>
          </a:p>
          <a:p/>
        </p:txBody>
      </p:sp>
    </p:spTree>
  </p:cSld>
  <p:clrMapOvr>
    <a:masterClrMapping/>
  </p:clrMapOvr>
</p:sld>
</file>

<file path=ppt/slides/slide6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the Inverse of a Matrix to Solve Equations</a:t>
            </a:r>
          </a:p>
        </p:txBody>
      </p:sp>
      <p:sp>
        <p:nvSpPr>
          <p:cNvPr id="3" name="Content Placeholder 2"/>
          <p:cNvSpPr>
            <a:spLocks noGrp="1"/>
          </p:cNvSpPr>
          <p:nvPr>
            <p:ph idx="1"/>
          </p:nvPr>
        </p:nvSpPr>
        <p:spPr/>
        <p:txBody>
          <a:bodyPr/>
          <a:lstStyle/>
          <a:p>
            <a:r>
              <a:t>6. The resulting matrix will be the inverse matrix A^(-1).</a:t>
            </a:r>
          </a:p>
          <a:p/>
          <a:p/>
        </p:txBody>
      </p:sp>
    </p:spTree>
  </p:cSld>
  <p:clrMapOvr>
    <a:masterClrMapping/>
  </p:clrMapOvr>
</p:sld>
</file>

<file path=ppt/slides/slide6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the Inverse of a Matrix to Solve Equations</a:t>
            </a:r>
          </a:p>
        </p:txBody>
      </p:sp>
      <p:sp>
        <p:nvSpPr>
          <p:cNvPr id="3" name="Content Placeholder 2"/>
          <p:cNvSpPr>
            <a:spLocks noGrp="1"/>
          </p:cNvSpPr>
          <p:nvPr>
            <p:ph idx="1"/>
          </p:nvPr>
        </p:nvSpPr>
        <p:spPr/>
        <p:txBody>
          <a:bodyPr/>
          <a:lstStyle/>
          <a:p>
            <a:r>
              <a:t>After finding the inverse matrix A^(-1), you can use it to solve systems of linear equations of the form AX = B by left-multiplying both sides of the equation by A^(-1), where A is the coefficient matrix, X is the column matrix of variables, and B is the column matrix of constants.</a:t>
            </a:r>
          </a:p>
          <a:p/>
        </p:txBody>
      </p:sp>
    </p:spTree>
  </p:cSld>
  <p:clrMapOvr>
    <a:masterClrMapping/>
  </p:clrMapOvr>
</p:sld>
</file>

<file path=ppt/slides/slide6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the Inverse of a Matrix to Solve Equations</a:t>
            </a:r>
          </a:p>
        </p:txBody>
      </p:sp>
      <p:sp>
        <p:nvSpPr>
          <p:cNvPr id="3" name="Content Placeholder 2"/>
          <p:cNvSpPr>
            <a:spLocks noGrp="1"/>
          </p:cNvSpPr>
          <p:nvPr>
            <p:ph idx="1"/>
          </p:nvPr>
        </p:nvSpPr>
        <p:spPr/>
        <p:txBody>
          <a:bodyPr/>
          <a:lstStyle/>
          <a:p/>
          <a:p>
            <a:r>
              <a:t>In summary, finding the inverse of a matrix allows us to efficiently solve systems of linear equations and perform various mathematical operations in linear algebra.</a:t>
            </a:r>
          </a:p>
          <a:p/>
        </p:txBody>
      </p:sp>
    </p:spTree>
  </p:cSld>
  <p:clrMapOvr>
    <a:masterClrMapping/>
  </p:clrMapOvr>
</p:sld>
</file>

<file path=ppt/slides/slide6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Using Matrix Operations to Solve Linear Equations</a:t>
            </a:r>
          </a:p>
        </p:txBody>
      </p:sp>
      <p:sp>
        <p:nvSpPr>
          <p:cNvPr id="3" name="Content Placeholder 2"/>
          <p:cNvSpPr>
            <a:spLocks noGrp="1"/>
          </p:cNvSpPr>
          <p:nvPr>
            <p:ph idx="1"/>
          </p:nvPr>
        </p:nvSpPr>
        <p:spPr/>
        <p:txBody>
          <a:bodyPr/>
          <a:lstStyle/>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6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Using Matrix Operations to Solve Linear Equations</a:t>
            </a:r>
          </a:p>
        </p:txBody>
      </p:sp>
      <p:sp>
        <p:nvSpPr>
          <p:cNvPr id="3" name="Content Placeholder 2"/>
          <p:cNvSpPr>
            <a:spLocks noGrp="1"/>
          </p:cNvSpPr>
          <p:nvPr>
            <p:ph idx="1"/>
          </p:nvPr>
        </p:nvSpPr>
        <p:spPr/>
        <p:txBody>
          <a:bodyPr/>
          <a:lstStyle/>
          <a:p>
            <a:r>
              <a:t>Solving linear equations using matrix operations is a powerful technique that can simplify and streamline the process of solving systems of equations. In this method, we represent the system of linear equations as matrices and use matrix operations to find the solutions.</a:t>
            </a:r>
          </a:p>
          <a:p/>
        </p:txBody>
      </p:sp>
    </p:spTree>
  </p:cSld>
  <p:clrMapOvr>
    <a:masterClrMapping/>
  </p:clrMapOvr>
</p:sld>
</file>

<file path=ppt/slides/slide6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Using Matrix Operations to Solve Linear Equations</a:t>
            </a:r>
          </a:p>
        </p:txBody>
      </p:sp>
      <p:sp>
        <p:nvSpPr>
          <p:cNvPr id="3" name="Content Placeholder 2"/>
          <p:cNvSpPr>
            <a:spLocks noGrp="1"/>
          </p:cNvSpPr>
          <p:nvPr>
            <p:ph idx="1"/>
          </p:nvPr>
        </p:nvSpPr>
        <p:spPr/>
        <p:txBody>
          <a:bodyPr/>
          <a:lstStyle/>
          <a:p/>
          <a:p>
            <a:r>
              <a:t>To explain this method in detail, let's consider a system of linear equations with \(n\) variables:</a:t>
            </a:r>
          </a:p>
          <a:p/>
          <a:p>
            <a:r>
              <a:t>\[a_{11}x_1 + a_{12}x_2 + \ldots + a_{1n}x_n = b_1\]</a:t>
            </a:r>
          </a:p>
          <a:p/>
        </p:txBody>
      </p:sp>
    </p:spTree>
  </p:cSld>
  <p:clrMapOvr>
    <a:masterClrMapping/>
  </p:clrMapOvr>
</p:sld>
</file>

<file path=ppt/slides/slide6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Using Matrix Operations to Solve Linear Equations</a:t>
            </a:r>
          </a:p>
        </p:txBody>
      </p:sp>
      <p:sp>
        <p:nvSpPr>
          <p:cNvPr id="3" name="Content Placeholder 2"/>
          <p:cNvSpPr>
            <a:spLocks noGrp="1"/>
          </p:cNvSpPr>
          <p:nvPr>
            <p:ph idx="1"/>
          </p:nvPr>
        </p:nvSpPr>
        <p:spPr/>
        <p:txBody>
          <a:bodyPr/>
          <a:lstStyle/>
          <a:p>
            <a:r>
              <a:t>\[a_{21}x_1 + a_{22}x_2 + \ldots + a_{2n}x_n = b_2\]</a:t>
            </a:r>
          </a:p>
          <a:p>
            <a:r>
              <a:t>\[ \vdots \]</a:t>
            </a:r>
          </a:p>
          <a:p>
            <a:r>
              <a:t>\[a_{m1}x_1 + a_{m2}x_2 + \ldots + a_{mn}x_n = b_m\]</a:t>
            </a:r>
          </a:p>
          <a:p/>
          <a:p>
            <a:r>
              <a:t>This system of equations can be represented in matrix form as:</a:t>
            </a:r>
          </a:p>
          <a:p/>
          <a:p>
            <a:r>
              <a:t>\[AX = B\]</a:t>
            </a:r>
          </a:p>
          <a:p/>
          <a:p/>
        </p:txBody>
      </p:sp>
    </p:spTree>
  </p:cSld>
  <p:clrMapOvr>
    <a:masterClrMapping/>
  </p:clrMapOvr>
</p:sld>
</file>

<file path=ppt/slides/slide6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Using Matrix Operations to Solve Linear Equations</a:t>
            </a:r>
          </a:p>
        </p:txBody>
      </p:sp>
      <p:sp>
        <p:nvSpPr>
          <p:cNvPr id="3" name="Content Placeholder 2"/>
          <p:cNvSpPr>
            <a:spLocks noGrp="1"/>
          </p:cNvSpPr>
          <p:nvPr>
            <p:ph idx="1"/>
          </p:nvPr>
        </p:nvSpPr>
        <p:spPr/>
        <p:txBody>
          <a:bodyPr/>
          <a:lstStyle/>
          <a:p>
            <a:r>
              <a:t>where:</a:t>
            </a:r>
          </a:p>
          <a:p>
            <a:r>
              <a:t>- \(A\) is an \(m \times n\) matrix of coefficients of the variables.</a:t>
            </a:r>
          </a:p>
          <a:p>
            <a:r>
              <a:t>- \(X\) is the column matrix of variables, \(X = \begin{bmatrix} x_1 \\ x_2 \\ \ldots \\ x_n \end{bmatrix}\).</a:t>
            </a:r>
          </a:p>
          <a:p/>
        </p:txBody>
      </p:sp>
    </p:spTree>
  </p:cSld>
  <p:clrMapOvr>
    <a:masterClrMapping/>
  </p:clrMapOvr>
</p:sld>
</file>

<file path=ppt/slides/slide6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Using Matrix Operations to Solve Linear Equations</a:t>
            </a:r>
          </a:p>
        </p:txBody>
      </p:sp>
      <p:sp>
        <p:nvSpPr>
          <p:cNvPr id="3" name="Content Placeholder 2"/>
          <p:cNvSpPr>
            <a:spLocks noGrp="1"/>
          </p:cNvSpPr>
          <p:nvPr>
            <p:ph idx="1"/>
          </p:nvPr>
        </p:nvSpPr>
        <p:spPr/>
        <p:txBody>
          <a:bodyPr/>
          <a:lstStyle/>
          <a:p>
            <a:r>
              <a:t>- \(B\) is the column matrix of constants on the right-hand side of the equations.</a:t>
            </a:r>
          </a:p>
          <a:p/>
          <a:p>
            <a:r>
              <a:t>To solve this system of equations using matrix operations, we can perform the following steps:</a:t>
            </a:r>
          </a:p>
          <a:p/>
          <a:p/>
        </p:txBody>
      </p:sp>
    </p:spTree>
  </p:cSld>
  <p:clrMapOvr>
    <a:masterClrMapping/>
  </p:clrMapOvr>
</p:sld>
</file>

<file path=ppt/slides/slide6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Using Matrix Operations to Solve Linear Equations</a:t>
            </a:r>
          </a:p>
        </p:txBody>
      </p:sp>
      <p:sp>
        <p:nvSpPr>
          <p:cNvPr id="3" name="Content Placeholder 2"/>
          <p:cNvSpPr>
            <a:spLocks noGrp="1"/>
          </p:cNvSpPr>
          <p:nvPr>
            <p:ph idx="1"/>
          </p:nvPr>
        </p:nvSpPr>
        <p:spPr/>
        <p:txBody>
          <a:bodyPr/>
          <a:lstStyle/>
          <a:p>
            <a:r>
              <a:t>1. Find the inverse of matrix \(A\): If the matrix \(A\) is invertible (i.e., has a non-zero determinant), we can find its inverse \(A^{-1}\).</a:t>
            </a:r>
          </a:p>
          <a:p/>
          <a:p/>
        </p:txBody>
      </p:sp>
    </p:spTree>
  </p:cSld>
  <p:clrMapOvr>
    <a:masterClrMapping/>
  </p:clrMapOvr>
</p:sld>
</file>

<file path=ppt/slides/slide6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Using Matrix Operations to Solve Linear Equations</a:t>
            </a:r>
          </a:p>
        </p:txBody>
      </p:sp>
      <p:sp>
        <p:nvSpPr>
          <p:cNvPr id="3" name="Content Placeholder 2"/>
          <p:cNvSpPr>
            <a:spLocks noGrp="1"/>
          </p:cNvSpPr>
          <p:nvPr>
            <p:ph idx="1"/>
          </p:nvPr>
        </p:nvSpPr>
        <p:spPr/>
        <p:txBody>
          <a:bodyPr/>
          <a:lstStyle/>
          <a:p>
            <a:r>
              <a:t>2. Multiply both sides of the equation by the inverse of matrix \(A\): \(A^{-1}AX = A^{-1}B\).</a:t>
            </a:r>
          </a:p>
          <a:p/>
          <a:p/>
        </p:txBody>
      </p:sp>
    </p:spTree>
  </p:cSld>
  <p:clrMapOvr>
    <a:masterClrMapping/>
  </p:clrMapOvr>
</p:sld>
</file>

<file path=ppt/slides/slide6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Using Matrix Operations to Solve Linear Equations</a:t>
            </a:r>
          </a:p>
        </p:txBody>
      </p:sp>
      <p:sp>
        <p:nvSpPr>
          <p:cNvPr id="3" name="Content Placeholder 2"/>
          <p:cNvSpPr>
            <a:spLocks noGrp="1"/>
          </p:cNvSpPr>
          <p:nvPr>
            <p:ph idx="1"/>
          </p:nvPr>
        </p:nvSpPr>
        <p:spPr/>
        <p:txBody>
          <a:bodyPr/>
          <a:lstStyle/>
          <a:p>
            <a:r>
              <a:t>3. Simplify to get the solution: Since \(A^{-1}A\) is the identity matrix, we get \(X = A^{-1}B\), which gives us the values of the variables \(x_1, x_2, \ldots, x_n\).</a:t>
            </a:r>
          </a:p>
          <a:p/>
          <a:p/>
        </p:txBody>
      </p:sp>
    </p:spTree>
  </p:cSld>
  <p:clrMapOvr>
    <a:masterClrMapping/>
  </p:clrMapOvr>
</p:sld>
</file>

<file path=ppt/slides/slide6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Using Matrix Operations to Solve Linear Equations</a:t>
            </a:r>
          </a:p>
        </p:txBody>
      </p:sp>
      <p:sp>
        <p:nvSpPr>
          <p:cNvPr id="3" name="Content Placeholder 2"/>
          <p:cNvSpPr>
            <a:spLocks noGrp="1"/>
          </p:cNvSpPr>
          <p:nvPr>
            <p:ph idx="1"/>
          </p:nvPr>
        </p:nvSpPr>
        <p:spPr/>
        <p:txBody>
          <a:bodyPr/>
          <a:lstStyle/>
          <a:p>
            <a:r>
              <a:t>Alternatively, we can also use Gaussian elimination or LU decomposition methods to solve the system of equations represented as a matrix.</a:t>
            </a:r>
          </a:p>
          <a:p/>
          <a:p/>
        </p:txBody>
      </p:sp>
    </p:spTree>
  </p:cSld>
  <p:clrMapOvr>
    <a:masterClrMapping/>
  </p:clrMapOvr>
</p:sld>
</file>

<file path=ppt/slides/slide6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Using Matrix Operations to Solve Linear Equations</a:t>
            </a:r>
          </a:p>
        </p:txBody>
      </p:sp>
      <p:sp>
        <p:nvSpPr>
          <p:cNvPr id="3" name="Content Placeholder 2"/>
          <p:cNvSpPr>
            <a:spLocks noGrp="1"/>
          </p:cNvSpPr>
          <p:nvPr>
            <p:ph idx="1"/>
          </p:nvPr>
        </p:nvSpPr>
        <p:spPr/>
        <p:txBody>
          <a:bodyPr/>
          <a:lstStyle/>
          <a:p>
            <a:r>
              <a:t>Using matrix operations to solve linear equations has several advantages, such as handling systems with large numbers of equations and variables efficiently and accurately. It also allows for computational implementations that are well-suited for numerical analysis and computer programming.</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r>
              <a:t>3. **Graph Theory**: Matrices are used to represent graphs in graph theory. Adjacency matrices and incidence matrices are common examples. These matrices help in analyzing the properties of graphs and solving graph-related problems efficiently.</a:t>
            </a:r>
          </a:p>
          <a:p/>
        </p:txBody>
      </p:sp>
    </p:spTree>
  </p:cSld>
  <p:clrMapOvr>
    <a:masterClrMapping/>
  </p:clrMapOvr>
</p:sld>
</file>

<file path=ppt/slides/slide6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Using Matrix Operations to Solve Linear Equations</a:t>
            </a:r>
          </a:p>
        </p:txBody>
      </p:sp>
      <p:sp>
        <p:nvSpPr>
          <p:cNvPr id="3" name="Content Placeholder 2"/>
          <p:cNvSpPr>
            <a:spLocks noGrp="1"/>
          </p:cNvSpPr>
          <p:nvPr>
            <p:ph idx="1"/>
          </p:nvPr>
        </p:nvSpPr>
        <p:spPr/>
        <p:txBody>
          <a:bodyPr/>
          <a:lstStyle/>
          <a:p/>
          <a:p/>
        </p:txBody>
      </p:sp>
    </p:spTree>
  </p:cSld>
  <p:clrMapOvr>
    <a:masterClrMapping/>
  </p:clrMapOvr>
</p:sld>
</file>

<file path=ppt/slides/slide6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Using Matrix Operations to Solve Linear Equations</a:t>
            </a:r>
          </a:p>
        </p:txBody>
      </p:sp>
      <p:sp>
        <p:nvSpPr>
          <p:cNvPr id="3" name="Content Placeholder 2"/>
          <p:cNvSpPr>
            <a:spLocks noGrp="1"/>
          </p:cNvSpPr>
          <p:nvPr>
            <p:ph idx="1"/>
          </p:nvPr>
        </p:nvSpPr>
        <p:spPr/>
        <p:txBody>
          <a:bodyPr/>
          <a:lstStyle/>
          <a:p>
            <a:r>
              <a:t>Overall, utilizing matrix operations to solve linear equations provides a systematic and methodical approach to finding solutions to systems of equations in a way that is both mathematically elegant and computationally efficient.</a:t>
            </a:r>
          </a:p>
          <a:p/>
        </p:txBody>
      </p:sp>
    </p:spTree>
  </p:cSld>
  <p:clrMapOvr>
    <a:masterClrMapping/>
  </p:clrMapOvr>
</p:sld>
</file>

<file path=ppt/slides/slide6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6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Solving linear equations using matrix operations is a powerful technique that can simplify and streamline the process of solving systems of equations. In this method, we represent the system of linear equations as matrices and use matrix operations to find the solutions.</a:t>
            </a:r>
          </a:p>
          <a:p/>
        </p:txBody>
      </p:sp>
    </p:spTree>
  </p:cSld>
  <p:clrMapOvr>
    <a:masterClrMapping/>
  </p:clrMapOvr>
</p:sld>
</file>

<file path=ppt/slides/slide6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To explain this method in detail, let's consider a system of linear equations with \(n\) variables:</a:t>
            </a:r>
          </a:p>
          <a:p/>
          <a:p>
            <a:r>
              <a:t>\[a_{11}x_1 + a_{12}x_2 + \ldots + a_{1n}x_n = b_1\]</a:t>
            </a:r>
          </a:p>
          <a:p/>
        </p:txBody>
      </p:sp>
    </p:spTree>
  </p:cSld>
  <p:clrMapOvr>
    <a:masterClrMapping/>
  </p:clrMapOvr>
</p:sld>
</file>

<file path=ppt/slides/slide6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\[a_{21}x_1 + a_{22}x_2 + \ldots + a_{2n}x_n = b_2\]</a:t>
            </a:r>
          </a:p>
          <a:p>
            <a:r>
              <a:t>\[ \vdots \]</a:t>
            </a:r>
          </a:p>
          <a:p>
            <a:r>
              <a:t>\[a_{m1}x_1 + a_{m2}x_2 + \ldots + a_{mn}x_n = b_m\]</a:t>
            </a:r>
          </a:p>
          <a:p/>
          <a:p>
            <a:r>
              <a:t>This system of equations can be represented in matrix form as:</a:t>
            </a:r>
          </a:p>
          <a:p/>
          <a:p>
            <a:r>
              <a:t>\[AX = B\]</a:t>
            </a:r>
          </a:p>
          <a:p/>
          <a:p/>
        </p:txBody>
      </p:sp>
    </p:spTree>
  </p:cSld>
  <p:clrMapOvr>
    <a:masterClrMapping/>
  </p:clrMapOvr>
</p:sld>
</file>

<file path=ppt/slides/slide6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where:</a:t>
            </a:r>
          </a:p>
          <a:p>
            <a:r>
              <a:t>- \(A\) is an \(m \times n\) matrix of coefficients of the variables.</a:t>
            </a:r>
          </a:p>
          <a:p>
            <a:r>
              <a:t>- \(X\) is the column matrix of variables, \(X = \begin{bmatrix} x_1 \\ x_2 \\ \ldots \\ x_n \end{bmatrix}\).</a:t>
            </a:r>
          </a:p>
          <a:p/>
        </p:txBody>
      </p:sp>
    </p:spTree>
  </p:cSld>
  <p:clrMapOvr>
    <a:masterClrMapping/>
  </p:clrMapOvr>
</p:sld>
</file>

<file path=ppt/slides/slide6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\(B\) is the column matrix of constants on the right-hand side of the equations.</a:t>
            </a:r>
          </a:p>
          <a:p/>
          <a:p>
            <a:r>
              <a:t>To solve this system of equations using matrix operations, we can perform the following steps:</a:t>
            </a:r>
          </a:p>
          <a:p/>
          <a:p/>
        </p:txBody>
      </p:sp>
    </p:spTree>
  </p:cSld>
  <p:clrMapOvr>
    <a:masterClrMapping/>
  </p:clrMapOvr>
</p:sld>
</file>

<file path=ppt/slides/slide6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Find the inverse of matrix \(A\): If the matrix \(A\) is invertible (i.e., has a non-zero determinant), we can find its inverse \(A^{-1}\).</a:t>
            </a:r>
          </a:p>
          <a:p/>
          <a:p/>
        </p:txBody>
      </p:sp>
    </p:spTree>
  </p:cSld>
  <p:clrMapOvr>
    <a:masterClrMapping/>
  </p:clrMapOvr>
</p:sld>
</file>

<file path=ppt/slides/slide6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Multiply both sides of the equation by the inverse of matrix \(A\): \(A^{-1}AX = A^{-1}B\).</a:t>
            </a:r>
          </a:p>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6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Simplify to get the solution: Since \(A^{-1}A\) is the identity matrix, we get \(X = A^{-1}B\), which gives us the values of the variables \(x_1, x_2, \ldots, x_n\).</a:t>
            </a:r>
          </a:p>
          <a:p/>
          <a:p/>
        </p:txBody>
      </p:sp>
    </p:spTree>
  </p:cSld>
  <p:clrMapOvr>
    <a:masterClrMapping/>
  </p:clrMapOvr>
</p:sld>
</file>

<file path=ppt/slides/slide6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Alternatively, we can also use Gaussian elimination or LU decomposition methods to solve the system of equations represented as a matrix.</a:t>
            </a:r>
          </a:p>
          <a:p/>
          <a:p/>
        </p:txBody>
      </p:sp>
    </p:spTree>
  </p:cSld>
  <p:clrMapOvr>
    <a:masterClrMapping/>
  </p:clrMapOvr>
</p:sld>
</file>

<file path=ppt/slides/slide6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Using matrix operations to solve linear equations has several advantages, such as handling systems with large numbers of equations and variables efficiently and accurately. It also allows for computational implementations that are well-suited for numerical analysis and computer programming.</a:t>
            </a:r>
          </a:p>
          <a:p/>
        </p:txBody>
      </p:sp>
    </p:spTree>
  </p:cSld>
  <p:clrMapOvr>
    <a:masterClrMapping/>
  </p:clrMapOvr>
</p:sld>
</file>

<file path=ppt/slides/slide6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6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Overall, utilizing matrix operations to solve linear equations provides a systematic and methodical approach to finding solutions to systems of equations in a way that is both mathematically elegant and computationally efficient.</a:t>
            </a:r>
          </a:p>
          <a:p/>
        </p:txBody>
      </p:sp>
    </p:spTree>
  </p:cSld>
  <p:clrMapOvr>
    <a:masterClrMapping/>
  </p:clrMapOvr>
</p:sld>
</file>

<file path=ppt/slides/slide6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p:txBody>
      </p:sp>
    </p:spTree>
  </p:cSld>
  <p:clrMapOvr>
    <a:masterClrMapping/>
  </p:clrMapOvr>
</p:sld>
</file>

<file path=ppt/slides/slide6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Eigenvalues and eigenvectors are fundamental concepts in linear algebra that play a crucial role in various mathematical and scientific fields. They are used to analyze and study linear transformations, such as matrices, and are essential in solving systems of linear equations, differential equations, and optimization problems.</a:t>
            </a:r>
          </a:p>
          <a:p/>
        </p:txBody>
      </p:sp>
    </p:spTree>
  </p:cSld>
  <p:clrMapOvr>
    <a:masterClrMapping/>
  </p:clrMapOvr>
</p:sld>
</file>

<file path=ppt/slides/slide6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p>
            <a:r>
              <a:t>1. **Eigenvalues**:</a:t>
            </a:r>
          </a:p>
          <a:p/>
        </p:txBody>
      </p:sp>
    </p:spTree>
  </p:cSld>
  <p:clrMapOvr>
    <a:masterClrMapping/>
  </p:clrMapOvr>
</p:sld>
</file>

<file path=ppt/slides/slide6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    - An eigenvalue of a square matrix A is a scalar λ such that when multiplied by a corresponding eigenvector v, the result is equal to the matrix A multiplied by the same eigenvector: Av = λv.</a:t>
            </a:r>
          </a:p>
          <a:p/>
        </p:txBody>
      </p:sp>
    </p:spTree>
  </p:cSld>
  <p:clrMapOvr>
    <a:masterClrMapping/>
  </p:clrMapOvr>
</p:sld>
</file>

<file path=ppt/slides/slide6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    - Eigenvalues represent how the corresponding eigenvectors are scaled by the linear transformation defined by the matrix.</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r>
              <a:t>4. **Markov Chains**: Matrices play a crucial role in modeling and analyzing Markov chains, which are stochastic processes that transition between different states with specific probabilities. Transition matrices are used to study the behavior of Markov chains over time.</a:t>
            </a:r>
          </a:p>
          <a:p/>
        </p:txBody>
      </p:sp>
    </p:spTree>
  </p:cSld>
  <p:clrMapOvr>
    <a:masterClrMapping/>
  </p:clrMapOvr>
</p:sld>
</file>

<file path=ppt/slides/slide6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    - Eigenvalues are often denoted by the Greek letter lambda (λ) and can be real or complex numbers.</a:t>
            </a:r>
          </a:p>
          <a:p/>
        </p:txBody>
      </p:sp>
    </p:spTree>
  </p:cSld>
  <p:clrMapOvr>
    <a:masterClrMapping/>
  </p:clrMapOvr>
</p:sld>
</file>

<file path=ppt/slides/slide6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    - Eigenvalues can be found by solving the characteristic equation det(A - λI) = 0, where A is the square matrix, λ is the eigenvalue, and I is the identity matrix.</a:t>
            </a:r>
          </a:p>
          <a:p/>
        </p:txBody>
      </p:sp>
    </p:spTree>
  </p:cSld>
  <p:clrMapOvr>
    <a:masterClrMapping/>
  </p:clrMapOvr>
</p:sld>
</file>

<file path=ppt/slides/slide6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    - The characteristic equation will result in polynomial equations whose roots are the eigenvalues of the matrix.</a:t>
            </a:r>
          </a:p>
          <a:p>
            <a:r>
              <a:t>    </a:t>
            </a:r>
          </a:p>
          <a:p>
            <a:r>
              <a:t>2. **Eigenvectors**:</a:t>
            </a:r>
          </a:p>
          <a:p/>
        </p:txBody>
      </p:sp>
    </p:spTree>
  </p:cSld>
  <p:clrMapOvr>
    <a:masterClrMapping/>
  </p:clrMapOvr>
</p:sld>
</file>

<file path=ppt/slides/slide6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    - An eigenvector of a square matrix A corresponding to an eigenvalue λ is a non-zero vector v that, when multiplied by the matrix A, results in a scalar multiple of itself: Av = λv.</a:t>
            </a:r>
          </a:p>
          <a:p/>
        </p:txBody>
      </p:sp>
    </p:spTree>
  </p:cSld>
  <p:clrMapOvr>
    <a:masterClrMapping/>
  </p:clrMapOvr>
</p:sld>
</file>

<file path=ppt/slides/slide6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    - Eigenvectors represent the directions along which linear transformations defined by the matrix do not change the direction, only the scale.</a:t>
            </a:r>
          </a:p>
          <a:p/>
        </p:txBody>
      </p:sp>
    </p:spTree>
  </p:cSld>
  <p:clrMapOvr>
    <a:masterClrMapping/>
  </p:clrMapOvr>
</p:sld>
</file>

<file path=ppt/slides/slide6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    - Eigenvectors are determined up to a scalar multiple, meaning any non-zero scalar multiple of an eigenvector is also an eigenvector.</a:t>
            </a:r>
          </a:p>
          <a:p/>
        </p:txBody>
      </p:sp>
    </p:spTree>
  </p:cSld>
  <p:clrMapOvr>
    <a:masterClrMapping/>
  </p:clrMapOvr>
</p:sld>
</file>

<file path=ppt/slides/slide6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    - Eigenvectors are linearly independent, which means a matrix can have at most n linearly independent eigenvectors, where n is the dimension of the matrix.</a:t>
            </a:r>
          </a:p>
          <a:p>
            <a:r>
              <a:t>    </a:t>
            </a:r>
          </a:p>
          <a:p>
            <a:r>
              <a:t>3. **Applications**:</a:t>
            </a:r>
          </a:p>
          <a:p/>
        </p:txBody>
      </p:sp>
    </p:spTree>
  </p:cSld>
  <p:clrMapOvr>
    <a:masterClrMapping/>
  </p:clrMapOvr>
</p:sld>
</file>

<file path=ppt/slides/slide6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    - Eigenvalues and eigenvectors are extensively used in data analysis, image processing, quantum mechanics, structural engineering, control systems, and many other fields.</a:t>
            </a:r>
          </a:p>
          <a:p/>
        </p:txBody>
      </p:sp>
    </p:spTree>
  </p:cSld>
  <p:clrMapOvr>
    <a:masterClrMapping/>
  </p:clrMapOvr>
</p:sld>
</file>

<file path=ppt/slides/slide6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    - In data analysis, they are used in principal component analysis (PCA) to reduce the dimensionality of data and identify patterns.</a:t>
            </a:r>
          </a:p>
          <a:p/>
        </p:txBody>
      </p:sp>
    </p:spTree>
  </p:cSld>
  <p:clrMapOvr>
    <a:masterClrMapping/>
  </p:clrMapOvr>
</p:sld>
</file>

<file path=ppt/slides/slide6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    - In quantum mechanics, eigenvalues correspond to energy levels of systems, and eigenvectors represent the states of the system.</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6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    - In image processing, eigenvectors can be used to compress and reconstruct images efficiently.</a:t>
            </a:r>
          </a:p>
          <a:p>
            <a:r>
              <a:t>    </a:t>
            </a:r>
          </a:p>
          <a:p/>
        </p:txBody>
      </p:sp>
    </p:spTree>
  </p:cSld>
  <p:clrMapOvr>
    <a:masterClrMapping/>
  </p:clrMapOvr>
</p:sld>
</file>

<file path=ppt/slides/slide6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Eigenvalues and Eigenvectors</a:t>
            </a:r>
          </a:p>
        </p:txBody>
      </p:sp>
      <p:sp>
        <p:nvSpPr>
          <p:cNvPr id="3" name="Content Placeholder 2"/>
          <p:cNvSpPr>
            <a:spLocks noGrp="1"/>
          </p:cNvSpPr>
          <p:nvPr>
            <p:ph idx="1"/>
          </p:nvPr>
        </p:nvSpPr>
        <p:spPr/>
        <p:txBody>
          <a:bodyPr/>
          <a:lstStyle/>
          <a:p>
            <a:r>
              <a:t>Understanding eigenvalues and eigenvectors is crucial for solving a wide range of mathematical problems, performing transformations on data, and analyzing the behavior of linear systems. They provide valuable insights into the properties of matrices and are powerful tools in various mathematical and scientific applications.</a:t>
            </a:r>
          </a:p>
          <a:p/>
        </p:txBody>
      </p:sp>
    </p:spTree>
  </p:cSld>
  <p:clrMapOvr>
    <a:masterClrMapping/>
  </p:clrMapOvr>
</p:sld>
</file>

<file path=ppt/slides/slide6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Eigenvalues and Eigenvectors</a:t>
            </a:r>
          </a:p>
        </p:txBody>
      </p:sp>
      <p:sp>
        <p:nvSpPr>
          <p:cNvPr id="3" name="Content Placeholder 2"/>
          <p:cNvSpPr>
            <a:spLocks noGrp="1"/>
          </p:cNvSpPr>
          <p:nvPr>
            <p:ph idx="1"/>
          </p:nvPr>
        </p:nvSpPr>
        <p:spPr/>
        <p:txBody>
          <a:bodyPr/>
          <a:lstStyle/>
          <a:p/>
        </p:txBody>
      </p:sp>
    </p:spTree>
  </p:cSld>
  <p:clrMapOvr>
    <a:masterClrMapping/>
  </p:clrMapOvr>
</p:sld>
</file>

<file path=ppt/slides/slide6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Eigenvalues and Eigenvectors</a:t>
            </a:r>
          </a:p>
        </p:txBody>
      </p:sp>
      <p:sp>
        <p:nvSpPr>
          <p:cNvPr id="3" name="Content Placeholder 2"/>
          <p:cNvSpPr>
            <a:spLocks noGrp="1"/>
          </p:cNvSpPr>
          <p:nvPr>
            <p:ph idx="1"/>
          </p:nvPr>
        </p:nvSpPr>
        <p:spPr/>
        <p:txBody>
          <a:bodyPr/>
          <a:lstStyle/>
          <a:p>
            <a:r>
              <a:t>Eigenvalues and eigenvectors are fundamental concepts in linear algebra that play a crucial role in various applications, such as quantum mechanics, data analysis, image processing, and computer graphics. </a:t>
            </a:r>
          </a:p>
          <a:p/>
        </p:txBody>
      </p:sp>
    </p:spTree>
  </p:cSld>
  <p:clrMapOvr>
    <a:masterClrMapping/>
  </p:clrMapOvr>
</p:sld>
</file>

<file path=ppt/slides/slide6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Eigenvalues and Eigenvectors</a:t>
            </a:r>
          </a:p>
        </p:txBody>
      </p:sp>
      <p:sp>
        <p:nvSpPr>
          <p:cNvPr id="3" name="Content Placeholder 2"/>
          <p:cNvSpPr>
            <a:spLocks noGrp="1"/>
          </p:cNvSpPr>
          <p:nvPr>
            <p:ph idx="1"/>
          </p:nvPr>
        </p:nvSpPr>
        <p:spPr/>
        <p:txBody>
          <a:bodyPr/>
          <a:lstStyle/>
          <a:p/>
          <a:p>
            <a:r>
              <a:t>**Eigenvalues:**</a:t>
            </a:r>
          </a:p>
          <a:p/>
        </p:txBody>
      </p:sp>
    </p:spTree>
  </p:cSld>
  <p:clrMapOvr>
    <a:masterClrMapping/>
  </p:clrMapOvr>
</p:sld>
</file>

<file path=ppt/slides/slide6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Eigenvalues and Eigenvectors</a:t>
            </a:r>
          </a:p>
        </p:txBody>
      </p:sp>
      <p:sp>
        <p:nvSpPr>
          <p:cNvPr id="3" name="Content Placeholder 2"/>
          <p:cNvSpPr>
            <a:spLocks noGrp="1"/>
          </p:cNvSpPr>
          <p:nvPr>
            <p:ph idx="1"/>
          </p:nvPr>
        </p:nvSpPr>
        <p:spPr/>
        <p:txBody>
          <a:bodyPr/>
          <a:lstStyle/>
          <a:p>
            <a:r>
              <a:t>Eigenvalues are a set of scalar values associated with a square matrix that characterize how a linear transformation represented by the matrix affects certain directions in a vector space. In simpler terms, eigenvalues tell us how much a vector is stretched or compressed when it is multiplied by a matrix.</a:t>
            </a:r>
          </a:p>
          <a:p/>
        </p:txBody>
      </p:sp>
    </p:spTree>
  </p:cSld>
  <p:clrMapOvr>
    <a:masterClrMapping/>
  </p:clrMapOvr>
</p:sld>
</file>

<file path=ppt/slides/slide6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Eigenvalues and Eigenvectors</a:t>
            </a:r>
          </a:p>
        </p:txBody>
      </p:sp>
      <p:sp>
        <p:nvSpPr>
          <p:cNvPr id="3" name="Content Placeholder 2"/>
          <p:cNvSpPr>
            <a:spLocks noGrp="1"/>
          </p:cNvSpPr>
          <p:nvPr>
            <p:ph idx="1"/>
          </p:nvPr>
        </p:nvSpPr>
        <p:spPr/>
        <p:txBody>
          <a:bodyPr/>
          <a:lstStyle/>
          <a:p/>
          <a:p>
            <a:r>
              <a:t>Given a square matrix A, an eigenvalue (λ) is a scalar value that satisfies the equation:</a:t>
            </a:r>
          </a:p>
          <a:p>
            <a:r>
              <a:t>\[ A \mathbf{v} = \lambda \mathbf{v} \]</a:t>
            </a:r>
          </a:p>
          <a:p/>
        </p:txBody>
      </p:sp>
    </p:spTree>
  </p:cSld>
  <p:clrMapOvr>
    <a:masterClrMapping/>
  </p:clrMapOvr>
</p:sld>
</file>

<file path=ppt/slides/slide6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Eigenvalues and Eigenvectors</a:t>
            </a:r>
          </a:p>
        </p:txBody>
      </p:sp>
      <p:sp>
        <p:nvSpPr>
          <p:cNvPr id="3" name="Content Placeholder 2"/>
          <p:cNvSpPr>
            <a:spLocks noGrp="1"/>
          </p:cNvSpPr>
          <p:nvPr>
            <p:ph idx="1"/>
          </p:nvPr>
        </p:nvSpPr>
        <p:spPr/>
        <p:txBody>
          <a:bodyPr/>
          <a:lstStyle/>
          <a:p>
            <a:r>
              <a:t>where \(\mathbf{v}\) is a non-zero vector in the vector space, called an eigenvector corresponding to the eigenvalue λ.</a:t>
            </a:r>
          </a:p>
          <a:p/>
          <a:p>
            <a:r>
              <a:t>**Eigenvectors:**</a:t>
            </a:r>
          </a:p>
          <a:p/>
        </p:txBody>
      </p:sp>
    </p:spTree>
  </p:cSld>
  <p:clrMapOvr>
    <a:masterClrMapping/>
  </p:clrMapOvr>
</p:sld>
</file>

<file path=ppt/slides/slide6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Eigenvalues and Eigenvectors</a:t>
            </a:r>
          </a:p>
        </p:txBody>
      </p:sp>
      <p:sp>
        <p:nvSpPr>
          <p:cNvPr id="3" name="Content Placeholder 2"/>
          <p:cNvSpPr>
            <a:spLocks noGrp="1"/>
          </p:cNvSpPr>
          <p:nvPr>
            <p:ph idx="1"/>
          </p:nvPr>
        </p:nvSpPr>
        <p:spPr/>
        <p:txBody>
          <a:bodyPr/>
          <a:lstStyle/>
          <a:p>
            <a:r>
              <a:t>Eigenvectors are non-zero vectors that do not change their direction when multiplied by a matrix, except for a possible stretching or compression. Each eigenvalue λ corresponds to a set of eigenvectors (possibly infinite), which form a subspace of the vector space.</a:t>
            </a:r>
          </a:p>
          <a:p/>
        </p:txBody>
      </p:sp>
    </p:spTree>
  </p:cSld>
  <p:clrMapOvr>
    <a:masterClrMapping/>
  </p:clrMapOvr>
</p:sld>
</file>

<file path=ppt/slides/slide6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Eigenvalues and Eigenvectors</a:t>
            </a:r>
          </a:p>
        </p:txBody>
      </p:sp>
      <p:sp>
        <p:nvSpPr>
          <p:cNvPr id="3" name="Content Placeholder 2"/>
          <p:cNvSpPr>
            <a:spLocks noGrp="1"/>
          </p:cNvSpPr>
          <p:nvPr>
            <p:ph idx="1"/>
          </p:nvPr>
        </p:nvSpPr>
        <p:spPr/>
        <p:txBody>
          <a:bodyPr/>
          <a:lstStyle/>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r>
              <a:t>5. **Optimization and Linear Programming**: Matrices are essential in formulating and solving optimization problems in linear programming. The objective function and constraints of the problem can be represented in matrix form to find the optimal solution efficiently.</a:t>
            </a:r>
          </a:p>
          <a:p/>
        </p:txBody>
      </p:sp>
    </p:spTree>
  </p:cSld>
  <p:clrMapOvr>
    <a:masterClrMapping/>
  </p:clrMapOvr>
</p:sld>
</file>

<file path=ppt/slides/slide6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Eigenvalues and Eigenvectors</a:t>
            </a:r>
          </a:p>
        </p:txBody>
      </p:sp>
      <p:sp>
        <p:nvSpPr>
          <p:cNvPr id="3" name="Content Placeholder 2"/>
          <p:cNvSpPr>
            <a:spLocks noGrp="1"/>
          </p:cNvSpPr>
          <p:nvPr>
            <p:ph idx="1"/>
          </p:nvPr>
        </p:nvSpPr>
        <p:spPr/>
        <p:txBody>
          <a:bodyPr/>
          <a:lstStyle/>
          <a:p>
            <a:r>
              <a:t>An eigenvector \(\mathbf{v}\) corresponding to an eigenvalue λ satisfies the equation mentioned above. Eigenvectors are used to describe patterns of behavior in a system represented by a matrix. They are particularly useful in solving systems of linear differential equations, finding principal components in data analysis, and transforming coordinates in computer graphics.</a:t>
            </a:r>
          </a:p>
          <a:p/>
        </p:txBody>
      </p:sp>
    </p:spTree>
  </p:cSld>
  <p:clrMapOvr>
    <a:masterClrMapping/>
  </p:clrMapOvr>
</p:sld>
</file>

<file path=ppt/slides/slide6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Eigenvalues and Eigenvectors</a:t>
            </a:r>
          </a:p>
        </p:txBody>
      </p:sp>
      <p:sp>
        <p:nvSpPr>
          <p:cNvPr id="3" name="Content Placeholder 2"/>
          <p:cNvSpPr>
            <a:spLocks noGrp="1"/>
          </p:cNvSpPr>
          <p:nvPr>
            <p:ph idx="1"/>
          </p:nvPr>
        </p:nvSpPr>
        <p:spPr/>
        <p:txBody>
          <a:bodyPr/>
          <a:lstStyle/>
          <a:p/>
          <a:p/>
        </p:txBody>
      </p:sp>
    </p:spTree>
  </p:cSld>
  <p:clrMapOvr>
    <a:masterClrMapping/>
  </p:clrMapOvr>
</p:sld>
</file>

<file path=ppt/slides/slide6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Eigenvalues and Eigenvectors</a:t>
            </a:r>
          </a:p>
        </p:txBody>
      </p:sp>
      <p:sp>
        <p:nvSpPr>
          <p:cNvPr id="3" name="Content Placeholder 2"/>
          <p:cNvSpPr>
            <a:spLocks noGrp="1"/>
          </p:cNvSpPr>
          <p:nvPr>
            <p:ph idx="1"/>
          </p:nvPr>
        </p:nvSpPr>
        <p:spPr/>
        <p:txBody>
          <a:bodyPr/>
          <a:lstStyle/>
          <a:p>
            <a:r>
              <a:t>In summary, eigenvalues and eigenvectors provide insights into the behavior and structure of linear transformations represented by matrices. They are essential in understanding the characteristics of systems governed by matrices and have widespread applications in diverse fields.</a:t>
            </a:r>
          </a:p>
          <a:p/>
        </p:txBody>
      </p:sp>
    </p:spTree>
  </p:cSld>
  <p:clrMapOvr>
    <a:masterClrMapping/>
  </p:clrMapOvr>
</p:sld>
</file>

<file path=ppt/slides/slide6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Eigenvalues and Eigenvectors</a:t>
            </a:r>
          </a:p>
        </p:txBody>
      </p:sp>
      <p:sp>
        <p:nvSpPr>
          <p:cNvPr id="3" name="Content Placeholder 2"/>
          <p:cNvSpPr>
            <a:spLocks noGrp="1"/>
          </p:cNvSpPr>
          <p:nvPr>
            <p:ph idx="1"/>
          </p:nvPr>
        </p:nvSpPr>
        <p:spPr/>
        <p:txBody>
          <a:bodyPr/>
          <a:lstStyle/>
          <a:p/>
        </p:txBody>
      </p:sp>
    </p:spTree>
  </p:cSld>
  <p:clrMapOvr>
    <a:masterClrMapping/>
  </p:clrMapOvr>
</p:sld>
</file>

<file path=ppt/slides/slide6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Eigenvalues and Eigenvectors</a:t>
            </a:r>
          </a:p>
        </p:txBody>
      </p:sp>
      <p:sp>
        <p:nvSpPr>
          <p:cNvPr id="3" name="Content Placeholder 2"/>
          <p:cNvSpPr>
            <a:spLocks noGrp="1"/>
          </p:cNvSpPr>
          <p:nvPr>
            <p:ph idx="1"/>
          </p:nvPr>
        </p:nvSpPr>
        <p:spPr/>
        <p:txBody>
          <a:bodyPr/>
          <a:lstStyle/>
          <a:p>
            <a:r>
              <a:t>Finding eigenvalues and eigenvectors is a fundamental concept in linear algebra that plays a crucial role in various fields such as physics, engineering, computer science, and many more. Eigenvalues and eigenvectors are associated with square matrices and represent important properties of the transformation defined by the matrix.</a:t>
            </a:r>
          </a:p>
          <a:p/>
        </p:txBody>
      </p:sp>
    </p:spTree>
  </p:cSld>
  <p:clrMapOvr>
    <a:masterClrMapping/>
  </p:clrMapOvr>
</p:sld>
</file>

<file path=ppt/slides/slide6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Eigenvalues and Eigenvectors</a:t>
            </a:r>
          </a:p>
        </p:txBody>
      </p:sp>
      <p:sp>
        <p:nvSpPr>
          <p:cNvPr id="3" name="Content Placeholder 2"/>
          <p:cNvSpPr>
            <a:spLocks noGrp="1"/>
          </p:cNvSpPr>
          <p:nvPr>
            <p:ph idx="1"/>
          </p:nvPr>
        </p:nvSpPr>
        <p:spPr/>
        <p:txBody>
          <a:bodyPr/>
          <a:lstStyle/>
          <a:p/>
          <a:p>
            <a:r>
              <a:t>**Eigenvalues:** </a:t>
            </a:r>
          </a:p>
          <a:p/>
        </p:txBody>
      </p:sp>
    </p:spTree>
  </p:cSld>
  <p:clrMapOvr>
    <a:masterClrMapping/>
  </p:clrMapOvr>
</p:sld>
</file>

<file path=ppt/slides/slide6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Eigenvalues and Eigenvectors</a:t>
            </a:r>
          </a:p>
        </p:txBody>
      </p:sp>
      <p:sp>
        <p:nvSpPr>
          <p:cNvPr id="3" name="Content Placeholder 2"/>
          <p:cNvSpPr>
            <a:spLocks noGrp="1"/>
          </p:cNvSpPr>
          <p:nvPr>
            <p:ph idx="1"/>
          </p:nvPr>
        </p:nvSpPr>
        <p:spPr/>
        <p:txBody>
          <a:bodyPr/>
          <a:lstStyle/>
          <a:p>
            <a:r>
              <a:t>An eigenvalue of a square matrix A is a scalar λ such that when A is multiplied by a corresponding eigenvector v, the result is a scalar multiple of v. Mathematically, it can be represented as:</a:t>
            </a:r>
          </a:p>
          <a:p/>
          <a:p/>
        </p:txBody>
      </p:sp>
    </p:spTree>
  </p:cSld>
  <p:clrMapOvr>
    <a:masterClrMapping/>
  </p:clrMapOvr>
</p:sld>
</file>

<file path=ppt/slides/slide6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Eigenvalues and Eigenvectors</a:t>
            </a:r>
          </a:p>
        </p:txBody>
      </p:sp>
      <p:sp>
        <p:nvSpPr>
          <p:cNvPr id="3" name="Content Placeholder 2"/>
          <p:cNvSpPr>
            <a:spLocks noGrp="1"/>
          </p:cNvSpPr>
          <p:nvPr>
            <p:ph idx="1"/>
          </p:nvPr>
        </p:nvSpPr>
        <p:spPr/>
        <p:txBody>
          <a:bodyPr/>
          <a:lstStyle/>
          <a:p>
            <a:r>
              <a:t>A * v = λ * v</a:t>
            </a:r>
          </a:p>
          <a:p/>
          <a:p>
            <a:r>
              <a:t>where:</a:t>
            </a:r>
          </a:p>
          <a:p>
            <a:r>
              <a:t>- A is a square matrix</a:t>
            </a:r>
          </a:p>
          <a:p>
            <a:r>
              <a:t>- v is a non-zero vector called an eigenvector</a:t>
            </a:r>
          </a:p>
          <a:p>
            <a:r>
              <a:t>- λ is the eigenvalue associated with the eigenvector v</a:t>
            </a:r>
          </a:p>
          <a:p/>
          <a:p/>
        </p:txBody>
      </p:sp>
    </p:spTree>
  </p:cSld>
  <p:clrMapOvr>
    <a:masterClrMapping/>
  </p:clrMapOvr>
</p:sld>
</file>

<file path=ppt/slides/slide6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Eigenvalues and Eigenvectors</a:t>
            </a:r>
          </a:p>
        </p:txBody>
      </p:sp>
      <p:sp>
        <p:nvSpPr>
          <p:cNvPr id="3" name="Content Placeholder 2"/>
          <p:cNvSpPr>
            <a:spLocks noGrp="1"/>
          </p:cNvSpPr>
          <p:nvPr>
            <p:ph idx="1"/>
          </p:nvPr>
        </p:nvSpPr>
        <p:spPr/>
        <p:txBody>
          <a:bodyPr/>
          <a:lstStyle/>
          <a:p>
            <a:r>
              <a:t>To find eigenvalues, we solve the characteristic equation det(A - λI) = 0, where:</a:t>
            </a:r>
          </a:p>
          <a:p>
            <a:r>
              <a:t>- det() denotes the determinant of a matrix</a:t>
            </a:r>
          </a:p>
          <a:p>
            <a:r>
              <a:t>- A is the square matrix</a:t>
            </a:r>
          </a:p>
          <a:p>
            <a:r>
              <a:t>- λ is the eigenvalue we are trying to find</a:t>
            </a:r>
          </a:p>
          <a:p/>
        </p:txBody>
      </p:sp>
    </p:spTree>
  </p:cSld>
  <p:clrMapOvr>
    <a:masterClrMapping/>
  </p:clrMapOvr>
</p:sld>
</file>

<file path=ppt/slides/slide6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Eigenvalues and Eigenvectors</a:t>
            </a:r>
          </a:p>
        </p:txBody>
      </p:sp>
      <p:sp>
        <p:nvSpPr>
          <p:cNvPr id="3" name="Content Placeholder 2"/>
          <p:cNvSpPr>
            <a:spLocks noGrp="1"/>
          </p:cNvSpPr>
          <p:nvPr>
            <p:ph idx="1"/>
          </p:nvPr>
        </p:nvSpPr>
        <p:spPr/>
        <p:txBody>
          <a:bodyPr/>
          <a:lstStyle/>
          <a:p>
            <a:r>
              <a:t>- I is the identity matrix of the same size as A</a:t>
            </a:r>
          </a:p>
          <a:p/>
          <a:p>
            <a:r>
              <a:t>By solving the characteristic equation, we can find the eigenvalues λ1, λ2, ..., λn associated with the matrix A.</a:t>
            </a:r>
          </a:p>
          <a:p/>
          <a:p>
            <a:r>
              <a:t>**Eigenvectors:**</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6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Eigenvalues and Eigenvectors</a:t>
            </a:r>
          </a:p>
        </p:txBody>
      </p:sp>
      <p:sp>
        <p:nvSpPr>
          <p:cNvPr id="3" name="Content Placeholder 2"/>
          <p:cNvSpPr>
            <a:spLocks noGrp="1"/>
          </p:cNvSpPr>
          <p:nvPr>
            <p:ph idx="1"/>
          </p:nvPr>
        </p:nvSpPr>
        <p:spPr/>
        <p:txBody>
          <a:bodyPr/>
          <a:lstStyle/>
          <a:p>
            <a:r>
              <a:t>Once eigenvalues are determined, we can find the corresponding eigenvectors. The eigenvector v associated with an eigenvalue λ satisfies the equation (A - λI) * v = 0, where 0 is the zero vector. Eigenvectors are non-zero vectors that represent the directions along which the linear transformation defined by the matrix A only stretches or compresses.</a:t>
            </a:r>
          </a:p>
          <a:p/>
        </p:txBody>
      </p:sp>
    </p:spTree>
  </p:cSld>
  <p:clrMapOvr>
    <a:masterClrMapping/>
  </p:clrMapOvr>
</p:sld>
</file>

<file path=ppt/slides/slide6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Eigenvalues and Eigenvectors</a:t>
            </a:r>
          </a:p>
        </p:txBody>
      </p:sp>
      <p:sp>
        <p:nvSpPr>
          <p:cNvPr id="3" name="Content Placeholder 2"/>
          <p:cNvSpPr>
            <a:spLocks noGrp="1"/>
          </p:cNvSpPr>
          <p:nvPr>
            <p:ph idx="1"/>
          </p:nvPr>
        </p:nvSpPr>
        <p:spPr/>
        <p:txBody>
          <a:bodyPr/>
          <a:lstStyle/>
          <a:p/>
          <a:p>
            <a:r>
              <a:t>To find eigenvectors, we solve the equation (A - λI) * v = 0 using the eigenvalues obtained earlier. The solutions to this equation will give us the corresponding eigenvectors.</a:t>
            </a:r>
          </a:p>
          <a:p/>
          <a:p/>
        </p:txBody>
      </p:sp>
    </p:spTree>
  </p:cSld>
  <p:clrMapOvr>
    <a:masterClrMapping/>
  </p:clrMapOvr>
</p:sld>
</file>

<file path=ppt/slides/slide6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Eigenvalues and Eigenvectors</a:t>
            </a:r>
          </a:p>
        </p:txBody>
      </p:sp>
      <p:sp>
        <p:nvSpPr>
          <p:cNvPr id="3" name="Content Placeholder 2"/>
          <p:cNvSpPr>
            <a:spLocks noGrp="1"/>
          </p:cNvSpPr>
          <p:nvPr>
            <p:ph idx="1"/>
          </p:nvPr>
        </p:nvSpPr>
        <p:spPr/>
        <p:txBody>
          <a:bodyPr/>
          <a:lstStyle/>
          <a:p>
            <a:r>
              <a:t>**Steps to Find Eigenvalues and Eigenvectors:**</a:t>
            </a:r>
          </a:p>
          <a:p>
            <a:r>
              <a:t>1. Compute the characteristic polynomial of the matrix A by finding det(A - λI).</a:t>
            </a:r>
          </a:p>
          <a:p/>
        </p:txBody>
      </p:sp>
    </p:spTree>
  </p:cSld>
  <p:clrMapOvr>
    <a:masterClrMapping/>
  </p:clrMapOvr>
</p:sld>
</file>

<file path=ppt/slides/slide6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Eigenvalues and Eigenvectors</a:t>
            </a:r>
          </a:p>
        </p:txBody>
      </p:sp>
      <p:sp>
        <p:nvSpPr>
          <p:cNvPr id="3" name="Content Placeholder 2"/>
          <p:cNvSpPr>
            <a:spLocks noGrp="1"/>
          </p:cNvSpPr>
          <p:nvPr>
            <p:ph idx="1"/>
          </p:nvPr>
        </p:nvSpPr>
        <p:spPr/>
        <p:txBody>
          <a:bodyPr/>
          <a:lstStyle/>
          <a:p>
            <a:r>
              <a:t>2. Solve the characteristic polynomial by setting it to zero to find the eigenvalues λ1, λ2, ..., λn.</a:t>
            </a:r>
          </a:p>
          <a:p/>
        </p:txBody>
      </p:sp>
    </p:spTree>
  </p:cSld>
  <p:clrMapOvr>
    <a:masterClrMapping/>
  </p:clrMapOvr>
</p:sld>
</file>

<file path=ppt/slides/slide6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Eigenvalues and Eigenvectors</a:t>
            </a:r>
          </a:p>
        </p:txBody>
      </p:sp>
      <p:sp>
        <p:nvSpPr>
          <p:cNvPr id="3" name="Content Placeholder 2"/>
          <p:cNvSpPr>
            <a:spLocks noGrp="1"/>
          </p:cNvSpPr>
          <p:nvPr>
            <p:ph idx="1"/>
          </p:nvPr>
        </p:nvSpPr>
        <p:spPr/>
        <p:txBody>
          <a:bodyPr/>
          <a:lstStyle/>
          <a:p>
            <a:r>
              <a:t>3. For each eigenvalue λi, solve the equation (A - λiI) * vi = 0 to find the eigenvector vi associated with that eigenvalue.</a:t>
            </a:r>
          </a:p>
          <a:p>
            <a:r>
              <a:t>4. Normalize the eigenvectors if necessary (optional step).</a:t>
            </a:r>
          </a:p>
          <a:p/>
          <a:p/>
        </p:txBody>
      </p:sp>
    </p:spTree>
  </p:cSld>
  <p:clrMapOvr>
    <a:masterClrMapping/>
  </p:clrMapOvr>
</p:sld>
</file>

<file path=ppt/slides/slide6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Finding Eigenvalues and Eigenvectors</a:t>
            </a:r>
          </a:p>
        </p:txBody>
      </p:sp>
      <p:sp>
        <p:nvSpPr>
          <p:cNvPr id="3" name="Content Placeholder 2"/>
          <p:cNvSpPr>
            <a:spLocks noGrp="1"/>
          </p:cNvSpPr>
          <p:nvPr>
            <p:ph idx="1"/>
          </p:nvPr>
        </p:nvSpPr>
        <p:spPr/>
        <p:txBody>
          <a:bodyPr/>
          <a:lstStyle/>
          <a:p>
            <a:r>
              <a:t>Eigenvalues and eigenvectors have numerous applications in various areas such as diagonalization of matrices, differential equations, principal component analysis, quantum mechanics, and more. Understanding eigenvalues and eigenvectors is crucial for solving many real-world problems efficiently and accurately in different fields of study.</a:t>
            </a:r>
          </a:p>
          <a:p/>
        </p:txBody>
      </p:sp>
    </p:spTree>
  </p:cSld>
  <p:clrMapOvr>
    <a:masterClrMapping/>
  </p:clrMapOvr>
</p:sld>
</file>

<file path=ppt/slides/slide6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r>
              <a:t>Eigenvalues and eigenvectors are fundamental concepts in linear algebra that have wide applications across various fields. Here are some detailed explanations of their applications:</a:t>
            </a:r>
          </a:p>
          <a:p/>
          <a:p/>
        </p:txBody>
      </p:sp>
    </p:spTree>
  </p:cSld>
  <p:clrMapOvr>
    <a:masterClrMapping/>
  </p:clrMapOvr>
</p:sld>
</file>

<file path=ppt/slides/slide6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r>
              <a:t>1. **Structural Mechanics**: In structural mechanics, eigenvalues and eigenvectors are used to analyze the stability of structures. By representing the system as a matrix, eigenvalues can help determine the critical loads at which the structure may buckle or deform. Eigenvalues are also used in mode shapes analysis, where eigenvectors help in understanding how a structure vibrates under different conditions.</a:t>
            </a:r>
          </a:p>
          <a:p/>
        </p:txBody>
      </p:sp>
    </p:spTree>
  </p:cSld>
  <p:clrMapOvr>
    <a:masterClrMapping/>
  </p:clrMapOvr>
</p:sld>
</file>

<file path=ppt/slides/slide6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p/>
        </p:txBody>
      </p:sp>
    </p:spTree>
  </p:cSld>
  <p:clrMapOvr>
    <a:masterClrMapping/>
  </p:clrMapOvr>
</p:sld>
</file>

<file path=ppt/slides/slide6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r>
              <a:t>2. **Quantum Mechanics**: Eigenvalues and eigenvectors play a crucial role in quantum mechanics. In this field, observables like energy, momentum, and angular momentum are represented by operators, and the possible values of these observables (eigenvalues) correspond to the outcomes of measurements that can be obtained by applying these operators to the eigenvectors of the system’s state.</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r>
              <a:t>6. **Signal Processing**: Matrices are used in signal processing applications, including image processing, audio processing, and digital communications. Operations like filtering, compression, and data encoding/decoding involve matrix manipulation for efficient signal analysis and transmission.</a:t>
            </a:r>
          </a:p>
          <a:p/>
        </p:txBody>
      </p:sp>
    </p:spTree>
  </p:cSld>
  <p:clrMapOvr>
    <a:masterClrMapping/>
  </p:clrMapOvr>
</p:sld>
</file>

<file path=ppt/slides/slide6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p/>
        </p:txBody>
      </p:sp>
    </p:spTree>
  </p:cSld>
  <p:clrMapOvr>
    <a:masterClrMapping/>
  </p:clrMapOvr>
</p:sld>
</file>

<file path=ppt/slides/slide6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r>
              <a:t>3. **Image and Signal Processing**: In image and signal processing, eigenvalues and eigenvectors are used in techniques like Principal Component Analysis (PCA) and Singular Value Decomposition (SVD). These methods help in reducing the dimensionality of data, denoising signals, compressing images, and extracting essential features from the data.</a:t>
            </a:r>
          </a:p>
          <a:p/>
        </p:txBody>
      </p:sp>
    </p:spTree>
  </p:cSld>
  <p:clrMapOvr>
    <a:masterClrMapping/>
  </p:clrMapOvr>
</p:sld>
</file>

<file path=ppt/slides/slide6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p/>
        </p:txBody>
      </p:sp>
    </p:spTree>
  </p:cSld>
  <p:clrMapOvr>
    <a:masterClrMapping/>
  </p:clrMapOvr>
</p:sld>
</file>

<file path=ppt/slides/slide6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r>
              <a:t>4. **Machine Learning and Data Science**: Eigenvalues and eigenvectors are employed in various machine learning algorithms such as clustering, dimensionality reduction, and recommendation systems. Techniques like eigenface recognition, which uses eigenvectors to represent faces for facial recognition, and collaborative filtering, which uses eigenvectors to predict user preferences, showcase their significance in data science applications.</a:t>
            </a:r>
          </a:p>
          <a:p/>
        </p:txBody>
      </p:sp>
    </p:spTree>
  </p:cSld>
  <p:clrMapOvr>
    <a:masterClrMapping/>
  </p:clrMapOvr>
</p:sld>
</file>

<file path=ppt/slides/slide6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p/>
        </p:txBody>
      </p:sp>
    </p:spTree>
  </p:cSld>
  <p:clrMapOvr>
    <a:masterClrMapping/>
  </p:clrMapOvr>
</p:sld>
</file>

<file path=ppt/slides/slide6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r>
              <a:t>5. **Control Systems**: Eigenvalues and eigenvectors are crucial in the analysis and design of control systems. In this context, the eigenvalues of a system’s state matrix determine the stability and response characteristics of the system. Control engineers use eigenvalues to design controllers that can stabilize systems and meet performance specifications.</a:t>
            </a:r>
          </a:p>
          <a:p/>
        </p:txBody>
      </p:sp>
    </p:spTree>
  </p:cSld>
  <p:clrMapOvr>
    <a:masterClrMapping/>
  </p:clrMapOvr>
</p:sld>
</file>

<file path=ppt/slides/slide6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p/>
        </p:txBody>
      </p:sp>
    </p:spTree>
  </p:cSld>
  <p:clrMapOvr>
    <a:masterClrMapping/>
  </p:clrMapOvr>
</p:sld>
</file>

<file path=ppt/slides/slide6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r>
              <a:t>6. **Chemistry and Physics**: Eigenvalues and eigenvectors are widely used in solving problems related to quantum chemistry, molecular vibrations, and crystal structures. In these fields, matrices representing Hamiltonians or dynamical systems are diagonalized to obtain eigenvalues that correspond to energy levels or vibrational modes, providing essential insights into the behavior of molecules and materials.</a:t>
            </a:r>
          </a:p>
          <a:p/>
        </p:txBody>
      </p:sp>
    </p:spTree>
  </p:cSld>
  <p:clrMapOvr>
    <a:masterClrMapping/>
  </p:clrMapOvr>
</p:sld>
</file>

<file path=ppt/slides/slide6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p/>
        </p:txBody>
      </p:sp>
    </p:spTree>
  </p:cSld>
  <p:clrMapOvr>
    <a:masterClrMapping/>
  </p:clrMapOvr>
</p:sld>
</file>

<file path=ppt/slides/slide6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r>
              <a:t>7. **Google’s PageRank Algorithm**: Google’s PageRank algorithm, used for ranking web pages in search results, leverages the concept of eigenvectors. The algorithm treats the web as a network and calculates the importance of web pages based on the eigenvector of the transition matrix representing the probability of a user jumping to another page by following links.</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6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p/>
        </p:txBody>
      </p:sp>
    </p:spTree>
  </p:cSld>
  <p:clrMapOvr>
    <a:masterClrMapping/>
  </p:clrMapOvr>
</p:sld>
</file>

<file path=ppt/slides/slide6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Eigenvalues and Eigenvectors</a:t>
            </a:r>
          </a:p>
        </p:txBody>
      </p:sp>
      <p:sp>
        <p:nvSpPr>
          <p:cNvPr id="3" name="Content Placeholder 2"/>
          <p:cNvSpPr>
            <a:spLocks noGrp="1"/>
          </p:cNvSpPr>
          <p:nvPr>
            <p:ph idx="1"/>
          </p:nvPr>
        </p:nvSpPr>
        <p:spPr/>
        <p:txBody>
          <a:bodyPr/>
          <a:lstStyle/>
          <a:p>
            <a:r>
              <a:t>These applications highlight the broad utility of eigenvalues and eigenvectors in diverse fields, showcasing their importance in solving complex problems, analyzing systems, and making informed decisions in various domains.</a:t>
            </a:r>
          </a:p>
          <a:p/>
        </p:txBody>
      </p:sp>
    </p:spTree>
  </p:cSld>
  <p:clrMapOvr>
    <a:masterClrMapping/>
  </p:clrMapOvr>
</p:sld>
</file>

<file path=ppt/slides/slide6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Diagonalization of Matrices</a:t>
            </a:r>
          </a:p>
        </p:txBody>
      </p:sp>
      <p:sp>
        <p:nvSpPr>
          <p:cNvPr id="3" name="Content Placeholder 2"/>
          <p:cNvSpPr>
            <a:spLocks noGrp="1"/>
          </p:cNvSpPr>
          <p:nvPr>
            <p:ph idx="1"/>
          </p:nvPr>
        </p:nvSpPr>
        <p:spPr/>
        <p:txBody>
          <a:bodyPr/>
          <a:lstStyle/>
          <a:p/>
        </p:txBody>
      </p:sp>
    </p:spTree>
  </p:cSld>
  <p:clrMapOvr>
    <a:masterClrMapping/>
  </p:clrMapOvr>
</p:sld>
</file>

<file path=ppt/slides/slide6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Diagonalization of Matrices</a:t>
            </a:r>
          </a:p>
        </p:txBody>
      </p:sp>
      <p:sp>
        <p:nvSpPr>
          <p:cNvPr id="3" name="Content Placeholder 2"/>
          <p:cNvSpPr>
            <a:spLocks noGrp="1"/>
          </p:cNvSpPr>
          <p:nvPr>
            <p:ph idx="1"/>
          </p:nvPr>
        </p:nvSpPr>
        <p:spPr/>
        <p:txBody>
          <a:bodyPr/>
          <a:lstStyle/>
          <a:p>
            <a:r>
              <a:t>Diagonalization of a matrix is a process through which you can simplify certain calculations involving matrices. Diagonalization involves transforming a matrix into a special form called a diagonal matrix by using techniques from linear algebra.</a:t>
            </a:r>
          </a:p>
          <a:p/>
        </p:txBody>
      </p:sp>
    </p:spTree>
  </p:cSld>
  <p:clrMapOvr>
    <a:masterClrMapping/>
  </p:clrMapOvr>
</p:sld>
</file>

<file path=ppt/slides/slide6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Diagonalization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6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Diagonalization of Matrices</a:t>
            </a:r>
          </a:p>
        </p:txBody>
      </p:sp>
      <p:sp>
        <p:nvSpPr>
          <p:cNvPr id="3" name="Content Placeholder 2"/>
          <p:cNvSpPr>
            <a:spLocks noGrp="1"/>
          </p:cNvSpPr>
          <p:nvPr>
            <p:ph idx="1"/>
          </p:nvPr>
        </p:nvSpPr>
        <p:spPr/>
        <p:txBody>
          <a:bodyPr/>
          <a:lstStyle/>
          <a:p>
            <a:r>
              <a:t>A square matrix A can be diagonalized if there exists an invertible matrix P such that P^-1AP = D, where D is a diagonal matrix. The diagonal elements of D are the eigenvalues of A, and the columns of P are the corresponding eigenvectors.</a:t>
            </a:r>
          </a:p>
          <a:p/>
        </p:txBody>
      </p:sp>
    </p:spTree>
  </p:cSld>
  <p:clrMapOvr>
    <a:masterClrMapping/>
  </p:clrMapOvr>
</p:sld>
</file>

<file path=ppt/slides/slide6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Diagonalization of Matrices</a:t>
            </a:r>
          </a:p>
        </p:txBody>
      </p:sp>
      <p:sp>
        <p:nvSpPr>
          <p:cNvPr id="3" name="Content Placeholder 2"/>
          <p:cNvSpPr>
            <a:spLocks noGrp="1"/>
          </p:cNvSpPr>
          <p:nvPr>
            <p:ph idx="1"/>
          </p:nvPr>
        </p:nvSpPr>
        <p:spPr/>
        <p:txBody>
          <a:bodyPr/>
          <a:lstStyle/>
          <a:p/>
          <a:p>
            <a:r>
              <a:t>The steps to diagonalize a matrix are as follows:</a:t>
            </a:r>
          </a:p>
          <a:p/>
          <a:p/>
        </p:txBody>
      </p:sp>
    </p:spTree>
  </p:cSld>
  <p:clrMapOvr>
    <a:masterClrMapping/>
  </p:clrMapOvr>
</p:sld>
</file>

<file path=ppt/slides/slide6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Diagonalization of Matrices</a:t>
            </a:r>
          </a:p>
        </p:txBody>
      </p:sp>
      <p:sp>
        <p:nvSpPr>
          <p:cNvPr id="3" name="Content Placeholder 2"/>
          <p:cNvSpPr>
            <a:spLocks noGrp="1"/>
          </p:cNvSpPr>
          <p:nvPr>
            <p:ph idx="1"/>
          </p:nvPr>
        </p:nvSpPr>
        <p:spPr/>
        <p:txBody>
          <a:bodyPr/>
          <a:lstStyle/>
          <a:p>
            <a:r>
              <a:t>1. Find the eigenvalues of the matrix A by solving the characteristic equation det(A - λI) = 0, where λ is the eigenvalue and I is the identity matrix of the same size as A.</a:t>
            </a:r>
          </a:p>
          <a:p/>
          <a:p/>
        </p:txBody>
      </p:sp>
    </p:spTree>
  </p:cSld>
  <p:clrMapOvr>
    <a:masterClrMapping/>
  </p:clrMapOvr>
</p:sld>
</file>

<file path=ppt/slides/slide6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Diagonalization of Matrices</a:t>
            </a:r>
          </a:p>
        </p:txBody>
      </p:sp>
      <p:sp>
        <p:nvSpPr>
          <p:cNvPr id="3" name="Content Placeholder 2"/>
          <p:cNvSpPr>
            <a:spLocks noGrp="1"/>
          </p:cNvSpPr>
          <p:nvPr>
            <p:ph idx="1"/>
          </p:nvPr>
        </p:nvSpPr>
        <p:spPr/>
        <p:txBody>
          <a:bodyPr/>
          <a:lstStyle/>
          <a:p>
            <a:r>
              <a:t>2. For each eigenvalue λ_i, find the eigenvectors of A by solving the equation (A - λ_iI)v_i = 0, where v_i is the eigenvector corresponding to the eigenvalue λ_i.</a:t>
            </a:r>
          </a:p>
          <a:p/>
          <a:p/>
        </p:txBody>
      </p:sp>
    </p:spTree>
  </p:cSld>
  <p:clrMapOvr>
    <a:masterClrMapping/>
  </p:clrMapOvr>
</p:sld>
</file>

<file path=ppt/slides/slide6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Diagonalization of Matrices</a:t>
            </a:r>
          </a:p>
        </p:txBody>
      </p:sp>
      <p:sp>
        <p:nvSpPr>
          <p:cNvPr id="3" name="Content Placeholder 2"/>
          <p:cNvSpPr>
            <a:spLocks noGrp="1"/>
          </p:cNvSpPr>
          <p:nvPr>
            <p:ph idx="1"/>
          </p:nvPr>
        </p:nvSpPr>
        <p:spPr/>
        <p:txBody>
          <a:bodyPr/>
          <a:lstStyle/>
          <a:p>
            <a:r>
              <a:t>3. If the matrix A has n linearly independent eigenvectors, form the matrix P by stacking these eigenvectors as columns. If the matrix A is not diagonalizable, it may have less than n linearly independent eigenvectors.</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2. **Formatting**: TOCs are usually formatted with a clear hierarchy, often using different font styles, sizes, or indentation to distinguish between different levels of headings. Page numbers are aligned to the right to make it easier for readers to find where each section begins.</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r>
              <a:t>7. **Quantum Mechanics**: Matrices play a central role in representing quantum states and operations in quantum mechanics. Operators acting on state vectors are represented by matrices, and matrix algebra is used extensively in quantum computing and quantum information theory.</a:t>
            </a:r>
          </a:p>
          <a:p/>
        </p:txBody>
      </p:sp>
    </p:spTree>
  </p:cSld>
  <p:clrMapOvr>
    <a:masterClrMapping/>
  </p:clrMapOvr>
</p:sld>
</file>

<file path=ppt/slides/slide7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Diagonalization of Matrices</a:t>
            </a:r>
          </a:p>
        </p:txBody>
      </p:sp>
      <p:sp>
        <p:nvSpPr>
          <p:cNvPr id="3" name="Content Placeholder 2"/>
          <p:cNvSpPr>
            <a:spLocks noGrp="1"/>
          </p:cNvSpPr>
          <p:nvPr>
            <p:ph idx="1"/>
          </p:nvPr>
        </p:nvSpPr>
        <p:spPr/>
        <p:txBody>
          <a:bodyPr/>
          <a:lstStyle/>
          <a:p/>
          <a:p>
            <a:r>
              <a:t>4. Form the diagonal matrix D by placing the eigenvalues of A along the diagonal in the same order as the corresponding eigenvectors in P.</a:t>
            </a:r>
          </a:p>
          <a:p/>
          <a:p>
            <a:r>
              <a:t>5. Calculate the inverse of matrix P, denoted as P^-1.</a:t>
            </a:r>
          </a:p>
          <a:p/>
          <a:p/>
        </p:txBody>
      </p:sp>
    </p:spTree>
  </p:cSld>
  <p:clrMapOvr>
    <a:masterClrMapping/>
  </p:clrMapOvr>
</p:sld>
</file>

<file path=ppt/slides/slide7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Diagonalization of Matrices</a:t>
            </a:r>
          </a:p>
        </p:txBody>
      </p:sp>
      <p:sp>
        <p:nvSpPr>
          <p:cNvPr id="3" name="Content Placeholder 2"/>
          <p:cNvSpPr>
            <a:spLocks noGrp="1"/>
          </p:cNvSpPr>
          <p:nvPr>
            <p:ph idx="1"/>
          </p:nvPr>
        </p:nvSpPr>
        <p:spPr/>
        <p:txBody>
          <a:bodyPr/>
          <a:lstStyle/>
          <a:p>
            <a:r>
              <a:t>6. Check if P^-1AP = D. If this equation holds, then the matrix A has been successfully diagonalized.</a:t>
            </a:r>
          </a:p>
          <a:p/>
          <a:p/>
        </p:txBody>
      </p:sp>
    </p:spTree>
  </p:cSld>
  <p:clrMapOvr>
    <a:masterClrMapping/>
  </p:clrMapOvr>
</p:sld>
</file>

<file path=ppt/slides/slide7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Diagonalization of Matrices</a:t>
            </a:r>
          </a:p>
        </p:txBody>
      </p:sp>
      <p:sp>
        <p:nvSpPr>
          <p:cNvPr id="3" name="Content Placeholder 2"/>
          <p:cNvSpPr>
            <a:spLocks noGrp="1"/>
          </p:cNvSpPr>
          <p:nvPr>
            <p:ph idx="1"/>
          </p:nvPr>
        </p:nvSpPr>
        <p:spPr/>
        <p:txBody>
          <a:bodyPr/>
          <a:lstStyle/>
          <a:p>
            <a:r>
              <a:t>Diagonalization of matrices is useful for various applications, such as solving systems of linear differential equations, calculating powers of matrices more efficiently, and simplifying computations in certain areas of mathematics and engineering.</a:t>
            </a:r>
          </a:p>
          <a:p/>
        </p:txBody>
      </p:sp>
    </p:spTree>
  </p:cSld>
  <p:clrMapOvr>
    <a:masterClrMapping/>
  </p:clrMapOvr>
</p:sld>
</file>

<file path=ppt/slides/slide7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Diagonalization of Matrices</a:t>
            </a:r>
          </a:p>
        </p:txBody>
      </p:sp>
      <p:sp>
        <p:nvSpPr>
          <p:cNvPr id="3" name="Content Placeholder 2"/>
          <p:cNvSpPr>
            <a:spLocks noGrp="1"/>
          </p:cNvSpPr>
          <p:nvPr>
            <p:ph idx="1"/>
          </p:nvPr>
        </p:nvSpPr>
        <p:spPr/>
        <p:txBody>
          <a:bodyPr/>
          <a:lstStyle/>
          <a:p/>
          <a:p>
            <a:r>
              <a:t>It is important to note that not all matrices are diagonalizable. Some matrices have repeated eigenvalues or insufficient linearly independent eigenvectors, making them non-diagonalizable.</a:t>
            </a:r>
          </a:p>
          <a:p/>
        </p:txBody>
      </p:sp>
    </p:spTree>
  </p:cSld>
  <p:clrMapOvr>
    <a:masterClrMapping/>
  </p:clrMapOvr>
</p:sld>
</file>

<file path=ppt/slides/slide7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7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Diagonalization of a matrix is a process through which you can simplify certain calculations involving matrices. Diagonalization involves transforming a matrix into a special form called a diagonal matrix by using techniques from linear algebra.</a:t>
            </a:r>
          </a:p>
          <a:p/>
        </p:txBody>
      </p:sp>
    </p:spTree>
  </p:cSld>
  <p:clrMapOvr>
    <a:masterClrMapping/>
  </p:clrMapOvr>
</p:sld>
</file>

<file path=ppt/slides/slide7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7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 square matrix A can be diagonalized if there exists an invertible matrix P such that P^-1AP = D, where D is a diagonal matrix. The diagonal elements of D are the eigenvalues of A, and the columns of P are the corresponding eigenvectors.</a:t>
            </a:r>
          </a:p>
          <a:p/>
        </p:txBody>
      </p:sp>
    </p:spTree>
  </p:cSld>
  <p:clrMapOvr>
    <a:masterClrMapping/>
  </p:clrMapOvr>
</p:sld>
</file>

<file path=ppt/slides/slide7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The steps to diagonalize a matrix are as follows:</a:t>
            </a:r>
          </a:p>
          <a:p/>
          <a:p/>
        </p:txBody>
      </p:sp>
    </p:spTree>
  </p:cSld>
  <p:clrMapOvr>
    <a:masterClrMapping/>
  </p:clrMapOvr>
</p:sld>
</file>

<file path=ppt/slides/slide7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Find the eigenvalues of the matrix A by solving the characteristic equation det(A - λI) = 0, where λ is the eigenvalue and I is the identity matrix of the same size as A.</a:t>
            </a:r>
          </a:p>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7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For each eigenvalue λ_i, find the eigenvectors of A by solving the equation (A - λ_iI)v_i = 0, where v_i is the eigenvector corresponding to the eigenvalue λ_i.</a:t>
            </a:r>
          </a:p>
          <a:p/>
          <a:p/>
        </p:txBody>
      </p:sp>
    </p:spTree>
  </p:cSld>
  <p:clrMapOvr>
    <a:masterClrMapping/>
  </p:clrMapOvr>
</p:sld>
</file>

<file path=ppt/slides/slide7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If the matrix A has n linearly independent eigenvectors, form the matrix P by stacking these eigenvectors as columns. If the matrix A is not diagonalizable, it may have less than n linearly independent eigenvectors.</a:t>
            </a:r>
          </a:p>
          <a:p/>
        </p:txBody>
      </p:sp>
    </p:spTree>
  </p:cSld>
  <p:clrMapOvr>
    <a:masterClrMapping/>
  </p:clrMapOvr>
</p:sld>
</file>

<file path=ppt/slides/slide7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4. Form the diagonal matrix D by placing the eigenvalues of A along the diagonal in the same order as the corresponding eigenvectors in P.</a:t>
            </a:r>
          </a:p>
          <a:p/>
          <a:p>
            <a:r>
              <a:t>5. Calculate the inverse of matrix P, denoted as P^-1.</a:t>
            </a:r>
          </a:p>
          <a:p/>
          <a:p/>
        </p:txBody>
      </p:sp>
    </p:spTree>
  </p:cSld>
  <p:clrMapOvr>
    <a:masterClrMapping/>
  </p:clrMapOvr>
</p:sld>
</file>

<file path=ppt/slides/slide7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Check if P^-1AP = D. If this equation holds, then the matrix A has been successfully diagonalized.</a:t>
            </a:r>
          </a:p>
          <a:p/>
          <a:p/>
        </p:txBody>
      </p:sp>
    </p:spTree>
  </p:cSld>
  <p:clrMapOvr>
    <a:masterClrMapping/>
  </p:clrMapOvr>
</p:sld>
</file>

<file path=ppt/slides/slide7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Diagonalization of matrices is useful for various applications, such as solving systems of linear differential equations, calculating powers of matrices more efficiently, and simplifying computations in certain areas of mathematics and engineering.</a:t>
            </a:r>
          </a:p>
          <a:p/>
        </p:txBody>
      </p:sp>
    </p:spTree>
  </p:cSld>
  <p:clrMapOvr>
    <a:masterClrMapping/>
  </p:clrMapOvr>
</p:sld>
</file>

<file path=ppt/slides/slide7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It is important to note that not all matrices are diagonalizable. Some matrices have repeated eigenvalues or insufficient linearly independent eigenvectors, making them non-diagonalizable.</a:t>
            </a:r>
          </a:p>
          <a:p/>
        </p:txBody>
      </p:sp>
    </p:spTree>
  </p:cSld>
  <p:clrMapOvr>
    <a:masterClrMapping/>
  </p:clrMapOvr>
</p:sld>
</file>

<file path=ppt/slides/slide7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Matrix Decomposition</a:t>
            </a:r>
          </a:p>
        </p:txBody>
      </p:sp>
      <p:sp>
        <p:nvSpPr>
          <p:cNvPr id="3" name="Content Placeholder 2"/>
          <p:cNvSpPr>
            <a:spLocks noGrp="1"/>
          </p:cNvSpPr>
          <p:nvPr>
            <p:ph idx="1"/>
          </p:nvPr>
        </p:nvSpPr>
        <p:spPr/>
        <p:txBody>
          <a:bodyPr/>
          <a:lstStyle/>
          <a:p/>
        </p:txBody>
      </p:sp>
    </p:spTree>
  </p:cSld>
  <p:clrMapOvr>
    <a:masterClrMapping/>
  </p:clrMapOvr>
</p:sld>
</file>

<file path=ppt/slides/slide7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Matrix Decomposition</a:t>
            </a:r>
          </a:p>
        </p:txBody>
      </p:sp>
      <p:sp>
        <p:nvSpPr>
          <p:cNvPr id="3" name="Content Placeholder 2"/>
          <p:cNvSpPr>
            <a:spLocks noGrp="1"/>
          </p:cNvSpPr>
          <p:nvPr>
            <p:ph idx="1"/>
          </p:nvPr>
        </p:nvSpPr>
        <p:spPr/>
        <p:txBody>
          <a:bodyPr/>
          <a:lstStyle/>
          <a:p>
            <a:r>
              <a:t>Matrix decomposition is a process in linear algebra where a matrix is broken down into simpler, more meaningful components or factors that can help in solving complex problems more efficiently. VIII. Matrix decomposition specifically refers to the decomposition methods used for analyzing and manipulating matrices in numerical computations.</a:t>
            </a:r>
          </a:p>
          <a:p/>
        </p:txBody>
      </p:sp>
    </p:spTree>
  </p:cSld>
  <p:clrMapOvr>
    <a:masterClrMapping/>
  </p:clrMapOvr>
</p:sld>
</file>

<file path=ppt/slides/slide7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Matrix Decomposition</a:t>
            </a:r>
          </a:p>
        </p:txBody>
      </p:sp>
      <p:sp>
        <p:nvSpPr>
          <p:cNvPr id="3" name="Content Placeholder 2"/>
          <p:cNvSpPr>
            <a:spLocks noGrp="1"/>
          </p:cNvSpPr>
          <p:nvPr>
            <p:ph idx="1"/>
          </p:nvPr>
        </p:nvSpPr>
        <p:spPr/>
        <p:txBody>
          <a:bodyPr/>
          <a:lstStyle/>
          <a:p/>
          <a:p>
            <a:r>
              <a:t>There are various types of matrix decomposition, each with its own set of properties and uses. Some common types include:</a:t>
            </a:r>
          </a:p>
          <a:p/>
          <a:p/>
        </p:txBody>
      </p:sp>
    </p:spTree>
  </p:cSld>
  <p:clrMapOvr>
    <a:masterClrMapping/>
  </p:clrMapOvr>
</p:sld>
</file>

<file path=ppt/slides/slide7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Matrix Decomposition</a:t>
            </a:r>
          </a:p>
        </p:txBody>
      </p:sp>
      <p:sp>
        <p:nvSpPr>
          <p:cNvPr id="3" name="Content Placeholder 2"/>
          <p:cNvSpPr>
            <a:spLocks noGrp="1"/>
          </p:cNvSpPr>
          <p:nvPr>
            <p:ph idx="1"/>
          </p:nvPr>
        </p:nvSpPr>
        <p:spPr/>
        <p:txBody>
          <a:bodyPr/>
          <a:lstStyle/>
          <a:p>
            <a:r>
              <a:t>1. LU Decomposition: In LU decomposition, a matrix A is decomposed into the product of two matrices, L and U, where L is a lower triangular matrix and U is an upper triangular matrix. This decomposition is often used to solve systems of linear equations and invert matrices efficiently.</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r>
              <a:t>8. **Data Analysis and Statistics**: Matrices are used in various statistical techniques such as linear regression, principal component analysis (PCA), and clustering algorithms. Data sets can be represented and analyzed efficiently using matrix operations.</a:t>
            </a:r>
          </a:p>
          <a:p/>
        </p:txBody>
      </p:sp>
    </p:spTree>
  </p:cSld>
  <p:clrMapOvr>
    <a:masterClrMapping/>
  </p:clrMapOvr>
</p:sld>
</file>

<file path=ppt/slides/slide7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Matrix Decomposition</a:t>
            </a:r>
          </a:p>
        </p:txBody>
      </p:sp>
      <p:sp>
        <p:nvSpPr>
          <p:cNvPr id="3" name="Content Placeholder 2"/>
          <p:cNvSpPr>
            <a:spLocks noGrp="1"/>
          </p:cNvSpPr>
          <p:nvPr>
            <p:ph idx="1"/>
          </p:nvPr>
        </p:nvSpPr>
        <p:spPr/>
        <p:txBody>
          <a:bodyPr/>
          <a:lstStyle/>
          <a:p/>
          <a:p/>
        </p:txBody>
      </p:sp>
    </p:spTree>
  </p:cSld>
  <p:clrMapOvr>
    <a:masterClrMapping/>
  </p:clrMapOvr>
</p:sld>
</file>

<file path=ppt/slides/slide7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Matrix Decomposition</a:t>
            </a:r>
          </a:p>
        </p:txBody>
      </p:sp>
      <p:sp>
        <p:nvSpPr>
          <p:cNvPr id="3" name="Content Placeholder 2"/>
          <p:cNvSpPr>
            <a:spLocks noGrp="1"/>
          </p:cNvSpPr>
          <p:nvPr>
            <p:ph idx="1"/>
          </p:nvPr>
        </p:nvSpPr>
        <p:spPr/>
        <p:txBody>
          <a:bodyPr/>
          <a:lstStyle/>
          <a:p>
            <a:r>
              <a:t>2. QR Decomposition: QR decomposition decomposes a matrix A into the product of an orthogonal matrix Q and an upper triangular matrix R. This type of decomposition is useful for solving least squares problems and eigenvalue computations.</a:t>
            </a:r>
          </a:p>
          <a:p/>
        </p:txBody>
      </p:sp>
    </p:spTree>
  </p:cSld>
  <p:clrMapOvr>
    <a:masterClrMapping/>
  </p:clrMapOvr>
</p:sld>
</file>

<file path=ppt/slides/slide7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Matrix Decomposition</a:t>
            </a:r>
          </a:p>
        </p:txBody>
      </p:sp>
      <p:sp>
        <p:nvSpPr>
          <p:cNvPr id="3" name="Content Placeholder 2"/>
          <p:cNvSpPr>
            <a:spLocks noGrp="1"/>
          </p:cNvSpPr>
          <p:nvPr>
            <p:ph idx="1"/>
          </p:nvPr>
        </p:nvSpPr>
        <p:spPr/>
        <p:txBody>
          <a:bodyPr/>
          <a:lstStyle/>
          <a:p/>
          <a:p/>
        </p:txBody>
      </p:sp>
    </p:spTree>
  </p:cSld>
  <p:clrMapOvr>
    <a:masterClrMapping/>
  </p:clrMapOvr>
</p:sld>
</file>

<file path=ppt/slides/slide7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Matrix Decomposition</a:t>
            </a:r>
          </a:p>
        </p:txBody>
      </p:sp>
      <p:sp>
        <p:nvSpPr>
          <p:cNvPr id="3" name="Content Placeholder 2"/>
          <p:cNvSpPr>
            <a:spLocks noGrp="1"/>
          </p:cNvSpPr>
          <p:nvPr>
            <p:ph idx="1"/>
          </p:nvPr>
        </p:nvSpPr>
        <p:spPr/>
        <p:txBody>
          <a:bodyPr/>
          <a:lstStyle/>
          <a:p>
            <a:r>
              <a:t>3. Singular Value Decomposition (SVD): SVD decomposes a matrix A into the product of three matrices, U, Σ, and V^T, where U and V are orthogonal matrices and Σ is a diagonal matrix containing singular values. SVD is commonly used for dimensionality reduction, data compression, and image processing.</a:t>
            </a:r>
          </a:p>
          <a:p/>
        </p:txBody>
      </p:sp>
    </p:spTree>
  </p:cSld>
  <p:clrMapOvr>
    <a:masterClrMapping/>
  </p:clrMapOvr>
</p:sld>
</file>

<file path=ppt/slides/slide7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Matrix Decomposition</a:t>
            </a:r>
          </a:p>
        </p:txBody>
      </p:sp>
      <p:sp>
        <p:nvSpPr>
          <p:cNvPr id="3" name="Content Placeholder 2"/>
          <p:cNvSpPr>
            <a:spLocks noGrp="1"/>
          </p:cNvSpPr>
          <p:nvPr>
            <p:ph idx="1"/>
          </p:nvPr>
        </p:nvSpPr>
        <p:spPr/>
        <p:txBody>
          <a:bodyPr/>
          <a:lstStyle/>
          <a:p/>
          <a:p/>
        </p:txBody>
      </p:sp>
    </p:spTree>
  </p:cSld>
  <p:clrMapOvr>
    <a:masterClrMapping/>
  </p:clrMapOvr>
</p:sld>
</file>

<file path=ppt/slides/slide7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Matrix Decomposition</a:t>
            </a:r>
          </a:p>
        </p:txBody>
      </p:sp>
      <p:sp>
        <p:nvSpPr>
          <p:cNvPr id="3" name="Content Placeholder 2"/>
          <p:cNvSpPr>
            <a:spLocks noGrp="1"/>
          </p:cNvSpPr>
          <p:nvPr>
            <p:ph idx="1"/>
          </p:nvPr>
        </p:nvSpPr>
        <p:spPr/>
        <p:txBody>
          <a:bodyPr/>
          <a:lstStyle/>
          <a:p>
            <a:r>
              <a:t>4. Eigendecomposition: Eigendecomposition decomposes a matrix A into the product of a matrix of eigenvectors and a diagonal matrix of eigenvalues. This decomposition is fundamental in various applications such as finding dominant features in data and analyzing dynamical systems.</a:t>
            </a:r>
          </a:p>
          <a:p/>
        </p:txBody>
      </p:sp>
    </p:spTree>
  </p:cSld>
  <p:clrMapOvr>
    <a:masterClrMapping/>
  </p:clrMapOvr>
</p:sld>
</file>

<file path=ppt/slides/slide7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Matrix Decomposition</a:t>
            </a:r>
          </a:p>
        </p:txBody>
      </p:sp>
      <p:sp>
        <p:nvSpPr>
          <p:cNvPr id="3" name="Content Placeholder 2"/>
          <p:cNvSpPr>
            <a:spLocks noGrp="1"/>
          </p:cNvSpPr>
          <p:nvPr>
            <p:ph idx="1"/>
          </p:nvPr>
        </p:nvSpPr>
        <p:spPr/>
        <p:txBody>
          <a:bodyPr/>
          <a:lstStyle/>
          <a:p/>
          <a:p/>
        </p:txBody>
      </p:sp>
    </p:spTree>
  </p:cSld>
  <p:clrMapOvr>
    <a:masterClrMapping/>
  </p:clrMapOvr>
</p:sld>
</file>

<file path=ppt/slides/slide7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Matrix Decomposition</a:t>
            </a:r>
          </a:p>
        </p:txBody>
      </p:sp>
      <p:sp>
        <p:nvSpPr>
          <p:cNvPr id="3" name="Content Placeholder 2"/>
          <p:cNvSpPr>
            <a:spLocks noGrp="1"/>
          </p:cNvSpPr>
          <p:nvPr>
            <p:ph idx="1"/>
          </p:nvPr>
        </p:nvSpPr>
        <p:spPr/>
        <p:txBody>
          <a:bodyPr/>
          <a:lstStyle/>
          <a:p>
            <a:r>
              <a:t>These matrix decomposition methods are essential tools in numerical computations, machine learning, signal processing, and many other fields where efficient manipulation of matrices is required. By analyzing the structure of matrices through decomposition, complex problems can be simplified and solved more effectively.</a:t>
            </a:r>
          </a:p>
          <a:p/>
        </p:txBody>
      </p:sp>
    </p:spTree>
  </p:cSld>
  <p:clrMapOvr>
    <a:masterClrMapping/>
  </p:clrMapOvr>
</p:sld>
</file>

<file path=ppt/slides/slide7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LU Decomposition</a:t>
            </a:r>
          </a:p>
        </p:txBody>
      </p:sp>
      <p:sp>
        <p:nvSpPr>
          <p:cNvPr id="3" name="Content Placeholder 2"/>
          <p:cNvSpPr>
            <a:spLocks noGrp="1"/>
          </p:cNvSpPr>
          <p:nvPr>
            <p:ph idx="1"/>
          </p:nvPr>
        </p:nvSpPr>
        <p:spPr/>
        <p:txBody>
          <a:bodyPr/>
          <a:lstStyle/>
          <a:p>
            <a:r>
              <a:t>LU decomposition is a method in numerical mathematics for solving a system of linear equations by decomposing a matrix into two triangular matrices. Here's a detailed explanation of LU decomposition:</a:t>
            </a:r>
          </a:p>
          <a:p/>
          <a:p/>
        </p:txBody>
      </p:sp>
    </p:spTree>
  </p:cSld>
  <p:clrMapOvr>
    <a:masterClrMapping/>
  </p:clrMapOvr>
</p:sld>
</file>

<file path=ppt/slides/slide7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LU Decomposition</a:t>
            </a:r>
          </a:p>
        </p:txBody>
      </p:sp>
      <p:sp>
        <p:nvSpPr>
          <p:cNvPr id="3" name="Content Placeholder 2"/>
          <p:cNvSpPr>
            <a:spLocks noGrp="1"/>
          </p:cNvSpPr>
          <p:nvPr>
            <p:ph idx="1"/>
          </p:nvPr>
        </p:nvSpPr>
        <p:spPr/>
        <p:txBody>
          <a:bodyPr/>
          <a:lstStyle/>
          <a:p>
            <a:r>
              <a:t>1. **Basic Idea**: The LU decomposition of a square matrix A is represented as A = LU, where L is a lower triangular matrix and U is an upper triangular matrix. The main idea behind LU decomposition is to simplify the process of solving systems of linear equations by factorizing the coefficient matrix into lower and upper triangular matrices.</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7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LU Decomposition</a:t>
            </a:r>
          </a:p>
        </p:txBody>
      </p:sp>
      <p:sp>
        <p:nvSpPr>
          <p:cNvPr id="3" name="Content Placeholder 2"/>
          <p:cNvSpPr>
            <a:spLocks noGrp="1"/>
          </p:cNvSpPr>
          <p:nvPr>
            <p:ph idx="1"/>
          </p:nvPr>
        </p:nvSpPr>
        <p:spPr/>
        <p:txBody>
          <a:bodyPr/>
          <a:lstStyle/>
          <a:p/>
          <a:p>
            <a:r>
              <a:t>2. **Algorithm**:</a:t>
            </a:r>
          </a:p>
          <a:p>
            <a:r>
              <a:t>   - Start with the given matrix A.</a:t>
            </a:r>
          </a:p>
          <a:p/>
        </p:txBody>
      </p:sp>
    </p:spTree>
  </p:cSld>
  <p:clrMapOvr>
    <a:masterClrMapping/>
  </p:clrMapOvr>
</p:sld>
</file>

<file path=ppt/slides/slide7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LU Decomposition</a:t>
            </a:r>
          </a:p>
        </p:txBody>
      </p:sp>
      <p:sp>
        <p:nvSpPr>
          <p:cNvPr id="3" name="Content Placeholder 2"/>
          <p:cNvSpPr>
            <a:spLocks noGrp="1"/>
          </p:cNvSpPr>
          <p:nvPr>
            <p:ph idx="1"/>
          </p:nvPr>
        </p:nvSpPr>
        <p:spPr/>
        <p:txBody>
          <a:bodyPr/>
          <a:lstStyle/>
          <a:p>
            <a:r>
              <a:t>   - Perform Gaussian elimination to transform A into an upper triangular matrix U. This involves subtracting multiples of rows from each other to introduce zeros below the main diagonal.</a:t>
            </a:r>
          </a:p>
          <a:p/>
        </p:txBody>
      </p:sp>
    </p:spTree>
  </p:cSld>
  <p:clrMapOvr>
    <a:masterClrMapping/>
  </p:clrMapOvr>
</p:sld>
</file>

<file path=ppt/slides/slide7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LU Decomposition</a:t>
            </a:r>
          </a:p>
        </p:txBody>
      </p:sp>
      <p:sp>
        <p:nvSpPr>
          <p:cNvPr id="3" name="Content Placeholder 2"/>
          <p:cNvSpPr>
            <a:spLocks noGrp="1"/>
          </p:cNvSpPr>
          <p:nvPr>
            <p:ph idx="1"/>
          </p:nvPr>
        </p:nvSpPr>
        <p:spPr/>
        <p:txBody>
          <a:bodyPr/>
          <a:lstStyle/>
          <a:p>
            <a:r>
              <a:t>   - The multipliers used during the elimination process form the lower triangular matrix L. These multipliers are stored in the lower part of the matrix A (excluding the main diagonal).</a:t>
            </a:r>
          </a:p>
          <a:p/>
        </p:txBody>
      </p:sp>
    </p:spTree>
  </p:cSld>
  <p:clrMapOvr>
    <a:masterClrMapping/>
  </p:clrMapOvr>
</p:sld>
</file>

<file path=ppt/slides/slide7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LU Decomposition</a:t>
            </a:r>
          </a:p>
        </p:txBody>
      </p:sp>
      <p:sp>
        <p:nvSpPr>
          <p:cNvPr id="3" name="Content Placeholder 2"/>
          <p:cNvSpPr>
            <a:spLocks noGrp="1"/>
          </p:cNvSpPr>
          <p:nvPr>
            <p:ph idx="1"/>
          </p:nvPr>
        </p:nvSpPr>
        <p:spPr/>
        <p:txBody>
          <a:bodyPr/>
          <a:lstStyle/>
          <a:p>
            <a:r>
              <a:t>   - The resulting matrices L and U satisfy the equation A = LU.</a:t>
            </a:r>
          </a:p>
          <a:p/>
          <a:p>
            <a:r>
              <a:t>3. **Properties**:</a:t>
            </a:r>
          </a:p>
          <a:p>
            <a:r>
              <a:t>   - The LU decomposition of a matrix is unique.</a:t>
            </a:r>
          </a:p>
          <a:p/>
        </p:txBody>
      </p:sp>
    </p:spTree>
  </p:cSld>
  <p:clrMapOvr>
    <a:masterClrMapping/>
  </p:clrMapOvr>
</p:sld>
</file>

<file path=ppt/slides/slide7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LU Decomposition</a:t>
            </a:r>
          </a:p>
        </p:txBody>
      </p:sp>
      <p:sp>
        <p:nvSpPr>
          <p:cNvPr id="3" name="Content Placeholder 2"/>
          <p:cNvSpPr>
            <a:spLocks noGrp="1"/>
          </p:cNvSpPr>
          <p:nvPr>
            <p:ph idx="1"/>
          </p:nvPr>
        </p:nvSpPr>
        <p:spPr/>
        <p:txBody>
          <a:bodyPr/>
          <a:lstStyle/>
          <a:p>
            <a:r>
              <a:t>   - If the determinant of a matrix A is non-zero, then the LU decomposition exists.</a:t>
            </a:r>
          </a:p>
          <a:p/>
        </p:txBody>
      </p:sp>
    </p:spTree>
  </p:cSld>
  <p:clrMapOvr>
    <a:masterClrMapping/>
  </p:clrMapOvr>
</p:sld>
</file>

<file path=ppt/slides/slide7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LU Decomposition</a:t>
            </a:r>
          </a:p>
        </p:txBody>
      </p:sp>
      <p:sp>
        <p:nvSpPr>
          <p:cNvPr id="3" name="Content Placeholder 2"/>
          <p:cNvSpPr>
            <a:spLocks noGrp="1"/>
          </p:cNvSpPr>
          <p:nvPr>
            <p:ph idx="1"/>
          </p:nvPr>
        </p:nvSpPr>
        <p:spPr/>
        <p:txBody>
          <a:bodyPr/>
          <a:lstStyle/>
          <a:p>
            <a:r>
              <a:t>   - LU decomposition is useful for solving multiple systems of linear equations with the same coefficient matrix A but different constant vectors.</a:t>
            </a:r>
          </a:p>
          <a:p/>
          <a:p>
            <a:r>
              <a:t>4. **Benefits**:</a:t>
            </a:r>
          </a:p>
          <a:p/>
        </p:txBody>
      </p:sp>
    </p:spTree>
  </p:cSld>
  <p:clrMapOvr>
    <a:masterClrMapping/>
  </p:clrMapOvr>
</p:sld>
</file>

<file path=ppt/slides/slide7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LU Decomposition</a:t>
            </a:r>
          </a:p>
        </p:txBody>
      </p:sp>
      <p:sp>
        <p:nvSpPr>
          <p:cNvPr id="3" name="Content Placeholder 2"/>
          <p:cNvSpPr>
            <a:spLocks noGrp="1"/>
          </p:cNvSpPr>
          <p:nvPr>
            <p:ph idx="1"/>
          </p:nvPr>
        </p:nvSpPr>
        <p:spPr/>
        <p:txBody>
          <a:bodyPr/>
          <a:lstStyle/>
          <a:p>
            <a:r>
              <a:t>   - LU decomposition simplifies the process of solving systems of linear equations compared to directly solving them using matrix inversion.</a:t>
            </a:r>
          </a:p>
          <a:p/>
        </p:txBody>
      </p:sp>
    </p:spTree>
  </p:cSld>
  <p:clrMapOvr>
    <a:masterClrMapping/>
  </p:clrMapOvr>
</p:sld>
</file>

<file path=ppt/slides/slide7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LU Decomposition</a:t>
            </a:r>
          </a:p>
        </p:txBody>
      </p:sp>
      <p:sp>
        <p:nvSpPr>
          <p:cNvPr id="3" name="Content Placeholder 2"/>
          <p:cNvSpPr>
            <a:spLocks noGrp="1"/>
          </p:cNvSpPr>
          <p:nvPr>
            <p:ph idx="1"/>
          </p:nvPr>
        </p:nvSpPr>
        <p:spPr/>
        <p:txBody>
          <a:bodyPr/>
          <a:lstStyle/>
          <a:p>
            <a:r>
              <a:t>   - Once the LU decomposition is done, solving systems of equations with the same coefficient matrix but different constant vectors is computationally cheaper and faster.</a:t>
            </a:r>
          </a:p>
          <a:p/>
          <a:p>
            <a:r>
              <a:t>5. **Applications**:</a:t>
            </a:r>
          </a:p>
          <a:p/>
        </p:txBody>
      </p:sp>
    </p:spTree>
  </p:cSld>
  <p:clrMapOvr>
    <a:masterClrMapping/>
  </p:clrMapOvr>
</p:sld>
</file>

<file path=ppt/slides/slide7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LU Decomposition</a:t>
            </a:r>
          </a:p>
        </p:txBody>
      </p:sp>
      <p:sp>
        <p:nvSpPr>
          <p:cNvPr id="3" name="Content Placeholder 2"/>
          <p:cNvSpPr>
            <a:spLocks noGrp="1"/>
          </p:cNvSpPr>
          <p:nvPr>
            <p:ph idx="1"/>
          </p:nvPr>
        </p:nvSpPr>
        <p:spPr/>
        <p:txBody>
          <a:bodyPr/>
          <a:lstStyle/>
          <a:p>
            <a:r>
              <a:t>   - LU decomposition is commonly used in numerical simulations, engineering, physics, and other fields where solving systems of linear equations is required.</a:t>
            </a:r>
          </a:p>
          <a:p/>
        </p:txBody>
      </p:sp>
    </p:spTree>
  </p:cSld>
  <p:clrMapOvr>
    <a:masterClrMapping/>
  </p:clrMapOvr>
</p:sld>
</file>

<file path=ppt/slides/slide7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LU Decomposition</a:t>
            </a:r>
          </a:p>
        </p:txBody>
      </p:sp>
      <p:sp>
        <p:nvSpPr>
          <p:cNvPr id="3" name="Content Placeholder 2"/>
          <p:cNvSpPr>
            <a:spLocks noGrp="1"/>
          </p:cNvSpPr>
          <p:nvPr>
            <p:ph idx="1"/>
          </p:nvPr>
        </p:nvSpPr>
        <p:spPr/>
        <p:txBody>
          <a:bodyPr/>
          <a:lstStyle/>
          <a:p>
            <a:r>
              <a:t>   - It plays a crucial role in computational algorithms such as the LU factorization method in linear algebra libraries like LAPACK.</a:t>
            </a:r>
          </a:p>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r>
              <a:t>9. **Electrical Circuits**: Matrices are used to analyze electrical circuits in terms of nodal analysis and mesh analysis. Circuit variables like voltage and current can be represented in matrix form to solve complex circuit problems.</a:t>
            </a:r>
          </a:p>
          <a:p/>
        </p:txBody>
      </p:sp>
    </p:spTree>
  </p:cSld>
  <p:clrMapOvr>
    <a:masterClrMapping/>
  </p:clrMapOvr>
</p:sld>
</file>

<file path=ppt/slides/slide7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LU Decomposition</a:t>
            </a:r>
          </a:p>
        </p:txBody>
      </p:sp>
      <p:sp>
        <p:nvSpPr>
          <p:cNvPr id="3" name="Content Placeholder 2"/>
          <p:cNvSpPr>
            <a:spLocks noGrp="1"/>
          </p:cNvSpPr>
          <p:nvPr>
            <p:ph idx="1"/>
          </p:nvPr>
        </p:nvSpPr>
        <p:spPr/>
        <p:txBody>
          <a:bodyPr/>
          <a:lstStyle/>
          <a:p>
            <a:r>
              <a:t>In summary, LU decomposition is a powerful numerical method for solving systems of linear equations by decomposing a matrix into lower and upper triangular matrices. This method simplifies the process of solving equations and is widely used in various scientific and computational applications.</a:t>
            </a:r>
          </a:p>
          <a:p/>
        </p:txBody>
      </p:sp>
    </p:spTree>
  </p:cSld>
  <p:clrMapOvr>
    <a:masterClrMapping/>
  </p:clrMapOvr>
</p:sld>
</file>

<file path=ppt/slides/slide7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QR Decomposition</a:t>
            </a:r>
          </a:p>
        </p:txBody>
      </p:sp>
      <p:sp>
        <p:nvSpPr>
          <p:cNvPr id="3" name="Content Placeholder 2"/>
          <p:cNvSpPr>
            <a:spLocks noGrp="1"/>
          </p:cNvSpPr>
          <p:nvPr>
            <p:ph idx="1"/>
          </p:nvPr>
        </p:nvSpPr>
        <p:spPr/>
        <p:txBody>
          <a:bodyPr/>
          <a:lstStyle/>
          <a:p/>
        </p:txBody>
      </p:sp>
    </p:spTree>
  </p:cSld>
  <p:clrMapOvr>
    <a:masterClrMapping/>
  </p:clrMapOvr>
</p:sld>
</file>

<file path=ppt/slides/slide7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QR Decomposition</a:t>
            </a:r>
          </a:p>
        </p:txBody>
      </p:sp>
      <p:sp>
        <p:nvSpPr>
          <p:cNvPr id="3" name="Content Placeholder 2"/>
          <p:cNvSpPr>
            <a:spLocks noGrp="1"/>
          </p:cNvSpPr>
          <p:nvPr>
            <p:ph idx="1"/>
          </p:nvPr>
        </p:nvSpPr>
        <p:spPr/>
        <p:txBody>
          <a:bodyPr/>
          <a:lstStyle/>
          <a:p>
            <a:r>
              <a:t>QR decomposition is a method used in linear algebra to decompose a matrix into the product of two matrices: Q and R. In this decomposition, Q is an orthogonal matrix, and R is an upper triangular matrix. The QR decomposition is widely utilized in various numerical algorithms and applications, such as solving linear equations, least squares problems, and eigenvalue calculations.</a:t>
            </a:r>
          </a:p>
          <a:p/>
        </p:txBody>
      </p:sp>
    </p:spTree>
  </p:cSld>
  <p:clrMapOvr>
    <a:masterClrMapping/>
  </p:clrMapOvr>
</p:sld>
</file>

<file path=ppt/slides/slide7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QR Decomposition</a:t>
            </a:r>
          </a:p>
        </p:txBody>
      </p:sp>
      <p:sp>
        <p:nvSpPr>
          <p:cNvPr id="3" name="Content Placeholder 2"/>
          <p:cNvSpPr>
            <a:spLocks noGrp="1"/>
          </p:cNvSpPr>
          <p:nvPr>
            <p:ph idx="1"/>
          </p:nvPr>
        </p:nvSpPr>
        <p:spPr/>
        <p:txBody>
          <a:bodyPr/>
          <a:lstStyle/>
          <a:p/>
          <a:p>
            <a:r>
              <a:t>Here's how the QR decomposition can be performed using the Gram-Schmidt process, which is a common method:</a:t>
            </a:r>
          </a:p>
          <a:p/>
          <a:p/>
        </p:txBody>
      </p:sp>
    </p:spTree>
  </p:cSld>
  <p:clrMapOvr>
    <a:masterClrMapping/>
  </p:clrMapOvr>
</p:sld>
</file>

<file path=ppt/slides/slide7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QR Decomposition</a:t>
            </a:r>
          </a:p>
        </p:txBody>
      </p:sp>
      <p:sp>
        <p:nvSpPr>
          <p:cNvPr id="3" name="Content Placeholder 2"/>
          <p:cNvSpPr>
            <a:spLocks noGrp="1"/>
          </p:cNvSpPr>
          <p:nvPr>
            <p:ph idx="1"/>
          </p:nvPr>
        </p:nvSpPr>
        <p:spPr/>
        <p:txBody>
          <a:bodyPr/>
          <a:lstStyle/>
          <a:p>
            <a:r>
              <a:t>1. Given an m x n matrix A, where m &gt;= n, we want to find matrices Q and R such that A = QR.</a:t>
            </a:r>
          </a:p>
          <a:p/>
        </p:txBody>
      </p:sp>
    </p:spTree>
  </p:cSld>
  <p:clrMapOvr>
    <a:masterClrMapping/>
  </p:clrMapOvr>
</p:sld>
</file>

<file path=ppt/slides/slide7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QR Decomposition</a:t>
            </a:r>
          </a:p>
        </p:txBody>
      </p:sp>
      <p:sp>
        <p:nvSpPr>
          <p:cNvPr id="3" name="Content Placeholder 2"/>
          <p:cNvSpPr>
            <a:spLocks noGrp="1"/>
          </p:cNvSpPr>
          <p:nvPr>
            <p:ph idx="1"/>
          </p:nvPr>
        </p:nvSpPr>
        <p:spPr/>
        <p:txBody>
          <a:bodyPr/>
          <a:lstStyle/>
          <a:p>
            <a:r>
              <a:t>2. Initialize an m x n matrix Q, which will store the orthogonal vectors obtained through the Gram-Schmidt process.</a:t>
            </a:r>
          </a:p>
          <a:p/>
        </p:txBody>
      </p:sp>
    </p:spTree>
  </p:cSld>
  <p:clrMapOvr>
    <a:masterClrMapping/>
  </p:clrMapOvr>
</p:sld>
</file>

<file path=ppt/slides/slide7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QR Decomposition</a:t>
            </a:r>
          </a:p>
        </p:txBody>
      </p:sp>
      <p:sp>
        <p:nvSpPr>
          <p:cNvPr id="3" name="Content Placeholder 2"/>
          <p:cNvSpPr>
            <a:spLocks noGrp="1"/>
          </p:cNvSpPr>
          <p:nvPr>
            <p:ph idx="1"/>
          </p:nvPr>
        </p:nvSpPr>
        <p:spPr/>
        <p:txBody>
          <a:bodyPr/>
          <a:lstStyle/>
          <a:p>
            <a:r>
              <a:t>3. Initialize an n x n upper triangular matrix R, which will store the coefficients of the linear combinations of the orthogonal vectors.</a:t>
            </a:r>
          </a:p>
          <a:p>
            <a:r>
              <a:t>4. Iterate through each column of A:</a:t>
            </a:r>
          </a:p>
          <a:p/>
        </p:txBody>
      </p:sp>
    </p:spTree>
  </p:cSld>
  <p:clrMapOvr>
    <a:masterClrMapping/>
  </p:clrMapOvr>
</p:sld>
</file>

<file path=ppt/slides/slide7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QR Decomposition</a:t>
            </a:r>
          </a:p>
        </p:txBody>
      </p:sp>
      <p:sp>
        <p:nvSpPr>
          <p:cNvPr id="3" name="Content Placeholder 2"/>
          <p:cNvSpPr>
            <a:spLocks noGrp="1"/>
          </p:cNvSpPr>
          <p:nvPr>
            <p:ph idx="1"/>
          </p:nvPr>
        </p:nvSpPr>
        <p:spPr/>
        <p:txBody>
          <a:bodyPr/>
          <a:lstStyle/>
          <a:p>
            <a:r>
              <a:t>   a. Compute the orthogonal projection of the current column of A onto the previously computed orthogonal vectors in Q.</a:t>
            </a:r>
          </a:p>
          <a:p/>
        </p:txBody>
      </p:sp>
    </p:spTree>
  </p:cSld>
  <p:clrMapOvr>
    <a:masterClrMapping/>
  </p:clrMapOvr>
</p:sld>
</file>

<file path=ppt/slides/slide7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QR Decomposition</a:t>
            </a:r>
          </a:p>
        </p:txBody>
      </p:sp>
      <p:sp>
        <p:nvSpPr>
          <p:cNvPr id="3" name="Content Placeholder 2"/>
          <p:cNvSpPr>
            <a:spLocks noGrp="1"/>
          </p:cNvSpPr>
          <p:nvPr>
            <p:ph idx="1"/>
          </p:nvPr>
        </p:nvSpPr>
        <p:spPr/>
        <p:txBody>
          <a:bodyPr/>
          <a:lstStyle/>
          <a:p>
            <a:r>
              <a:t>   b. Subtract this projection from the current column of A to make it orthogonal to the previous vectors.</a:t>
            </a:r>
          </a:p>
          <a:p>
            <a:r>
              <a:t>   c. Normalize the resulting orthogonal vector and store it as a column in Q.</a:t>
            </a:r>
          </a:p>
          <a:p/>
        </p:txBody>
      </p:sp>
    </p:spTree>
  </p:cSld>
  <p:clrMapOvr>
    <a:masterClrMapping/>
  </p:clrMapOvr>
</p:sld>
</file>

<file path=ppt/slides/slide7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QR Decomposition</a:t>
            </a:r>
          </a:p>
        </p:txBody>
      </p:sp>
      <p:sp>
        <p:nvSpPr>
          <p:cNvPr id="3" name="Content Placeholder 2"/>
          <p:cNvSpPr>
            <a:spLocks noGrp="1"/>
          </p:cNvSpPr>
          <p:nvPr>
            <p:ph idx="1"/>
          </p:nvPr>
        </p:nvSpPr>
        <p:spPr/>
        <p:txBody>
          <a:bodyPr/>
          <a:lstStyle/>
          <a:p>
            <a:r>
              <a:t>   d. Compute the coefficients of the linear combination of the orthogonal vectors in Q and store them in the corresponding row of R.</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7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QR Decomposition</a:t>
            </a:r>
          </a:p>
        </p:txBody>
      </p:sp>
      <p:sp>
        <p:nvSpPr>
          <p:cNvPr id="3" name="Content Placeholder 2"/>
          <p:cNvSpPr>
            <a:spLocks noGrp="1"/>
          </p:cNvSpPr>
          <p:nvPr>
            <p:ph idx="1"/>
          </p:nvPr>
        </p:nvSpPr>
        <p:spPr/>
        <p:txBody>
          <a:bodyPr/>
          <a:lstStyle/>
          <a:p>
            <a:r>
              <a:t>5. Once all columns of A have been processed, the resulting Q and R matrices satisfy A = QR.</a:t>
            </a:r>
          </a:p>
          <a:p/>
          <a:p/>
        </p:txBody>
      </p:sp>
    </p:spTree>
  </p:cSld>
  <p:clrMapOvr>
    <a:masterClrMapping/>
  </p:clrMapOvr>
</p:sld>
</file>

<file path=ppt/slides/slide7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QR Decomposition</a:t>
            </a:r>
          </a:p>
        </p:txBody>
      </p:sp>
      <p:sp>
        <p:nvSpPr>
          <p:cNvPr id="3" name="Content Placeholder 2"/>
          <p:cNvSpPr>
            <a:spLocks noGrp="1"/>
          </p:cNvSpPr>
          <p:nvPr>
            <p:ph idx="1"/>
          </p:nvPr>
        </p:nvSpPr>
        <p:spPr/>
        <p:txBody>
          <a:bodyPr/>
          <a:lstStyle/>
          <a:p>
            <a:r>
              <a:t>One advantage of the QR decomposition is that it provides a numerically stable way to solve linear equations and least squares problems compared to methods like LU decomposition. Additionally, the orthogonal matrix Q can be used to determine properties such as the rank of the matrix A and its eigenvalues.</a:t>
            </a:r>
          </a:p>
          <a:p/>
        </p:txBody>
      </p:sp>
    </p:spTree>
  </p:cSld>
  <p:clrMapOvr>
    <a:masterClrMapping/>
  </p:clrMapOvr>
</p:sld>
</file>

<file path=ppt/slides/slide7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QR Decomposition</a:t>
            </a:r>
          </a:p>
        </p:txBody>
      </p:sp>
      <p:sp>
        <p:nvSpPr>
          <p:cNvPr id="3" name="Content Placeholder 2"/>
          <p:cNvSpPr>
            <a:spLocks noGrp="1"/>
          </p:cNvSpPr>
          <p:nvPr>
            <p:ph idx="1"/>
          </p:nvPr>
        </p:nvSpPr>
        <p:spPr/>
        <p:txBody>
          <a:bodyPr/>
          <a:lstStyle/>
          <a:p/>
          <a:p/>
        </p:txBody>
      </p:sp>
    </p:spTree>
  </p:cSld>
  <p:clrMapOvr>
    <a:masterClrMapping/>
  </p:clrMapOvr>
</p:sld>
</file>

<file path=ppt/slides/slide7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QR Decomposition</a:t>
            </a:r>
          </a:p>
        </p:txBody>
      </p:sp>
      <p:sp>
        <p:nvSpPr>
          <p:cNvPr id="3" name="Content Placeholder 2"/>
          <p:cNvSpPr>
            <a:spLocks noGrp="1"/>
          </p:cNvSpPr>
          <p:nvPr>
            <p:ph idx="1"/>
          </p:nvPr>
        </p:nvSpPr>
        <p:spPr/>
        <p:txBody>
          <a:bodyPr/>
          <a:lstStyle/>
          <a:p>
            <a:r>
              <a:t>In summary, QR decomposition is a powerful technique in numerical linear algebra that decomposes a matrix into orthogonal and upper triangular components, enabling efficient and stable computations in various numerical algorithms.</a:t>
            </a:r>
          </a:p>
          <a:p/>
        </p:txBody>
      </p:sp>
    </p:spTree>
  </p:cSld>
  <p:clrMapOvr>
    <a:masterClrMapping/>
  </p:clrMapOvr>
</p:sld>
</file>

<file path=ppt/slides/slide7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Singular Value Decomposition (SVD)</a:t>
            </a:r>
          </a:p>
        </p:txBody>
      </p:sp>
      <p:sp>
        <p:nvSpPr>
          <p:cNvPr id="3" name="Content Placeholder 2"/>
          <p:cNvSpPr>
            <a:spLocks noGrp="1"/>
          </p:cNvSpPr>
          <p:nvPr>
            <p:ph idx="1"/>
          </p:nvPr>
        </p:nvSpPr>
        <p:spPr/>
        <p:txBody>
          <a:bodyPr/>
          <a:lstStyle/>
          <a:p/>
        </p:txBody>
      </p:sp>
    </p:spTree>
  </p:cSld>
  <p:clrMapOvr>
    <a:masterClrMapping/>
  </p:clrMapOvr>
</p:sld>
</file>

<file path=ppt/slides/slide7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Singular Value Decomposition (SVD)</a:t>
            </a:r>
          </a:p>
        </p:txBody>
      </p:sp>
      <p:sp>
        <p:nvSpPr>
          <p:cNvPr id="3" name="Content Placeholder 2"/>
          <p:cNvSpPr>
            <a:spLocks noGrp="1"/>
          </p:cNvSpPr>
          <p:nvPr>
            <p:ph idx="1"/>
          </p:nvPr>
        </p:nvSpPr>
        <p:spPr/>
        <p:txBody>
          <a:bodyPr/>
          <a:lstStyle/>
          <a:p>
            <a:r>
              <a:t>Singular Value Decomposition (SVD) is a fundamental technique in linear algebra that decomposes a matrix into three smaller matrices. Given a matrix A, SVD breaks it down into three matrices: U, Σ, and Vᵀ.</a:t>
            </a:r>
          </a:p>
          <a:p/>
        </p:txBody>
      </p:sp>
    </p:spTree>
  </p:cSld>
  <p:clrMapOvr>
    <a:masterClrMapping/>
  </p:clrMapOvr>
</p:sld>
</file>

<file path=ppt/slides/slide7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Singular Value Decomposition (SVD)</a:t>
            </a:r>
          </a:p>
        </p:txBody>
      </p:sp>
      <p:sp>
        <p:nvSpPr>
          <p:cNvPr id="3" name="Content Placeholder 2"/>
          <p:cNvSpPr>
            <a:spLocks noGrp="1"/>
          </p:cNvSpPr>
          <p:nvPr>
            <p:ph idx="1"/>
          </p:nvPr>
        </p:nvSpPr>
        <p:spPr/>
        <p:txBody>
          <a:bodyPr/>
          <a:lstStyle/>
          <a:p/>
          <a:p>
            <a:r>
              <a:t>1. U: U is an m x m orthogonal matrix, where m is the number of rows in A. The columns of U are called left singular vectors, and they form an orthonormal basis for the column space of A.</a:t>
            </a:r>
          </a:p>
          <a:p/>
          <a:p/>
        </p:txBody>
      </p:sp>
    </p:spTree>
  </p:cSld>
  <p:clrMapOvr>
    <a:masterClrMapping/>
  </p:clrMapOvr>
</p:sld>
</file>

<file path=ppt/slides/slide7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Singular Value Decomposition (SVD)</a:t>
            </a:r>
          </a:p>
        </p:txBody>
      </p:sp>
      <p:sp>
        <p:nvSpPr>
          <p:cNvPr id="3" name="Content Placeholder 2"/>
          <p:cNvSpPr>
            <a:spLocks noGrp="1"/>
          </p:cNvSpPr>
          <p:nvPr>
            <p:ph idx="1"/>
          </p:nvPr>
        </p:nvSpPr>
        <p:spPr/>
        <p:txBody>
          <a:bodyPr/>
          <a:lstStyle/>
          <a:p>
            <a:r>
              <a:t>2. Σ: Σ is an m x n diagonal matrix with non-negative real numbers on the diagonal in decreasing order. These non-negative numbers are known as singular values and represent the importance of the corresponding singular vector in U and the corresponding singular vector in Vᵀ.</a:t>
            </a:r>
          </a:p>
          <a:p/>
        </p:txBody>
      </p:sp>
    </p:spTree>
  </p:cSld>
  <p:clrMapOvr>
    <a:masterClrMapping/>
  </p:clrMapOvr>
</p:sld>
</file>

<file path=ppt/slides/slide7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Singular Value Decomposition (SVD)</a:t>
            </a:r>
          </a:p>
        </p:txBody>
      </p:sp>
      <p:sp>
        <p:nvSpPr>
          <p:cNvPr id="3" name="Content Placeholder 2"/>
          <p:cNvSpPr>
            <a:spLocks noGrp="1"/>
          </p:cNvSpPr>
          <p:nvPr>
            <p:ph idx="1"/>
          </p:nvPr>
        </p:nvSpPr>
        <p:spPr/>
        <p:txBody>
          <a:bodyPr/>
          <a:lstStyle/>
          <a:p/>
          <a:p>
            <a:r>
              <a:t>3. Vᵀ: Vᵀ is an n x n orthogonal matrix, where n is the number of columns in A. The rows of Vᵀ are called right singular vectors, and they form an orthonormal basis for the row space of A.</a:t>
            </a:r>
          </a:p>
          <a:p/>
          <a:p/>
        </p:txBody>
      </p:sp>
    </p:spTree>
  </p:cSld>
  <p:clrMapOvr>
    <a:masterClrMapping/>
  </p:clrMapOvr>
</p:sld>
</file>

<file path=ppt/slides/slide7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Singular Value Decomposition (SVD)</a:t>
            </a:r>
          </a:p>
        </p:txBody>
      </p:sp>
      <p:sp>
        <p:nvSpPr>
          <p:cNvPr id="3" name="Content Placeholder 2"/>
          <p:cNvSpPr>
            <a:spLocks noGrp="1"/>
          </p:cNvSpPr>
          <p:nvPr>
            <p:ph idx="1"/>
          </p:nvPr>
        </p:nvSpPr>
        <p:spPr/>
        <p:txBody>
          <a:bodyPr/>
          <a:lstStyle/>
          <a:p>
            <a:r>
              <a:t>The SVD can be mathematically expressed as:</a:t>
            </a:r>
          </a:p>
          <a:p>
            <a:r>
              <a:t>A = UΣVᵀ</a:t>
            </a:r>
          </a:p>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r>
              <a:t>10. **Robotics and Control Systems**: Matrices are essential in modeling and controlling robotic systems and dynamic control systems. The state-space representation of systems, control design, and system analysis involve matrix calculations.</a:t>
            </a:r>
          </a:p>
          <a:p/>
        </p:txBody>
      </p:sp>
    </p:spTree>
  </p:cSld>
  <p:clrMapOvr>
    <a:masterClrMapping/>
  </p:clrMapOvr>
</p:sld>
</file>

<file path=ppt/slides/slide7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Singular Value Decomposition (SVD)</a:t>
            </a:r>
          </a:p>
        </p:txBody>
      </p:sp>
      <p:sp>
        <p:nvSpPr>
          <p:cNvPr id="3" name="Content Placeholder 2"/>
          <p:cNvSpPr>
            <a:spLocks noGrp="1"/>
          </p:cNvSpPr>
          <p:nvPr>
            <p:ph idx="1"/>
          </p:nvPr>
        </p:nvSpPr>
        <p:spPr/>
        <p:txBody>
          <a:bodyPr/>
          <a:lstStyle/>
          <a:p>
            <a:r>
              <a:t>SVD has various applications in many fields, including signal processing, image compression, machine learning, and data analysis. Some common uses of SVD include dimensionality reduction, image compression, collaborative filtering, and solving linear systems of equations.</a:t>
            </a:r>
          </a:p>
          <a:p/>
        </p:txBody>
      </p:sp>
    </p:spTree>
  </p:cSld>
  <p:clrMapOvr>
    <a:masterClrMapping/>
  </p:clrMapOvr>
</p:sld>
</file>

<file path=ppt/slides/slide7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Singular Value Decomposition (SVD)</a:t>
            </a:r>
          </a:p>
        </p:txBody>
      </p:sp>
      <p:sp>
        <p:nvSpPr>
          <p:cNvPr id="3" name="Content Placeholder 2"/>
          <p:cNvSpPr>
            <a:spLocks noGrp="1"/>
          </p:cNvSpPr>
          <p:nvPr>
            <p:ph idx="1"/>
          </p:nvPr>
        </p:nvSpPr>
        <p:spPr/>
        <p:txBody>
          <a:bodyPr/>
          <a:lstStyle/>
          <a:p/>
          <a:p/>
        </p:txBody>
      </p:sp>
    </p:spTree>
  </p:cSld>
  <p:clrMapOvr>
    <a:masterClrMapping/>
  </p:clrMapOvr>
</p:sld>
</file>

<file path=ppt/slides/slide7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Singular Value Decomposition (SVD)</a:t>
            </a:r>
          </a:p>
        </p:txBody>
      </p:sp>
      <p:sp>
        <p:nvSpPr>
          <p:cNvPr id="3" name="Content Placeholder 2"/>
          <p:cNvSpPr>
            <a:spLocks noGrp="1"/>
          </p:cNvSpPr>
          <p:nvPr>
            <p:ph idx="1"/>
          </p:nvPr>
        </p:nvSpPr>
        <p:spPr/>
        <p:txBody>
          <a:bodyPr/>
          <a:lstStyle/>
          <a:p>
            <a:r>
              <a:t>The properties of SVD make it particularly useful for computing pseudo-inverses, solving least squares problems, and performing principal component analysis (PCA). It is a powerful tool for analyzing and manipulating matrices, providing insights into the structure and relationships within data.</a:t>
            </a:r>
          </a:p>
          <a:p/>
        </p:txBody>
      </p:sp>
    </p:spTree>
  </p:cSld>
  <p:clrMapOvr>
    <a:masterClrMapping/>
  </p:clrMapOvr>
</p:sld>
</file>

<file path=ppt/slides/slide7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Cholesky Decomposition</a:t>
            </a:r>
          </a:p>
        </p:txBody>
      </p:sp>
      <p:sp>
        <p:nvSpPr>
          <p:cNvPr id="3" name="Content Placeholder 2"/>
          <p:cNvSpPr>
            <a:spLocks noGrp="1"/>
          </p:cNvSpPr>
          <p:nvPr>
            <p:ph idx="1"/>
          </p:nvPr>
        </p:nvSpPr>
        <p:spPr/>
        <p:txBody>
          <a:bodyPr/>
          <a:lstStyle/>
          <a:p/>
        </p:txBody>
      </p:sp>
    </p:spTree>
  </p:cSld>
  <p:clrMapOvr>
    <a:masterClrMapping/>
  </p:clrMapOvr>
</p:sld>
</file>

<file path=ppt/slides/slide7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Cholesky Decomposition</a:t>
            </a:r>
          </a:p>
        </p:txBody>
      </p:sp>
      <p:sp>
        <p:nvSpPr>
          <p:cNvPr id="3" name="Content Placeholder 2"/>
          <p:cNvSpPr>
            <a:spLocks noGrp="1"/>
          </p:cNvSpPr>
          <p:nvPr>
            <p:ph idx="1"/>
          </p:nvPr>
        </p:nvSpPr>
        <p:spPr/>
        <p:txBody>
          <a:bodyPr/>
          <a:lstStyle/>
          <a:p>
            <a:r>
              <a:t>Cholesky decomposition is a method used in linear algebra to decompose a symmetric positive definite matrix into the product of a lower triangular matrix and its transpose. This decomposition is often used in numerical simulations, optimization problems, and machine learning algorithms.</a:t>
            </a:r>
          </a:p>
          <a:p/>
        </p:txBody>
      </p:sp>
    </p:spTree>
  </p:cSld>
  <p:clrMapOvr>
    <a:masterClrMapping/>
  </p:clrMapOvr>
</p:sld>
</file>

<file path=ppt/slides/slide7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Cholesky Decomposition</a:t>
            </a:r>
          </a:p>
        </p:txBody>
      </p:sp>
      <p:sp>
        <p:nvSpPr>
          <p:cNvPr id="3" name="Content Placeholder 2"/>
          <p:cNvSpPr>
            <a:spLocks noGrp="1"/>
          </p:cNvSpPr>
          <p:nvPr>
            <p:ph idx="1"/>
          </p:nvPr>
        </p:nvSpPr>
        <p:spPr/>
        <p:txBody>
          <a:bodyPr/>
          <a:lstStyle/>
          <a:p/>
          <a:p/>
        </p:txBody>
      </p:sp>
    </p:spTree>
  </p:cSld>
  <p:clrMapOvr>
    <a:masterClrMapping/>
  </p:clrMapOvr>
</p:sld>
</file>

<file path=ppt/slides/slide7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Cholesky Decomposition</a:t>
            </a:r>
          </a:p>
        </p:txBody>
      </p:sp>
      <p:sp>
        <p:nvSpPr>
          <p:cNvPr id="3" name="Content Placeholder 2"/>
          <p:cNvSpPr>
            <a:spLocks noGrp="1"/>
          </p:cNvSpPr>
          <p:nvPr>
            <p:ph idx="1"/>
          </p:nvPr>
        </p:nvSpPr>
        <p:spPr/>
        <p:txBody>
          <a:bodyPr/>
          <a:lstStyle/>
          <a:p>
            <a:r>
              <a:t>Given a symmetric positive definite matrix A, the Cholesky decomposition finds a lower triangular matrix L such that A = LL^T, where L^T denotes the transpose of L. The elements of matrix L are calculated iteratively:</a:t>
            </a:r>
          </a:p>
          <a:p/>
        </p:txBody>
      </p:sp>
    </p:spTree>
  </p:cSld>
  <p:clrMapOvr>
    <a:masterClrMapping/>
  </p:clrMapOvr>
</p:sld>
</file>

<file path=ppt/slides/slide7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Cholesky Decomposition</a:t>
            </a:r>
          </a:p>
        </p:txBody>
      </p:sp>
      <p:sp>
        <p:nvSpPr>
          <p:cNvPr id="3" name="Content Placeholder 2"/>
          <p:cNvSpPr>
            <a:spLocks noGrp="1"/>
          </p:cNvSpPr>
          <p:nvPr>
            <p:ph idx="1"/>
          </p:nvPr>
        </p:nvSpPr>
        <p:spPr/>
        <p:txBody>
          <a:bodyPr/>
          <a:lstStyle/>
          <a:p/>
          <a:p>
            <a:r>
              <a:t>1. L[i,i] = sqrt(A[i,i] - Σ(L[i,k]^2)), for i=1 to n, where n is the order of the matrix A.</a:t>
            </a:r>
          </a:p>
          <a:p/>
          <a:p>
            <a:r>
              <a:t>2. L[i,j] = (A[i,j] - Σ(L[i,k]*L[j,k])) / L[j,j], for j=i+1 to n, and i=1 to n.</a:t>
            </a:r>
          </a:p>
          <a:p/>
          <a:p/>
        </p:txBody>
      </p:sp>
    </p:spTree>
  </p:cSld>
  <p:clrMapOvr>
    <a:masterClrMapping/>
  </p:clrMapOvr>
</p:sld>
</file>

<file path=ppt/slides/slide7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Cholesky Decomposition</a:t>
            </a:r>
          </a:p>
        </p:txBody>
      </p:sp>
      <p:sp>
        <p:nvSpPr>
          <p:cNvPr id="3" name="Content Placeholder 2"/>
          <p:cNvSpPr>
            <a:spLocks noGrp="1"/>
          </p:cNvSpPr>
          <p:nvPr>
            <p:ph idx="1"/>
          </p:nvPr>
        </p:nvSpPr>
        <p:spPr/>
        <p:txBody>
          <a:bodyPr/>
          <a:lstStyle/>
          <a:p>
            <a:r>
              <a:t>Cholesky decomposition is computationally more efficient than other matrix decompositions such as LU decomposition because it requires fewer arithmetic operations. Additionally, since Cholesky decomposition works only with symmetric positive definite matrices, it is numerically stable and faster for solving systems of linear equations involving such matrices.</a:t>
            </a:r>
          </a:p>
          <a:p/>
        </p:txBody>
      </p:sp>
    </p:spTree>
  </p:cSld>
  <p:clrMapOvr>
    <a:masterClrMapping/>
  </p:clrMapOvr>
</p:sld>
</file>

<file path=ppt/slides/slide7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Cholesky Decomposition</a:t>
            </a:r>
          </a:p>
        </p:txBody>
      </p:sp>
      <p:sp>
        <p:nvSpPr>
          <p:cNvPr id="3" name="Content Placeholder 2"/>
          <p:cNvSpPr>
            <a:spLocks noGrp="1"/>
          </p:cNvSpPr>
          <p:nvPr>
            <p:ph idx="1"/>
          </p:nvPr>
        </p:nvSpPr>
        <p:spPr/>
        <p:txBody>
          <a:bodyPr/>
          <a:lstStyle/>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7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Cholesky Decomposition</a:t>
            </a:r>
          </a:p>
        </p:txBody>
      </p:sp>
      <p:sp>
        <p:nvSpPr>
          <p:cNvPr id="3" name="Content Placeholder 2"/>
          <p:cNvSpPr>
            <a:spLocks noGrp="1"/>
          </p:cNvSpPr>
          <p:nvPr>
            <p:ph idx="1"/>
          </p:nvPr>
        </p:nvSpPr>
        <p:spPr/>
        <p:txBody>
          <a:bodyPr/>
          <a:lstStyle/>
          <a:p>
            <a:r>
              <a:t>Applications of Cholesky decomposition include solving linear least squares problems, simulating correlated random variables, solving optimization problems with quadratic constraints, and solving systems of linear equations. It is a crucial tool in many scientific computing and machine learning applications.</a:t>
            </a:r>
          </a:p>
          <a:p/>
        </p:txBody>
      </p:sp>
    </p:spTree>
  </p:cSld>
  <p:clrMapOvr>
    <a:masterClrMapping/>
  </p:clrMapOvr>
</p:sld>
</file>

<file path=ppt/slides/slide7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7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Cholesky decomposition is a method used in linear algebra to decompose a symmetric positive definite matrix into the product of a lower triangular matrix and its transpose. This decomposition is often used in numerical simulations, optimization problems, and machine learning algorithms.</a:t>
            </a:r>
          </a:p>
          <a:p/>
        </p:txBody>
      </p:sp>
    </p:spTree>
  </p:cSld>
  <p:clrMapOvr>
    <a:masterClrMapping/>
  </p:clrMapOvr>
</p:sld>
</file>

<file path=ppt/slides/slide7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7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Given a symmetric positive definite matrix A, the Cholesky decomposition finds a lower triangular matrix L such that A = LL^T, where L^T denotes the transpose of L. The elements of matrix L are calculated iteratively:</a:t>
            </a:r>
          </a:p>
          <a:p/>
        </p:txBody>
      </p:sp>
    </p:spTree>
  </p:cSld>
  <p:clrMapOvr>
    <a:masterClrMapping/>
  </p:clrMapOvr>
</p:sld>
</file>

<file path=ppt/slides/slide7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1. L[i,i] = sqrt(A[i,i] - Σ(L[i,k]^2)), for i=1 to n, where n is the order of the matrix A.</a:t>
            </a:r>
          </a:p>
          <a:p/>
          <a:p>
            <a:r>
              <a:t>2. L[i,j] = (A[i,j] - Σ(L[i,k]*L[j,k])) / L[j,j], for j=i+1 to n, and i=1 to n.</a:t>
            </a:r>
          </a:p>
          <a:p/>
          <a:p/>
        </p:txBody>
      </p:sp>
    </p:spTree>
  </p:cSld>
  <p:clrMapOvr>
    <a:masterClrMapping/>
  </p:clrMapOvr>
</p:sld>
</file>

<file path=ppt/slides/slide7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Cholesky decomposition is computationally more efficient than other matrix decompositions such as LU decomposition because it requires fewer arithmetic operations. Additionally, since Cholesky decomposition works only with symmetric positive definite matrices, it is numerically stable and faster for solving systems of linear equations involving such matrices.</a:t>
            </a:r>
          </a:p>
          <a:p/>
        </p:txBody>
      </p:sp>
    </p:spTree>
  </p:cSld>
  <p:clrMapOvr>
    <a:masterClrMapping/>
  </p:clrMapOvr>
</p:sld>
</file>

<file path=ppt/slides/slide7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7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Applications of Cholesky decomposition include solving linear least squares problems, simulating correlated random variables, solving optimization problems with quadratic constraints, and solving systems of linear equations. It is a crucial tool in many scientific computing and machine learning applications.</a:t>
            </a:r>
          </a:p>
          <a:p/>
        </p:txBody>
      </p:sp>
    </p:spTree>
  </p:cSld>
  <p:clrMapOvr>
    <a:masterClrMapping/>
  </p:clrMapOvr>
</p:sld>
</file>

<file path=ppt/slides/slide7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Matrix Transformations</a:t>
            </a:r>
          </a:p>
        </p:txBody>
      </p:sp>
      <p:sp>
        <p:nvSpPr>
          <p:cNvPr id="3" name="Content Placeholder 2"/>
          <p:cNvSpPr>
            <a:spLocks noGrp="1"/>
          </p:cNvSpPr>
          <p:nvPr>
            <p:ph idx="1"/>
          </p:nvPr>
        </p:nvSpPr>
        <p:spPr/>
        <p:txBody>
          <a:bodyPr/>
          <a:lstStyle/>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Matrices</a:t>
            </a:r>
          </a:p>
        </p:txBody>
      </p:sp>
      <p:sp>
        <p:nvSpPr>
          <p:cNvPr id="3" name="Content Placeholder 2"/>
          <p:cNvSpPr>
            <a:spLocks noGrp="1"/>
          </p:cNvSpPr>
          <p:nvPr>
            <p:ph idx="1"/>
          </p:nvPr>
        </p:nvSpPr>
        <p:spPr/>
        <p:txBody>
          <a:bodyPr/>
          <a:lstStyle/>
          <a:p>
            <a:r>
              <a:t>These applications highlight the versatility and importance of matrices in diverse fields of study and industry, showcasing their significance as a powerful mathematical tool for solving a wide range of problems efficiently and effectively.</a:t>
            </a:r>
          </a:p>
          <a:p/>
        </p:txBody>
      </p:sp>
    </p:spTree>
  </p:cSld>
  <p:clrMapOvr>
    <a:masterClrMapping/>
  </p:clrMapOvr>
</p:sld>
</file>

<file path=ppt/slides/slide7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Matrix Transformations</a:t>
            </a:r>
          </a:p>
        </p:txBody>
      </p:sp>
      <p:sp>
        <p:nvSpPr>
          <p:cNvPr id="3" name="Content Placeholder 2"/>
          <p:cNvSpPr>
            <a:spLocks noGrp="1"/>
          </p:cNvSpPr>
          <p:nvPr>
            <p:ph idx="1"/>
          </p:nvPr>
        </p:nvSpPr>
        <p:spPr/>
        <p:txBody>
          <a:bodyPr/>
          <a:lstStyle/>
          <a:p>
            <a:r>
              <a:t>In mathematics, a matrix transformation refers to the process of applying a transformation to a set of coordinates using a matrix. Matrix transformations are widely used in various fields such as computer graphics, physics, engineering, and more, to describe the transformation of objects in space.</a:t>
            </a:r>
          </a:p>
          <a:p/>
        </p:txBody>
      </p:sp>
    </p:spTree>
  </p:cSld>
  <p:clrMapOvr>
    <a:masterClrMapping/>
  </p:clrMapOvr>
</p:sld>
</file>

<file path=ppt/slides/slide7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Matrix Transformations</a:t>
            </a:r>
          </a:p>
        </p:txBody>
      </p:sp>
      <p:sp>
        <p:nvSpPr>
          <p:cNvPr id="3" name="Content Placeholder 2"/>
          <p:cNvSpPr>
            <a:spLocks noGrp="1"/>
          </p:cNvSpPr>
          <p:nvPr>
            <p:ph idx="1"/>
          </p:nvPr>
        </p:nvSpPr>
        <p:spPr/>
        <p:txBody>
          <a:bodyPr/>
          <a:lstStyle/>
          <a:p/>
          <a:p>
            <a:r>
              <a:t>IX. Matrix transformations specifically refer to transformations applied to two-dimensional vectors using a 2x2 matrix. The general form of a 2x2 transformation matrix looks like:</a:t>
            </a:r>
          </a:p>
          <a:p/>
          <a:p>
            <a:r>
              <a:t>\[</a:t>
            </a:r>
          </a:p>
          <a:p>
            <a:r>
              <a:t>\begin{bmatrix}</a:t>
            </a:r>
          </a:p>
          <a:p/>
        </p:txBody>
      </p:sp>
    </p:spTree>
  </p:cSld>
  <p:clrMapOvr>
    <a:masterClrMapping/>
  </p:clrMapOvr>
</p:sld>
</file>

<file path=ppt/slides/slide7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Matrix Transformations</a:t>
            </a:r>
          </a:p>
        </p:txBody>
      </p:sp>
      <p:sp>
        <p:nvSpPr>
          <p:cNvPr id="3" name="Content Placeholder 2"/>
          <p:cNvSpPr>
            <a:spLocks noGrp="1"/>
          </p:cNvSpPr>
          <p:nvPr>
            <p:ph idx="1"/>
          </p:nvPr>
        </p:nvSpPr>
        <p:spPr/>
        <p:txBody>
          <a:bodyPr/>
          <a:lstStyle/>
          <a:p>
            <a:r>
              <a:t>a &amp; b \\</a:t>
            </a:r>
          </a:p>
          <a:p>
            <a:r>
              <a:t>c &amp; d</a:t>
            </a:r>
          </a:p>
          <a:p>
            <a:r>
              <a:t>\end{bmatrix}</a:t>
            </a:r>
          </a:p>
          <a:p>
            <a:r>
              <a:t>\]</a:t>
            </a:r>
          </a:p>
          <a:p/>
          <a:p>
            <a:r>
              <a:t>To apply a matrix transformation to a 2D vector represented as [x, y], you would multiply the transformation matrix by the vector as follows:</a:t>
            </a:r>
          </a:p>
          <a:p/>
          <a:p>
            <a:r>
              <a:t>\[</a:t>
            </a:r>
          </a:p>
          <a:p>
            <a:r>
              <a:t>\begin{bmatrix}</a:t>
            </a:r>
          </a:p>
          <a:p/>
        </p:txBody>
      </p:sp>
    </p:spTree>
  </p:cSld>
  <p:clrMapOvr>
    <a:masterClrMapping/>
  </p:clrMapOvr>
</p:sld>
</file>

<file path=ppt/slides/slide7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Matrix Transformations</a:t>
            </a:r>
          </a:p>
        </p:txBody>
      </p:sp>
      <p:sp>
        <p:nvSpPr>
          <p:cNvPr id="3" name="Content Placeholder 2"/>
          <p:cNvSpPr>
            <a:spLocks noGrp="1"/>
          </p:cNvSpPr>
          <p:nvPr>
            <p:ph idx="1"/>
          </p:nvPr>
        </p:nvSpPr>
        <p:spPr/>
        <p:txBody>
          <a:bodyPr/>
          <a:lstStyle/>
          <a:p>
            <a:r>
              <a:t>a &amp; b \\</a:t>
            </a:r>
          </a:p>
          <a:p>
            <a:r>
              <a:t>c &amp; d</a:t>
            </a:r>
          </a:p>
          <a:p>
            <a:r>
              <a:t>\end{bmatrix}</a:t>
            </a:r>
          </a:p>
          <a:p>
            <a:r>
              <a:t>\begin{bmatrix}</a:t>
            </a:r>
          </a:p>
          <a:p>
            <a:r>
              <a:t>x \\</a:t>
            </a:r>
          </a:p>
          <a:p>
            <a:r>
              <a:t>y</a:t>
            </a:r>
          </a:p>
          <a:p>
            <a:r>
              <a:t>\end{bmatrix}</a:t>
            </a:r>
          </a:p>
          <a:p>
            <a:r>
              <a:t>\]</a:t>
            </a:r>
          </a:p>
          <a:p/>
          <a:p/>
        </p:txBody>
      </p:sp>
    </p:spTree>
  </p:cSld>
  <p:clrMapOvr>
    <a:masterClrMapping/>
  </p:clrMapOvr>
</p:sld>
</file>

<file path=ppt/slides/slide7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Matrix Transformations</a:t>
            </a:r>
          </a:p>
        </p:txBody>
      </p:sp>
      <p:sp>
        <p:nvSpPr>
          <p:cNvPr id="3" name="Content Placeholder 2"/>
          <p:cNvSpPr>
            <a:spLocks noGrp="1"/>
          </p:cNvSpPr>
          <p:nvPr>
            <p:ph idx="1"/>
          </p:nvPr>
        </p:nvSpPr>
        <p:spPr/>
        <p:txBody>
          <a:bodyPr/>
          <a:lstStyle/>
          <a:p>
            <a:r>
              <a:t>This multiplication results in a new vector [x', y'], which represents the transformed coordinates after applying the matrix transformation.</a:t>
            </a:r>
          </a:p>
          <a:p/>
          <a:p/>
        </p:txBody>
      </p:sp>
    </p:spTree>
  </p:cSld>
  <p:clrMapOvr>
    <a:masterClrMapping/>
  </p:clrMapOvr>
</p:sld>
</file>

<file path=ppt/slides/slide7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Matrix Transformations</a:t>
            </a:r>
          </a:p>
        </p:txBody>
      </p:sp>
      <p:sp>
        <p:nvSpPr>
          <p:cNvPr id="3" name="Content Placeholder 2"/>
          <p:cNvSpPr>
            <a:spLocks noGrp="1"/>
          </p:cNvSpPr>
          <p:nvPr>
            <p:ph idx="1"/>
          </p:nvPr>
        </p:nvSpPr>
        <p:spPr/>
        <p:txBody>
          <a:bodyPr/>
          <a:lstStyle/>
          <a:p>
            <a:r>
              <a:t>Different types of transformations can be represented using different matrices. Here are some common types of 2D matrix transformations:</a:t>
            </a:r>
          </a:p>
          <a:p/>
          <a:p>
            <a:r>
              <a:t>1. Translation:</a:t>
            </a:r>
          </a:p>
          <a:p/>
        </p:txBody>
      </p:sp>
    </p:spTree>
  </p:cSld>
  <p:clrMapOvr>
    <a:masterClrMapping/>
  </p:clrMapOvr>
</p:sld>
</file>

<file path=ppt/slides/slide7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Matrix Transformations</a:t>
            </a:r>
          </a:p>
        </p:txBody>
      </p:sp>
      <p:sp>
        <p:nvSpPr>
          <p:cNvPr id="3" name="Content Placeholder 2"/>
          <p:cNvSpPr>
            <a:spLocks noGrp="1"/>
          </p:cNvSpPr>
          <p:nvPr>
            <p:ph idx="1"/>
          </p:nvPr>
        </p:nvSpPr>
        <p:spPr/>
        <p:txBody>
          <a:bodyPr/>
          <a:lstStyle/>
          <a:p>
            <a:r>
              <a:t>Translation involves moving an object by a certain distance along the x and y axes. The translation matrix looks like:</a:t>
            </a:r>
          </a:p>
          <a:p>
            <a:r>
              <a:t>\[</a:t>
            </a:r>
          </a:p>
          <a:p>
            <a:r>
              <a:t>\begin{bmatrix}</a:t>
            </a:r>
          </a:p>
          <a:p>
            <a:r>
              <a:t>1 &amp; 0 \\</a:t>
            </a:r>
          </a:p>
          <a:p>
            <a:r>
              <a:t>0 &amp; 1</a:t>
            </a:r>
          </a:p>
          <a:p>
            <a:r>
              <a:t>\end{bmatrix}</a:t>
            </a:r>
          </a:p>
          <a:p>
            <a:r>
              <a:t>\begin{bmatrix}</a:t>
            </a:r>
          </a:p>
          <a:p>
            <a:r>
              <a:t>x \\</a:t>
            </a:r>
          </a:p>
          <a:p>
            <a:r>
              <a:t>y</a:t>
            </a:r>
          </a:p>
          <a:p/>
        </p:txBody>
      </p:sp>
    </p:spTree>
  </p:cSld>
  <p:clrMapOvr>
    <a:masterClrMapping/>
  </p:clrMapOvr>
</p:sld>
</file>

<file path=ppt/slides/slide7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Matrix Transformations</a:t>
            </a:r>
          </a:p>
        </p:txBody>
      </p:sp>
      <p:sp>
        <p:nvSpPr>
          <p:cNvPr id="3" name="Content Placeholder 2"/>
          <p:cNvSpPr>
            <a:spLocks noGrp="1"/>
          </p:cNvSpPr>
          <p:nvPr>
            <p:ph idx="1"/>
          </p:nvPr>
        </p:nvSpPr>
        <p:spPr/>
        <p:txBody>
          <a:bodyPr/>
          <a:lstStyle/>
          <a:p>
            <a:r>
              <a:t>\end{bmatrix}</a:t>
            </a:r>
          </a:p>
          <a:p>
            <a:r>
              <a:t>+</a:t>
            </a:r>
          </a:p>
          <a:p>
            <a:r>
              <a:t>\begin{bmatrix}</a:t>
            </a:r>
          </a:p>
          <a:p>
            <a:r>
              <a:t>tx \\</a:t>
            </a:r>
          </a:p>
          <a:p>
            <a:r>
              <a:t>ty</a:t>
            </a:r>
          </a:p>
          <a:p>
            <a:r>
              <a:t>\end{bmatrix}</a:t>
            </a:r>
          </a:p>
          <a:p>
            <a:r>
              <a:t>\]</a:t>
            </a:r>
          </a:p>
          <a:p/>
          <a:p>
            <a:r>
              <a:t>2. Scaling:</a:t>
            </a:r>
          </a:p>
          <a:p>
            <a:r>
              <a:t>Scaling involves resizing an object by a scalar factor along the x and y axes. The scaling matrix looks like:</a:t>
            </a:r>
          </a:p>
          <a:p>
            <a:r>
              <a:t>\[</a:t>
            </a:r>
          </a:p>
          <a:p>
            <a:r>
              <a:t>\begin{bmatrix}</a:t>
            </a:r>
          </a:p>
          <a:p/>
        </p:txBody>
      </p:sp>
    </p:spTree>
  </p:cSld>
  <p:clrMapOvr>
    <a:masterClrMapping/>
  </p:clrMapOvr>
</p:sld>
</file>

<file path=ppt/slides/slide7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Matrix Transformations</a:t>
            </a:r>
          </a:p>
        </p:txBody>
      </p:sp>
      <p:sp>
        <p:nvSpPr>
          <p:cNvPr id="3" name="Content Placeholder 2"/>
          <p:cNvSpPr>
            <a:spLocks noGrp="1"/>
          </p:cNvSpPr>
          <p:nvPr>
            <p:ph idx="1"/>
          </p:nvPr>
        </p:nvSpPr>
        <p:spPr/>
        <p:txBody>
          <a:bodyPr/>
          <a:lstStyle/>
          <a:p>
            <a:r>
              <a:t>sx &amp; 0 \\</a:t>
            </a:r>
          </a:p>
          <a:p>
            <a:r>
              <a:t>0 &amp; sy</a:t>
            </a:r>
          </a:p>
          <a:p>
            <a:r>
              <a:t>\end{bmatrix}</a:t>
            </a:r>
          </a:p>
          <a:p>
            <a:r>
              <a:t>\begin{bmatrix}</a:t>
            </a:r>
          </a:p>
          <a:p>
            <a:r>
              <a:t>x \\</a:t>
            </a:r>
          </a:p>
          <a:p>
            <a:r>
              <a:t>y</a:t>
            </a:r>
          </a:p>
          <a:p>
            <a:r>
              <a:t>\end{bmatrix}</a:t>
            </a:r>
          </a:p>
          <a:p>
            <a:r>
              <a:t>\]</a:t>
            </a:r>
          </a:p>
          <a:p/>
          <a:p>
            <a:r>
              <a:t>3. Rotation:</a:t>
            </a:r>
          </a:p>
          <a:p>
            <a:r>
              <a:t>Rotation involves rotating an object by an angle θ around the origin. The rotation matrix looks like:</a:t>
            </a:r>
          </a:p>
          <a:p>
            <a:r>
              <a:t>\[</a:t>
            </a:r>
          </a:p>
          <a:p/>
        </p:txBody>
      </p:sp>
    </p:spTree>
  </p:cSld>
  <p:clrMapOvr>
    <a:masterClrMapping/>
  </p:clrMapOvr>
</p:sld>
</file>

<file path=ppt/slides/slide7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Matrix Transformations</a:t>
            </a:r>
          </a:p>
        </p:txBody>
      </p:sp>
      <p:sp>
        <p:nvSpPr>
          <p:cNvPr id="3" name="Content Placeholder 2"/>
          <p:cNvSpPr>
            <a:spLocks noGrp="1"/>
          </p:cNvSpPr>
          <p:nvPr>
            <p:ph idx="1"/>
          </p:nvPr>
        </p:nvSpPr>
        <p:spPr/>
        <p:txBody>
          <a:bodyPr/>
          <a:lstStyle/>
          <a:p>
            <a:r>
              <a:t>\begin{bmatrix}</a:t>
            </a:r>
          </a:p>
          <a:p>
            <a:r>
              <a:t>\cos(\theta) &amp; -\sin(\theta) \\</a:t>
            </a:r>
          </a:p>
          <a:p>
            <a:r>
              <a:t>\sin(\theta) &amp; \cos(\theta)</a:t>
            </a:r>
          </a:p>
          <a:p>
            <a:r>
              <a:t>\end{bmatrix}</a:t>
            </a:r>
          </a:p>
          <a:p>
            <a:r>
              <a:t>\begin{bmatrix}</a:t>
            </a:r>
          </a:p>
          <a:p>
            <a:r>
              <a:t>x \\</a:t>
            </a:r>
          </a:p>
          <a:p>
            <a:r>
              <a:t>y</a:t>
            </a:r>
          </a:p>
          <a:p>
            <a:r>
              <a:t>\end{bmatrix}</a:t>
            </a:r>
          </a:p>
          <a:p>
            <a:r>
              <a:t>\]</a:t>
            </a:r>
          </a:p>
          <a:p/>
          <a:p>
            <a:r>
              <a:t>4. Shear:</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Matrices in Various Fields</a:t>
            </a:r>
          </a:p>
        </p:txBody>
      </p:sp>
      <p:sp>
        <p:nvSpPr>
          <p:cNvPr id="3" name="Content Placeholder 2"/>
          <p:cNvSpPr>
            <a:spLocks noGrp="1"/>
          </p:cNvSpPr>
          <p:nvPr>
            <p:ph idx="1"/>
          </p:nvPr>
        </p:nvSpPr>
        <p:spPr/>
        <p:txBody>
          <a:bodyPr/>
          <a:lstStyle/>
          <a:p>
            <a:r>
              <a:t>Matrices play a crucial role in various fields due to their ability to represent and manipulate data in a structured way. Here are some key fields where matrices are of significant importance:</a:t>
            </a:r>
          </a:p>
          <a:p/>
          <a:p/>
        </p:txBody>
      </p:sp>
    </p:spTree>
  </p:cSld>
  <p:clrMapOvr>
    <a:masterClrMapping/>
  </p:clrMapOvr>
</p:sld>
</file>

<file path=ppt/slides/slide7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Matrix Transformations</a:t>
            </a:r>
          </a:p>
        </p:txBody>
      </p:sp>
      <p:sp>
        <p:nvSpPr>
          <p:cNvPr id="3" name="Content Placeholder 2"/>
          <p:cNvSpPr>
            <a:spLocks noGrp="1"/>
          </p:cNvSpPr>
          <p:nvPr>
            <p:ph idx="1"/>
          </p:nvPr>
        </p:nvSpPr>
        <p:spPr/>
        <p:txBody>
          <a:bodyPr/>
          <a:lstStyle/>
          <a:p>
            <a:r>
              <a:t>Shear involves skewing an object along the x or y axis. The shear matrix looks like:</a:t>
            </a:r>
          </a:p>
          <a:p>
            <a:r>
              <a:t>\[</a:t>
            </a:r>
          </a:p>
          <a:p>
            <a:r>
              <a:t>\begin{bmatrix}</a:t>
            </a:r>
          </a:p>
          <a:p>
            <a:r>
              <a:t>1 &amp; shx \\</a:t>
            </a:r>
          </a:p>
          <a:p>
            <a:r>
              <a:t>shy &amp; 1</a:t>
            </a:r>
          </a:p>
          <a:p>
            <a:r>
              <a:t>\end{bmatrix}</a:t>
            </a:r>
          </a:p>
          <a:p>
            <a:r>
              <a:t>\begin{bmatrix}</a:t>
            </a:r>
          </a:p>
          <a:p>
            <a:r>
              <a:t>x \\</a:t>
            </a:r>
          </a:p>
          <a:p>
            <a:r>
              <a:t>y</a:t>
            </a:r>
          </a:p>
          <a:p>
            <a:r>
              <a:t>\end{bmatrix}</a:t>
            </a:r>
          </a:p>
          <a:p>
            <a:r>
              <a:t>\]</a:t>
            </a:r>
          </a:p>
          <a:p/>
          <a:p/>
        </p:txBody>
      </p:sp>
    </p:spTree>
  </p:cSld>
  <p:clrMapOvr>
    <a:masterClrMapping/>
  </p:clrMapOvr>
</p:sld>
</file>

<file path=ppt/slides/slide7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Matrix Transformations</a:t>
            </a:r>
          </a:p>
        </p:txBody>
      </p:sp>
      <p:sp>
        <p:nvSpPr>
          <p:cNvPr id="3" name="Content Placeholder 2"/>
          <p:cNvSpPr>
            <a:spLocks noGrp="1"/>
          </p:cNvSpPr>
          <p:nvPr>
            <p:ph idx="1"/>
          </p:nvPr>
        </p:nvSpPr>
        <p:spPr/>
        <p:txBody>
          <a:bodyPr/>
          <a:lstStyle/>
          <a:p>
            <a:r>
              <a:t>Matrix transformations allow for easy and efficient manipulation of geometric objects in 2D space. By combining different matrix transformations, complex transformations and animations can be achieved with relative ease.</a:t>
            </a:r>
          </a:p>
          <a:p/>
        </p:txBody>
      </p:sp>
    </p:spTree>
  </p:cSld>
  <p:clrMapOvr>
    <a:masterClrMapping/>
  </p:clrMapOvr>
</p:sld>
</file>

<file path=ppt/slides/slide7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Translation</a:t>
            </a:r>
          </a:p>
        </p:txBody>
      </p:sp>
      <p:sp>
        <p:nvSpPr>
          <p:cNvPr id="3" name="Content Placeholder 2"/>
          <p:cNvSpPr>
            <a:spLocks noGrp="1"/>
          </p:cNvSpPr>
          <p:nvPr>
            <p:ph idx="1"/>
          </p:nvPr>
        </p:nvSpPr>
        <p:spPr/>
        <p:txBody>
          <a:bodyPr/>
          <a:lstStyle/>
          <a:p/>
        </p:txBody>
      </p:sp>
    </p:spTree>
  </p:cSld>
  <p:clrMapOvr>
    <a:masterClrMapping/>
  </p:clrMapOvr>
</p:sld>
</file>

<file path=ppt/slides/slide7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Translation</a:t>
            </a:r>
          </a:p>
        </p:txBody>
      </p:sp>
      <p:sp>
        <p:nvSpPr>
          <p:cNvPr id="3" name="Content Placeholder 2"/>
          <p:cNvSpPr>
            <a:spLocks noGrp="1"/>
          </p:cNvSpPr>
          <p:nvPr>
            <p:ph idx="1"/>
          </p:nvPr>
        </p:nvSpPr>
        <p:spPr/>
        <p:txBody>
          <a:bodyPr/>
          <a:lstStyle/>
          <a:p>
            <a:r>
              <a:t>Translation is the process of converting written or spoken text from one language into another while preserving the original meaning, style, and context as much as possible. Translators play a crucial role in facilitating communication and understanding between different language speakers and cultures. </a:t>
            </a:r>
          </a:p>
          <a:p/>
        </p:txBody>
      </p:sp>
    </p:spTree>
  </p:cSld>
  <p:clrMapOvr>
    <a:masterClrMapping/>
  </p:clrMapOvr>
</p:sld>
</file>

<file path=ppt/slides/slide7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Translation</a:t>
            </a:r>
          </a:p>
        </p:txBody>
      </p:sp>
      <p:sp>
        <p:nvSpPr>
          <p:cNvPr id="3" name="Content Placeholder 2"/>
          <p:cNvSpPr>
            <a:spLocks noGrp="1"/>
          </p:cNvSpPr>
          <p:nvPr>
            <p:ph idx="1"/>
          </p:nvPr>
        </p:nvSpPr>
        <p:spPr/>
        <p:txBody>
          <a:bodyPr/>
          <a:lstStyle/>
          <a:p/>
          <a:p/>
        </p:txBody>
      </p:sp>
    </p:spTree>
  </p:cSld>
  <p:clrMapOvr>
    <a:masterClrMapping/>
  </p:clrMapOvr>
</p:sld>
</file>

<file path=ppt/slides/slide7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Translation</a:t>
            </a:r>
          </a:p>
        </p:txBody>
      </p:sp>
      <p:sp>
        <p:nvSpPr>
          <p:cNvPr id="3" name="Content Placeholder 2"/>
          <p:cNvSpPr>
            <a:spLocks noGrp="1"/>
          </p:cNvSpPr>
          <p:nvPr>
            <p:ph idx="1"/>
          </p:nvPr>
        </p:nvSpPr>
        <p:spPr/>
        <p:txBody>
          <a:bodyPr/>
          <a:lstStyle/>
          <a:p>
            <a:r>
              <a:t>Translation can be done in various fields, such as literature, business, legal, medical, scientific, technical, and many more. Professional translators not only have a deep understanding of the source and target languages but also possess a good grasp of the nuances, idioms, and cultural references specific to each language. </a:t>
            </a:r>
          </a:p>
          <a:p/>
        </p:txBody>
      </p:sp>
    </p:spTree>
  </p:cSld>
  <p:clrMapOvr>
    <a:masterClrMapping/>
  </p:clrMapOvr>
</p:sld>
</file>

<file path=ppt/slides/slide7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Translation</a:t>
            </a:r>
          </a:p>
        </p:txBody>
      </p:sp>
      <p:sp>
        <p:nvSpPr>
          <p:cNvPr id="3" name="Content Placeholder 2"/>
          <p:cNvSpPr>
            <a:spLocks noGrp="1"/>
          </p:cNvSpPr>
          <p:nvPr>
            <p:ph idx="1"/>
          </p:nvPr>
        </p:nvSpPr>
        <p:spPr/>
        <p:txBody>
          <a:bodyPr/>
          <a:lstStyle/>
          <a:p/>
          <a:p>
            <a:r>
              <a:t>There are different translation techniques used depending on the nature of the content being translated. Some common techniques include:</a:t>
            </a:r>
          </a:p>
          <a:p/>
          <a:p/>
        </p:txBody>
      </p:sp>
    </p:spTree>
  </p:cSld>
  <p:clrMapOvr>
    <a:masterClrMapping/>
  </p:clrMapOvr>
</p:sld>
</file>

<file path=ppt/slides/slide7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Translation</a:t>
            </a:r>
          </a:p>
        </p:txBody>
      </p:sp>
      <p:sp>
        <p:nvSpPr>
          <p:cNvPr id="3" name="Content Placeholder 2"/>
          <p:cNvSpPr>
            <a:spLocks noGrp="1"/>
          </p:cNvSpPr>
          <p:nvPr>
            <p:ph idx="1"/>
          </p:nvPr>
        </p:nvSpPr>
        <p:spPr/>
        <p:txBody>
          <a:bodyPr/>
          <a:lstStyle/>
          <a:p>
            <a:r>
              <a:t>1. **Literal Translation**: Translating text word-for-word without considering idiomatic expressions or cultural nuances. This method is more suitable for technical or scientific content where accuracy is crucial.</a:t>
            </a:r>
          </a:p>
          <a:p/>
        </p:txBody>
      </p:sp>
    </p:spTree>
  </p:cSld>
  <p:clrMapOvr>
    <a:masterClrMapping/>
  </p:clrMapOvr>
</p:sld>
</file>

<file path=ppt/slides/slide7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Translation</a:t>
            </a:r>
          </a:p>
        </p:txBody>
      </p:sp>
      <p:sp>
        <p:nvSpPr>
          <p:cNvPr id="3" name="Content Placeholder 2"/>
          <p:cNvSpPr>
            <a:spLocks noGrp="1"/>
          </p:cNvSpPr>
          <p:nvPr>
            <p:ph idx="1"/>
          </p:nvPr>
        </p:nvSpPr>
        <p:spPr/>
        <p:txBody>
          <a:bodyPr/>
          <a:lstStyle/>
          <a:p/>
          <a:p/>
        </p:txBody>
      </p:sp>
    </p:spTree>
  </p:cSld>
  <p:clrMapOvr>
    <a:masterClrMapping/>
  </p:clrMapOvr>
</p:sld>
</file>

<file path=ppt/slides/slide7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Translation</a:t>
            </a:r>
          </a:p>
        </p:txBody>
      </p:sp>
      <p:sp>
        <p:nvSpPr>
          <p:cNvPr id="3" name="Content Placeholder 2"/>
          <p:cNvSpPr>
            <a:spLocks noGrp="1"/>
          </p:cNvSpPr>
          <p:nvPr>
            <p:ph idx="1"/>
          </p:nvPr>
        </p:nvSpPr>
        <p:spPr/>
        <p:txBody>
          <a:bodyPr/>
          <a:lstStyle/>
          <a:p>
            <a:r>
              <a:t>2. **Dynamic Equivalence**: Focuses on conveying the message rather than translating each word literally. This technique is often used in translating literature, marketing materials, and adapting content for a different cultural context.</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Matrices in Various Fields</a:t>
            </a:r>
          </a:p>
        </p:txBody>
      </p:sp>
      <p:sp>
        <p:nvSpPr>
          <p:cNvPr id="3" name="Content Placeholder 2"/>
          <p:cNvSpPr>
            <a:spLocks noGrp="1"/>
          </p:cNvSpPr>
          <p:nvPr>
            <p:ph idx="1"/>
          </p:nvPr>
        </p:nvSpPr>
        <p:spPr/>
        <p:txBody>
          <a:bodyPr/>
          <a:lstStyle/>
          <a:p>
            <a:r>
              <a:t>1. **Mathematics**: Matrices are a fundamental part of linear algebra, a branch of mathematics that deals with systems of linear equations and vector spaces. Matrices are used to solve systems of equations, represent transformations, and perform various mathematical operations. They are also essential in applications such as geometry, calculus, and statistics.</a:t>
            </a:r>
          </a:p>
          <a:p/>
        </p:txBody>
      </p:sp>
    </p:spTree>
  </p:cSld>
  <p:clrMapOvr>
    <a:masterClrMapping/>
  </p:clrMapOvr>
</p:sld>
</file>

<file path=ppt/slides/slide8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Translation</a:t>
            </a:r>
          </a:p>
        </p:txBody>
      </p:sp>
      <p:sp>
        <p:nvSpPr>
          <p:cNvPr id="3" name="Content Placeholder 2"/>
          <p:cNvSpPr>
            <a:spLocks noGrp="1"/>
          </p:cNvSpPr>
          <p:nvPr>
            <p:ph idx="1"/>
          </p:nvPr>
        </p:nvSpPr>
        <p:spPr/>
        <p:txBody>
          <a:bodyPr/>
          <a:lstStyle/>
          <a:p/>
          <a:p/>
        </p:txBody>
      </p:sp>
    </p:spTree>
  </p:cSld>
  <p:clrMapOvr>
    <a:masterClrMapping/>
  </p:clrMapOvr>
</p:sld>
</file>

<file path=ppt/slides/slide8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Translation</a:t>
            </a:r>
          </a:p>
        </p:txBody>
      </p:sp>
      <p:sp>
        <p:nvSpPr>
          <p:cNvPr id="3" name="Content Placeholder 2"/>
          <p:cNvSpPr>
            <a:spLocks noGrp="1"/>
          </p:cNvSpPr>
          <p:nvPr>
            <p:ph idx="1"/>
          </p:nvPr>
        </p:nvSpPr>
        <p:spPr/>
        <p:txBody>
          <a:bodyPr/>
          <a:lstStyle/>
          <a:p>
            <a:r>
              <a:t>3. **Cultural Adaptation**: Adapting the content to suit the cultural norms, beliefs, and values of the target audience. This is important for ensuring that the translated material is relevant and resonates with the new audience.</a:t>
            </a:r>
          </a:p>
          <a:p/>
        </p:txBody>
      </p:sp>
    </p:spTree>
  </p:cSld>
  <p:clrMapOvr>
    <a:masterClrMapping/>
  </p:clrMapOvr>
</p:sld>
</file>

<file path=ppt/slides/slide8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Translation</a:t>
            </a:r>
          </a:p>
        </p:txBody>
      </p:sp>
      <p:sp>
        <p:nvSpPr>
          <p:cNvPr id="3" name="Content Placeholder 2"/>
          <p:cNvSpPr>
            <a:spLocks noGrp="1"/>
          </p:cNvSpPr>
          <p:nvPr>
            <p:ph idx="1"/>
          </p:nvPr>
        </p:nvSpPr>
        <p:spPr/>
        <p:txBody>
          <a:bodyPr/>
          <a:lstStyle/>
          <a:p/>
          <a:p/>
        </p:txBody>
      </p:sp>
    </p:spTree>
  </p:cSld>
  <p:clrMapOvr>
    <a:masterClrMapping/>
  </p:clrMapOvr>
</p:sld>
</file>

<file path=ppt/slides/slide8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Translation</a:t>
            </a:r>
          </a:p>
        </p:txBody>
      </p:sp>
      <p:sp>
        <p:nvSpPr>
          <p:cNvPr id="3" name="Content Placeholder 2"/>
          <p:cNvSpPr>
            <a:spLocks noGrp="1"/>
          </p:cNvSpPr>
          <p:nvPr>
            <p:ph idx="1"/>
          </p:nvPr>
        </p:nvSpPr>
        <p:spPr/>
        <p:txBody>
          <a:bodyPr/>
          <a:lstStyle/>
          <a:p>
            <a:r>
              <a:t>4. **Transcreation**: Creating a new text in the target language that captures the essence and style of the original while also appealing to the cultural sensibilities of the target audience. This is commonly used in marketing and advertising translations.</a:t>
            </a:r>
          </a:p>
          <a:p/>
        </p:txBody>
      </p:sp>
    </p:spTree>
  </p:cSld>
  <p:clrMapOvr>
    <a:masterClrMapping/>
  </p:clrMapOvr>
</p:sld>
</file>

<file path=ppt/slides/slide8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Translation</a:t>
            </a:r>
          </a:p>
        </p:txBody>
      </p:sp>
      <p:sp>
        <p:nvSpPr>
          <p:cNvPr id="3" name="Content Placeholder 2"/>
          <p:cNvSpPr>
            <a:spLocks noGrp="1"/>
          </p:cNvSpPr>
          <p:nvPr>
            <p:ph idx="1"/>
          </p:nvPr>
        </p:nvSpPr>
        <p:spPr/>
        <p:txBody>
          <a:bodyPr/>
          <a:lstStyle/>
          <a:p/>
          <a:p/>
        </p:txBody>
      </p:sp>
    </p:spTree>
  </p:cSld>
  <p:clrMapOvr>
    <a:masterClrMapping/>
  </p:clrMapOvr>
</p:sld>
</file>

<file path=ppt/slides/slide8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Translation</a:t>
            </a:r>
          </a:p>
        </p:txBody>
      </p:sp>
      <p:sp>
        <p:nvSpPr>
          <p:cNvPr id="3" name="Content Placeholder 2"/>
          <p:cNvSpPr>
            <a:spLocks noGrp="1"/>
          </p:cNvSpPr>
          <p:nvPr>
            <p:ph idx="1"/>
          </p:nvPr>
        </p:nvSpPr>
        <p:spPr/>
        <p:txBody>
          <a:bodyPr/>
          <a:lstStyle/>
          <a:p>
            <a:r>
              <a:t>Translation is not a simple one-to-one process but involves interpretation, analysis, and creativity to convey the message accurately and effectively in another language. Modern translation tools and software have made the process more efficient, but human translators are still essential for handling complex nuances and ensuring high-quality translations.</a:t>
            </a:r>
          </a:p>
          <a:p/>
        </p:txBody>
      </p:sp>
    </p:spTree>
  </p:cSld>
  <p:clrMapOvr>
    <a:masterClrMapping/>
  </p:clrMapOvr>
</p:sld>
</file>

<file path=ppt/slides/slide8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Scaling</a:t>
            </a:r>
          </a:p>
        </p:txBody>
      </p:sp>
      <p:sp>
        <p:nvSpPr>
          <p:cNvPr id="3" name="Content Placeholder 2"/>
          <p:cNvSpPr>
            <a:spLocks noGrp="1"/>
          </p:cNvSpPr>
          <p:nvPr>
            <p:ph idx="1"/>
          </p:nvPr>
        </p:nvSpPr>
        <p:spPr/>
        <p:txBody>
          <a:bodyPr/>
          <a:lstStyle/>
          <a:p/>
        </p:txBody>
      </p:sp>
    </p:spTree>
  </p:cSld>
  <p:clrMapOvr>
    <a:masterClrMapping/>
  </p:clrMapOvr>
</p:sld>
</file>

<file path=ppt/slides/slide8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Scaling</a:t>
            </a:r>
          </a:p>
        </p:txBody>
      </p:sp>
      <p:sp>
        <p:nvSpPr>
          <p:cNvPr id="3" name="Content Placeholder 2"/>
          <p:cNvSpPr>
            <a:spLocks noGrp="1"/>
          </p:cNvSpPr>
          <p:nvPr>
            <p:ph idx="1"/>
          </p:nvPr>
        </p:nvSpPr>
        <p:spPr/>
        <p:txBody>
          <a:bodyPr/>
          <a:lstStyle/>
          <a:p>
            <a:r>
              <a:t>Scaling refers to the process of increasing or decreasing the capacity of a system as the demand changes. It is a critical aspect of designing systems and applications to ensure they can handle varying workload sizes efficiently. There are mainly two types of scaling: vertical scaling and horizontal scaling.</a:t>
            </a:r>
          </a:p>
          <a:p/>
        </p:txBody>
      </p:sp>
    </p:spTree>
  </p:cSld>
  <p:clrMapOvr>
    <a:masterClrMapping/>
  </p:clrMapOvr>
</p:sld>
</file>

<file path=ppt/slides/slide8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Scaling</a:t>
            </a:r>
          </a:p>
        </p:txBody>
      </p:sp>
      <p:sp>
        <p:nvSpPr>
          <p:cNvPr id="3" name="Content Placeholder 2"/>
          <p:cNvSpPr>
            <a:spLocks noGrp="1"/>
          </p:cNvSpPr>
          <p:nvPr>
            <p:ph idx="1"/>
          </p:nvPr>
        </p:nvSpPr>
        <p:spPr/>
        <p:txBody>
          <a:bodyPr/>
          <a:lstStyle/>
          <a:p/>
          <a:p>
            <a:r>
              <a:t>1. Vertical Scaling:</a:t>
            </a:r>
          </a:p>
          <a:p/>
        </p:txBody>
      </p:sp>
    </p:spTree>
  </p:cSld>
  <p:clrMapOvr>
    <a:masterClrMapping/>
  </p:clrMapOvr>
</p:sld>
</file>

<file path=ppt/slides/slide8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Scaling</a:t>
            </a:r>
          </a:p>
        </p:txBody>
      </p:sp>
      <p:sp>
        <p:nvSpPr>
          <p:cNvPr id="3" name="Content Placeholder 2"/>
          <p:cNvSpPr>
            <a:spLocks noGrp="1"/>
          </p:cNvSpPr>
          <p:nvPr>
            <p:ph idx="1"/>
          </p:nvPr>
        </p:nvSpPr>
        <p:spPr/>
        <p:txBody>
          <a:bodyPr/>
          <a:lstStyle/>
          <a:p>
            <a:r>
              <a:t>Vertical scaling, also known as scaling up, involves increasing the capacity of a single server by adding more resources such as CPU, RAM, or storage. This approach is suitable for applications that can run on a single, powerful server. Vertical scaling is relatively straightforward but has limitations in terms of the maximum capacity that a single server can handle.</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Matrices in Various Fields</a:t>
            </a:r>
          </a:p>
        </p:txBody>
      </p:sp>
      <p:sp>
        <p:nvSpPr>
          <p:cNvPr id="3" name="Content Placeholder 2"/>
          <p:cNvSpPr>
            <a:spLocks noGrp="1"/>
          </p:cNvSpPr>
          <p:nvPr>
            <p:ph idx="1"/>
          </p:nvPr>
        </p:nvSpPr>
        <p:spPr/>
        <p:txBody>
          <a:bodyPr/>
          <a:lstStyle/>
          <a:p/>
          <a:p/>
        </p:txBody>
      </p:sp>
    </p:spTree>
  </p:cSld>
  <p:clrMapOvr>
    <a:masterClrMapping/>
  </p:clrMapOvr>
</p:sld>
</file>

<file path=ppt/slides/slide8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Scaling</a:t>
            </a:r>
          </a:p>
        </p:txBody>
      </p:sp>
      <p:sp>
        <p:nvSpPr>
          <p:cNvPr id="3" name="Content Placeholder 2"/>
          <p:cNvSpPr>
            <a:spLocks noGrp="1"/>
          </p:cNvSpPr>
          <p:nvPr>
            <p:ph idx="1"/>
          </p:nvPr>
        </p:nvSpPr>
        <p:spPr/>
        <p:txBody>
          <a:bodyPr/>
          <a:lstStyle/>
          <a:p/>
          <a:p>
            <a:r>
              <a:t>Advantages of vertical scaling:</a:t>
            </a:r>
          </a:p>
          <a:p>
            <a:r>
              <a:t>- Simplified management as there is only one server to maintain.</a:t>
            </a:r>
          </a:p>
          <a:p>
            <a:r>
              <a:t>- Generally, it requires less complex configuration changes.</a:t>
            </a:r>
          </a:p>
          <a:p/>
          <a:p>
            <a:r>
              <a:t>Disadvantages of vertical scaling:</a:t>
            </a:r>
          </a:p>
          <a:p/>
        </p:txBody>
      </p:sp>
    </p:spTree>
  </p:cSld>
  <p:clrMapOvr>
    <a:masterClrMapping/>
  </p:clrMapOvr>
</p:sld>
</file>

<file path=ppt/slides/slide8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Scaling</a:t>
            </a:r>
          </a:p>
        </p:txBody>
      </p:sp>
      <p:sp>
        <p:nvSpPr>
          <p:cNvPr id="3" name="Content Placeholder 2"/>
          <p:cNvSpPr>
            <a:spLocks noGrp="1"/>
          </p:cNvSpPr>
          <p:nvPr>
            <p:ph idx="1"/>
          </p:nvPr>
        </p:nvSpPr>
        <p:spPr/>
        <p:txBody>
          <a:bodyPr/>
          <a:lstStyle/>
          <a:p>
            <a:r>
              <a:t>- Limited scalability as there is a maximum threshold for resource upgrades.</a:t>
            </a:r>
          </a:p>
          <a:p>
            <a:r>
              <a:t>- Can lead to a single point of failure if the server goes down.</a:t>
            </a:r>
          </a:p>
          <a:p/>
          <a:p>
            <a:r>
              <a:t>2. Horizontal Scaling:</a:t>
            </a:r>
          </a:p>
          <a:p/>
        </p:txBody>
      </p:sp>
    </p:spTree>
  </p:cSld>
  <p:clrMapOvr>
    <a:masterClrMapping/>
  </p:clrMapOvr>
</p:sld>
</file>

<file path=ppt/slides/slide8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Scaling</a:t>
            </a:r>
          </a:p>
        </p:txBody>
      </p:sp>
      <p:sp>
        <p:nvSpPr>
          <p:cNvPr id="3" name="Content Placeholder 2"/>
          <p:cNvSpPr>
            <a:spLocks noGrp="1"/>
          </p:cNvSpPr>
          <p:nvPr>
            <p:ph idx="1"/>
          </p:nvPr>
        </p:nvSpPr>
        <p:spPr/>
        <p:txBody>
          <a:bodyPr/>
          <a:lstStyle/>
          <a:p>
            <a:r>
              <a:t>Horizontal scaling, also known as scaling out, involves adding more servers to distribute the load across multiple machines. This approach is suitable for applications that are designed to be distributed and can benefit from parallel processing. Horizontal scaling offers better scalability compared to vertical scaling as it can accommodate a larger number of users by adding more servers.</a:t>
            </a:r>
          </a:p>
          <a:p/>
        </p:txBody>
      </p:sp>
    </p:spTree>
  </p:cSld>
  <p:clrMapOvr>
    <a:masterClrMapping/>
  </p:clrMapOvr>
</p:sld>
</file>

<file path=ppt/slides/slide8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Scaling</a:t>
            </a:r>
          </a:p>
        </p:txBody>
      </p:sp>
      <p:sp>
        <p:nvSpPr>
          <p:cNvPr id="3" name="Content Placeholder 2"/>
          <p:cNvSpPr>
            <a:spLocks noGrp="1"/>
          </p:cNvSpPr>
          <p:nvPr>
            <p:ph idx="1"/>
          </p:nvPr>
        </p:nvSpPr>
        <p:spPr/>
        <p:txBody>
          <a:bodyPr/>
          <a:lstStyle/>
          <a:p/>
          <a:p>
            <a:r>
              <a:t>Advantages of horizontal scaling:</a:t>
            </a:r>
          </a:p>
          <a:p>
            <a:r>
              <a:t>- Increased scalability by adding more servers to the system.</a:t>
            </a:r>
          </a:p>
          <a:p>
            <a:r>
              <a:t>- Improved fault tolerance as multiple servers can handle the workload.</a:t>
            </a:r>
          </a:p>
          <a:p/>
          <a:p/>
        </p:txBody>
      </p:sp>
    </p:spTree>
  </p:cSld>
  <p:clrMapOvr>
    <a:masterClrMapping/>
  </p:clrMapOvr>
</p:sld>
</file>

<file path=ppt/slides/slide8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Scaling</a:t>
            </a:r>
          </a:p>
        </p:txBody>
      </p:sp>
      <p:sp>
        <p:nvSpPr>
          <p:cNvPr id="3" name="Content Placeholder 2"/>
          <p:cNvSpPr>
            <a:spLocks noGrp="1"/>
          </p:cNvSpPr>
          <p:nvPr>
            <p:ph idx="1"/>
          </p:nvPr>
        </p:nvSpPr>
        <p:spPr/>
        <p:txBody>
          <a:bodyPr/>
          <a:lstStyle/>
          <a:p>
            <a:r>
              <a:t>Disadvantages of horizontal scaling:</a:t>
            </a:r>
          </a:p>
          <a:p>
            <a:r>
              <a:t>- More complex to manage compared to vertical scaling.</a:t>
            </a:r>
          </a:p>
          <a:p>
            <a:r>
              <a:t>- Requires additional infrastructure and networking setup.</a:t>
            </a:r>
          </a:p>
          <a:p/>
          <a:p/>
        </p:txBody>
      </p:sp>
    </p:spTree>
  </p:cSld>
  <p:clrMapOvr>
    <a:masterClrMapping/>
  </p:clrMapOvr>
</p:sld>
</file>

<file path=ppt/slides/slide8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Scaling</a:t>
            </a:r>
          </a:p>
        </p:txBody>
      </p:sp>
      <p:sp>
        <p:nvSpPr>
          <p:cNvPr id="3" name="Content Placeholder 2"/>
          <p:cNvSpPr>
            <a:spLocks noGrp="1"/>
          </p:cNvSpPr>
          <p:nvPr>
            <p:ph idx="1"/>
          </p:nvPr>
        </p:nvSpPr>
        <p:spPr/>
        <p:txBody>
          <a:bodyPr/>
          <a:lstStyle/>
          <a:p>
            <a:r>
              <a:t>In practice, a combination of vertical and horizontal scaling strategies is often used to achieve optimal performance and scalability for systems and applications. It is essential to consider factors such as cost, performance requirements, and maintenance complexity when deciding on the scaling approach for a particular system.</a:t>
            </a:r>
          </a:p>
          <a:p/>
        </p:txBody>
      </p:sp>
    </p:spTree>
  </p:cSld>
  <p:clrMapOvr>
    <a:masterClrMapping/>
  </p:clrMapOvr>
</p:sld>
</file>

<file path=ppt/slides/slide8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Rotation</a:t>
            </a:r>
          </a:p>
        </p:txBody>
      </p:sp>
      <p:sp>
        <p:nvSpPr>
          <p:cNvPr id="3" name="Content Placeholder 2"/>
          <p:cNvSpPr>
            <a:spLocks noGrp="1"/>
          </p:cNvSpPr>
          <p:nvPr>
            <p:ph idx="1"/>
          </p:nvPr>
        </p:nvSpPr>
        <p:spPr/>
        <p:txBody>
          <a:bodyPr/>
          <a:lstStyle/>
          <a:p/>
        </p:txBody>
      </p:sp>
    </p:spTree>
  </p:cSld>
  <p:clrMapOvr>
    <a:masterClrMapping/>
  </p:clrMapOvr>
</p:sld>
</file>

<file path=ppt/slides/slide8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Rotation</a:t>
            </a:r>
          </a:p>
        </p:txBody>
      </p:sp>
      <p:sp>
        <p:nvSpPr>
          <p:cNvPr id="3" name="Content Placeholder 2"/>
          <p:cNvSpPr>
            <a:spLocks noGrp="1"/>
          </p:cNvSpPr>
          <p:nvPr>
            <p:ph idx="1"/>
          </p:nvPr>
        </p:nvSpPr>
        <p:spPr/>
        <p:txBody>
          <a:bodyPr/>
          <a:lstStyle/>
          <a:p>
            <a:r>
              <a:t>Rotation in geometry refers to the transformation of a figure where it moves around a fixed point known as the center of rotation. This movement changes the orientation of the figure while keeping the size and shape of the original figure intact. A rotation is described by specifying the angle of rotation, the direction of rotation (clockwise or counterclockwise), and the center of rotation.</a:t>
            </a:r>
          </a:p>
          <a:p/>
        </p:txBody>
      </p:sp>
    </p:spTree>
  </p:cSld>
  <p:clrMapOvr>
    <a:masterClrMapping/>
  </p:clrMapOvr>
</p:sld>
</file>

<file path=ppt/slides/slide8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Rotation</a:t>
            </a:r>
          </a:p>
        </p:txBody>
      </p:sp>
      <p:sp>
        <p:nvSpPr>
          <p:cNvPr id="3" name="Content Placeholder 2"/>
          <p:cNvSpPr>
            <a:spLocks noGrp="1"/>
          </p:cNvSpPr>
          <p:nvPr>
            <p:ph idx="1"/>
          </p:nvPr>
        </p:nvSpPr>
        <p:spPr/>
        <p:txBody>
          <a:bodyPr/>
          <a:lstStyle/>
          <a:p/>
          <a:p>
            <a:r>
              <a:t>Key points about rotation:</a:t>
            </a:r>
          </a:p>
          <a:p/>
          <a:p/>
        </p:txBody>
      </p:sp>
    </p:spTree>
  </p:cSld>
  <p:clrMapOvr>
    <a:masterClrMapping/>
  </p:clrMapOvr>
</p:sld>
</file>

<file path=ppt/slides/slide8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Rotation</a:t>
            </a:r>
          </a:p>
        </p:txBody>
      </p:sp>
      <p:sp>
        <p:nvSpPr>
          <p:cNvPr id="3" name="Content Placeholder 2"/>
          <p:cNvSpPr>
            <a:spLocks noGrp="1"/>
          </p:cNvSpPr>
          <p:nvPr>
            <p:ph idx="1"/>
          </p:nvPr>
        </p:nvSpPr>
        <p:spPr/>
        <p:txBody>
          <a:bodyPr/>
          <a:lstStyle/>
          <a:p>
            <a:r>
              <a:t>1. Angle of Rotation: The angle of rotation determines how much the figure is turned around the center. It is measured in degrees, with a positive angle indicating a counterclockwise rotation and a negative angle indicating a clockwise rotation.</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Matrices in Various Fields</a:t>
            </a:r>
          </a:p>
        </p:txBody>
      </p:sp>
      <p:sp>
        <p:nvSpPr>
          <p:cNvPr id="3" name="Content Placeholder 2"/>
          <p:cNvSpPr>
            <a:spLocks noGrp="1"/>
          </p:cNvSpPr>
          <p:nvPr>
            <p:ph idx="1"/>
          </p:nvPr>
        </p:nvSpPr>
        <p:spPr/>
        <p:txBody>
          <a:bodyPr/>
          <a:lstStyle/>
          <a:p>
            <a:r>
              <a:t>2. **Physics**: In physics, matrices are used to describe physical systems and their behaviors. For example, in quantum mechanics, matrices represent operators that act on wave functions to describe the behavior of particles. Matrices are also widely used in classical mechanics, electromagnetism, and other branches of physics to model and solve complex systems.</a:t>
            </a:r>
          </a:p>
          <a:p/>
        </p:txBody>
      </p:sp>
    </p:spTree>
  </p:cSld>
  <p:clrMapOvr>
    <a:masterClrMapping/>
  </p:clrMapOvr>
</p:sld>
</file>

<file path=ppt/slides/slide8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Rotation</a:t>
            </a:r>
          </a:p>
        </p:txBody>
      </p:sp>
      <p:sp>
        <p:nvSpPr>
          <p:cNvPr id="3" name="Content Placeholder 2"/>
          <p:cNvSpPr>
            <a:spLocks noGrp="1"/>
          </p:cNvSpPr>
          <p:nvPr>
            <p:ph idx="1"/>
          </p:nvPr>
        </p:nvSpPr>
        <p:spPr/>
        <p:txBody>
          <a:bodyPr/>
          <a:lstStyle/>
          <a:p/>
          <a:p/>
        </p:txBody>
      </p:sp>
    </p:spTree>
  </p:cSld>
  <p:clrMapOvr>
    <a:masterClrMapping/>
  </p:clrMapOvr>
</p:sld>
</file>

<file path=ppt/slides/slide8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Rotation</a:t>
            </a:r>
          </a:p>
        </p:txBody>
      </p:sp>
      <p:sp>
        <p:nvSpPr>
          <p:cNvPr id="3" name="Content Placeholder 2"/>
          <p:cNvSpPr>
            <a:spLocks noGrp="1"/>
          </p:cNvSpPr>
          <p:nvPr>
            <p:ph idx="1"/>
          </p:nvPr>
        </p:nvSpPr>
        <p:spPr/>
        <p:txBody>
          <a:bodyPr/>
          <a:lstStyle/>
          <a:p>
            <a:r>
              <a:t>2. Direction of Rotation: The direction of rotation (clockwise or counterclockwise) depends on the sign of the angle of rotation. A positive angle results in a counterclockwise rotation, while a negative angle results in a clockwise rotation.</a:t>
            </a:r>
          </a:p>
          <a:p/>
        </p:txBody>
      </p:sp>
    </p:spTree>
  </p:cSld>
  <p:clrMapOvr>
    <a:masterClrMapping/>
  </p:clrMapOvr>
</p:sld>
</file>

<file path=ppt/slides/slide8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Rotation</a:t>
            </a:r>
          </a:p>
        </p:txBody>
      </p:sp>
      <p:sp>
        <p:nvSpPr>
          <p:cNvPr id="3" name="Content Placeholder 2"/>
          <p:cNvSpPr>
            <a:spLocks noGrp="1"/>
          </p:cNvSpPr>
          <p:nvPr>
            <p:ph idx="1"/>
          </p:nvPr>
        </p:nvSpPr>
        <p:spPr/>
        <p:txBody>
          <a:bodyPr/>
          <a:lstStyle/>
          <a:p/>
          <a:p>
            <a:r>
              <a:t>3. Center of Rotation: The center of rotation is the fixed point around which the figure rotates. All points on the figure move in a circular path around this center.</a:t>
            </a:r>
          </a:p>
          <a:p/>
          <a:p>
            <a:r>
              <a:t>4. Properties of Rotation:</a:t>
            </a:r>
          </a:p>
          <a:p/>
        </p:txBody>
      </p:sp>
    </p:spTree>
  </p:cSld>
  <p:clrMapOvr>
    <a:masterClrMapping/>
  </p:clrMapOvr>
</p:sld>
</file>

<file path=ppt/slides/slide8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Rotation</a:t>
            </a:r>
          </a:p>
        </p:txBody>
      </p:sp>
      <p:sp>
        <p:nvSpPr>
          <p:cNvPr id="3" name="Content Placeholder 2"/>
          <p:cNvSpPr>
            <a:spLocks noGrp="1"/>
          </p:cNvSpPr>
          <p:nvPr>
            <p:ph idx="1"/>
          </p:nvPr>
        </p:nvSpPr>
        <p:spPr/>
        <p:txBody>
          <a:bodyPr/>
          <a:lstStyle/>
          <a:p>
            <a:r>
              <a:t>   - Rotations preserve the size and shape of the original figure.</a:t>
            </a:r>
          </a:p>
          <a:p>
            <a:r>
              <a:t>   - The distance between each point on the figure and the center of rotation remains constant after a rotation.</a:t>
            </a:r>
          </a:p>
          <a:p/>
        </p:txBody>
      </p:sp>
    </p:spTree>
  </p:cSld>
  <p:clrMapOvr>
    <a:masterClrMapping/>
  </p:clrMapOvr>
</p:sld>
</file>

<file path=ppt/slides/slide8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Rotation</a:t>
            </a:r>
          </a:p>
        </p:txBody>
      </p:sp>
      <p:sp>
        <p:nvSpPr>
          <p:cNvPr id="3" name="Content Placeholder 2"/>
          <p:cNvSpPr>
            <a:spLocks noGrp="1"/>
          </p:cNvSpPr>
          <p:nvPr>
            <p:ph idx="1"/>
          </p:nvPr>
        </p:nvSpPr>
        <p:spPr/>
        <p:txBody>
          <a:bodyPr/>
          <a:lstStyle/>
          <a:p>
            <a:r>
              <a:t>   - Parallel lines remain parallel after a rotation.</a:t>
            </a:r>
          </a:p>
          <a:p/>
          <a:p>
            <a:r>
              <a:t>5. Rotation in 2D: In a two-dimensional plane, rotations are typically performed around the origin (0,0) or a specified point (x, y).</a:t>
            </a:r>
          </a:p>
          <a:p/>
          <a:p/>
        </p:txBody>
      </p:sp>
    </p:spTree>
  </p:cSld>
  <p:clrMapOvr>
    <a:masterClrMapping/>
  </p:clrMapOvr>
</p:sld>
</file>

<file path=ppt/slides/slide8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Rotation</a:t>
            </a:r>
          </a:p>
        </p:txBody>
      </p:sp>
      <p:sp>
        <p:nvSpPr>
          <p:cNvPr id="3" name="Content Placeholder 2"/>
          <p:cNvSpPr>
            <a:spLocks noGrp="1"/>
          </p:cNvSpPr>
          <p:nvPr>
            <p:ph idx="1"/>
          </p:nvPr>
        </p:nvSpPr>
        <p:spPr/>
        <p:txBody>
          <a:bodyPr/>
          <a:lstStyle/>
          <a:p>
            <a:r>
              <a:t>6. Rotation in 3D: In three-dimensional space, rotations can be around an axis or a plane, and they are described using angles of rotation for each dimension.</a:t>
            </a:r>
          </a:p>
          <a:p/>
          <a:p/>
        </p:txBody>
      </p:sp>
    </p:spTree>
  </p:cSld>
  <p:clrMapOvr>
    <a:masterClrMapping/>
  </p:clrMapOvr>
</p:sld>
</file>

<file path=ppt/slides/slide8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Rotation</a:t>
            </a:r>
          </a:p>
        </p:txBody>
      </p:sp>
      <p:sp>
        <p:nvSpPr>
          <p:cNvPr id="3" name="Content Placeholder 2"/>
          <p:cNvSpPr>
            <a:spLocks noGrp="1"/>
          </p:cNvSpPr>
          <p:nvPr>
            <p:ph idx="1"/>
          </p:nvPr>
        </p:nvSpPr>
        <p:spPr/>
        <p:txBody>
          <a:bodyPr/>
          <a:lstStyle/>
          <a:p>
            <a:r>
              <a:t>7. Rotational Symmetry: A figure has rotational symmetry if it can be rotated less than a full turn (360 degrees) and still look the same.</a:t>
            </a:r>
          </a:p>
          <a:p/>
          <a:p/>
        </p:txBody>
      </p:sp>
    </p:spTree>
  </p:cSld>
  <p:clrMapOvr>
    <a:masterClrMapping/>
  </p:clrMapOvr>
</p:sld>
</file>

<file path=ppt/slides/slide8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Rotation</a:t>
            </a:r>
          </a:p>
        </p:txBody>
      </p:sp>
      <p:sp>
        <p:nvSpPr>
          <p:cNvPr id="3" name="Content Placeholder 2"/>
          <p:cNvSpPr>
            <a:spLocks noGrp="1"/>
          </p:cNvSpPr>
          <p:nvPr>
            <p:ph idx="1"/>
          </p:nvPr>
        </p:nvSpPr>
        <p:spPr/>
        <p:txBody>
          <a:bodyPr/>
          <a:lstStyle/>
          <a:p>
            <a:r>
              <a:t>Rotations are fundamental transformations used in geometry, graphics, physics, and other fields to describe the repositioning of objects in space. Understanding rotations is essential for various mathematical and practical applications, such as creating animations, designing objects, analyzing structures, and solving problems in trigonometry and calculus.</a:t>
            </a:r>
          </a:p>
          <a:p/>
        </p:txBody>
      </p:sp>
    </p:spTree>
  </p:cSld>
  <p:clrMapOvr>
    <a:masterClrMapping/>
  </p:clrMapOvr>
</p:sld>
</file>

<file path=ppt/slides/slide8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Reflection</a:t>
            </a:r>
          </a:p>
        </p:txBody>
      </p:sp>
      <p:sp>
        <p:nvSpPr>
          <p:cNvPr id="3" name="Content Placeholder 2"/>
          <p:cNvSpPr>
            <a:spLocks noGrp="1"/>
          </p:cNvSpPr>
          <p:nvPr>
            <p:ph idx="1"/>
          </p:nvPr>
        </p:nvSpPr>
        <p:spPr/>
        <p:txBody>
          <a:bodyPr/>
          <a:lstStyle/>
          <a:p/>
        </p:txBody>
      </p:sp>
    </p:spTree>
  </p:cSld>
  <p:clrMapOvr>
    <a:masterClrMapping/>
  </p:clrMapOvr>
</p:sld>
</file>

<file path=ppt/slides/slide8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Reflection</a:t>
            </a:r>
          </a:p>
        </p:txBody>
      </p:sp>
      <p:sp>
        <p:nvSpPr>
          <p:cNvPr id="3" name="Content Placeholder 2"/>
          <p:cNvSpPr>
            <a:spLocks noGrp="1"/>
          </p:cNvSpPr>
          <p:nvPr>
            <p:ph idx="1"/>
          </p:nvPr>
        </p:nvSpPr>
        <p:spPr/>
        <p:txBody>
          <a:bodyPr/>
          <a:lstStyle/>
          <a:p>
            <a:r>
              <a:t>Reflection is the change in direction of a wavefront at an interface between two different media so that the wavefront returns into the medium from which it originated. This phenomenon occurs with various types of waves, such as light, sound, and water waves.</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Matrices in Various Fields</a:t>
            </a:r>
          </a:p>
        </p:txBody>
      </p:sp>
      <p:sp>
        <p:nvSpPr>
          <p:cNvPr id="3" name="Content Placeholder 2"/>
          <p:cNvSpPr>
            <a:spLocks noGrp="1"/>
          </p:cNvSpPr>
          <p:nvPr>
            <p:ph idx="1"/>
          </p:nvPr>
        </p:nvSpPr>
        <p:spPr/>
        <p:txBody>
          <a:bodyPr/>
          <a:lstStyle/>
          <a:p/>
          <a:p/>
        </p:txBody>
      </p:sp>
    </p:spTree>
  </p:cSld>
  <p:clrMapOvr>
    <a:masterClrMapping/>
  </p:clrMapOvr>
</p:sld>
</file>

<file path=ppt/slides/slide8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Reflection</a:t>
            </a:r>
          </a:p>
        </p:txBody>
      </p:sp>
      <p:sp>
        <p:nvSpPr>
          <p:cNvPr id="3" name="Content Placeholder 2"/>
          <p:cNvSpPr>
            <a:spLocks noGrp="1"/>
          </p:cNvSpPr>
          <p:nvPr>
            <p:ph idx="1"/>
          </p:nvPr>
        </p:nvSpPr>
        <p:spPr/>
        <p:txBody>
          <a:bodyPr/>
          <a:lstStyle/>
          <a:p/>
          <a:p/>
        </p:txBody>
      </p:sp>
    </p:spTree>
  </p:cSld>
  <p:clrMapOvr>
    <a:masterClrMapping/>
  </p:clrMapOvr>
</p:sld>
</file>

<file path=ppt/slides/slide8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Reflection</a:t>
            </a:r>
          </a:p>
        </p:txBody>
      </p:sp>
      <p:sp>
        <p:nvSpPr>
          <p:cNvPr id="3" name="Content Placeholder 2"/>
          <p:cNvSpPr>
            <a:spLocks noGrp="1"/>
          </p:cNvSpPr>
          <p:nvPr>
            <p:ph idx="1"/>
          </p:nvPr>
        </p:nvSpPr>
        <p:spPr/>
        <p:txBody>
          <a:bodyPr/>
          <a:lstStyle/>
          <a:p>
            <a:r>
              <a:t>When a wave encounters a boundary between two different mediums, part of the wave is reflected back into the original medium while the rest is transmitted into the new medium. The angle at which the reflection occurs is determined by the law of reflection, which states that the angle of incidence is equal to the angle of reflection. This means that the incoming wave and the reflected wave make equal angles with the normal, an imaginary line perpendicular to the surface at the point of incidence.</a:t>
            </a:r>
          </a:p>
          <a:p/>
        </p:txBody>
      </p:sp>
    </p:spTree>
  </p:cSld>
  <p:clrMapOvr>
    <a:masterClrMapping/>
  </p:clrMapOvr>
</p:sld>
</file>

<file path=ppt/slides/slide8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Reflection</a:t>
            </a:r>
          </a:p>
        </p:txBody>
      </p:sp>
      <p:sp>
        <p:nvSpPr>
          <p:cNvPr id="3" name="Content Placeholder 2"/>
          <p:cNvSpPr>
            <a:spLocks noGrp="1"/>
          </p:cNvSpPr>
          <p:nvPr>
            <p:ph idx="1"/>
          </p:nvPr>
        </p:nvSpPr>
        <p:spPr/>
        <p:txBody>
          <a:bodyPr/>
          <a:lstStyle/>
          <a:p/>
          <a:p/>
        </p:txBody>
      </p:sp>
    </p:spTree>
  </p:cSld>
  <p:clrMapOvr>
    <a:masterClrMapping/>
  </p:clrMapOvr>
</p:sld>
</file>

<file path=ppt/slides/slide8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Reflection</a:t>
            </a:r>
          </a:p>
        </p:txBody>
      </p:sp>
      <p:sp>
        <p:nvSpPr>
          <p:cNvPr id="3" name="Content Placeholder 2"/>
          <p:cNvSpPr>
            <a:spLocks noGrp="1"/>
          </p:cNvSpPr>
          <p:nvPr>
            <p:ph idx="1"/>
          </p:nvPr>
        </p:nvSpPr>
        <p:spPr/>
        <p:txBody>
          <a:bodyPr/>
          <a:lstStyle/>
          <a:p>
            <a:r>
              <a:t>Reflection plays a crucial role in various aspects of our daily lives. For example, in optics, mirrors work by reflecting light, allowing us to see our reflections. In acoustics, sound waves reflect off surfaces, influencing the way we hear sounds in different environments. In seismic studies, the reflection of waves off underground rock layers helps scientists to understand the Earth's structure.</a:t>
            </a:r>
          </a:p>
          <a:p/>
        </p:txBody>
      </p:sp>
    </p:spTree>
  </p:cSld>
  <p:clrMapOvr>
    <a:masterClrMapping/>
  </p:clrMapOvr>
</p:sld>
</file>

<file path=ppt/slides/slide8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Reflection</a:t>
            </a:r>
          </a:p>
        </p:txBody>
      </p:sp>
      <p:sp>
        <p:nvSpPr>
          <p:cNvPr id="3" name="Content Placeholder 2"/>
          <p:cNvSpPr>
            <a:spLocks noGrp="1"/>
          </p:cNvSpPr>
          <p:nvPr>
            <p:ph idx="1"/>
          </p:nvPr>
        </p:nvSpPr>
        <p:spPr/>
        <p:txBody>
          <a:bodyPr/>
          <a:lstStyle/>
          <a:p/>
          <a:p/>
        </p:txBody>
      </p:sp>
    </p:spTree>
  </p:cSld>
  <p:clrMapOvr>
    <a:masterClrMapping/>
  </p:clrMapOvr>
</p:sld>
</file>

<file path=ppt/slides/slide8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Reflection</a:t>
            </a:r>
          </a:p>
        </p:txBody>
      </p:sp>
      <p:sp>
        <p:nvSpPr>
          <p:cNvPr id="3" name="Content Placeholder 2"/>
          <p:cNvSpPr>
            <a:spLocks noGrp="1"/>
          </p:cNvSpPr>
          <p:nvPr>
            <p:ph idx="1"/>
          </p:nvPr>
        </p:nvSpPr>
        <p:spPr/>
        <p:txBody>
          <a:bodyPr/>
          <a:lstStyle/>
          <a:p>
            <a:r>
              <a:t>Reflection can be categorized into two main types: specular reflection and diffuse reflection. Specular reflection occurs when the waves are reflected in a single, specific direction, such as the reflection of light off a mirror. On the other hand, diffuse reflection happens when the waves are reflected in many directions, like the reflection of light off a rough surface.</a:t>
            </a:r>
          </a:p>
          <a:p/>
        </p:txBody>
      </p:sp>
    </p:spTree>
  </p:cSld>
  <p:clrMapOvr>
    <a:masterClrMapping/>
  </p:clrMapOvr>
</p:sld>
</file>

<file path=ppt/slides/slide8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Reflection</a:t>
            </a:r>
          </a:p>
        </p:txBody>
      </p:sp>
      <p:sp>
        <p:nvSpPr>
          <p:cNvPr id="3" name="Content Placeholder 2"/>
          <p:cNvSpPr>
            <a:spLocks noGrp="1"/>
          </p:cNvSpPr>
          <p:nvPr>
            <p:ph idx="1"/>
          </p:nvPr>
        </p:nvSpPr>
        <p:spPr/>
        <p:txBody>
          <a:bodyPr/>
          <a:lstStyle/>
          <a:p/>
          <a:p/>
        </p:txBody>
      </p:sp>
    </p:spTree>
  </p:cSld>
  <p:clrMapOvr>
    <a:masterClrMapping/>
  </p:clrMapOvr>
</p:sld>
</file>

<file path=ppt/slides/slide8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Reflection</a:t>
            </a:r>
          </a:p>
        </p:txBody>
      </p:sp>
      <p:sp>
        <p:nvSpPr>
          <p:cNvPr id="3" name="Content Placeholder 2"/>
          <p:cNvSpPr>
            <a:spLocks noGrp="1"/>
          </p:cNvSpPr>
          <p:nvPr>
            <p:ph idx="1"/>
          </p:nvPr>
        </p:nvSpPr>
        <p:spPr/>
        <p:txBody>
          <a:bodyPr/>
          <a:lstStyle/>
          <a:p>
            <a:r>
              <a:t>Overall, reflection is a fundamental phenomenon that helps us understand how waves interact with different mediums, shapes our perception of the world around us, and finds applications in various fields of science and technology.</a:t>
            </a:r>
          </a:p>
          <a:p/>
        </p:txBody>
      </p:sp>
    </p:spTree>
  </p:cSld>
  <p:clrMapOvr>
    <a:masterClrMapping/>
  </p:clrMapOvr>
</p:sld>
</file>

<file path=ppt/slides/slide8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Shearing</a:t>
            </a:r>
          </a:p>
        </p:txBody>
      </p:sp>
      <p:sp>
        <p:nvSpPr>
          <p:cNvPr id="3" name="Content Placeholder 2"/>
          <p:cNvSpPr>
            <a:spLocks noGrp="1"/>
          </p:cNvSpPr>
          <p:nvPr>
            <p:ph idx="1"/>
          </p:nvPr>
        </p:nvSpPr>
        <p:spPr/>
        <p:txBody>
          <a:bodyPr/>
          <a:lstStyle/>
          <a:p/>
        </p:txBody>
      </p:sp>
    </p:spTree>
  </p:cSld>
  <p:clrMapOvr>
    <a:masterClrMapping/>
  </p:clrMapOvr>
</p:sld>
</file>

<file path=ppt/slides/slide8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Shearing</a:t>
            </a:r>
          </a:p>
        </p:txBody>
      </p:sp>
      <p:sp>
        <p:nvSpPr>
          <p:cNvPr id="3" name="Content Placeholder 2"/>
          <p:cNvSpPr>
            <a:spLocks noGrp="1"/>
          </p:cNvSpPr>
          <p:nvPr>
            <p:ph idx="1"/>
          </p:nvPr>
        </p:nvSpPr>
        <p:spPr/>
        <p:txBody>
          <a:bodyPr/>
          <a:lstStyle/>
          <a:p>
            <a:r>
              <a:t>Shearing is a process that involves cutting or clipping the wool off sheep to harvest their fleece. It is an essential part of sheep farming and is typically done once a year, depending on the breed of sheep and the climate. The process of shearing helps to prevent health issues in sheep, such as heat stress and flystrike, and also ensures that the sheep are more comfortable during the warmer months.</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Matrices in Various Fields</a:t>
            </a:r>
          </a:p>
        </p:txBody>
      </p:sp>
      <p:sp>
        <p:nvSpPr>
          <p:cNvPr id="3" name="Content Placeholder 2"/>
          <p:cNvSpPr>
            <a:spLocks noGrp="1"/>
          </p:cNvSpPr>
          <p:nvPr>
            <p:ph idx="1"/>
          </p:nvPr>
        </p:nvSpPr>
        <p:spPr/>
        <p:txBody>
          <a:bodyPr/>
          <a:lstStyle/>
          <a:p>
            <a:r>
              <a:t>3. **Computer Science**: Matrices are extensively used in computer science and programming for tasks such as image processing, machine learning, and computer graphics. In machine learning, matrices are used to represent data sets, perform operations on data, and train models. Matrices are also used in algorithms and data structures to optimize computational processes.</a:t>
            </a:r>
          </a:p>
          <a:p/>
        </p:txBody>
      </p:sp>
    </p:spTree>
  </p:cSld>
  <p:clrMapOvr>
    <a:masterClrMapping/>
  </p:clrMapOvr>
</p:sld>
</file>

<file path=ppt/slides/slide8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Shearing</a:t>
            </a:r>
          </a:p>
        </p:txBody>
      </p:sp>
      <p:sp>
        <p:nvSpPr>
          <p:cNvPr id="3" name="Content Placeholder 2"/>
          <p:cNvSpPr>
            <a:spLocks noGrp="1"/>
          </p:cNvSpPr>
          <p:nvPr>
            <p:ph idx="1"/>
          </p:nvPr>
        </p:nvSpPr>
        <p:spPr/>
        <p:txBody>
          <a:bodyPr/>
          <a:lstStyle/>
          <a:p/>
          <a:p/>
        </p:txBody>
      </p:sp>
    </p:spTree>
  </p:cSld>
  <p:clrMapOvr>
    <a:masterClrMapping/>
  </p:clrMapOvr>
</p:sld>
</file>

<file path=ppt/slides/slide8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Shearing</a:t>
            </a:r>
          </a:p>
        </p:txBody>
      </p:sp>
      <p:sp>
        <p:nvSpPr>
          <p:cNvPr id="3" name="Content Placeholder 2"/>
          <p:cNvSpPr>
            <a:spLocks noGrp="1"/>
          </p:cNvSpPr>
          <p:nvPr>
            <p:ph idx="1"/>
          </p:nvPr>
        </p:nvSpPr>
        <p:spPr/>
        <p:txBody>
          <a:bodyPr/>
          <a:lstStyle/>
          <a:p>
            <a:r>
              <a:t>Shearing is typically carried out by professional shearers who have been trained to handle sheep safely and efficiently. The sheep are usually penned in a holding area before being brought into the shearing shed one at a time. The shearer will then catch the sheep and place it on its rump or side in a special shearing position before starting to remove the wool.</a:t>
            </a:r>
          </a:p>
          <a:p/>
        </p:txBody>
      </p:sp>
    </p:spTree>
  </p:cSld>
  <p:clrMapOvr>
    <a:masterClrMapping/>
  </p:clrMapOvr>
</p:sld>
</file>

<file path=ppt/slides/slide8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Shearing</a:t>
            </a:r>
          </a:p>
        </p:txBody>
      </p:sp>
      <p:sp>
        <p:nvSpPr>
          <p:cNvPr id="3" name="Content Placeholder 2"/>
          <p:cNvSpPr>
            <a:spLocks noGrp="1"/>
          </p:cNvSpPr>
          <p:nvPr>
            <p:ph idx="1"/>
          </p:nvPr>
        </p:nvSpPr>
        <p:spPr/>
        <p:txBody>
          <a:bodyPr/>
          <a:lstStyle/>
          <a:p/>
          <a:p/>
        </p:txBody>
      </p:sp>
    </p:spTree>
  </p:cSld>
  <p:clrMapOvr>
    <a:masterClrMapping/>
  </p:clrMapOvr>
</p:sld>
</file>

<file path=ppt/slides/slide8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Shearing</a:t>
            </a:r>
          </a:p>
        </p:txBody>
      </p:sp>
      <p:sp>
        <p:nvSpPr>
          <p:cNvPr id="3" name="Content Placeholder 2"/>
          <p:cNvSpPr>
            <a:spLocks noGrp="1"/>
          </p:cNvSpPr>
          <p:nvPr>
            <p:ph idx="1"/>
          </p:nvPr>
        </p:nvSpPr>
        <p:spPr/>
        <p:txBody>
          <a:bodyPr/>
          <a:lstStyle/>
          <a:p>
            <a:r>
              <a:t>The shearer uses electric clippers or hand shears to carefully remove the fleece from the sheep. It is important to shear the sheep properly to avoid causing any cuts or injuries to the sheep while ensuring that the fleece is removed in one piece. The fleece is then rolled up and usually tied with a string before being collected and sorted.</a:t>
            </a:r>
          </a:p>
          <a:p/>
        </p:txBody>
      </p:sp>
    </p:spTree>
  </p:cSld>
  <p:clrMapOvr>
    <a:masterClrMapping/>
  </p:clrMapOvr>
</p:sld>
</file>

<file path=ppt/slides/slide8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Shearing</a:t>
            </a:r>
          </a:p>
        </p:txBody>
      </p:sp>
      <p:sp>
        <p:nvSpPr>
          <p:cNvPr id="3" name="Content Placeholder 2"/>
          <p:cNvSpPr>
            <a:spLocks noGrp="1"/>
          </p:cNvSpPr>
          <p:nvPr>
            <p:ph idx="1"/>
          </p:nvPr>
        </p:nvSpPr>
        <p:spPr/>
        <p:txBody>
          <a:bodyPr/>
          <a:lstStyle/>
          <a:p/>
          <a:p/>
        </p:txBody>
      </p:sp>
    </p:spTree>
  </p:cSld>
  <p:clrMapOvr>
    <a:masterClrMapping/>
  </p:clrMapOvr>
</p:sld>
</file>

<file path=ppt/slides/slide8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Shearing</a:t>
            </a:r>
          </a:p>
        </p:txBody>
      </p:sp>
      <p:sp>
        <p:nvSpPr>
          <p:cNvPr id="3" name="Content Placeholder 2"/>
          <p:cNvSpPr>
            <a:spLocks noGrp="1"/>
          </p:cNvSpPr>
          <p:nvPr>
            <p:ph idx="1"/>
          </p:nvPr>
        </p:nvSpPr>
        <p:spPr/>
        <p:txBody>
          <a:bodyPr/>
          <a:lstStyle/>
          <a:p>
            <a:r>
              <a:t>After shearing, the fleece is typically sorted based on its quality, color, and length of the fibers. The fleece can then be processed further to be cleaned, carded, spun, and eventually used to make a wide range of products such as clothing, blankets, carpets, and more.</a:t>
            </a:r>
          </a:p>
          <a:p/>
        </p:txBody>
      </p:sp>
    </p:spTree>
  </p:cSld>
  <p:clrMapOvr>
    <a:masterClrMapping/>
  </p:clrMapOvr>
</p:sld>
</file>

<file path=ppt/slides/slide8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Shearing</a:t>
            </a:r>
          </a:p>
        </p:txBody>
      </p:sp>
      <p:sp>
        <p:nvSpPr>
          <p:cNvPr id="3" name="Content Placeholder 2"/>
          <p:cNvSpPr>
            <a:spLocks noGrp="1"/>
          </p:cNvSpPr>
          <p:nvPr>
            <p:ph idx="1"/>
          </p:nvPr>
        </p:nvSpPr>
        <p:spPr/>
        <p:txBody>
          <a:bodyPr/>
          <a:lstStyle/>
          <a:p/>
          <a:p/>
        </p:txBody>
      </p:sp>
    </p:spTree>
  </p:cSld>
  <p:clrMapOvr>
    <a:masterClrMapping/>
  </p:clrMapOvr>
</p:sld>
</file>

<file path=ppt/slides/slide8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Shearing</a:t>
            </a:r>
          </a:p>
        </p:txBody>
      </p:sp>
      <p:sp>
        <p:nvSpPr>
          <p:cNvPr id="3" name="Content Placeholder 2"/>
          <p:cNvSpPr>
            <a:spLocks noGrp="1"/>
          </p:cNvSpPr>
          <p:nvPr>
            <p:ph idx="1"/>
          </p:nvPr>
        </p:nvSpPr>
        <p:spPr/>
        <p:txBody>
          <a:bodyPr/>
          <a:lstStyle/>
          <a:p>
            <a:r>
              <a:t>Overall, shearing is a crucial practice in sheep farming that not only benefits the sheep but also provides a valuable resource in the form of wool for various industries. Proper shearing techniques are important to ensure the welfare of the sheep and the quality of the fleece harvested.</a:t>
            </a:r>
          </a:p>
          <a:p/>
        </p:txBody>
      </p:sp>
    </p:spTree>
  </p:cSld>
  <p:clrMapOvr>
    <a:masterClrMapping/>
  </p:clrMapOvr>
</p:sld>
</file>

<file path=ppt/slides/slide8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8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Shearing is a process that involves cutting or clipping the wool off sheep to harvest their fleece. It is an essential part of sheep farming and is typically done once a year, depending on the breed of sheep and the climate. The process of shearing helps to prevent health issues in sheep, such as heat stress and flystrike, and also ensures that the sheep are more comfortable during the warmer months.</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Matrices in Various Fields</a:t>
            </a:r>
          </a:p>
        </p:txBody>
      </p:sp>
      <p:sp>
        <p:nvSpPr>
          <p:cNvPr id="3" name="Content Placeholder 2"/>
          <p:cNvSpPr>
            <a:spLocks noGrp="1"/>
          </p:cNvSpPr>
          <p:nvPr>
            <p:ph idx="1"/>
          </p:nvPr>
        </p:nvSpPr>
        <p:spPr/>
        <p:txBody>
          <a:bodyPr/>
          <a:lstStyle/>
          <a:p/>
          <a:p/>
        </p:txBody>
      </p:sp>
    </p:spTree>
  </p:cSld>
  <p:clrMapOvr>
    <a:masterClrMapping/>
  </p:clrMapOvr>
</p:sld>
</file>

<file path=ppt/slides/slide8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8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Shearing is typically carried out by professional shearers who have been trained to handle sheep safely and efficiently. The sheep are usually penned in a holding area before being brought into the shearing shed one at a time. The shearer will then catch the sheep and place it on its rump or side in a special shearing position before starting to remove the wool.</a:t>
            </a:r>
          </a:p>
          <a:p/>
        </p:txBody>
      </p:sp>
    </p:spTree>
  </p:cSld>
  <p:clrMapOvr>
    <a:masterClrMapping/>
  </p:clrMapOvr>
</p:sld>
</file>

<file path=ppt/slides/slide8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8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shearer uses electric clippers or hand shears to carefully remove the fleece from the sheep. It is important to shear the sheep properly to avoid causing any cuts or injuries to the sheep while ensuring that the fleece is removed in one piece. The fleece is then rolled up and usually tied with a string before being collected and sorted.</a:t>
            </a:r>
          </a:p>
          <a:p/>
        </p:txBody>
      </p:sp>
    </p:spTree>
  </p:cSld>
  <p:clrMapOvr>
    <a:masterClrMapping/>
  </p:clrMapOvr>
</p:sld>
</file>

<file path=ppt/slides/slide8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8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After shearing, the fleece is typically sorted based on its quality, color, and length of the fibers. The fleece can then be processed further to be cleaned, carded, spun, and eventually used to make a wide range of products such as clothing, blankets, carpets, and more.</a:t>
            </a:r>
          </a:p>
          <a:p/>
        </p:txBody>
      </p:sp>
    </p:spTree>
  </p:cSld>
  <p:clrMapOvr>
    <a:masterClrMapping/>
  </p:clrMapOvr>
</p:sld>
</file>

<file path=ppt/slides/slide8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8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Overall, shearing is a crucial practice in sheep farming that not only benefits the sheep but also provides a valuable resource in the form of wool for various industries. Proper shearing techniques are important to ensure the welfare of the sheep and the quality of the fleece harvested.</a:t>
            </a:r>
          </a:p>
          <a:p/>
        </p:txBody>
      </p:sp>
    </p:spTree>
  </p:cSld>
  <p:clrMapOvr>
    <a:masterClrMapping/>
  </p:clrMapOvr>
</p:sld>
</file>

<file path=ppt/slides/slide8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Advanced Topics in Matrices</a:t>
            </a:r>
          </a:p>
        </p:txBody>
      </p:sp>
      <p:sp>
        <p:nvSpPr>
          <p:cNvPr id="3" name="Content Placeholder 2"/>
          <p:cNvSpPr>
            <a:spLocks noGrp="1"/>
          </p:cNvSpPr>
          <p:nvPr>
            <p:ph idx="1"/>
          </p:nvPr>
        </p:nvSpPr>
        <p:spPr/>
        <p:txBody>
          <a:bodyPr/>
          <a:lstStyle/>
          <a:p>
            <a:r>
              <a:t>Advanced Topics in Matrices cover concepts and applications that extend beyond the basic operations and properties typically associated with matrices. Some of the key advanced topics include:</a:t>
            </a:r>
          </a:p>
          <a:p/>
          <a:p/>
        </p:txBody>
      </p:sp>
    </p:spTree>
  </p:cSld>
  <p:clrMapOvr>
    <a:masterClrMapping/>
  </p:clrMapOvr>
</p:sld>
</file>

<file path=ppt/slides/slide8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Advanced Topics in Matrices</a:t>
            </a:r>
          </a:p>
        </p:txBody>
      </p:sp>
      <p:sp>
        <p:nvSpPr>
          <p:cNvPr id="3" name="Content Placeholder 2"/>
          <p:cNvSpPr>
            <a:spLocks noGrp="1"/>
          </p:cNvSpPr>
          <p:nvPr>
            <p:ph idx="1"/>
          </p:nvPr>
        </p:nvSpPr>
        <p:spPr/>
        <p:txBody>
          <a:bodyPr/>
          <a:lstStyle/>
          <a:p>
            <a:r>
              <a:t>1. Matrix Decomposition: Matrix decomposition involves breaking down a matrix into simpler matrices that have special properties or structures. Common types of matrix decomposition include LU decomposition, QR decomposition, Cholesky decomposition, and Singular Value Decomposition (SVD). These decompositions are essential for solving complex systems of equations, computing inverses efficiently, and analyzing high-dimensional datasets in fields such as statistics, engineering, and computer science.</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Matrices in Various Fields</a:t>
            </a:r>
          </a:p>
        </p:txBody>
      </p:sp>
      <p:sp>
        <p:nvSpPr>
          <p:cNvPr id="3" name="Content Placeholder 2"/>
          <p:cNvSpPr>
            <a:spLocks noGrp="1"/>
          </p:cNvSpPr>
          <p:nvPr>
            <p:ph idx="1"/>
          </p:nvPr>
        </p:nvSpPr>
        <p:spPr/>
        <p:txBody>
          <a:bodyPr/>
          <a:lstStyle/>
          <a:p>
            <a:r>
              <a:t>4. **Engineering**: Engineers use matrices to model and analyze systems in various disciplines such as civil, mechanical, electrical, and chemical engineering. Matrices are used to solve equations for structural analysis, control systems, signal processing, and circuit design. Engineers also use matrices for optimization problems, finite element analysis, and simulation studies.</a:t>
            </a:r>
          </a:p>
          <a:p/>
        </p:txBody>
      </p:sp>
    </p:spTree>
  </p:cSld>
  <p:clrMapOvr>
    <a:masterClrMapping/>
  </p:clrMapOvr>
</p:sld>
</file>

<file path=ppt/slides/slide8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Advanced Topics in Matrices</a:t>
            </a:r>
          </a:p>
        </p:txBody>
      </p:sp>
      <p:sp>
        <p:nvSpPr>
          <p:cNvPr id="3" name="Content Placeholder 2"/>
          <p:cNvSpPr>
            <a:spLocks noGrp="1"/>
          </p:cNvSpPr>
          <p:nvPr>
            <p:ph idx="1"/>
          </p:nvPr>
        </p:nvSpPr>
        <p:spPr/>
        <p:txBody>
          <a:bodyPr/>
          <a:lstStyle/>
          <a:p/>
          <a:p/>
        </p:txBody>
      </p:sp>
    </p:spTree>
  </p:cSld>
  <p:clrMapOvr>
    <a:masterClrMapping/>
  </p:clrMapOvr>
</p:sld>
</file>

<file path=ppt/slides/slide8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Advanced Topics in Matrices</a:t>
            </a:r>
          </a:p>
        </p:txBody>
      </p:sp>
      <p:sp>
        <p:nvSpPr>
          <p:cNvPr id="3" name="Content Placeholder 2"/>
          <p:cNvSpPr>
            <a:spLocks noGrp="1"/>
          </p:cNvSpPr>
          <p:nvPr>
            <p:ph idx="1"/>
          </p:nvPr>
        </p:nvSpPr>
        <p:spPr/>
        <p:txBody>
          <a:bodyPr/>
          <a:lstStyle/>
          <a:p>
            <a:r>
              <a:t>2. Eigenvalues and Eigenvectors: Eigenvalues and eigenvectors are fundamental concepts in linear algebra that have wide-ranging applications in various areas such as physics, engineering, and data analysis. An eigenvector of a matrix is a non-zero vector that remains in the same direction after the matrix is applied to it, scaled by a corresponding eigenvalue. Finding eigenvalues and eigenvectors plays a crucial role in solving systems of differential equations, analyzing dynamical systems, and performing dimensionality reduction techniques like Principal Component Analysis (PCA).</a:t>
            </a:r>
          </a:p>
          <a:p/>
        </p:txBody>
      </p:sp>
    </p:spTree>
  </p:cSld>
  <p:clrMapOvr>
    <a:masterClrMapping/>
  </p:clrMapOvr>
</p:sld>
</file>

<file path=ppt/slides/slide8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Advanced Topics in Matrices</a:t>
            </a:r>
          </a:p>
        </p:txBody>
      </p:sp>
      <p:sp>
        <p:nvSpPr>
          <p:cNvPr id="3" name="Content Placeholder 2"/>
          <p:cNvSpPr>
            <a:spLocks noGrp="1"/>
          </p:cNvSpPr>
          <p:nvPr>
            <p:ph idx="1"/>
          </p:nvPr>
        </p:nvSpPr>
        <p:spPr/>
        <p:txBody>
          <a:bodyPr/>
          <a:lstStyle/>
          <a:p/>
          <a:p/>
        </p:txBody>
      </p:sp>
    </p:spTree>
  </p:cSld>
  <p:clrMapOvr>
    <a:masterClrMapping/>
  </p:clrMapOvr>
</p:sld>
</file>

<file path=ppt/slides/slide8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Advanced Topics in Matrices</a:t>
            </a:r>
          </a:p>
        </p:txBody>
      </p:sp>
      <p:sp>
        <p:nvSpPr>
          <p:cNvPr id="3" name="Content Placeholder 2"/>
          <p:cNvSpPr>
            <a:spLocks noGrp="1"/>
          </p:cNvSpPr>
          <p:nvPr>
            <p:ph idx="1"/>
          </p:nvPr>
        </p:nvSpPr>
        <p:spPr/>
        <p:txBody>
          <a:bodyPr/>
          <a:lstStyle/>
          <a:p>
            <a:r>
              <a:t>3. Matrix Calculus: Matrix calculus deals with the differentiation and integration of functions involving matrices and vectors. It extends the rules of calculus to handle multivariable calculus in the context of matrices. This branch of mathematics is essential for optimizing machine learning algorithms, solving optimization problems in engineering, and understanding the behavior of complex mathematical models in scientific research.</a:t>
            </a:r>
          </a:p>
          <a:p/>
        </p:txBody>
      </p:sp>
    </p:spTree>
  </p:cSld>
  <p:clrMapOvr>
    <a:masterClrMapping/>
  </p:clrMapOvr>
</p:sld>
</file>

<file path=ppt/slides/slide8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Advanced Topics in Matrices</a:t>
            </a:r>
          </a:p>
        </p:txBody>
      </p:sp>
      <p:sp>
        <p:nvSpPr>
          <p:cNvPr id="3" name="Content Placeholder 2"/>
          <p:cNvSpPr>
            <a:spLocks noGrp="1"/>
          </p:cNvSpPr>
          <p:nvPr>
            <p:ph idx="1"/>
          </p:nvPr>
        </p:nvSpPr>
        <p:spPr/>
        <p:txBody>
          <a:bodyPr/>
          <a:lstStyle/>
          <a:p/>
          <a:p/>
        </p:txBody>
      </p:sp>
    </p:spTree>
  </p:cSld>
  <p:clrMapOvr>
    <a:masterClrMapping/>
  </p:clrMapOvr>
</p:sld>
</file>

<file path=ppt/slides/slide8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Advanced Topics in Matrices</a:t>
            </a:r>
          </a:p>
        </p:txBody>
      </p:sp>
      <p:sp>
        <p:nvSpPr>
          <p:cNvPr id="3" name="Content Placeholder 2"/>
          <p:cNvSpPr>
            <a:spLocks noGrp="1"/>
          </p:cNvSpPr>
          <p:nvPr>
            <p:ph idx="1"/>
          </p:nvPr>
        </p:nvSpPr>
        <p:spPr/>
        <p:txBody>
          <a:bodyPr/>
          <a:lstStyle/>
          <a:p>
            <a:r>
              <a:t>4. Applications in Computer Graphics: Matrices are extensively used in computer graphics to represent transformations such as translation, rotation, scaling, and projection. Understanding advanced matrix operations enables the generation of realistic 3D graphics, simulations, and animations in video games, virtual reality applications, and visual effects in movies.</a:t>
            </a:r>
          </a:p>
          <a:p/>
        </p:txBody>
      </p:sp>
    </p:spTree>
  </p:cSld>
  <p:clrMapOvr>
    <a:masterClrMapping/>
  </p:clrMapOvr>
</p:sld>
</file>

<file path=ppt/slides/slide8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Advanced Topics in Matrices</a:t>
            </a:r>
          </a:p>
        </p:txBody>
      </p:sp>
      <p:sp>
        <p:nvSpPr>
          <p:cNvPr id="3" name="Content Placeholder 2"/>
          <p:cNvSpPr>
            <a:spLocks noGrp="1"/>
          </p:cNvSpPr>
          <p:nvPr>
            <p:ph idx="1"/>
          </p:nvPr>
        </p:nvSpPr>
        <p:spPr/>
        <p:txBody>
          <a:bodyPr/>
          <a:lstStyle/>
          <a:p/>
          <a:p/>
        </p:txBody>
      </p:sp>
    </p:spTree>
  </p:cSld>
  <p:clrMapOvr>
    <a:masterClrMapping/>
  </p:clrMapOvr>
</p:sld>
</file>

<file path=ppt/slides/slide8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Advanced Topics in Matrices</a:t>
            </a:r>
          </a:p>
        </p:txBody>
      </p:sp>
      <p:sp>
        <p:nvSpPr>
          <p:cNvPr id="3" name="Content Placeholder 2"/>
          <p:cNvSpPr>
            <a:spLocks noGrp="1"/>
          </p:cNvSpPr>
          <p:nvPr>
            <p:ph idx="1"/>
          </p:nvPr>
        </p:nvSpPr>
        <p:spPr/>
        <p:txBody>
          <a:bodyPr/>
          <a:lstStyle/>
          <a:p>
            <a:r>
              <a:t>5. Markov Chains and Stochastic Matrices: Markov chains are stochastic models that describe a sequence of events where the probability of transitioning to the next state depends only on the current state. Stochastic matrices are used to represent the transition probabilities of Markov chains. The study of Markov chains and stochastic matrices is crucial in various fields such as epidemiology, finance, genetics, and operations research.</a:t>
            </a:r>
          </a:p>
          <a:p/>
        </p:txBody>
      </p:sp>
    </p:spTree>
  </p:cSld>
  <p:clrMapOvr>
    <a:masterClrMapping/>
  </p:clrMapOvr>
</p:sld>
</file>

<file path=ppt/slides/slide8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Advanced Topics in Matrices</a:t>
            </a:r>
          </a:p>
        </p:txBody>
      </p:sp>
      <p:sp>
        <p:nvSpPr>
          <p:cNvPr id="3" name="Content Placeholder 2"/>
          <p:cNvSpPr>
            <a:spLocks noGrp="1"/>
          </p:cNvSpPr>
          <p:nvPr>
            <p:ph idx="1"/>
          </p:nvPr>
        </p:nvSpPr>
        <p:spPr/>
        <p:txBody>
          <a:bodyPr/>
          <a:lstStyle/>
          <a:p/>
          <a:p/>
        </p:txBody>
      </p:sp>
    </p:spTree>
  </p:cSld>
  <p:clrMapOvr>
    <a:masterClrMapping/>
  </p:clrMapOvr>
</p:sld>
</file>

<file path=ppt/slides/slide8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Advanced Topics in Matrices</a:t>
            </a:r>
          </a:p>
        </p:txBody>
      </p:sp>
      <p:sp>
        <p:nvSpPr>
          <p:cNvPr id="3" name="Content Placeholder 2"/>
          <p:cNvSpPr>
            <a:spLocks noGrp="1"/>
          </p:cNvSpPr>
          <p:nvPr>
            <p:ph idx="1"/>
          </p:nvPr>
        </p:nvSpPr>
        <p:spPr/>
        <p:txBody>
          <a:bodyPr/>
          <a:lstStyle/>
          <a:p>
            <a:r>
              <a:t>Overall, Advanced Topics in Matrices provide a deeper understanding of the versatility and utility of matrices in diverse mathematical applications and real-world scenarios. Mastery of these advanced concepts equips researchers, engineers, and data scientists with powerful tools to tackle complex problems and make meaningful contributions in their respective fields.</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Matrices in Various Fields</a:t>
            </a:r>
          </a:p>
        </p:txBody>
      </p:sp>
      <p:sp>
        <p:nvSpPr>
          <p:cNvPr id="3" name="Content Placeholder 2"/>
          <p:cNvSpPr>
            <a:spLocks noGrp="1"/>
          </p:cNvSpPr>
          <p:nvPr>
            <p:ph idx="1"/>
          </p:nvPr>
        </p:nvSpPr>
        <p:spPr/>
        <p:txBody>
          <a:bodyPr/>
          <a:lstStyle/>
          <a:p/>
          <a:p/>
        </p:txBody>
      </p:sp>
    </p:spTree>
  </p:cSld>
  <p:clrMapOvr>
    <a:masterClrMapping/>
  </p:clrMapOvr>
</p:sld>
</file>

<file path=ppt/slides/slide8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Kronecker Product</a:t>
            </a:r>
          </a:p>
        </p:txBody>
      </p:sp>
      <p:sp>
        <p:nvSpPr>
          <p:cNvPr id="3" name="Content Placeholder 2"/>
          <p:cNvSpPr>
            <a:spLocks noGrp="1"/>
          </p:cNvSpPr>
          <p:nvPr>
            <p:ph idx="1"/>
          </p:nvPr>
        </p:nvSpPr>
        <p:spPr/>
        <p:txBody>
          <a:bodyPr/>
          <a:lstStyle/>
          <a:p/>
        </p:txBody>
      </p:sp>
    </p:spTree>
  </p:cSld>
  <p:clrMapOvr>
    <a:masterClrMapping/>
  </p:clrMapOvr>
</p:sld>
</file>

<file path=ppt/slides/slide8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Kronecker Product</a:t>
            </a:r>
          </a:p>
        </p:txBody>
      </p:sp>
      <p:sp>
        <p:nvSpPr>
          <p:cNvPr id="3" name="Content Placeholder 2"/>
          <p:cNvSpPr>
            <a:spLocks noGrp="1"/>
          </p:cNvSpPr>
          <p:nvPr>
            <p:ph idx="1"/>
          </p:nvPr>
        </p:nvSpPr>
        <p:spPr/>
        <p:txBody>
          <a:bodyPr/>
          <a:lstStyle/>
          <a:p>
            <a:r>
              <a:t>The Kronecker product, denoted by ⊗, is a binary operation that combines two matrices to create a larger matrix. Given two matrices A and B, the Kronecker product A ⊗ B results in a new matrix that is formed by multiplying each element of matrix A by the entire matrix B.</a:t>
            </a:r>
          </a:p>
          <a:p/>
        </p:txBody>
      </p:sp>
    </p:spTree>
  </p:cSld>
  <p:clrMapOvr>
    <a:masterClrMapping/>
  </p:clrMapOvr>
</p:sld>
</file>

<file path=ppt/slides/slide8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Kronecker Product</a:t>
            </a:r>
          </a:p>
        </p:txBody>
      </p:sp>
      <p:sp>
        <p:nvSpPr>
          <p:cNvPr id="3" name="Content Placeholder 2"/>
          <p:cNvSpPr>
            <a:spLocks noGrp="1"/>
          </p:cNvSpPr>
          <p:nvPr>
            <p:ph idx="1"/>
          </p:nvPr>
        </p:nvSpPr>
        <p:spPr/>
        <p:txBody>
          <a:bodyPr/>
          <a:lstStyle/>
          <a:p/>
          <a:p>
            <a:r>
              <a:t>Formally, if A is an m x n matrix and B is a p x q matrix, then the Kronecker product of A and B, denoted by A ⊗ B, will result in an mp x nq matrix. The resulting matrix will have the form:</a:t>
            </a:r>
          </a:p>
          <a:p/>
          <a:p/>
        </p:txBody>
      </p:sp>
    </p:spTree>
  </p:cSld>
  <p:clrMapOvr>
    <a:masterClrMapping/>
  </p:clrMapOvr>
</p:sld>
</file>

<file path=ppt/slides/slide8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Kronecker Product</a:t>
            </a:r>
          </a:p>
        </p:txBody>
      </p:sp>
      <p:sp>
        <p:nvSpPr>
          <p:cNvPr id="3" name="Content Placeholder 2"/>
          <p:cNvSpPr>
            <a:spLocks noGrp="1"/>
          </p:cNvSpPr>
          <p:nvPr>
            <p:ph idx="1"/>
          </p:nvPr>
        </p:nvSpPr>
        <p:spPr/>
        <p:txBody>
          <a:bodyPr/>
          <a:lstStyle/>
          <a:p>
            <a:r>
              <a:t>\[ A \otimes B = \begin{bmatrix} a_{11}B &amp; a_{12}B &amp; \cdots &amp; a_{1n}B \\ a_{21}B &amp; a_{22}B &amp; \cdots &amp; a_{2n}B \\ \vdots &amp; \vdots &amp; \ddots &amp; \vdots \\ a_{m1}B &amp; a_{m2}B &amp; \cdots &amp; a_{mn}B \end{bmatrix} \]</a:t>
            </a:r>
          </a:p>
          <a:p/>
        </p:txBody>
      </p:sp>
    </p:spTree>
  </p:cSld>
  <p:clrMapOvr>
    <a:masterClrMapping/>
  </p:clrMapOvr>
</p:sld>
</file>

<file path=ppt/slides/slide8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Kronecker Product</a:t>
            </a:r>
          </a:p>
        </p:txBody>
      </p:sp>
      <p:sp>
        <p:nvSpPr>
          <p:cNvPr id="3" name="Content Placeholder 2"/>
          <p:cNvSpPr>
            <a:spLocks noGrp="1"/>
          </p:cNvSpPr>
          <p:nvPr>
            <p:ph idx="1"/>
          </p:nvPr>
        </p:nvSpPr>
        <p:spPr/>
        <p:txBody>
          <a:bodyPr/>
          <a:lstStyle/>
          <a:p/>
          <a:p>
            <a:r>
              <a:t>Where a_{ij} represents the individual elements of matrix A and the letter B represents the entire matrix B.</a:t>
            </a:r>
          </a:p>
          <a:p/>
          <a:p/>
        </p:txBody>
      </p:sp>
    </p:spTree>
  </p:cSld>
  <p:clrMapOvr>
    <a:masterClrMapping/>
  </p:clrMapOvr>
</p:sld>
</file>

<file path=ppt/slides/slide8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Kronecker Product</a:t>
            </a:r>
          </a:p>
        </p:txBody>
      </p:sp>
      <p:sp>
        <p:nvSpPr>
          <p:cNvPr id="3" name="Content Placeholder 2"/>
          <p:cNvSpPr>
            <a:spLocks noGrp="1"/>
          </p:cNvSpPr>
          <p:nvPr>
            <p:ph idx="1"/>
          </p:nvPr>
        </p:nvSpPr>
        <p:spPr/>
        <p:txBody>
          <a:bodyPr/>
          <a:lstStyle/>
          <a:p>
            <a:r>
              <a:t>The Kronecker product is commonly used in various areas of mathematics, statistics, and computer science. It has applications in signal processing, quantum mechanics, image processing, and more. One important property of the Kronecker product is that it is distributive over addition, meaning that (A + C) ⊗ B = A ⊗ B + C ⊗ B for matrices A, B, and C of appropriate dimensions.</a:t>
            </a:r>
          </a:p>
          <a:p/>
        </p:txBody>
      </p:sp>
    </p:spTree>
  </p:cSld>
  <p:clrMapOvr>
    <a:masterClrMapping/>
  </p:clrMapOvr>
</p:sld>
</file>

<file path=ppt/slides/slide8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Kronecker Product</a:t>
            </a:r>
          </a:p>
        </p:txBody>
      </p:sp>
      <p:sp>
        <p:nvSpPr>
          <p:cNvPr id="3" name="Content Placeholder 2"/>
          <p:cNvSpPr>
            <a:spLocks noGrp="1"/>
          </p:cNvSpPr>
          <p:nvPr>
            <p:ph idx="1"/>
          </p:nvPr>
        </p:nvSpPr>
        <p:spPr/>
        <p:txBody>
          <a:bodyPr/>
          <a:lstStyle/>
          <a:p/>
          <a:p>
            <a:r>
              <a:t>Overall, the Kronecker product is a versatile mathematical operation that allows for the creation of larger composite matrices by combining smaller matrices.</a:t>
            </a:r>
          </a:p>
          <a:p/>
        </p:txBody>
      </p:sp>
    </p:spTree>
  </p:cSld>
  <p:clrMapOvr>
    <a:masterClrMapping/>
  </p:clrMapOvr>
</p:sld>
</file>

<file path=ppt/slides/slide8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Hadamard Product</a:t>
            </a:r>
          </a:p>
        </p:txBody>
      </p:sp>
      <p:sp>
        <p:nvSpPr>
          <p:cNvPr id="3" name="Content Placeholder 2"/>
          <p:cNvSpPr>
            <a:spLocks noGrp="1"/>
          </p:cNvSpPr>
          <p:nvPr>
            <p:ph idx="1"/>
          </p:nvPr>
        </p:nvSpPr>
        <p:spPr/>
        <p:txBody>
          <a:bodyPr/>
          <a:lstStyle/>
          <a:p/>
        </p:txBody>
      </p:sp>
    </p:spTree>
  </p:cSld>
  <p:clrMapOvr>
    <a:masterClrMapping/>
  </p:clrMapOvr>
</p:sld>
</file>

<file path=ppt/slides/slide8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Hadamard Product</a:t>
            </a:r>
          </a:p>
        </p:txBody>
      </p:sp>
      <p:sp>
        <p:nvSpPr>
          <p:cNvPr id="3" name="Content Placeholder 2"/>
          <p:cNvSpPr>
            <a:spLocks noGrp="1"/>
          </p:cNvSpPr>
          <p:nvPr>
            <p:ph idx="1"/>
          </p:nvPr>
        </p:nvSpPr>
        <p:spPr/>
        <p:txBody>
          <a:bodyPr/>
          <a:lstStyle/>
          <a:p>
            <a:r>
              <a:t>The Hadamard product, denoted by ⊙, is a binary operation that takes two matrices of the same size and returns a new matrix where each element is the product of the corresponding elements of the original matrices. In other words, for two matrices \( A = (a_{ij}) \) and \( B = (b_{ij}) \) of the same size (m x n), the Hadamard product C = A ⊙ B is defined as a matrix where the element c_{ij} is given by:</a:t>
            </a:r>
          </a:p>
          <a:p/>
        </p:txBody>
      </p:sp>
    </p:spTree>
  </p:cSld>
  <p:clrMapOvr>
    <a:masterClrMapping/>
  </p:clrMapOvr>
</p:sld>
</file>

<file path=ppt/slides/slide8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Hadamard Product</a:t>
            </a:r>
          </a:p>
        </p:txBody>
      </p:sp>
      <p:sp>
        <p:nvSpPr>
          <p:cNvPr id="3" name="Content Placeholder 2"/>
          <p:cNvSpPr>
            <a:spLocks noGrp="1"/>
          </p:cNvSpPr>
          <p:nvPr>
            <p:ph idx="1"/>
          </p:nvPr>
        </p:nvSpPr>
        <p:spPr/>
        <p:txBody>
          <a:bodyPr/>
          <a:lstStyle/>
          <a:p/>
          <a:p>
            <a:r>
              <a:t>\[ c_{ij} = a_{ij} \times b_{ij} \]</a:t>
            </a:r>
          </a:p>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Matrices in Various Fields</a:t>
            </a:r>
          </a:p>
        </p:txBody>
      </p:sp>
      <p:sp>
        <p:nvSpPr>
          <p:cNvPr id="3" name="Content Placeholder 2"/>
          <p:cNvSpPr>
            <a:spLocks noGrp="1"/>
          </p:cNvSpPr>
          <p:nvPr>
            <p:ph idx="1"/>
          </p:nvPr>
        </p:nvSpPr>
        <p:spPr/>
        <p:txBody>
          <a:bodyPr/>
          <a:lstStyle/>
          <a:p>
            <a:r>
              <a:t>5. **Economics and Finance**: In economics and finance, matrices play a vital role in modeling economic systems, analyzing financial data, and making predictions. Matrices are used in input-output models, portfolio optimization, risk assessment, and econometrics. They are also used in financial mathematics to calculate interest rates, pricing models, and risk management strategies.</a:t>
            </a:r>
          </a:p>
          <a:p/>
        </p:txBody>
      </p:sp>
    </p:spTree>
  </p:cSld>
  <p:clrMapOvr>
    <a:masterClrMapping/>
  </p:clrMapOvr>
</p:sld>
</file>

<file path=ppt/slides/slide8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Hadamard Product</a:t>
            </a:r>
          </a:p>
        </p:txBody>
      </p:sp>
      <p:sp>
        <p:nvSpPr>
          <p:cNvPr id="3" name="Content Placeholder 2"/>
          <p:cNvSpPr>
            <a:spLocks noGrp="1"/>
          </p:cNvSpPr>
          <p:nvPr>
            <p:ph idx="1"/>
          </p:nvPr>
        </p:nvSpPr>
        <p:spPr/>
        <p:txBody>
          <a:bodyPr/>
          <a:lstStyle/>
          <a:p>
            <a:r>
              <a:t>The Hadamard product differs from the more common matrix multiplication in that it operates element-wise rather than performing matrix multiplication as defined by linear algebra rules.</a:t>
            </a:r>
          </a:p>
          <a:p/>
          <a:p/>
        </p:txBody>
      </p:sp>
    </p:spTree>
  </p:cSld>
  <p:clrMapOvr>
    <a:masterClrMapping/>
  </p:clrMapOvr>
</p:sld>
</file>

<file path=ppt/slides/slide8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Hadamard Product</a:t>
            </a:r>
          </a:p>
        </p:txBody>
      </p:sp>
      <p:sp>
        <p:nvSpPr>
          <p:cNvPr id="3" name="Content Placeholder 2"/>
          <p:cNvSpPr>
            <a:spLocks noGrp="1"/>
          </p:cNvSpPr>
          <p:nvPr>
            <p:ph idx="1"/>
          </p:nvPr>
        </p:nvSpPr>
        <p:spPr/>
        <p:txBody>
          <a:bodyPr/>
          <a:lstStyle/>
          <a:p>
            <a:r>
              <a:t>Main properties of Hadamard product are:</a:t>
            </a:r>
          </a:p>
          <a:p>
            <a:r>
              <a:t>1. Commutativity: The Hadamard product is commutative, meaning that A ⊙ B = B ⊙ A for any matrices A and B of the same size.</a:t>
            </a:r>
          </a:p>
          <a:p/>
        </p:txBody>
      </p:sp>
    </p:spTree>
  </p:cSld>
  <p:clrMapOvr>
    <a:masterClrMapping/>
  </p:clrMapOvr>
</p:sld>
</file>

<file path=ppt/slides/slide8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Hadamard Product</a:t>
            </a:r>
          </a:p>
        </p:txBody>
      </p:sp>
      <p:sp>
        <p:nvSpPr>
          <p:cNvPr id="3" name="Content Placeholder 2"/>
          <p:cNvSpPr>
            <a:spLocks noGrp="1"/>
          </p:cNvSpPr>
          <p:nvPr>
            <p:ph idx="1"/>
          </p:nvPr>
        </p:nvSpPr>
        <p:spPr/>
        <p:txBody>
          <a:bodyPr/>
          <a:lstStyle/>
          <a:p>
            <a:r>
              <a:t>2. Distributive Property: The Hadamard product is distributive over addition, meaning that A ⊙ (B + C) = A ⊙ B + A ⊙ C, where A, B, and C are matrices of the same size.</a:t>
            </a:r>
          </a:p>
          <a:p/>
          <a:p/>
        </p:txBody>
      </p:sp>
    </p:spTree>
  </p:cSld>
  <p:clrMapOvr>
    <a:masterClrMapping/>
  </p:clrMapOvr>
</p:sld>
</file>

<file path=ppt/slides/slide8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Hadamard Product</a:t>
            </a:r>
          </a:p>
        </p:txBody>
      </p:sp>
      <p:sp>
        <p:nvSpPr>
          <p:cNvPr id="3" name="Content Placeholder 2"/>
          <p:cNvSpPr>
            <a:spLocks noGrp="1"/>
          </p:cNvSpPr>
          <p:nvPr>
            <p:ph idx="1"/>
          </p:nvPr>
        </p:nvSpPr>
        <p:spPr/>
        <p:txBody>
          <a:bodyPr/>
          <a:lstStyle/>
          <a:p>
            <a:r>
              <a:t>The Hadamard product is useful in a variety of applications in mathematics, physics, signal processing, and computer science. For example, it is used in image processing to perform element-wise operations on pixel values, in quantum mechanics to calculate tensor products of quantum states, and in neural networks for element-wise multiplication of matrices in operations like element-wise activations and regularization techniques.</a:t>
            </a:r>
          </a:p>
          <a:p/>
        </p:txBody>
      </p:sp>
    </p:spTree>
  </p:cSld>
  <p:clrMapOvr>
    <a:masterClrMapping/>
  </p:clrMapOvr>
</p:sld>
</file>

<file path=ppt/slides/slide8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Positive Definite Matrices</a:t>
            </a:r>
          </a:p>
        </p:txBody>
      </p:sp>
      <p:sp>
        <p:nvSpPr>
          <p:cNvPr id="3" name="Content Placeholder 2"/>
          <p:cNvSpPr>
            <a:spLocks noGrp="1"/>
          </p:cNvSpPr>
          <p:nvPr>
            <p:ph idx="1"/>
          </p:nvPr>
        </p:nvSpPr>
        <p:spPr/>
        <p:txBody>
          <a:bodyPr/>
          <a:lstStyle/>
          <a:p/>
        </p:txBody>
      </p:sp>
    </p:spTree>
  </p:cSld>
  <p:clrMapOvr>
    <a:masterClrMapping/>
  </p:clrMapOvr>
</p:sld>
</file>

<file path=ppt/slides/slide8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Positive Definite Matrices</a:t>
            </a:r>
          </a:p>
        </p:txBody>
      </p:sp>
      <p:sp>
        <p:nvSpPr>
          <p:cNvPr id="3" name="Content Placeholder 2"/>
          <p:cNvSpPr>
            <a:spLocks noGrp="1"/>
          </p:cNvSpPr>
          <p:nvPr>
            <p:ph idx="1"/>
          </p:nvPr>
        </p:nvSpPr>
        <p:spPr/>
        <p:txBody>
          <a:bodyPr/>
          <a:lstStyle/>
          <a:p>
            <a:r>
              <a:t>A positive definite matrix is a square matrix that satisfies a specific set of mathematical criteria. Let's break down the definition and explain the significance of positive definite matrices in detail:</a:t>
            </a:r>
          </a:p>
          <a:p/>
        </p:txBody>
      </p:sp>
    </p:spTree>
  </p:cSld>
  <p:clrMapOvr>
    <a:masterClrMapping/>
  </p:clrMapOvr>
</p:sld>
</file>

<file path=ppt/slides/slide8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Positive Definite Matrices</a:t>
            </a:r>
          </a:p>
        </p:txBody>
      </p:sp>
      <p:sp>
        <p:nvSpPr>
          <p:cNvPr id="3" name="Content Placeholder 2"/>
          <p:cNvSpPr>
            <a:spLocks noGrp="1"/>
          </p:cNvSpPr>
          <p:nvPr>
            <p:ph idx="1"/>
          </p:nvPr>
        </p:nvSpPr>
        <p:spPr/>
        <p:txBody>
          <a:bodyPr/>
          <a:lstStyle/>
          <a:p/>
          <a:p/>
        </p:txBody>
      </p:sp>
    </p:spTree>
  </p:cSld>
  <p:clrMapOvr>
    <a:masterClrMapping/>
  </p:clrMapOvr>
</p:sld>
</file>

<file path=ppt/slides/slide8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Positive Definite Matrices</a:t>
            </a:r>
          </a:p>
        </p:txBody>
      </p:sp>
      <p:sp>
        <p:nvSpPr>
          <p:cNvPr id="3" name="Content Placeholder 2"/>
          <p:cNvSpPr>
            <a:spLocks noGrp="1"/>
          </p:cNvSpPr>
          <p:nvPr>
            <p:ph idx="1"/>
          </p:nvPr>
        </p:nvSpPr>
        <p:spPr/>
        <p:txBody>
          <a:bodyPr/>
          <a:lstStyle/>
          <a:p>
            <a:r>
              <a:t>1. **Definition**: A real symmetric matrix \( A \) is said to be positive definite if for any non-zero vector \( x \), the quadratic form \( x^T Ax \) is strictly positive. This is mathematically expressed as:</a:t>
            </a:r>
          </a:p>
          <a:p/>
        </p:txBody>
      </p:sp>
    </p:spTree>
  </p:cSld>
  <p:clrMapOvr>
    <a:masterClrMapping/>
  </p:clrMapOvr>
</p:sld>
</file>

<file path=ppt/slides/slide8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Positive Definite Matrices</a:t>
            </a:r>
          </a:p>
        </p:txBody>
      </p:sp>
      <p:sp>
        <p:nvSpPr>
          <p:cNvPr id="3" name="Content Placeholder 2"/>
          <p:cNvSpPr>
            <a:spLocks noGrp="1"/>
          </p:cNvSpPr>
          <p:nvPr>
            <p:ph idx="1"/>
          </p:nvPr>
        </p:nvSpPr>
        <p:spPr/>
        <p:txBody>
          <a:bodyPr/>
          <a:lstStyle/>
          <a:p>
            <a:r>
              <a:t>   \[</a:t>
            </a:r>
          </a:p>
          <a:p>
            <a:r>
              <a:t>   x^T Ax &gt; 0, \ \text{for all non-zero vectors } x</a:t>
            </a:r>
          </a:p>
          <a:p>
            <a:r>
              <a:t>   \]</a:t>
            </a:r>
          </a:p>
          <a:p/>
          <a:p>
            <a:r>
              <a:t>2. **Properties**:</a:t>
            </a:r>
          </a:p>
          <a:p>
            <a:r>
              <a:t>   - All the eigenvalues of a positive definite matrix are strictly positive.</a:t>
            </a:r>
          </a:p>
          <a:p/>
        </p:txBody>
      </p:sp>
    </p:spTree>
  </p:cSld>
  <p:clrMapOvr>
    <a:masterClrMapping/>
  </p:clrMapOvr>
</p:sld>
</file>

<file path=ppt/slides/slide8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Positive Definite Matrices</a:t>
            </a:r>
          </a:p>
        </p:txBody>
      </p:sp>
      <p:sp>
        <p:nvSpPr>
          <p:cNvPr id="3" name="Content Placeholder 2"/>
          <p:cNvSpPr>
            <a:spLocks noGrp="1"/>
          </p:cNvSpPr>
          <p:nvPr>
            <p:ph idx="1"/>
          </p:nvPr>
        </p:nvSpPr>
        <p:spPr/>
        <p:txBody>
          <a:bodyPr/>
          <a:lstStyle/>
          <a:p>
            <a:r>
              <a:t>   - The principal minors of a positive definite matrix are all positive.</a:t>
            </a:r>
          </a:p>
          <a:p>
            <a:r>
              <a:t>   - A positive definite matrix is always invertible.</a:t>
            </a:r>
          </a:p>
          <a:p/>
          <a:p>
            <a:r>
              <a:t>3. **Significance**:</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Matrices in Various Fields</a:t>
            </a:r>
          </a:p>
        </p:txBody>
      </p:sp>
      <p:sp>
        <p:nvSpPr>
          <p:cNvPr id="3" name="Content Placeholder 2"/>
          <p:cNvSpPr>
            <a:spLocks noGrp="1"/>
          </p:cNvSpPr>
          <p:nvPr>
            <p:ph idx="1"/>
          </p:nvPr>
        </p:nvSpPr>
        <p:spPr/>
        <p:txBody>
          <a:bodyPr/>
          <a:lstStyle/>
          <a:p/>
          <a:p/>
        </p:txBody>
      </p:sp>
    </p:spTree>
  </p:cSld>
  <p:clrMapOvr>
    <a:masterClrMapping/>
  </p:clrMapOvr>
</p:sld>
</file>

<file path=ppt/slides/slide8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Positive Definite Matrices</a:t>
            </a:r>
          </a:p>
        </p:txBody>
      </p:sp>
      <p:sp>
        <p:nvSpPr>
          <p:cNvPr id="3" name="Content Placeholder 2"/>
          <p:cNvSpPr>
            <a:spLocks noGrp="1"/>
          </p:cNvSpPr>
          <p:nvPr>
            <p:ph idx="1"/>
          </p:nvPr>
        </p:nvSpPr>
        <p:spPr/>
        <p:txBody>
          <a:bodyPr/>
          <a:lstStyle/>
          <a:p>
            <a:r>
              <a:t>   - **Optimization**: Positive definite matrices play a crucial role in optimization problems. They are used in quadratic programming, a mathematical method for optimizing a quadratic function over a linear set of constraints.</a:t>
            </a:r>
          </a:p>
          <a:p/>
        </p:txBody>
      </p:sp>
    </p:spTree>
  </p:cSld>
  <p:clrMapOvr>
    <a:masterClrMapping/>
  </p:clrMapOvr>
</p:sld>
</file>

<file path=ppt/slides/slide8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Positive Definite Matrices</a:t>
            </a:r>
          </a:p>
        </p:txBody>
      </p:sp>
      <p:sp>
        <p:nvSpPr>
          <p:cNvPr id="3" name="Content Placeholder 2"/>
          <p:cNvSpPr>
            <a:spLocks noGrp="1"/>
          </p:cNvSpPr>
          <p:nvPr>
            <p:ph idx="1"/>
          </p:nvPr>
        </p:nvSpPr>
        <p:spPr/>
        <p:txBody>
          <a:bodyPr/>
          <a:lstStyle/>
          <a:p>
            <a:r>
              <a:t>   - **Numerical Analysis**: Positive definite matrices are important in numerical analysis and scientific computing. For example, positive definite matrices are essential for solving systems of linear equations efficiently using methods like Cholesky decomposition and conjugate gradient methods.</a:t>
            </a:r>
          </a:p>
          <a:p/>
        </p:txBody>
      </p:sp>
    </p:spTree>
  </p:cSld>
  <p:clrMapOvr>
    <a:masterClrMapping/>
  </p:clrMapOvr>
</p:sld>
</file>

<file path=ppt/slides/slide8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Positive Definite Matrices</a:t>
            </a:r>
          </a:p>
        </p:txBody>
      </p:sp>
      <p:sp>
        <p:nvSpPr>
          <p:cNvPr id="3" name="Content Placeholder 2"/>
          <p:cNvSpPr>
            <a:spLocks noGrp="1"/>
          </p:cNvSpPr>
          <p:nvPr>
            <p:ph idx="1"/>
          </p:nvPr>
        </p:nvSpPr>
        <p:spPr/>
        <p:txBody>
          <a:bodyPr/>
          <a:lstStyle/>
          <a:p>
            <a:r>
              <a:t>   - **Statistics**: Positive definite matrices are commonly used in multivariate statistics, particularly in multivariate normal distribution theory and in covariance matrices analysis.</a:t>
            </a:r>
          </a:p>
          <a:p/>
        </p:txBody>
      </p:sp>
    </p:spTree>
  </p:cSld>
  <p:clrMapOvr>
    <a:masterClrMapping/>
  </p:clrMapOvr>
</p:sld>
</file>

<file path=ppt/slides/slide8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Positive Definite Matrices</a:t>
            </a:r>
          </a:p>
        </p:txBody>
      </p:sp>
      <p:sp>
        <p:nvSpPr>
          <p:cNvPr id="3" name="Content Placeholder 2"/>
          <p:cNvSpPr>
            <a:spLocks noGrp="1"/>
          </p:cNvSpPr>
          <p:nvPr>
            <p:ph idx="1"/>
          </p:nvPr>
        </p:nvSpPr>
        <p:spPr/>
        <p:txBody>
          <a:bodyPr/>
          <a:lstStyle/>
          <a:p>
            <a:r>
              <a:t>   - **Machine Learning**: Positive definite matrices appear in various machine learning algorithms, such as kernel methods (e.g., support vector machines), where they are used to define positive definite kernel functions.</a:t>
            </a:r>
          </a:p>
          <a:p/>
        </p:txBody>
      </p:sp>
    </p:spTree>
  </p:cSld>
  <p:clrMapOvr>
    <a:masterClrMapping/>
  </p:clrMapOvr>
</p:sld>
</file>

<file path=ppt/slides/slide8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Positive Definite Matrices</a:t>
            </a:r>
          </a:p>
        </p:txBody>
      </p:sp>
      <p:sp>
        <p:nvSpPr>
          <p:cNvPr id="3" name="Content Placeholder 2"/>
          <p:cNvSpPr>
            <a:spLocks noGrp="1"/>
          </p:cNvSpPr>
          <p:nvPr>
            <p:ph idx="1"/>
          </p:nvPr>
        </p:nvSpPr>
        <p:spPr/>
        <p:txBody>
          <a:bodyPr/>
          <a:lstStyle/>
          <a:p/>
          <a:p>
            <a:r>
              <a:t>4. **Inverses of Positive Definite Matrices**:</a:t>
            </a:r>
          </a:p>
          <a:p>
            <a:r>
              <a:t>   - The inverse of a positive definite matrix is also positive definite.</a:t>
            </a:r>
          </a:p>
          <a:p/>
        </p:txBody>
      </p:sp>
    </p:spTree>
  </p:cSld>
  <p:clrMapOvr>
    <a:masterClrMapping/>
  </p:clrMapOvr>
</p:sld>
</file>

<file path=ppt/slides/slide8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Positive Definite Matrices</a:t>
            </a:r>
          </a:p>
        </p:txBody>
      </p:sp>
      <p:sp>
        <p:nvSpPr>
          <p:cNvPr id="3" name="Content Placeholder 2"/>
          <p:cNvSpPr>
            <a:spLocks noGrp="1"/>
          </p:cNvSpPr>
          <p:nvPr>
            <p:ph idx="1"/>
          </p:nvPr>
        </p:nvSpPr>
        <p:spPr/>
        <p:txBody>
          <a:bodyPr/>
          <a:lstStyle/>
          <a:p>
            <a:r>
              <a:t>   - The Cholesky decomposition method is often used to compute the inverse of a positive definite matrix efficiently.</a:t>
            </a:r>
          </a:p>
          <a:p/>
          <a:p/>
        </p:txBody>
      </p:sp>
    </p:spTree>
  </p:cSld>
  <p:clrMapOvr>
    <a:masterClrMapping/>
  </p:clrMapOvr>
</p:sld>
</file>

<file path=ppt/slides/slide8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Positive Definite Matrices</a:t>
            </a:r>
          </a:p>
        </p:txBody>
      </p:sp>
      <p:sp>
        <p:nvSpPr>
          <p:cNvPr id="3" name="Content Placeholder 2"/>
          <p:cNvSpPr>
            <a:spLocks noGrp="1"/>
          </p:cNvSpPr>
          <p:nvPr>
            <p:ph idx="1"/>
          </p:nvPr>
        </p:nvSpPr>
        <p:spPr/>
        <p:txBody>
          <a:bodyPr/>
          <a:lstStyle/>
          <a:p>
            <a:r>
              <a:t>In conclusion, positive definite matrices have important theoretical and practical implications in various fields of mathematics, statistics, optimization, and machine learning. Their properties and significance make them a fundamental concept in linear algebra and related disciplines.</a:t>
            </a:r>
          </a:p>
          <a:p/>
        </p:txBody>
      </p:sp>
    </p:spTree>
  </p:cSld>
  <p:clrMapOvr>
    <a:masterClrMapping/>
  </p:clrMapOvr>
</p:sld>
</file>

<file path=ppt/slides/slide8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p:txBody>
      </p:sp>
    </p:spTree>
  </p:cSld>
  <p:clrMapOvr>
    <a:masterClrMapping/>
  </p:clrMapOvr>
</p:sld>
</file>

<file path=ppt/slides/slide8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a:r>
              <a:t>Non-negative matrices are matrices where all elements are greater than or equal to zero. This concept is important in various fields such as mathematics, computer science, economics, biology, and physics.</a:t>
            </a:r>
          </a:p>
          <a:p/>
        </p:txBody>
      </p:sp>
    </p:spTree>
  </p:cSld>
  <p:clrMapOvr>
    <a:masterClrMapping/>
  </p:clrMapOvr>
</p:sld>
</file>

<file path=ppt/slides/slide8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a:p>
            <a:r>
              <a:t>1. Properties of Non-Negative Matrices:</a:t>
            </a:r>
          </a:p>
          <a:p>
            <a:r>
              <a:t>   - Elements: In a non-negative matrix, all elements are either zero or positive.</a:t>
            </a:r>
          </a:p>
          <a:p>
            <a:r>
              <a:t>   - Notation: A non-negative matrix is often denoted as A ≥ 0.</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3. **Generation**: In word processing software like Microsoft Word, creating a Table of Contents is often automated. By using heading styles consistently throughout the document, the software can generate and update the TOC dynamically as the content changes.</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Matrices in Various Fields</a:t>
            </a:r>
          </a:p>
        </p:txBody>
      </p:sp>
      <p:sp>
        <p:nvSpPr>
          <p:cNvPr id="3" name="Content Placeholder 2"/>
          <p:cNvSpPr>
            <a:spLocks noGrp="1"/>
          </p:cNvSpPr>
          <p:nvPr>
            <p:ph idx="1"/>
          </p:nvPr>
        </p:nvSpPr>
        <p:spPr/>
        <p:txBody>
          <a:bodyPr/>
          <a:lstStyle/>
          <a:p>
            <a:r>
              <a:t>6. **Biology and Chemistry**: Matrices are employed in biological and chemical sciences to analyze molecular structures, genetic data, biochemical reactions, and population dynamics. In bioinformatics, matrices are used to align sequences, build phylogenetic trees, and analyze gene expressions. In chemistry, matrices are used in quantum chemistry, spectroscopy, and molecular modeling.</a:t>
            </a:r>
          </a:p>
          <a:p/>
        </p:txBody>
      </p:sp>
    </p:spTree>
  </p:cSld>
  <p:clrMapOvr>
    <a:masterClrMapping/>
  </p:clrMapOvr>
</p:sld>
</file>

<file path=ppt/slides/slide9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a:r>
              <a:t>   - Multiplication: When two non-negative matrices are multiplied, the resulting matrix will also be non-negative.</a:t>
            </a:r>
          </a:p>
          <a:p/>
          <a:p>
            <a:r>
              <a:t>2. Applications of Non-Negative Matrices:</a:t>
            </a:r>
          </a:p>
          <a:p/>
        </p:txBody>
      </p:sp>
    </p:spTree>
  </p:cSld>
  <p:clrMapOvr>
    <a:masterClrMapping/>
  </p:clrMapOvr>
</p:sld>
</file>

<file path=ppt/slides/slide9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a:r>
              <a:t>   - Markov Chains: Non-negative matrices are commonly used to represent the transition probabilities in a Markov chain, where each element indicates the probability of transitioning from one state to another.</a:t>
            </a:r>
          </a:p>
          <a:p/>
        </p:txBody>
      </p:sp>
    </p:spTree>
  </p:cSld>
  <p:clrMapOvr>
    <a:masterClrMapping/>
  </p:clrMapOvr>
</p:sld>
</file>

<file path=ppt/slides/slide9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a:r>
              <a:t>   - Economic Models: Non-negative matrices are used in various economic models to represent input-output relationships, production processes, and consumption patterns.</a:t>
            </a:r>
          </a:p>
          <a:p/>
        </p:txBody>
      </p:sp>
    </p:spTree>
  </p:cSld>
  <p:clrMapOvr>
    <a:masterClrMapping/>
  </p:clrMapOvr>
</p:sld>
</file>

<file path=ppt/slides/slide9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a:r>
              <a:t>   - Image Processing: Non-negative matrices are applied in image processing tasks such as image segmentation, feature extraction, and pattern recognition.</a:t>
            </a:r>
          </a:p>
          <a:p/>
        </p:txBody>
      </p:sp>
    </p:spTree>
  </p:cSld>
  <p:clrMapOvr>
    <a:masterClrMapping/>
  </p:clrMapOvr>
</p:sld>
</file>

<file path=ppt/slides/slide9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a:r>
              <a:t>   - Population Dynamics: Non-negative matrices are utilized in population dynamics models to study the growth or decline of populations over time.</a:t>
            </a:r>
          </a:p>
          <a:p/>
        </p:txBody>
      </p:sp>
    </p:spTree>
  </p:cSld>
  <p:clrMapOvr>
    <a:masterClrMapping/>
  </p:clrMapOvr>
</p:sld>
</file>

<file path=ppt/slides/slide9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a:r>
              <a:t>   - Recommendation Systems: Non-negative matrices are used in collaborative filtering algorithms for recommendation systems to predict user preferences based on item ratings.</a:t>
            </a:r>
          </a:p>
          <a:p/>
          <a:p/>
        </p:txBody>
      </p:sp>
    </p:spTree>
  </p:cSld>
  <p:clrMapOvr>
    <a:masterClrMapping/>
  </p:clrMapOvr>
</p:sld>
</file>

<file path=ppt/slides/slide9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a:r>
              <a:t>3. Non-Negative Matrix Factorization (NMF):</a:t>
            </a:r>
          </a:p>
          <a:p/>
        </p:txBody>
      </p:sp>
    </p:spTree>
  </p:cSld>
  <p:clrMapOvr>
    <a:masterClrMapping/>
  </p:clrMapOvr>
</p:sld>
</file>

<file path=ppt/slides/slide9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a:r>
              <a:t>   Non-negative matrix factorization is a technique used to factorize a non-negative matrix into two lower-dimensional matrices with non-negative elements. NMF has various applications including:</a:t>
            </a:r>
          </a:p>
          <a:p/>
        </p:txBody>
      </p:sp>
    </p:spTree>
  </p:cSld>
  <p:clrMapOvr>
    <a:masterClrMapping/>
  </p:clrMapOvr>
</p:sld>
</file>

<file path=ppt/slides/slide9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a:r>
              <a:t>   - Dimensionality Reduction: NMF is used to reduce the dimensionality of data while maintaining the non-negativity constraint.</a:t>
            </a:r>
          </a:p>
          <a:p/>
        </p:txBody>
      </p:sp>
    </p:spTree>
  </p:cSld>
  <p:clrMapOvr>
    <a:masterClrMapping/>
  </p:clrMapOvr>
</p:sld>
</file>

<file path=ppt/slides/slide9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a:r>
              <a:t>   - Topic Modeling: NMF is employed in topic modeling to identify latent topics in text data by factorizing a term-document matrix.</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Matrices in Various Fields</a:t>
            </a:r>
          </a:p>
        </p:txBody>
      </p:sp>
      <p:sp>
        <p:nvSpPr>
          <p:cNvPr id="3" name="Content Placeholder 2"/>
          <p:cNvSpPr>
            <a:spLocks noGrp="1"/>
          </p:cNvSpPr>
          <p:nvPr>
            <p:ph idx="1"/>
          </p:nvPr>
        </p:nvSpPr>
        <p:spPr/>
        <p:txBody>
          <a:bodyPr/>
          <a:lstStyle/>
          <a:p/>
          <a:p/>
        </p:txBody>
      </p:sp>
    </p:spTree>
  </p:cSld>
  <p:clrMapOvr>
    <a:masterClrMapping/>
  </p:clrMapOvr>
</p:sld>
</file>

<file path=ppt/slides/slide9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a:r>
              <a:t>   - Image Analysis: NMF is applied in image analysis for tasks such as feature extraction, image segmentation, and image denoising.</a:t>
            </a:r>
          </a:p>
          <a:p/>
          <a:p/>
        </p:txBody>
      </p:sp>
    </p:spTree>
  </p:cSld>
  <p:clrMapOvr>
    <a:masterClrMapping/>
  </p:clrMapOvr>
</p:sld>
</file>

<file path=ppt/slides/slide9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Non-Negative Matrices</a:t>
            </a:r>
          </a:p>
        </p:txBody>
      </p:sp>
      <p:sp>
        <p:nvSpPr>
          <p:cNvPr id="3" name="Content Placeholder 2"/>
          <p:cNvSpPr>
            <a:spLocks noGrp="1"/>
          </p:cNvSpPr>
          <p:nvPr>
            <p:ph idx="1"/>
          </p:nvPr>
        </p:nvSpPr>
        <p:spPr/>
        <p:txBody>
          <a:bodyPr/>
          <a:lstStyle/>
          <a:p>
            <a:r>
              <a:t>Overall, non-negative matrices play a crucial role in various fields due to their mathematical properties and applications in modeling real-world phenomena.</a:t>
            </a:r>
          </a:p>
          <a:p/>
        </p:txBody>
      </p:sp>
    </p:spTree>
  </p:cSld>
  <p:clrMapOvr>
    <a:masterClrMapping/>
  </p:clrMapOvr>
</p:sld>
</file>

<file path=ppt/slides/slide9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p:txBody>
      </p:sp>
    </p:spTree>
  </p:cSld>
  <p:clrMapOvr>
    <a:masterClrMapping/>
  </p:clrMapOvr>
</p:sld>
</file>

<file path=ppt/slides/slide9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r>
              <a:t>Markov Chains are mathematical systems that model a sequence of possible events in which the probability of each event depends only on the state attained in the previous event. They are widely used in various fields such as economics, computer science, biology, and more, to model processes that evolve over time in a probabilistic manner.</a:t>
            </a:r>
          </a:p>
          <a:p/>
        </p:txBody>
      </p:sp>
    </p:spTree>
  </p:cSld>
  <p:clrMapOvr>
    <a:masterClrMapping/>
  </p:clrMapOvr>
</p:sld>
</file>

<file path=ppt/slides/slide9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p>
            <a:r>
              <a:t>Let's break down some key components of Markov Chains:</a:t>
            </a:r>
          </a:p>
          <a:p/>
          <a:p/>
        </p:txBody>
      </p:sp>
    </p:spTree>
  </p:cSld>
  <p:clrMapOvr>
    <a:masterClrMapping/>
  </p:clrMapOvr>
</p:sld>
</file>

<file path=ppt/slides/slide9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r>
              <a:t>1. **States**: A Markov Chain consists of a set of states that the system can be in. These states represent different situations or conditions of the system. For example, in a weather forecasting model, states could be "sunny," "cloudy," or "rainy."</a:t>
            </a:r>
          </a:p>
          <a:p/>
        </p:txBody>
      </p:sp>
    </p:spTree>
  </p:cSld>
  <p:clrMapOvr>
    <a:masterClrMapping/>
  </p:clrMapOvr>
</p:sld>
</file>

<file path=ppt/slides/slide9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p/>
        </p:txBody>
      </p:sp>
    </p:spTree>
  </p:cSld>
  <p:clrMapOvr>
    <a:masterClrMapping/>
  </p:clrMapOvr>
</p:sld>
</file>

<file path=ppt/slides/slide9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r>
              <a:t>2. **Transition Probabilities**: Associated with each pair of states are transition probabilities, which represent the likelihood of moving from one state to another in the next time step. These probabilities are typically arranged in a transition matrix that outlines the probabilities of transitioning from one state to another.</a:t>
            </a:r>
          </a:p>
          <a:p/>
        </p:txBody>
      </p:sp>
    </p:spTree>
  </p:cSld>
  <p:clrMapOvr>
    <a:masterClrMapping/>
  </p:clrMapOvr>
</p:sld>
</file>

<file path=ppt/slides/slide9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p/>
        </p:txBody>
      </p:sp>
    </p:spTree>
  </p:cSld>
  <p:clrMapOvr>
    <a:masterClrMapping/>
  </p:clrMapOvr>
</p:sld>
</file>

<file path=ppt/slides/slide9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r>
              <a:t>3. **Memorylessness**: One of the fundamental properties of Markov Chains is the memorylessness property, which states that the future behavior of the system depends only on the current state and not on the sequence of events that preceded it. In other words, the past states are irrelevant; only the present matters.</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Matrices in Various Fields</a:t>
            </a:r>
          </a:p>
        </p:txBody>
      </p:sp>
      <p:sp>
        <p:nvSpPr>
          <p:cNvPr id="3" name="Content Placeholder 2"/>
          <p:cNvSpPr>
            <a:spLocks noGrp="1"/>
          </p:cNvSpPr>
          <p:nvPr>
            <p:ph idx="1"/>
          </p:nvPr>
        </p:nvSpPr>
        <p:spPr/>
        <p:txBody>
          <a:bodyPr/>
          <a:lstStyle/>
          <a:p>
            <a:r>
              <a:t>Overall, matrices are indispensable in a wide range of fields due to their versatility, efficiency, and power to represent complex data and relationships. Their applications extend across mathematics, physics, computer science, engineering, economics, biology, and chemistry, making them a crucial tool for solving problems and advancing knowledge in diverse disciplines.</a:t>
            </a:r>
          </a:p>
          <a:p/>
        </p:txBody>
      </p:sp>
    </p:spTree>
  </p:cSld>
  <p:clrMapOvr>
    <a:masterClrMapping/>
  </p:clrMapOvr>
</p:sld>
</file>

<file path=ppt/slides/slide9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p/>
        </p:txBody>
      </p:sp>
    </p:spTree>
  </p:cSld>
  <p:clrMapOvr>
    <a:masterClrMapping/>
  </p:clrMapOvr>
</p:sld>
</file>

<file path=ppt/slides/slide9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r>
              <a:t>4. **Homogeneity**: In a homogeneous Markov Chain, the transition probabilities do not change over time. This property simplifies the analysis of the chain as it allows for the use of a single transition matrix to describe the behavior of the system over multiple time steps.</a:t>
            </a:r>
          </a:p>
          <a:p/>
        </p:txBody>
      </p:sp>
    </p:spTree>
  </p:cSld>
  <p:clrMapOvr>
    <a:masterClrMapping/>
  </p:clrMapOvr>
</p:sld>
</file>

<file path=ppt/slides/slide9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p/>
        </p:txBody>
      </p:sp>
    </p:spTree>
  </p:cSld>
  <p:clrMapOvr>
    <a:masterClrMapping/>
  </p:clrMapOvr>
</p:sld>
</file>

<file path=ppt/slides/slide9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r>
              <a:t>5. **Stationary Distribution**: For a Markov Chain to reach a steady-state or equilibrium, the concept of a stationary distribution is important. A stationary distribution is a probability distribution that remains unchanged by the transition dynamics of the chain. It represents the long-term behavior of the system.</a:t>
            </a:r>
          </a:p>
          <a:p/>
        </p:txBody>
      </p:sp>
    </p:spTree>
  </p:cSld>
  <p:clrMapOvr>
    <a:masterClrMapping/>
  </p:clrMapOvr>
</p:sld>
</file>

<file path=ppt/slides/slide9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p/>
        </p:txBody>
      </p:sp>
    </p:spTree>
  </p:cSld>
  <p:clrMapOvr>
    <a:masterClrMapping/>
  </p:clrMapOvr>
</p:sld>
</file>

<file path=ppt/slides/slide9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r>
              <a:t>6. **Applications**: Markov Chains have a wide range of applications. In finance, they can be used to model stock prices. In genetics, they can model DNA sequences. In natural language processing, they are applied to speech recognition and text generation.</a:t>
            </a:r>
          </a:p>
          <a:p/>
        </p:txBody>
      </p:sp>
    </p:spTree>
  </p:cSld>
  <p:clrMapOvr>
    <a:masterClrMapping/>
  </p:clrMapOvr>
</p:sld>
</file>

<file path=ppt/slides/slide9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p/>
        </p:txBody>
      </p:sp>
    </p:spTree>
  </p:cSld>
  <p:clrMapOvr>
    <a:masterClrMapping/>
  </p:clrMapOvr>
</p:sld>
</file>

<file path=ppt/slides/slide9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Markov Chains</a:t>
            </a:r>
          </a:p>
        </p:txBody>
      </p:sp>
      <p:sp>
        <p:nvSpPr>
          <p:cNvPr id="3" name="Content Placeholder 2"/>
          <p:cNvSpPr>
            <a:spLocks noGrp="1"/>
          </p:cNvSpPr>
          <p:nvPr>
            <p:ph idx="1"/>
          </p:nvPr>
        </p:nvSpPr>
        <p:spPr/>
        <p:txBody>
          <a:bodyPr/>
          <a:lstStyle/>
          <a:p>
            <a:r>
              <a:t>Overall, Markov Chains provide a powerful framework for modeling and analyzing systems that undergo stochastic transitions between different states. They have found extensive use in various real-world scenarios due to their simplicity, yet their ability to capture complex dynamics.</a:t>
            </a:r>
          </a:p>
          <a:p/>
        </p:txBody>
      </p:sp>
    </p:spTree>
  </p:cSld>
  <p:clrMapOvr>
    <a:masterClrMapping/>
  </p:clrMapOvr>
</p:sld>
</file>

<file path=ppt/slides/slide9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9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Markov Chains are mathematical systems that model a sequence of possible events in which the probability of each event depends only on the state attained in the previous event. They are widely used in various fields such as economics, computer science, biology, and more, to model processes that evolve over time in a probabilistic manner.</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p:txBody>
      </p:sp>
    </p:spTree>
  </p:cSld>
  <p:clrMapOvr>
    <a:masterClrMapping/>
  </p:clrMapOvr>
</p:sld>
</file>

<file path=ppt/slides/slide9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Let's break down some key components of Markov Chains:</a:t>
            </a:r>
          </a:p>
          <a:p/>
          <a:p/>
        </p:txBody>
      </p:sp>
    </p:spTree>
  </p:cSld>
  <p:clrMapOvr>
    <a:masterClrMapping/>
  </p:clrMapOvr>
</p:sld>
</file>

<file path=ppt/slides/slide9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**States**: A Markov Chain consists of a set of states that the system can be in. These states represent different situations or conditions of the system. For example, in a weather forecasting model, states could be "sunny," "cloudy," or "rainy."</a:t>
            </a:r>
          </a:p>
          <a:p/>
        </p:txBody>
      </p:sp>
    </p:spTree>
  </p:cSld>
  <p:clrMapOvr>
    <a:masterClrMapping/>
  </p:clrMapOvr>
</p:sld>
</file>

<file path=ppt/slides/slide9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9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**Transition Probabilities**: Associated with each pair of states are transition probabilities, which represent the likelihood of moving from one state to another in the next time step. These probabilities are typically arranged in a transition matrix that outlines the probabilities of transitioning from one state to another.</a:t>
            </a:r>
          </a:p>
          <a:p/>
        </p:txBody>
      </p:sp>
    </p:spTree>
  </p:cSld>
  <p:clrMapOvr>
    <a:masterClrMapping/>
  </p:clrMapOvr>
</p:sld>
</file>

<file path=ppt/slides/slide9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9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**Memorylessness**: One of the fundamental properties of Markov Chains is the memorylessness property, which states that the future behavior of the system depends only on the current state and not on the sequence of events that preceded it. In other words, the past states are irrelevant; only the present matters.</a:t>
            </a:r>
          </a:p>
          <a:p/>
        </p:txBody>
      </p:sp>
    </p:spTree>
  </p:cSld>
  <p:clrMapOvr>
    <a:masterClrMapping/>
  </p:clrMapOvr>
</p:sld>
</file>

<file path=ppt/slides/slide9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9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**Homogeneity**: In a homogeneous Markov Chain, the transition probabilities do not change over time. This property simplifies the analysis of the chain as it allows for the use of a single transition matrix to describe the behavior of the system over multiple time steps.</a:t>
            </a:r>
          </a:p>
          <a:p/>
        </p:txBody>
      </p:sp>
    </p:spTree>
  </p:cSld>
  <p:clrMapOvr>
    <a:masterClrMapping/>
  </p:clrMapOvr>
</p:sld>
</file>

<file path=ppt/slides/slide9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9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5. **Stationary Distribution**: For a Markov Chain to reach a steady-state or equilibrium, the concept of a stationary distribution is important. A stationary distribution is a probability distribution that remains unchanged by the transition dynamics of the chain. It represents the long-term behavior of the system.</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r>
              <a:t>Matrix operations are fundamental processes in linear algebra used to manipulate and analyze matrices, which are rectangular arrays of numbers or variables arranged in rows and columns. Various operations can be performed on matrices to compute important properties and relationships between them. Here is an overview of some common matrix operations:</a:t>
            </a:r>
          </a:p>
          <a:p/>
        </p:txBody>
      </p:sp>
    </p:spTree>
  </p:cSld>
  <p:clrMapOvr>
    <a:masterClrMapping/>
  </p:clrMapOvr>
</p:sld>
</file>

<file path=ppt/slides/slide9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9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**Applications**: Markov Chains have a wide range of applications. In finance, they can be used to model stock prices. In genetics, they can model DNA sequences. In natural language processing, they are applied to speech recognition and text generation.</a:t>
            </a:r>
          </a:p>
          <a:p/>
        </p:txBody>
      </p:sp>
    </p:spTree>
  </p:cSld>
  <p:clrMapOvr>
    <a:masterClrMapping/>
  </p:clrMapOvr>
</p:sld>
</file>

<file path=ppt/slides/slide9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9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Overall, Markov Chains provide a powerful framework for modeling and analyzing systems that undergo stochastic transitions between different states. They have found extensive use in various real-world scenarios due to their simplicity, yet their ability to capture complex dynamics.</a:t>
            </a:r>
          </a:p>
          <a:p/>
        </p:txBody>
      </p:sp>
    </p:spTree>
  </p:cSld>
  <p:clrMapOvr>
    <a:masterClrMapping/>
  </p:clrMapOvr>
</p:sld>
</file>

<file path=ppt/slides/slide9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 Conclusion</a:t>
            </a:r>
          </a:p>
        </p:txBody>
      </p:sp>
      <p:sp>
        <p:nvSpPr>
          <p:cNvPr id="3" name="Content Placeholder 2"/>
          <p:cNvSpPr>
            <a:spLocks noGrp="1"/>
          </p:cNvSpPr>
          <p:nvPr>
            <p:ph idx="1"/>
          </p:nvPr>
        </p:nvSpPr>
        <p:spPr/>
        <p:txBody>
          <a:bodyPr/>
          <a:lstStyle/>
          <a:p/>
        </p:txBody>
      </p:sp>
    </p:spTree>
  </p:cSld>
  <p:clrMapOvr>
    <a:masterClrMapping/>
  </p:clrMapOvr>
</p:sld>
</file>

<file path=ppt/slides/slide9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 Conclusion</a:t>
            </a:r>
          </a:p>
        </p:txBody>
      </p:sp>
      <p:sp>
        <p:nvSpPr>
          <p:cNvPr id="3" name="Content Placeholder 2"/>
          <p:cNvSpPr>
            <a:spLocks noGrp="1"/>
          </p:cNvSpPr>
          <p:nvPr>
            <p:ph idx="1"/>
          </p:nvPr>
        </p:nvSpPr>
        <p:spPr/>
        <p:txBody>
          <a:bodyPr/>
          <a:lstStyle/>
          <a:p>
            <a:r>
              <a:t>In an academic or research paper, the conclusion is the final section where the author summarizes the main points of the paper and offers concluding thoughts or insights. The conclusion typically serves to bring closure to the discussion and provide a final perspective on the topic under consideration.</a:t>
            </a:r>
          </a:p>
          <a:p/>
        </p:txBody>
      </p:sp>
    </p:spTree>
  </p:cSld>
  <p:clrMapOvr>
    <a:masterClrMapping/>
  </p:clrMapOvr>
</p:sld>
</file>

<file path=ppt/slides/slide9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 Conclusion</a:t>
            </a:r>
          </a:p>
        </p:txBody>
      </p:sp>
      <p:sp>
        <p:nvSpPr>
          <p:cNvPr id="3" name="Content Placeholder 2"/>
          <p:cNvSpPr>
            <a:spLocks noGrp="1"/>
          </p:cNvSpPr>
          <p:nvPr>
            <p:ph idx="1"/>
          </p:nvPr>
        </p:nvSpPr>
        <p:spPr/>
        <p:txBody>
          <a:bodyPr/>
          <a:lstStyle/>
          <a:p/>
          <a:p/>
        </p:txBody>
      </p:sp>
    </p:spTree>
  </p:cSld>
  <p:clrMapOvr>
    <a:masterClrMapping/>
  </p:clrMapOvr>
</p:sld>
</file>

<file path=ppt/slides/slide9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 Conclusion</a:t>
            </a:r>
          </a:p>
        </p:txBody>
      </p:sp>
      <p:sp>
        <p:nvSpPr>
          <p:cNvPr id="3" name="Content Placeholder 2"/>
          <p:cNvSpPr>
            <a:spLocks noGrp="1"/>
          </p:cNvSpPr>
          <p:nvPr>
            <p:ph idx="1"/>
          </p:nvPr>
        </p:nvSpPr>
        <p:spPr/>
        <p:txBody>
          <a:bodyPr/>
          <a:lstStyle/>
          <a:p>
            <a:r>
              <a:t>When forming a conclusion, it is essential to tie together the various aspects of the paper and reaffirm the thesis statement or main argument. The conclusion should not introduce new information but rather highlight the significance of the research or study presented in the paper and point towards potential implications or further areas of exploration.</a:t>
            </a:r>
          </a:p>
          <a:p/>
        </p:txBody>
      </p:sp>
    </p:spTree>
  </p:cSld>
  <p:clrMapOvr>
    <a:masterClrMapping/>
  </p:clrMapOvr>
</p:sld>
</file>

<file path=ppt/slides/slide9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 Conclusion</a:t>
            </a:r>
          </a:p>
        </p:txBody>
      </p:sp>
      <p:sp>
        <p:nvSpPr>
          <p:cNvPr id="3" name="Content Placeholder 2"/>
          <p:cNvSpPr>
            <a:spLocks noGrp="1"/>
          </p:cNvSpPr>
          <p:nvPr>
            <p:ph idx="1"/>
          </p:nvPr>
        </p:nvSpPr>
        <p:spPr/>
        <p:txBody>
          <a:bodyPr/>
          <a:lstStyle/>
          <a:p/>
          <a:p/>
        </p:txBody>
      </p:sp>
    </p:spTree>
  </p:cSld>
  <p:clrMapOvr>
    <a:masterClrMapping/>
  </p:clrMapOvr>
</p:sld>
</file>

<file path=ppt/slides/slide9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 Conclusion</a:t>
            </a:r>
          </a:p>
        </p:txBody>
      </p:sp>
      <p:sp>
        <p:nvSpPr>
          <p:cNvPr id="3" name="Content Placeholder 2"/>
          <p:cNvSpPr>
            <a:spLocks noGrp="1"/>
          </p:cNvSpPr>
          <p:nvPr>
            <p:ph idx="1"/>
          </p:nvPr>
        </p:nvSpPr>
        <p:spPr/>
        <p:txBody>
          <a:bodyPr/>
          <a:lstStyle/>
          <a:p>
            <a:r>
              <a:t>In more formal academic papers, the conclusion is a crucial part of the overall structure as it reinforces the main argument and demonstrates the significance of the findings or discussions presented in the paper. A strong conclusion leaves the reader with a clear understanding of the key points and reinforces the importance of the research conducted.</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p>
            <a:r>
              <a:t>1. Addition and Subtraction:</a:t>
            </a:r>
          </a:p>
          <a:p/>
        </p:txBody>
      </p:sp>
    </p:spTree>
  </p:cSld>
  <p:clrMapOvr>
    <a:masterClrMapping/>
  </p:clrMapOvr>
</p:sld>
</file>

<file path=ppt/slides/slide9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 Conclusion</a:t>
            </a:r>
          </a:p>
        </p:txBody>
      </p:sp>
      <p:sp>
        <p:nvSpPr>
          <p:cNvPr id="3" name="Content Placeholder 2"/>
          <p:cNvSpPr>
            <a:spLocks noGrp="1"/>
          </p:cNvSpPr>
          <p:nvPr>
            <p:ph idx="1"/>
          </p:nvPr>
        </p:nvSpPr>
        <p:spPr/>
        <p:txBody>
          <a:bodyPr/>
          <a:lstStyle/>
          <a:p/>
          <a:p/>
        </p:txBody>
      </p:sp>
    </p:spTree>
  </p:cSld>
  <p:clrMapOvr>
    <a:masterClrMapping/>
  </p:clrMapOvr>
</p:sld>
</file>

<file path=ppt/slides/slide9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 Conclusion</a:t>
            </a:r>
          </a:p>
        </p:txBody>
      </p:sp>
      <p:sp>
        <p:nvSpPr>
          <p:cNvPr id="3" name="Content Placeholder 2"/>
          <p:cNvSpPr>
            <a:spLocks noGrp="1"/>
          </p:cNvSpPr>
          <p:nvPr>
            <p:ph idx="1"/>
          </p:nvPr>
        </p:nvSpPr>
        <p:spPr/>
        <p:txBody>
          <a:bodyPr/>
          <a:lstStyle/>
          <a:p>
            <a:r>
              <a:t>Overall, the conclusion section of an academic paper plays a vital role in providing closure to the discussion, summarizing key points, and leaving the reader with a sense of completion and understanding of the topic.</a:t>
            </a:r>
          </a:p>
          <a:p/>
        </p:txBody>
      </p:sp>
    </p:spTree>
  </p:cSld>
  <p:clrMapOvr>
    <a:masterClrMapping/>
  </p:clrMapOvr>
</p:sld>
</file>

<file path=ppt/slides/slide9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Summary of Key Points</a:t>
            </a:r>
          </a:p>
        </p:txBody>
      </p:sp>
      <p:sp>
        <p:nvSpPr>
          <p:cNvPr id="3" name="Content Placeholder 2"/>
          <p:cNvSpPr>
            <a:spLocks noGrp="1"/>
          </p:cNvSpPr>
          <p:nvPr>
            <p:ph idx="1"/>
          </p:nvPr>
        </p:nvSpPr>
        <p:spPr/>
        <p:txBody>
          <a:bodyPr/>
          <a:lstStyle/>
          <a:p>
            <a:r>
              <a:t>When creating a summary of key points, it is essential to only include the most crucial information from the original text or content. To effectively summarize key points, follow these steps:</a:t>
            </a:r>
          </a:p>
          <a:p/>
          <a:p/>
        </p:txBody>
      </p:sp>
    </p:spTree>
  </p:cSld>
  <p:clrMapOvr>
    <a:masterClrMapping/>
  </p:clrMapOvr>
</p:sld>
</file>

<file path=ppt/slides/slide9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Summary of Key Points</a:t>
            </a:r>
          </a:p>
        </p:txBody>
      </p:sp>
      <p:sp>
        <p:nvSpPr>
          <p:cNvPr id="3" name="Content Placeholder 2"/>
          <p:cNvSpPr>
            <a:spLocks noGrp="1"/>
          </p:cNvSpPr>
          <p:nvPr>
            <p:ph idx="1"/>
          </p:nvPr>
        </p:nvSpPr>
        <p:spPr/>
        <p:txBody>
          <a:bodyPr/>
          <a:lstStyle/>
          <a:p>
            <a:r>
              <a:t>1. **Identify the Main Points**: Read through the text carefully and highlight or make note of the main ideas or arguments presented. These main points are the foundation of your summary.</a:t>
            </a:r>
          </a:p>
          <a:p/>
          <a:p/>
        </p:txBody>
      </p:sp>
    </p:spTree>
  </p:cSld>
  <p:clrMapOvr>
    <a:masterClrMapping/>
  </p:clrMapOvr>
</p:sld>
</file>

<file path=ppt/slides/slide9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Summary of Key Points</a:t>
            </a:r>
          </a:p>
        </p:txBody>
      </p:sp>
      <p:sp>
        <p:nvSpPr>
          <p:cNvPr id="3" name="Content Placeholder 2"/>
          <p:cNvSpPr>
            <a:spLocks noGrp="1"/>
          </p:cNvSpPr>
          <p:nvPr>
            <p:ph idx="1"/>
          </p:nvPr>
        </p:nvSpPr>
        <p:spPr/>
        <p:txBody>
          <a:bodyPr/>
          <a:lstStyle/>
          <a:p>
            <a:r>
              <a:t>2. **Condense Information**: Summaries are meant to be concise, so focus on condensing the information while retaining the core meaning. Avoid including unnecessary details or examples.</a:t>
            </a:r>
          </a:p>
          <a:p/>
          <a:p/>
        </p:txBody>
      </p:sp>
    </p:spTree>
  </p:cSld>
  <p:clrMapOvr>
    <a:masterClrMapping/>
  </p:clrMapOvr>
</p:sld>
</file>

<file path=ppt/slides/slide9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Summary of Key Points</a:t>
            </a:r>
          </a:p>
        </p:txBody>
      </p:sp>
      <p:sp>
        <p:nvSpPr>
          <p:cNvPr id="3" name="Content Placeholder 2"/>
          <p:cNvSpPr>
            <a:spLocks noGrp="1"/>
          </p:cNvSpPr>
          <p:nvPr>
            <p:ph idx="1"/>
          </p:nvPr>
        </p:nvSpPr>
        <p:spPr/>
        <p:txBody>
          <a:bodyPr/>
          <a:lstStyle/>
          <a:p>
            <a:r>
              <a:t>3. **Paraphrase**: Use your own words to restate the main points. Paraphrasing helps you to understand the content better and prevents plagiarism.</a:t>
            </a:r>
          </a:p>
          <a:p/>
          <a:p/>
        </p:txBody>
      </p:sp>
    </p:spTree>
  </p:cSld>
  <p:clrMapOvr>
    <a:masterClrMapping/>
  </p:clrMapOvr>
</p:sld>
</file>

<file path=ppt/slides/slide9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Summary of Key Points</a:t>
            </a:r>
          </a:p>
        </p:txBody>
      </p:sp>
      <p:sp>
        <p:nvSpPr>
          <p:cNvPr id="3" name="Content Placeholder 2"/>
          <p:cNvSpPr>
            <a:spLocks noGrp="1"/>
          </p:cNvSpPr>
          <p:nvPr>
            <p:ph idx="1"/>
          </p:nvPr>
        </p:nvSpPr>
        <p:spPr/>
        <p:txBody>
          <a:bodyPr/>
          <a:lstStyle/>
          <a:p>
            <a:r>
              <a:t>4. **Logical Structure**: Organize the key points in a logical order that mirrors the original content. This helps in presenting a clear summary that flows well.</a:t>
            </a:r>
          </a:p>
          <a:p/>
          <a:p/>
        </p:txBody>
      </p:sp>
    </p:spTree>
  </p:cSld>
  <p:clrMapOvr>
    <a:masterClrMapping/>
  </p:clrMapOvr>
</p:sld>
</file>

<file path=ppt/slides/slide9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Summary of Key Points</a:t>
            </a:r>
          </a:p>
        </p:txBody>
      </p:sp>
      <p:sp>
        <p:nvSpPr>
          <p:cNvPr id="3" name="Content Placeholder 2"/>
          <p:cNvSpPr>
            <a:spLocks noGrp="1"/>
          </p:cNvSpPr>
          <p:nvPr>
            <p:ph idx="1"/>
          </p:nvPr>
        </p:nvSpPr>
        <p:spPr/>
        <p:txBody>
          <a:bodyPr/>
          <a:lstStyle/>
          <a:p>
            <a:r>
              <a:t>5. **Omit Irrelevant Information**: Exclude any information that is not critical to understanding the main ideas. Be selective about what to include to keep the summary focused.</a:t>
            </a:r>
          </a:p>
          <a:p/>
          <a:p/>
        </p:txBody>
      </p:sp>
    </p:spTree>
  </p:cSld>
  <p:clrMapOvr>
    <a:masterClrMapping/>
  </p:clrMapOvr>
</p:sld>
</file>

<file path=ppt/slides/slide9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Summary of Key Points</a:t>
            </a:r>
          </a:p>
        </p:txBody>
      </p:sp>
      <p:sp>
        <p:nvSpPr>
          <p:cNvPr id="3" name="Content Placeholder 2"/>
          <p:cNvSpPr>
            <a:spLocks noGrp="1"/>
          </p:cNvSpPr>
          <p:nvPr>
            <p:ph idx="1"/>
          </p:nvPr>
        </p:nvSpPr>
        <p:spPr/>
        <p:txBody>
          <a:bodyPr/>
          <a:lstStyle/>
          <a:p>
            <a:r>
              <a:t>6. **Check for Accuracy**: Ensure that the summary accurately reflects the main points of the original text. Verify that you have not misrepresented or omitted essential information.</a:t>
            </a:r>
          </a:p>
          <a:p/>
          <a:p/>
        </p:txBody>
      </p:sp>
    </p:spTree>
  </p:cSld>
  <p:clrMapOvr>
    <a:masterClrMapping/>
  </p:clrMapOvr>
</p:sld>
</file>

<file path=ppt/slides/slide9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Summary of Key Points</a:t>
            </a:r>
          </a:p>
        </p:txBody>
      </p:sp>
      <p:sp>
        <p:nvSpPr>
          <p:cNvPr id="3" name="Content Placeholder 2"/>
          <p:cNvSpPr>
            <a:spLocks noGrp="1"/>
          </p:cNvSpPr>
          <p:nvPr>
            <p:ph idx="1"/>
          </p:nvPr>
        </p:nvSpPr>
        <p:spPr/>
        <p:txBody>
          <a:bodyPr/>
          <a:lstStyle/>
          <a:p>
            <a:r>
              <a:t>7. **Review and Revise**: After writing the summary, review it to see if all the key points are captured effectively. Revise as needed to improve clarity and coherence.</a:t>
            </a:r>
          </a:p>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r>
              <a:t>   Matrices can be added or subtracted from each other if they have the same dimensions (same number of rows and columns). The addition or subtraction is done element-wise, meaning that corresponding elements in the matrices are added or subtracted from each other to generate a new matrix with the same dimensions.</a:t>
            </a:r>
          </a:p>
          <a:p/>
        </p:txBody>
      </p:sp>
    </p:spTree>
  </p:cSld>
  <p:clrMapOvr>
    <a:masterClrMapping/>
  </p:clrMapOvr>
</p:sld>
</file>

<file path=ppt/slides/slide9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Summary of Key Points</a:t>
            </a:r>
          </a:p>
        </p:txBody>
      </p:sp>
      <p:sp>
        <p:nvSpPr>
          <p:cNvPr id="3" name="Content Placeholder 2"/>
          <p:cNvSpPr>
            <a:spLocks noGrp="1"/>
          </p:cNvSpPr>
          <p:nvPr>
            <p:ph idx="1"/>
          </p:nvPr>
        </p:nvSpPr>
        <p:spPr/>
        <p:txBody>
          <a:bodyPr/>
          <a:lstStyle/>
          <a:p>
            <a:r>
              <a:t>By following these steps, you can create a detailed summary of key points that conveys the essential information concisely and accurately.</a:t>
            </a:r>
          </a:p>
          <a:p/>
        </p:txBody>
      </p:sp>
    </p:spTree>
  </p:cSld>
  <p:clrMapOvr>
    <a:masterClrMapping/>
  </p:clrMapOvr>
</p:sld>
</file>

<file path=ppt/slides/slide9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p:txBody>
      </p:sp>
    </p:spTree>
  </p:cSld>
  <p:clrMapOvr>
    <a:masterClrMapping/>
  </p:clrMapOvr>
</p:sld>
</file>

<file path=ppt/slides/slide9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r>
              <a:t>Matrices are an essential mathematical concept that finds applications in various fields, making them significant in mathematics and beyond. Here are some key points explaining the significance of matrices:</a:t>
            </a:r>
          </a:p>
          <a:p/>
        </p:txBody>
      </p:sp>
    </p:spTree>
  </p:cSld>
  <p:clrMapOvr>
    <a:masterClrMapping/>
  </p:clrMapOvr>
</p:sld>
</file>

<file path=ppt/slides/slide9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p/>
        </p:txBody>
      </p:sp>
    </p:spTree>
  </p:cSld>
  <p:clrMapOvr>
    <a:masterClrMapping/>
  </p:clrMapOvr>
</p:sld>
</file>

<file path=ppt/slides/slide9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r>
              <a:t>1. **Representation of Linear Systems**: Matrices are used to represent and solve systems of linear equations. This is fundamental in various branches of mathematics, such as algebra, calculus, and linear algebra. Matrices provide a concise and effective way to work with multiple equations and variables simultaneously.</a:t>
            </a:r>
          </a:p>
          <a:p/>
        </p:txBody>
      </p:sp>
    </p:spTree>
  </p:cSld>
  <p:clrMapOvr>
    <a:masterClrMapping/>
  </p:clrMapOvr>
</p:sld>
</file>

<file path=ppt/slides/slide9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p/>
        </p:txBody>
      </p:sp>
    </p:spTree>
  </p:cSld>
  <p:clrMapOvr>
    <a:masterClrMapping/>
  </p:clrMapOvr>
</p:sld>
</file>

<file path=ppt/slides/slide9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r>
              <a:t>2. **Transformation and Geometry**: Matrices are used to represent transformations in geometry. For example, in computer graphics, matrices are used to perform operations like translation, rotation, scaling, and shearing. Matrices enable the efficient manipulation of geometric objects in two-dimensional and three-dimensional spaces.</a:t>
            </a:r>
          </a:p>
          <a:p/>
        </p:txBody>
      </p:sp>
    </p:spTree>
  </p:cSld>
  <p:clrMapOvr>
    <a:masterClrMapping/>
  </p:clrMapOvr>
</p:sld>
</file>

<file path=ppt/slides/slide9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p/>
        </p:txBody>
      </p:sp>
    </p:spTree>
  </p:cSld>
  <p:clrMapOvr>
    <a:masterClrMapping/>
  </p:clrMapOvr>
</p:sld>
</file>

<file path=ppt/slides/slide9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r>
              <a:t>3. **Economics and Business**: Matrices are extensively used in economics and business to model and analyze complex systems. Input-output analysis, linear programming, and financial modeling are some examples where matrices play a crucial role. Matrices help in optimizing resources, making predictions, and solving real-world problems efficiently.</a:t>
            </a:r>
          </a:p>
          <a:p/>
        </p:txBody>
      </p:sp>
    </p:spTree>
  </p:cSld>
  <p:clrMapOvr>
    <a:masterClrMapping/>
  </p:clrMapOvr>
</p:sld>
</file>

<file path=ppt/slides/slide9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p>
            <a:r>
              <a:t>2. Scalar Multiplication:</a:t>
            </a:r>
          </a:p>
          <a:p/>
        </p:txBody>
      </p:sp>
    </p:spTree>
  </p:cSld>
  <p:clrMapOvr>
    <a:masterClrMapping/>
  </p:clrMapOvr>
</p:sld>
</file>

<file path=ppt/slides/slide9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r>
              <a:t>4. **Signal Processing and Image Processing**: In fields like signal processing and image processing, matrices are used to represent digital signals and images. Operations like Fourier transforms, filtering, and compression involve matrix manipulation. Matrices enable the representation and analysis of signals and images in a structured manner.</a:t>
            </a:r>
          </a:p>
          <a:p/>
        </p:txBody>
      </p:sp>
    </p:spTree>
  </p:cSld>
  <p:clrMapOvr>
    <a:masterClrMapping/>
  </p:clrMapOvr>
</p:sld>
</file>

<file path=ppt/slides/slide9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p/>
        </p:txBody>
      </p:sp>
    </p:spTree>
  </p:cSld>
  <p:clrMapOvr>
    <a:masterClrMapping/>
  </p:clrMapOvr>
</p:sld>
</file>

<file path=ppt/slides/slide9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r>
              <a:t>5. **Physics and Engineering**: Matrices are widely used in physics and engineering to represent physical systems and solve problems related to forces, motion, circuits, and more. Concepts like eigenvalues and eigenvectors are essential in various engineering disciplines and are deeply rooted in matrix theory.</a:t>
            </a:r>
          </a:p>
          <a:p/>
        </p:txBody>
      </p:sp>
    </p:spTree>
  </p:cSld>
  <p:clrMapOvr>
    <a:masterClrMapping/>
  </p:clrMapOvr>
</p:sld>
</file>

<file path=ppt/slides/slide9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p/>
        </p:txBody>
      </p:sp>
    </p:spTree>
  </p:cSld>
  <p:clrMapOvr>
    <a:masterClrMapping/>
  </p:clrMapOvr>
</p:sld>
</file>

<file path=ppt/slides/slide9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r>
              <a:t>6. **Computer Science and Data Science**: Matrices play a vital role in computer science and data science. From solving systems of equations in algorithms to processing large datasets in machine learning, matrices provide a powerful mathematical framework. Techniques like matrix factorization, singular value decomposition, and Markov chains are commonly used in data analysis and computational algorithms.</a:t>
            </a:r>
          </a:p>
          <a:p/>
        </p:txBody>
      </p:sp>
    </p:spTree>
  </p:cSld>
  <p:clrMapOvr>
    <a:masterClrMapping/>
  </p:clrMapOvr>
</p:sld>
</file>

<file path=ppt/slides/slide9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p/>
        </p:txBody>
      </p:sp>
    </p:spTree>
  </p:cSld>
  <p:clrMapOvr>
    <a:masterClrMapping/>
  </p:clrMapOvr>
</p:sld>
</file>

<file path=ppt/slides/slide9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r>
              <a:t>7. **Cryptology and Network Theory**: Matrices are applied in cryptology for encryption and decryption processes. They are used to encode information securely and protect data transmissions. In network theory, matrices represent connections between nodes in graphs and help analyze network structures, flow, and resilience.</a:t>
            </a:r>
          </a:p>
          <a:p/>
        </p:txBody>
      </p:sp>
    </p:spTree>
  </p:cSld>
  <p:clrMapOvr>
    <a:masterClrMapping/>
  </p:clrMapOvr>
</p:sld>
</file>

<file path=ppt/slides/slide9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p/>
        </p:txBody>
      </p:sp>
    </p:spTree>
  </p:cSld>
  <p:clrMapOvr>
    <a:masterClrMapping/>
  </p:clrMapOvr>
</p:sld>
</file>

<file path=ppt/slides/slide9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r>
              <a:t>8. **Game Theory and Optimization**: Matrices are used in game theory to model strategic interactions between players in games and decision-making scenarios. Optimization problems in various fields, such as logistics, scheduling, and resource allocation, can be formulated and solved using matrix-based methods like linear programming and quadratic programming.</a:t>
            </a:r>
          </a:p>
          <a:p/>
        </p:txBody>
      </p:sp>
    </p:spTree>
  </p:cSld>
  <p:clrMapOvr>
    <a:masterClrMapping/>
  </p:clrMapOvr>
</p:sld>
</file>

<file path=ppt/slides/slide9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r>
              <a:t>   A scalar (single number) can be multiplied by a matrix to produce a new matrix where each element is multiplied by the scalar value. This operation is also done element-wise.</a:t>
            </a:r>
          </a:p>
          <a:p/>
          <a:p/>
        </p:txBody>
      </p:sp>
    </p:spTree>
  </p:cSld>
  <p:clrMapOvr>
    <a:masterClrMapping/>
  </p:clrMapOvr>
</p:sld>
</file>

<file path=ppt/slides/slide9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Matrices in Mathematics and Beyond</a:t>
            </a:r>
          </a:p>
        </p:txBody>
      </p:sp>
      <p:sp>
        <p:nvSpPr>
          <p:cNvPr id="3" name="Content Placeholder 2"/>
          <p:cNvSpPr>
            <a:spLocks noGrp="1"/>
          </p:cNvSpPr>
          <p:nvPr>
            <p:ph idx="1"/>
          </p:nvPr>
        </p:nvSpPr>
        <p:spPr/>
        <p:txBody>
          <a:bodyPr/>
          <a:lstStyle/>
          <a:p>
            <a:r>
              <a:t>In conclusion, the significance of matrices in mathematics and beyond is undeniable due to their versatility and utility across multiple disciplines. From fundamental mathematical operations to advanced applications in diverse fields, matrices provide a powerful tool for analysis, modeling, and problem-solving. Their impact extends beyond theoretical mathematics to practical implementations in science, engineering, technology, and beyond.</a:t>
            </a:r>
          </a:p>
          <a:p/>
        </p:txBody>
      </p:sp>
    </p:spTree>
  </p:cSld>
  <p:clrMapOvr>
    <a:masterClrMapping/>
  </p:clrMapOvr>
</p:sld>
</file>

<file path=ppt/slides/slide9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p:txBody>
      </p:sp>
    </p:spTree>
  </p:cSld>
  <p:clrMapOvr>
    <a:masterClrMapping/>
  </p:clrMapOvr>
</p:sld>
</file>

<file path=ppt/slides/slide9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r>
              <a:t>Matrix theory is a fundamental branch of mathematics that deals with the study of matrices, which are mathematical structures consisting of an array of numbers arranged in rows and columns. Matrices are used in various fields such as physics, computer science, engineering, economics, and many others due to their ability to efficiently represent and manipulate complex data and relationships.</a:t>
            </a:r>
          </a:p>
          <a:p/>
        </p:txBody>
      </p:sp>
    </p:spTree>
  </p:cSld>
  <p:clrMapOvr>
    <a:masterClrMapping/>
  </p:clrMapOvr>
</p:sld>
</file>

<file path=ppt/slides/slide9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p/>
        </p:txBody>
      </p:sp>
    </p:spTree>
  </p:cSld>
  <p:clrMapOvr>
    <a:masterClrMapping/>
  </p:clrMapOvr>
</p:sld>
</file>

<file path=ppt/slides/slide9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r>
              <a:t>Future developments in matrix theory are likely to focus on expanding its applications in emerging technologies, refining existing algorithms for matrix operations, and exploring advanced concepts to address complex computational challenges. Some key areas of future developments in matrix theory include:</a:t>
            </a:r>
          </a:p>
          <a:p/>
        </p:txBody>
      </p:sp>
    </p:spTree>
  </p:cSld>
  <p:clrMapOvr>
    <a:masterClrMapping/>
  </p:clrMapOvr>
</p:sld>
</file>

<file path=ppt/slides/slide9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p/>
        </p:txBody>
      </p:sp>
    </p:spTree>
  </p:cSld>
  <p:clrMapOvr>
    <a:masterClrMapping/>
  </p:clrMapOvr>
</p:sld>
</file>

<file path=ppt/slides/slide9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r>
              <a:t>1. **Advanced matrix algorithms**: Researchers are continuously working on developing more efficient algorithms for matrix operations such as addition, multiplication, inversion, and decomposition. These algorithms aim to reduce computational complexity, improve accuracy, and speed up calculations, which can have significant implications for fields like machine learning, cryptography, and scientific computing.</a:t>
            </a:r>
          </a:p>
          <a:p/>
        </p:txBody>
      </p:sp>
    </p:spTree>
  </p:cSld>
  <p:clrMapOvr>
    <a:masterClrMapping/>
  </p:clrMapOvr>
</p:sld>
</file>

<file path=ppt/slides/slide9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p/>
        </p:txBody>
      </p:sp>
    </p:spTree>
  </p:cSld>
  <p:clrMapOvr>
    <a:masterClrMapping/>
  </p:clrMapOvr>
</p:sld>
</file>

<file path=ppt/slides/slide9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r>
              <a:t>2. **High-dimensional matrices**: With the increasing need to analyze and process high-dimensional data in various applications such as image processing, computer vision, and big data analytics, future developments in matrix theory will likely focus on handling matrices with a large number of rows and columns. This involves exploring techniques for dimensionality reduction, sparsity, and parallel processing to enhance the scalability and performance of matrix computations.</a:t>
            </a:r>
          </a:p>
          <a:p/>
        </p:txBody>
      </p:sp>
    </p:spTree>
  </p:cSld>
  <p:clrMapOvr>
    <a:masterClrMapping/>
  </p:clrMapOvr>
</p:sld>
</file>

<file path=ppt/slides/slide9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Overview of Matrix Operations</a:t>
            </a:r>
          </a:p>
        </p:txBody>
      </p:sp>
      <p:sp>
        <p:nvSpPr>
          <p:cNvPr id="3" name="Content Placeholder 2"/>
          <p:cNvSpPr>
            <a:spLocks noGrp="1"/>
          </p:cNvSpPr>
          <p:nvPr>
            <p:ph idx="1"/>
          </p:nvPr>
        </p:nvSpPr>
        <p:spPr/>
        <p:txBody>
          <a:bodyPr/>
          <a:lstStyle/>
          <a:p>
            <a:r>
              <a:t>3. Matrix Multiplication:</a:t>
            </a:r>
          </a:p>
          <a:p/>
        </p:txBody>
      </p:sp>
    </p:spTree>
  </p:cSld>
  <p:clrMapOvr>
    <a:masterClrMapping/>
  </p:clrMapOvr>
</p:sld>
</file>

<file path=ppt/slides/slide9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r>
              <a:t>3. **Tensor decomposition**: Tensors are multi-dimensional extensions of matrices and are particularly useful for capturing complex relationships in high-dimensional data. Future developments in matrix theory may involve investigating advanced tensor decomposition techniques to extract meaningful patterns, structures, and latent factors from multi-dimensional datasets.</a:t>
            </a:r>
          </a:p>
          <a:p/>
        </p:txBody>
      </p:sp>
    </p:spTree>
  </p:cSld>
  <p:clrMapOvr>
    <a:masterClrMapping/>
  </p:clrMapOvr>
</p:sld>
</file>

<file path=ppt/slides/slide9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p/>
        </p:txBody>
      </p:sp>
    </p:spTree>
  </p:cSld>
  <p:clrMapOvr>
    <a:masterClrMapping/>
  </p:clrMapOvr>
</p:sld>
</file>

<file path=ppt/slides/slide9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r>
              <a:t>4. **Matrix completion and imputation**: Matrix completion and imputation methods are essential for filling in missing values in incomplete or corrupted datasets. Future research in matrix theory will likely focus on developing robust and efficient algorithms for matrix completion, especially in scenarios where data is sparse, noisy, or incomplete.</a:t>
            </a:r>
          </a:p>
          <a:p/>
        </p:txBody>
      </p:sp>
    </p:spTree>
  </p:cSld>
  <p:clrMapOvr>
    <a:masterClrMapping/>
  </p:clrMapOvr>
</p:sld>
</file>

<file path=ppt/slides/slide9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p/>
        </p:txBody>
      </p:sp>
    </p:spTree>
  </p:cSld>
  <p:clrMapOvr>
    <a:masterClrMapping/>
  </p:clrMapOvr>
</p:sld>
</file>

<file path=ppt/slides/slide9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r>
              <a:t>5. **Applications in quantum computing**: Matrix theory plays a crucial role in quantum computing, where quantum operations are represented using matrices known as quantum gates. Future developments in matrix theory may involve exploring new mathematical frameworks to analyze and optimize quantum circuits, quantum algorithms, and quantum information processing.</a:t>
            </a:r>
          </a:p>
          <a:p/>
        </p:txBody>
      </p:sp>
    </p:spTree>
  </p:cSld>
  <p:clrMapOvr>
    <a:masterClrMapping/>
  </p:clrMapOvr>
</p:sld>
</file>

<file path=ppt/slides/slide9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p/>
        </p:txBody>
      </p:sp>
    </p:spTree>
  </p:cSld>
  <p:clrMapOvr>
    <a:masterClrMapping/>
  </p:clrMapOvr>
</p:sld>
</file>

<file path=ppt/slides/slide9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Developments in Matrix Theory</a:t>
            </a:r>
          </a:p>
        </p:txBody>
      </p:sp>
      <p:sp>
        <p:nvSpPr>
          <p:cNvPr id="3" name="Content Placeholder 2"/>
          <p:cNvSpPr>
            <a:spLocks noGrp="1"/>
          </p:cNvSpPr>
          <p:nvPr>
            <p:ph idx="1"/>
          </p:nvPr>
        </p:nvSpPr>
        <p:spPr/>
        <p:txBody>
          <a:bodyPr/>
          <a:lstStyle/>
          <a:p>
            <a:r>
              <a:t>Overall, future developments in matrix theory are expected to advance the capabilities and applications of matrices in diverse fields, leading to more efficient algorithms, improved computational tools, and innovative solutions to complex problems. Researchers and practitioners in mathematics, computer science, and related disciplines will continue to explore new avenues in matrix theory to address the evolving challenges in contemporary technology and science.</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