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I. Introduction</a:t>
            </a:r>
          </a:p>
          <a:p>
            <a:pPr lvl="1"/>
            <a:r>
              <a:t>- Definition of Trigonometry</a:t>
            </a:r>
          </a:p>
          <a:p>
            <a:pPr lvl="1"/>
            <a:r>
              <a:t>- Importance of Trigonometry</a:t>
            </a:r>
          </a:p>
          <a:p>
            <a:pPr lvl="1"/>
            <a:r>
              <a:t>- Brief History of Trigonometry</a:t>
            </a:r>
          </a:p>
          <a:p>
            <a:pPr lvl="1"/>
            <a:r>
              <a:t>- Trigonometric Functions</a:t>
            </a:r>
          </a:p>
          <a:p>
            <a:pPr lvl="1"/>
          </a:p>
          <a:p>
            <a:pPr lvl="1"/>
            <a:r>
              <a:t>II. Basic Concepts of Trigonometry</a:t>
            </a:r>
          </a:p>
          <a:p>
            <a:pPr lvl="1"/>
            <a:r>
              <a:t>- Angles and Angle Measurement</a:t>
            </a:r>
          </a:p>
          <a:p>
            <a:pPr lvl="1"/>
            <a:r>
              <a:t>- The Unit Circle</a:t>
            </a:r>
          </a:p>
          <a:p>
            <a:pPr lvl="1"/>
            <a:r>
              <a:t>- Right Triangle Trigonometry</a:t>
            </a:r>
          </a:p>
          <a:p>
            <a:pPr lvl="1"/>
            <a:r>
              <a:t>- Trigonometric Ratios</a:t>
            </a:r>
          </a:p>
          <a:p>
            <a:pPr lvl="1"/>
          </a:p>
          <a:p>
            <a:pPr lvl="1"/>
            <a:r>
              <a:t>III. Trigonometric Functions</a:t>
            </a:r>
          </a:p>
          <a:p>
            <a:pPr lvl="1"/>
            <a:r>
              <a:t>- Sine Function</a:t>
            </a:r>
          </a:p>
          <a:p>
            <a:pPr lvl="1"/>
            <a:r>
              <a:t>- Cosine Function</a:t>
            </a:r>
          </a:p>
          <a:p>
            <a:pPr lvl="1"/>
            <a:r>
              <a:t>- Tangent Function</a:t>
            </a:r>
          </a:p>
          <a:p>
            <a:pPr lvl="1"/>
            <a:r>
              <a:t>- Cosecant, Secant, and Cotangent Functions</a:t>
            </a:r>
          </a:p>
          <a:p>
            <a:pPr lvl="1"/>
            <a:r>
              <a:t>- Reciprocal Trigonometric Functions</a:t>
            </a:r>
          </a:p>
          <a:p>
            <a:pPr lvl="1"/>
          </a:p>
          <a:p>
            <a:pPr lvl="1"/>
            <a:r>
              <a:t>IV. Trigonometric Identities</a:t>
            </a:r>
          </a:p>
          <a:p>
            <a:pPr lvl="1"/>
            <a:r>
              <a:t>- Pythagorean Identities</a:t>
            </a:r>
          </a:p>
          <a:p>
            <a:pPr lvl="1"/>
            <a:r>
              <a:t>- Cofunction Identities</a:t>
            </a:r>
          </a:p>
          <a:p>
            <a:pPr lvl="1"/>
            <a:r>
              <a:t>- Even and Odd Trigonometric Functions</a:t>
            </a:r>
          </a:p>
          <a:p>
            <a:pPr lvl="1"/>
            <a:r>
              <a:t>- Double-Angle and Half-Angle Identities</a:t>
            </a:r>
          </a:p>
          <a:p>
            <a:pPr lvl="1"/>
          </a:p>
          <a:p>
            <a:pPr lvl="1"/>
            <a:r>
              <a:t>V. Graphs of Trigonometric Functions</a:t>
            </a:r>
          </a:p>
          <a:p>
            <a:pPr lvl="1"/>
            <a:r>
              <a:t>- Sine Graph</a:t>
            </a:r>
          </a:p>
          <a:p>
            <a:pPr lvl="1"/>
            <a:r>
              <a:t>- Cosine Graph</a:t>
            </a:r>
          </a:p>
          <a:p>
            <a:pPr lvl="1"/>
            <a:r>
              <a:t>- Tangent Graph</a:t>
            </a:r>
          </a:p>
          <a:p>
            <a:pPr lvl="1"/>
            <a:r>
              <a:t>- Transformations of Trigonometric Functions</a:t>
            </a:r>
          </a:p>
          <a:p>
            <a:pPr lvl="1"/>
          </a:p>
          <a:p>
            <a:pPr lvl="1"/>
            <a:r>
              <a:t>VI. Trigonometric Equations and Inverse Trigonometric Functions</a:t>
            </a:r>
          </a:p>
          <a:p>
            <a:pPr lvl="1"/>
            <a:r>
              <a:t>- Solving Trigonometric Equations</a:t>
            </a:r>
          </a:p>
          <a:p>
            <a:pPr lvl="1"/>
            <a:r>
              <a:t>- Inverse Trigonometric Functions</a:t>
            </a:r>
          </a:p>
          <a:p>
            <a:pPr lvl="1"/>
            <a:r>
              <a:t>- Properties of Inverse Trigonometric Functions</a:t>
            </a:r>
          </a:p>
          <a:p>
            <a:pPr lvl="1"/>
          </a:p>
          <a:p>
            <a:pPr lvl="1"/>
            <a:r>
              <a:t>VII. Applications of Trigonometry</a:t>
            </a:r>
          </a:p>
          <a:p>
            <a:pPr lvl="1"/>
            <a:r>
              <a:t>- Trigonometry in Right Triangles</a:t>
            </a:r>
          </a:p>
          <a:p>
            <a:pPr lvl="1"/>
            <a:r>
              <a:t>- Trigonometry in Physics and Engineering</a:t>
            </a:r>
          </a:p>
          <a:p>
            <a:pPr lvl="1"/>
            <a:r>
              <a:t>- Trigonometry in Architecture and Design</a:t>
            </a:r>
          </a:p>
          <a:p>
            <a:pPr lvl="1"/>
            <a:r>
              <a:t>- Trigonometry in Navigation and Surveying</a:t>
            </a:r>
          </a:p>
          <a:p>
            <a:pPr lvl="1"/>
          </a:p>
          <a:p>
            <a:pPr lvl="1"/>
            <a:r>
              <a:t>VIII. Advanced Topics in Trigonometry</a:t>
            </a:r>
          </a:p>
          <a:p>
            <a:pPr lvl="1"/>
            <a:r>
              <a:t>- Trigonometric Limits</a:t>
            </a:r>
          </a:p>
          <a:p>
            <a:pPr lvl="1"/>
            <a:r>
              <a:t>- Trigonometric Series</a:t>
            </a:r>
          </a:p>
          <a:p>
            <a:pPr lvl="1"/>
            <a:r>
              <a:t>- Polar Coordinates and Trigonometry</a:t>
            </a:r>
          </a:p>
          <a:p>
            <a:pPr lvl="1"/>
            <a:r>
              <a:t>- Complex Numbers and Trigonometry</a:t>
            </a:r>
          </a:p>
          <a:p>
            <a:pPr lvl="1"/>
          </a:p>
          <a:p>
            <a:pPr lvl="1"/>
            <a:r>
              <a:t>IX. Practical Tips and Tricks in Trigonometry</a:t>
            </a:r>
          </a:p>
          <a:p>
            <a:pPr lvl="1"/>
            <a:r>
              <a:t>- Memorization Techniques</a:t>
            </a:r>
          </a:p>
          <a:p>
            <a:pPr lvl="1"/>
            <a:r>
              <a:t>- Trigonometric Formulas and Shortcuts</a:t>
            </a:r>
          </a:p>
          <a:p>
            <a:pPr lvl="1"/>
            <a:r>
              <a:t>- Common Trigonometric Mistakes and How to Avoid Them</a:t>
            </a:r>
          </a:p>
          <a:p>
            <a:pPr lvl="1"/>
          </a:p>
          <a:p>
            <a:pPr lvl="1"/>
            <a:r>
              <a:t>X. Conclusion</a:t>
            </a:r>
          </a:p>
          <a:p>
            <a:pPr lvl="1"/>
            <a:r>
              <a:t>- Summary of Key Points</a:t>
            </a:r>
          </a:p>
          <a:p>
            <a:pPr lvl="1"/>
            <a:r>
              <a:t>- Importance of Trigonometry in Mathematics and Real-World Applications</a:t>
            </a:r>
          </a:p>
          <a:p>
            <a:pPr lvl="1"/>
            <a:r>
              <a:t>- Resources for Further Learning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Unit Circle</a:t>
            </a:r>
          </a:p>
        </p:txBody>
      </p:sp>
      <p:sp>
        <p:nvSpPr>
          <p:cNvPr id="3" name="Content Placeholder 2"/>
          <p:cNvSpPr>
            <a:spLocks noGrp="1"/>
          </p:cNvSpPr>
          <p:nvPr>
            <p:ph idx="1"/>
          </p:nvPr>
        </p:nvSpPr>
        <p:spPr/>
        <p:txBody>
          <a:bodyPr/>
          <a:lstStyle/>
          <a:p>
            <a:r>
              <a:t>The unit circle is a fundamental concept in trigonometry that involves a circle with a radius of 1 unit centered at the origin (0, 0) on a Cartesian plane. It is used extensively in mathematics to understand the relationship between the angles of a right triangle and the coordinates of the points on the circle.</a:t>
            </a:r>
          </a:p>
          <a:p/>
          <a:p>
            <a:r>
              <a:t>Here are some key points about the unit circle:</a:t>
            </a:r>
          </a:p>
          <a:p/>
          <a:p>
            <a:r>
              <a:t>1. **Coordinates**: The unit circle is divided into four quadrants - I, II, III, and IV, starting from the positive x-axis in the counterclockwise direction. The coordinates of the points on the unit circle are defined as (cosθ, sinθ), where θ is the angle measured counterclockwise from the positive x-axis to the terminal side of the angle.</a:t>
            </a:r>
          </a:p>
          <a:p/>
          <a:p>
            <a:r>
              <a:t>2. **Trigonometric Functions**: The unit circle helps define the trigonometric functions sine and cosine. As mentioned earlier, cosine (cosθ) is the x-coordinate of a point on the unit circle, and sine (sinθ) is the y-coordinate. Tangent, cotangent, secant, and cosecant functions can also be derived from the sine and cosine functions on the unit circle.</a:t>
            </a:r>
          </a:p>
          <a:p/>
          <a:p>
            <a:r>
              <a:t>3. **Special Angles**: Certain angles have well-defined coordinates on the unit circle, which makes calculations easier. For example, at 0 degrees (or 0 radians), the point on the unit circle is (1, 0). At 90 degrees (or π/2 radians), the point is (0, 1). At 180 degrees (or π radians), the point is (-1, 0). At 270 degrees (or 3π/2 radians), the point is (0, -1). These points help in understanding the values of trigonometric functions at these specific angles.</a:t>
            </a:r>
          </a:p>
          <a:p/>
          <a:p>
            <a:r>
              <a:t>4. **Radians**: The unit circle is often used to measure angles in radians. Radians are a unit of angular measurement that relates the length of an arc on the unit circle to the radius of the circle. One complete revolution around the unit circle is equivalent to 2π radians.</a:t>
            </a:r>
          </a:p>
          <a:p/>
          <a:p>
            <a:r>
              <a:t>5. **Applications**: The unit circle is utilized in various fields such as physics, engineering, computer science, and more to solve problems involving periodic functions, waveforms, vibrations, and oscillations.</a:t>
            </a:r>
          </a:p>
          <a:p/>
          <a:p>
            <a:r>
              <a:t>Understanding the unit circle and its properties is crucial for mastering trigonometry and related mathematical concepts. It provides a geometric representation of trigonometric functions and enables the calculation of angles, coordinates, and values of trigonometric functions with ease.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Right Triangle Trigonometry</a:t>
            </a:r>
          </a:p>
        </p:txBody>
      </p:sp>
      <p:sp>
        <p:nvSpPr>
          <p:cNvPr id="3" name="Content Placeholder 2"/>
          <p:cNvSpPr>
            <a:spLocks noGrp="1"/>
          </p:cNvSpPr>
          <p:nvPr>
            <p:ph idx="1"/>
          </p:nvPr>
        </p:nvSpPr>
        <p:spPr/>
        <p:txBody>
          <a:bodyPr/>
          <a:lstStyle/>
          <a:p>
            <a:r>
              <a:t>Right triangle trigonometry is a branch of mathematics that deals with the relationships between the angles and sides of a right triangle. In a right triangle, one of the angles is always 90 degrees. The three main trigonometric ratios, sine (sin), cosine (cos), and tangent (tan), are defined based on the lengths of the sides of the triangle.</a:t>
            </a:r>
          </a:p>
          <a:p/>
          <a:p>
            <a:r>
              <a:t>1. Sine (sin): The sine of an angle in a right triangle is defined as the ratio of the length of the side opposite the angle to the length of the hypotenuse. In mathematical terms, sin(θ) = opposite/hypotenuse.</a:t>
            </a:r>
          </a:p>
          <a:p/>
          <a:p>
            <a:r>
              <a:t>2. Cosine (cos): The cosine of an angle in a right triangle is defined as the ratio of the length of the side adjacent to the angle to the length of the hypotenuse. Mathematically, cos(θ) = adjacent/hypotenuse.</a:t>
            </a:r>
          </a:p>
          <a:p/>
          <a:p>
            <a:r>
              <a:t>3. Tangent (tan): The tangent of an angle in a right triangle is defined as the ratio of the length of the side opposite the angle to the length of the side adjacent to the angle. In symbols, tan(θ) = opposite/adjacent.</a:t>
            </a:r>
          </a:p>
          <a:p/>
          <a:p>
            <a:r>
              <a:t>Key points to remember:</a:t>
            </a:r>
          </a:p>
          <a:p>
            <a:r>
              <a:t>- The hypotenuse is always the longest side of a right triangle, opposite the right angle.</a:t>
            </a:r>
          </a:p>
          <a:p>
            <a:r>
              <a:t>- The opposite side is the side opposite the angle of interest.</a:t>
            </a:r>
          </a:p>
          <a:p>
            <a:r>
              <a:t>- The adjacent side is the side adjacent to the angle of interest.</a:t>
            </a:r>
          </a:p>
          <a:p>
            <a:r>
              <a:t>- The Pythagorean theorem (a² + b² = c², where c is the hypotenuse) is often used in right triangle trigonometry to find missing side lengths.</a:t>
            </a:r>
          </a:p>
          <a:p/>
          <a:p>
            <a:r>
              <a:t>Right triangle trigonometry is widely used in various fields such as physics, engineering, architecture, and navigation to calculate distances, heights, and angles. By understanding the basic principles of right triangle trigonometry, one can solve various real-world problems involving right triangles and angles within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Ratios</a:t>
            </a:r>
          </a:p>
        </p:txBody>
      </p:sp>
      <p:sp>
        <p:nvSpPr>
          <p:cNvPr id="3" name="Content Placeholder 2"/>
          <p:cNvSpPr>
            <a:spLocks noGrp="1"/>
          </p:cNvSpPr>
          <p:nvPr>
            <p:ph idx="1"/>
          </p:nvPr>
        </p:nvSpPr>
        <p:spPr/>
        <p:txBody>
          <a:bodyPr/>
          <a:lstStyle/>
          <a:p>
            <a:r>
              <a:t>Trigonometric ratios are mathematical relationships between the angles and sides of a right triangle. There are six trigonometric ratios, which are sine, cosine, tangent, cosecant, secant, and cotangent. These ratios help in solving problems involving right triangles and are extensively used in geometry, physics, engineering, and various other fields. Here is a detailed explanation of each trigonometric ratio:</a:t>
            </a:r>
          </a:p>
          <a:p/>
          <a:p>
            <a:r>
              <a:t>1. Sine (sin): The sine of an angle in a right triangle is defined as the ratio of the length of the side opposite the angle to the length of the hypotenuse. In a right triangle with an angle "θ," sin(θ) = opposite/hypotenuse.</a:t>
            </a:r>
          </a:p>
          <a:p/>
          <a:p>
            <a:r>
              <a:t>2. Cosine (cos): The cosine of an angle in a right triangle is defined as the ratio of the length of the side adjacent to the angle to the length of the hypotenuse. In a right triangle with an angle "θ," cos(θ) = adjacent/hypotenuse.</a:t>
            </a:r>
          </a:p>
          <a:p/>
          <a:p>
            <a:r>
              <a:t>3. Tangent (tan): The tangent of an angle in a right triangle is defined as the ratio of the length of the side opposite the angle to the length of the side adjacent to the angle. In a right triangle with an angle "θ," tan(θ) = opposite/adjacent.</a:t>
            </a:r>
          </a:p>
          <a:p/>
          <a:p>
            <a:r>
              <a:t>4. Cosecant (csc): The cosecant of an angle in a right triangle is the reciprocal of the sine of that angle. csc(θ) = 1/sin(θ).</a:t>
            </a:r>
          </a:p>
          <a:p/>
          <a:p>
            <a:r>
              <a:t>5. Secant (sec): The secant of an angle in a right triangle is the reciprocal of the cosine of that angle. sec(θ) = 1/cos(θ).</a:t>
            </a:r>
          </a:p>
          <a:p/>
          <a:p>
            <a:r>
              <a:t>6. Cotangent (cot): The cotangent of an angle in a right triangle is the reciprocal of the tangent of that angle. cot(θ) = 1/tan(θ).</a:t>
            </a:r>
          </a:p>
          <a:p/>
          <a:p>
            <a:r>
              <a:t>Trigonometric ratios are important in trigonometry as they provide a way to relate the angles of a triangle to its sides. By using these ratios, we can calculate unknown angles or sides of a right triangle when given adequate information. Trigonometry is a fundamental part of mathematics and has wide-ranging applications in various scientific and engineering disciplines.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Functions</a:t>
            </a:r>
          </a:p>
        </p:txBody>
      </p:sp>
      <p:sp>
        <p:nvSpPr>
          <p:cNvPr id="3" name="Content Placeholder 2"/>
          <p:cNvSpPr>
            <a:spLocks noGrp="1"/>
          </p:cNvSpPr>
          <p:nvPr>
            <p:ph idx="1"/>
          </p:nvPr>
        </p:nvSpPr>
        <p:spPr/>
        <p:txBody>
          <a:bodyPr/>
          <a:lstStyle/>
          <a:p>
            <a:r>
              <a:t>The trigonometric functions, also known as trig functions, are mathematical functions that relate the angles of a triangle to the lengths of its sides. There are six primary trigonometric functions: sine (sin), cosine (cos), tangent (tan), cosecant (csc), secant (sec), and cotangent (cot). These functions are used extensively in mathematics, science, engineering, and various other fields to model and analyze periodic phenomena such as waves, vibrations, and oscillations.</a:t>
            </a:r>
          </a:p>
          <a:p/>
          <a:p>
            <a:r>
              <a:t>1. Sine (sin): The sine of an angle in a right triangle is the ratio of the length of the side opposite the angle to the length of the hypotenuse. It is defined as sin(x) = opposite/hypotenuse.</a:t>
            </a:r>
          </a:p>
          <a:p/>
          <a:p>
            <a:r>
              <a:t>2. Cosine (cos): The cosine of an angle in a right triangle is the ratio of the length of the side adjacent to the angle to the length of the hypotenuse. It is defined as cos(x) = adjacent/hypotenuse.</a:t>
            </a:r>
          </a:p>
          <a:p/>
          <a:p>
            <a:r>
              <a:t>3. Tangent (tan): The tangent of an angle in a right triangle is the ratio of the length of the side opposite the angle to the length of the side adjacent to the angle. It is defined as tan(x) = opposite/adjacent.</a:t>
            </a:r>
          </a:p>
          <a:p/>
          <a:p>
            <a:r>
              <a:t>4. Cosecant (csc): The cosecant of an angle is the reciprocal of the sine function, csc(x) = 1/sin(x).</a:t>
            </a:r>
          </a:p>
          <a:p/>
          <a:p>
            <a:r>
              <a:t>5. Secant (sec): The secant of an angle is the reciprocal of the cosine function, sec(x) = 1/cos(x).</a:t>
            </a:r>
          </a:p>
          <a:p/>
          <a:p>
            <a:r>
              <a:t>6. Cotangent (cot): The cotangent of an angle is the reciprocal of the tangent function, cot(x) = 1/tan(x).</a:t>
            </a:r>
          </a:p>
          <a:p/>
          <a:p>
            <a:r>
              <a:t>Trigonometric functions can be defined not only in the context of right triangles but also as functions of angles in the unit circle or as functions of real numbers using the unit circle definitions and trigonometric identities.</a:t>
            </a:r>
          </a:p>
          <a:p/>
          <a:p>
            <a:r>
              <a:t>These functions exhibit several key properties and relationships, such as periodicity, symmetries, and trigonometric identities, which are essential for solving trigonometric equations and simplifying trigonometric expressions. Trigonometric functions are widely applied in various branches of mathematics, physics, engineering, and other scientific fields to analyze cyclical phenomena, compute unknown angles and side lengths in triangles, and model periodic behavior in nature and technology.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Sine Function</a:t>
            </a:r>
          </a:p>
        </p:txBody>
      </p:sp>
      <p:sp>
        <p:nvSpPr>
          <p:cNvPr id="3" name="Content Placeholder 2"/>
          <p:cNvSpPr>
            <a:spLocks noGrp="1"/>
          </p:cNvSpPr>
          <p:nvPr>
            <p:ph idx="1"/>
          </p:nvPr>
        </p:nvSpPr>
        <p:spPr/>
        <p:txBody>
          <a:bodyPr/>
          <a:lstStyle/>
          <a:p>
            <a:r>
              <a:t>The sine function, denoted as sin(x), is one of the fundamental trigonometric functions in mathematics. It is defined for all real numbers and represents the ratio of the length of the side opposite a given angle in a right triangle to the length of the hypotenuse of the triangle. In a unit circle (a circle with a radius of 1 centered at the origin), the sine of an angle is the y-coordinate of the point where the terminal side of the angle intersects the unit circle.</a:t>
            </a:r>
          </a:p>
          <a:p/>
          <a:p>
            <a:r>
              <a:t>Key properties of the sine function include:</a:t>
            </a:r>
          </a:p>
          <a:p/>
          <a:p>
            <a:r>
              <a:t>1. Periodicity: The sine function is periodic with a period of 2π radians (360 degrees). This means that the function repeats its values in a cyclical manner every 2π units.</a:t>
            </a:r>
          </a:p>
          <a:p/>
          <a:p>
            <a:r>
              <a:t>2. Range: The range of the sine function is [-1, 1]. This means that the values of sin(x) will always be between -1 and 1 for any real number x.</a:t>
            </a:r>
          </a:p>
          <a:p/>
          <a:p>
            <a:r>
              <a:t>3. Symmetry: The sine function is an odd function, which means that sin(-x) = -sin(x). This symmetry is reflected in the shape of the graph of the function, which is symmetric about the origin.</a:t>
            </a:r>
          </a:p>
          <a:p/>
          <a:p>
            <a:r>
              <a:t>4. Zeroes: The sine function has zeroes at integer multiples of π. That is, sin(nπ) = 0 for any integer n.</a:t>
            </a:r>
          </a:p>
          <a:p/>
          <a:p>
            <a:r>
              <a:t>The graph of the sine function is a smooth, periodic wave that oscillates between -1 and 1. It starts at (0,0) and reaches its maximum value of 1 at π/2 radians (90 degrees) and its minimum value of -1 at -π/2 radians (-90 degrees).</a:t>
            </a:r>
          </a:p>
          <a:p/>
          <a:p>
            <a:r>
              <a:t>The sine function is widely used in various fields such as physics, engineering, and signal processing to model periodic phenomena such as sound waves, light waves, and oscillatory motion. It is an essential tool in analyzing and solving problems involving angles and periodic functions.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Cosine Function</a:t>
            </a:r>
          </a:p>
        </p:txBody>
      </p:sp>
      <p:sp>
        <p:nvSpPr>
          <p:cNvPr id="3" name="Content Placeholder 2"/>
          <p:cNvSpPr>
            <a:spLocks noGrp="1"/>
          </p:cNvSpPr>
          <p:nvPr>
            <p:ph idx="1"/>
          </p:nvPr>
        </p:nvSpPr>
        <p:spPr/>
        <p:txBody>
          <a:bodyPr/>
          <a:lstStyle/>
          <a:p>
            <a:r>
              <a:t>The cosine function is a fundamental trigonometric function that relates the angle of a right triangle to the ratio of the length of the adjacent side to the length of the hypotenuse. In a right triangle, the cosine of an angle (denoted as "cos") is calculated by dividing the length of the side adjacent to the angle by the length of the hypotenuse.</a:t>
            </a:r>
          </a:p>
          <a:p/>
          <a:p>
            <a:r>
              <a:t>Mathematically, the cosine function can be defined as follows:</a:t>
            </a:r>
          </a:p>
          <a:p/>
          <a:p>
            <a:r>
              <a:t>\[ \cos(\theta) = \frac{{\text{length of adjacent side}}}{{\text{length of hypotenuse}}} \]</a:t>
            </a:r>
          </a:p>
          <a:p/>
          <a:p>
            <a:r>
              <a:t>Where:</a:t>
            </a:r>
          </a:p>
          <a:p>
            <a:r>
              <a:t>- \( \theta \) is the angle between the hypotenuse and the adjacent side.</a:t>
            </a:r>
          </a:p>
          <a:p>
            <a:r>
              <a:t>- The hypotenuse is the longest side of the right triangle, which is opposite the right angle.</a:t>
            </a:r>
          </a:p>
          <a:p>
            <a:r>
              <a:t>- The adjacent side is the side of the triangle that is adjacent to the angle \( \theta \).</a:t>
            </a:r>
          </a:p>
          <a:p/>
          <a:p>
            <a:r>
              <a:t>The cosine function is periodic with a period of \( 2\pi \) radians or 360 degrees. It is an even function, which means that \( \cos(\theta) = \cos(-\theta) \). The cosine function takes on values between -1 and 1 for any angle \( \theta \).</a:t>
            </a:r>
          </a:p>
          <a:p/>
          <a:p>
            <a:r>
              <a:t>Graphically, the cosine function produces a wave-like curve that oscillates between -1 and 1. The cosine function is widely used in various fields such as physics, engineering, signal processing, and mathematics to model cyclic phenomena, oscillatory motion, and periodic patterns.</a:t>
            </a:r>
          </a:p>
          <a:p/>
          <a:p>
            <a:r>
              <a:t>Moreover, the cosine function, along with the sine function, is one of the key trigonometric functions used to define other functions such as the tangent, cotangent, secant, and cosecant functions. It is also essential for understanding concepts such as amplitude, phase shift, frequency, and harmonics in wave analysis.</a:t>
            </a:r>
          </a:p>
          <a:p/>
          <a:p>
            <a:r>
              <a:t>In conclusion, the cosine function is a fundamental mathematical function that relates the angle of a right triangle to the ratio of two of its sides and plays a crucial role in various scientific and mathematical applications.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Tangent Function</a:t>
            </a:r>
          </a:p>
        </p:txBody>
      </p:sp>
      <p:sp>
        <p:nvSpPr>
          <p:cNvPr id="3" name="Content Placeholder 2"/>
          <p:cNvSpPr>
            <a:spLocks noGrp="1"/>
          </p:cNvSpPr>
          <p:nvPr>
            <p:ph idx="1"/>
          </p:nvPr>
        </p:nvSpPr>
        <p:spPr/>
        <p:txBody>
          <a:bodyPr/>
          <a:lstStyle/>
          <a:p>
            <a:r>
              <a:t>The tangent function, often denoted as tan(x), is one of the basic trigonometric functions in mathematics. It is defined as the ratio of the length of the side opposite an acute angle in a right triangle to the length of the adjacent side. In other words, the tangent of an angle in a right triangle is equal to the length of the side opposite the angle divided by the length of the side adjacent to the angle.</a:t>
            </a:r>
          </a:p>
          <a:p/>
          <a:p>
            <a:r>
              <a:t>Mathematically, the tangent of an angle θ is given by the following formula:</a:t>
            </a:r>
          </a:p>
          <a:p>
            <a:r>
              <a:t>\[ \tan(\theta) = \frac{\text{Opposite side}}{\text{Adjacent side}} \]</a:t>
            </a:r>
          </a:p>
          <a:p/>
          <a:p>
            <a:r>
              <a:t>The tangent function has some important properties that distinguish it from other trigonometric functions:</a:t>
            </a:r>
          </a:p>
          <a:p/>
          <a:p>
            <a:r>
              <a:t>1. Periodicity: The tangent function is periodic with a period of π. This means that the tangent function repeats its values every π units.</a:t>
            </a:r>
          </a:p>
          <a:p/>
          <a:p>
            <a:r>
              <a:t>2. Asymptotes: The tangent function has vertical asymptotes at odd multiples of π/2. This is due to the fact that the tangent function becomes undefined at these points because the adjacent side of the angle becomes zero.</a:t>
            </a:r>
          </a:p>
          <a:p/>
          <a:p>
            <a:r>
              <a:t>3. Symmetry: The tangent function is an odd function, which means that it has rotational symmetry about the origin. In other words, tan(-x) = -tan(x).</a:t>
            </a:r>
          </a:p>
          <a:p/>
          <a:p>
            <a:r>
              <a:t>4. Range: The range of the tangent function is all real numbers. As the angle approaches odd multiples of π/2, the tangent function approaches positive or negative infinity.</a:t>
            </a:r>
          </a:p>
          <a:p/>
          <a:p>
            <a:r>
              <a:t>The tangent function is widely used in various branches of science and engineering, including physics, engineering, and computer graphics. It plays a key role in solving problems related to angles, distances, and velocities in various real-world applications.</a:t>
            </a:r>
          </a:p>
          <a:p/>
          <a:p>
            <a:r>
              <a:t>Overall, the tangent function is a fundamental trigonometric function that helps in understanding the relationships between angles and sides in right triangles and has numerous applications in practical scenarios.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Cosecant, Secant, and Cotangent Functions</a:t>
            </a:r>
          </a:p>
        </p:txBody>
      </p:sp>
      <p:sp>
        <p:nvSpPr>
          <p:cNvPr id="3" name="Content Placeholder 2"/>
          <p:cNvSpPr>
            <a:spLocks noGrp="1"/>
          </p:cNvSpPr>
          <p:nvPr>
            <p:ph idx="1"/>
          </p:nvPr>
        </p:nvSpPr>
        <p:spPr/>
        <p:txBody>
          <a:bodyPr/>
          <a:lstStyle/>
          <a:p>
            <a:r>
              <a:t>The cosecant function, often denoted as csc, is the reciprocal of the sine function. In trigonometry, it is defined as csc(theta) = 1/sin(theta), where theta is an angle in a right triangle. The cosecant function represents the ratio of the length of the hypotenuse to the length of the side opposite a given angle in a right triangle. It is equal to the inverse of the sine function, so whenever the sine function has a value of zero, the cosecant function will be undefined as it would involve division by zero.</a:t>
            </a:r>
          </a:p>
          <a:p/>
          <a:p>
            <a:r>
              <a:t>The secant function, usually denoted as sec, is the reciprocal of the cosine function. Mathematically, sec(theta) = 1/cos(theta), where theta represents an angle in a right triangle. The secant function describes the ratio of the length of the hypotenuse to the length of the adjacent side in a right triangle. Similar to the cosecant function, the secant function will be undefined when the cosine function equals zero, as division by zero is not possible.</a:t>
            </a:r>
          </a:p>
          <a:p/>
          <a:p>
            <a:r>
              <a:t>The cotangent function, typically abbreviated as cot, is the reciprocal of the tangent function. Cotangent is defined as cot(theta) = 1/tan(theta), where theta is an angle in a right triangle. The cotangent function represents the ratio of the adjacent side length to the opposite side length of a right triangle. It is the inverse of the tangent function and will be undefined whenever the tangent function has a value of zero, leading to division by zero.</a:t>
            </a:r>
          </a:p>
          <a:p/>
          <a:p>
            <a:r>
              <a:t>These three trigonometric functions are fundamental in trigonometry and are used to describe various relationships between the sides and angles of a right triangle. They have specific characteristics and properties that make them important tools in solving trigonometric problems and analyzing geometric relationships in mathematics and science.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Reciprocal Trigonometric Functions</a:t>
            </a:r>
          </a:p>
        </p:txBody>
      </p:sp>
      <p:sp>
        <p:nvSpPr>
          <p:cNvPr id="3" name="Content Placeholder 2"/>
          <p:cNvSpPr>
            <a:spLocks noGrp="1"/>
          </p:cNvSpPr>
          <p:nvPr>
            <p:ph idx="1"/>
          </p:nvPr>
        </p:nvSpPr>
        <p:spPr/>
        <p:txBody>
          <a:bodyPr/>
          <a:lstStyle/>
          <a:p>
            <a:r>
              <a:t>Reciprocal trigonometric functions are functions that are the reciprocals of the six basic trigonometric functions: sine, cosine, tangent, secant, cosecant, and cotangent. These reciprocal functions are denoted as secant (sec), cosecant (csc), and cotangent (cot), respectively. Understanding reciprocal trigonometric functions is important in the field of mathematics and particularly in trigonometry.</a:t>
            </a:r>
          </a:p>
          <a:p/>
          <a:p>
            <a:r>
              <a:t>1. Secant (secθ): The secant function is defined as the reciprocal of the cosine function. It is calculated as secθ = 1/cosθ. The secant function represents the ratio of the hypotenuse to the adjacent side in a right triangle.</a:t>
            </a:r>
          </a:p>
          <a:p/>
          <a:p>
            <a:r>
              <a:t>2. Cosecant (cscθ): The cosecant function is defined as the reciprocal of the sine function. It is calculated as cscθ = 1/sinθ. The cosecant function represents the ratio of the hypotenuse to the opposite side in a right triangle.</a:t>
            </a:r>
          </a:p>
          <a:p/>
          <a:p>
            <a:r>
              <a:t>3. Cotangent (cotθ): The cotangent function is defined as the reciprocal of the tangent function. It is calculated as cotθ = 1/tanθ. The cotangent function represents the ratio of the adjacent side to the opposite side in a right triangle.</a:t>
            </a:r>
          </a:p>
          <a:p/>
          <a:p>
            <a:r>
              <a:t>Reciprocal trigonometric functions have various properties and relationships with the basic trigonometric functions. Some important properties include:</a:t>
            </a:r>
          </a:p>
          <a:p/>
          <a:p>
            <a:r>
              <a:t>- The range of the secant and cosecant functions is the set of all real numbers except for values where the cosine and sine functions are equal to zero.</a:t>
            </a:r>
          </a:p>
          <a:p>
            <a:r>
              <a:t>- The range of the cotangent function is the set of all real numbers except for values where the tangent function is equal to zero.</a:t>
            </a:r>
          </a:p>
          <a:p>
            <a:r>
              <a:t>- The reciprocals of the basic trigonometric identities can be derived using these reciprocal functions, which can be helpful in simplifying trigonometric expressions.</a:t>
            </a:r>
          </a:p>
          <a:p/>
          <a:p>
            <a:r>
              <a:t>Reciprocal trigonometric functions are especially useful in trigonometric identities and equations, as well as in applications of trigonometry in various fields such as physics, engineering, and mathematics. A thorough understanding of reciprocal trigonometric functions is essential for solving problems involving trigonometry and for further study in advanced mathematics.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Trigonometric Identities</a:t>
            </a:r>
          </a:p>
        </p:txBody>
      </p:sp>
      <p:sp>
        <p:nvSpPr>
          <p:cNvPr id="3" name="Content Placeholder 2"/>
          <p:cNvSpPr>
            <a:spLocks noGrp="1"/>
          </p:cNvSpPr>
          <p:nvPr>
            <p:ph idx="1"/>
          </p:nvPr>
        </p:nvSpPr>
        <p:spPr/>
        <p:txBody>
          <a:bodyPr/>
          <a:lstStyle/>
          <a:p>
            <a:r>
              <a:t>Trigonometric identities are mathematical equations that involve trigonometric functions and are true for all possible values of the variables within the domain of the functions. These identities play a crucial role in simplifying expressions, solving equations, and proving theorems in trigonometry. One important set of trigonometric identities is the IV. Trigonometric Identities, also known as the Pythagorean identities.</a:t>
            </a:r>
          </a:p>
          <a:p/>
          <a:p>
            <a:r>
              <a:t>The IV. Trigonometric Identities consist of three fundamental equations that relate the sine, cosine, and tangent functions. These identities are derived from the Pythagorean theorem and are as follows:</a:t>
            </a:r>
          </a:p>
          <a:p/>
          <a:p>
            <a:r>
              <a:t>1. **Sine squared identity**: sin²(θ) + cos²(θ) = 1</a:t>
            </a:r>
          </a:p>
          <a:p>
            <a:r>
              <a:t>   This equation states that the square of the sine of an angle added to the square of the cosine of the same angle is always equal to 1. It is a fundamental identity that forms the basis for many other trigonometric identities.</a:t>
            </a:r>
          </a:p>
          <a:p/>
          <a:p>
            <a:r>
              <a:t>2. **Secant squared identity**: sec²(θ) = 1 + tan²(θ)</a:t>
            </a:r>
          </a:p>
          <a:p>
            <a:r>
              <a:t>   This identity relates the secant function to the tangent function in terms of squares. It shows that the square of the secant of an angle is equal to 1 plus the square of the tangent of the same angle.</a:t>
            </a:r>
          </a:p>
          <a:p/>
          <a:p>
            <a:r>
              <a:t>3. **Cosecant squared identity**: csc²(θ) = 1 + cot²(θ)</a:t>
            </a:r>
          </a:p>
          <a:p>
            <a:r>
              <a:t>   Similar to the secant squared identity, this equation connects the cosecant and cotangent functions through their squares. It states that the square of the cosecant of an angle is equal to 1 plus the square of the cotangent of the same angle.</a:t>
            </a:r>
          </a:p>
          <a:p/>
          <a:p>
            <a:r>
              <a:t>These identities can be used to simplify trigonometric expressions, solve equations, and prove other trigonometric identities. They are essential tools in trigonometry and are often applied in calculus, physics, engineering, and other fields that involve periodic phenomena and wave analysis.</a:t>
            </a:r>
          </a:p>
          <a:p/>
          <a:p>
            <a:r>
              <a:t>Overall, the IV. Trigonometric Identities provide a foundational understanding of the relationships between trigonometric functions and are fundamental for mastering trigonometry and its applications.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detailed list of the parts or sections of a document or book, along with the corresponding page numbers. Its primary purpose is to provide readers with a roadmap of the content layout to help them navigate the material efficiently.</a:t>
            </a:r>
          </a:p>
          <a:p/>
          <a:p>
            <a:r>
              <a:t>Here are some key points about a Table of Contents:</a:t>
            </a:r>
          </a:p>
          <a:p/>
          <a:p>
            <a:r>
              <a:t>1. **Organization**: The Table of Contents is typically arranged in the same order as the main document, listing chapters, sections, and subsections in a hierarchical manner. This structure allows readers to quickly locate specific information within the document.</a:t>
            </a:r>
          </a:p>
          <a:p/>
          <a:p>
            <a:r>
              <a:t>2. **Page Numbers**: Next to each section title in the Table of Contents, the corresponding page number where that section begins is provided. This helps readers flip directly to the desired section without having to search through the entire document.</a:t>
            </a:r>
          </a:p>
          <a:p/>
          <a:p>
            <a:r>
              <a:t>3. **Formatting**: Table of Contents often uses a specific formatting style to differentiate between different levels of headings and subheadings. This may include using different fonts, sizes, bolding, italicizing, or numbering to make it easier for readers to distinguish between various sections.</a:t>
            </a:r>
          </a:p>
          <a:p/>
          <a:p>
            <a:r>
              <a:t>4. **Utility**: The Table of Contents is especially helpful in longer documents such as books, theses, reports, and manuals, where it becomes essential for readers to quickly locate specific information or refer back to a particular section.</a:t>
            </a:r>
          </a:p>
          <a:p/>
          <a:p>
            <a:r>
              <a:t>5. **Updating**: In some documents, the Table of Contents may need to be updated as revisions are made to the content. This ensures that the Table of Contents accurately reflects the current structure of the document and remains a reliable navigation tool for readers.</a:t>
            </a:r>
          </a:p>
          <a:p/>
          <a:p>
            <a:r>
              <a:t>6. **Software Tools**: Many word processing programs offer automated features to generate a Table of Contents based on the headings and styles used in the document. This can save time and effort for authors in creating and updating the Table of Contents.</a:t>
            </a:r>
          </a:p>
          <a:p/>
          <a:p>
            <a:r>
              <a:t>In conclusion, a Table of Contents serves as a valuable component of a document, helping readers to efficiently navigate the content and locate specific information within the document. It plays a crucial role in enhancing the readability and usability of complex or lengthy documents.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Pythagorean Identities</a:t>
            </a:r>
          </a:p>
        </p:txBody>
      </p:sp>
      <p:sp>
        <p:nvSpPr>
          <p:cNvPr id="3" name="Content Placeholder 2"/>
          <p:cNvSpPr>
            <a:spLocks noGrp="1"/>
          </p:cNvSpPr>
          <p:nvPr>
            <p:ph idx="1"/>
          </p:nvPr>
        </p:nvSpPr>
        <p:spPr/>
        <p:txBody>
          <a:bodyPr/>
          <a:lstStyle/>
          <a:p>
            <a:r>
              <a:t>Pythagorean identities are a set of trigonometric identities that are derived from the Pythagorean theorem, a fundamental concept in geometry. These identities involve the trigonometric functions sine, cosine, and tangent and are used to establish relationships between them in various trigonometric equations.</a:t>
            </a:r>
          </a:p>
          <a:p/>
          <a:p>
            <a:r>
              <a:t>The main Pythagorean identity is:</a:t>
            </a:r>
          </a:p>
          <a:p>
            <a:r>
              <a:t>$$\sin^2(\theta) + \cos^2(\theta) = 1$$</a:t>
            </a:r>
          </a:p>
          <a:p>
            <a:r>
              <a:t>This identity establishes a connection between the sine and cosine functions of an angle in a right triangle. It states that the square of the sine of an angle plus the square of the cosine of the same angle is always equal to 1.</a:t>
            </a:r>
          </a:p>
          <a:p/>
          <a:p>
            <a:r>
              <a:t>From the main Pythagorean identity, we can derive other important identities such as:</a:t>
            </a:r>
          </a:p>
          <a:p>
            <a:r>
              <a:t>- $$\tan^2(\theta) + 1 = \sec^2(\theta)$$</a:t>
            </a:r>
          </a:p>
          <a:p>
            <a:r>
              <a:t>- $$1 + \cot^2(\theta) = \csc^2(\theta)$$</a:t>
            </a:r>
          </a:p>
          <a:p/>
          <a:p>
            <a:r>
              <a:t>These identities are useful in simplifying trigonometric expressions and solving trigonometric equations. They are also essential in understanding the relationships between trigonometric functions in various mathematical and scientific applications.</a:t>
            </a:r>
          </a:p>
          <a:p/>
          <a:p>
            <a:r>
              <a:t>Overall, Pythagorean identities play a significant role in trigonometry and are fundamental in building a strong foundation for understanding trigonometric concepts and calculations.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Cofunction Identities</a:t>
            </a:r>
          </a:p>
        </p:txBody>
      </p:sp>
      <p:sp>
        <p:nvSpPr>
          <p:cNvPr id="3" name="Content Placeholder 2"/>
          <p:cNvSpPr>
            <a:spLocks noGrp="1"/>
          </p:cNvSpPr>
          <p:nvPr>
            <p:ph idx="1"/>
          </p:nvPr>
        </p:nvSpPr>
        <p:spPr/>
        <p:txBody>
          <a:bodyPr/>
          <a:lstStyle/>
          <a:p>
            <a:r>
              <a:t>Cofunction identities are trigonometric relationships that involve pairs of complementary angles. Two angles are considered complementary when their measures sum up to 90 degrees. In trigonometry, the cofunctions of two complementary angles are related in specific ways, leading to various identities.</a:t>
            </a:r>
          </a:p>
          <a:p/>
          <a:p>
            <a:r>
              <a:t>The main cofunction identities are as follows:</a:t>
            </a:r>
          </a:p>
          <a:p/>
          <a:p>
            <a:r>
              <a:t>1. \(\sin(\theta) = \cos(90^\circ - \theta)\)</a:t>
            </a:r>
          </a:p>
          <a:p>
            <a:r>
              <a:t>2. \(\cos(\theta) = \sin(90^\circ - \theta)\)</a:t>
            </a:r>
          </a:p>
          <a:p>
            <a:r>
              <a:t>3. \(\tan(\theta) = \cot(90^\circ - \theta)\)</a:t>
            </a:r>
          </a:p>
          <a:p>
            <a:r>
              <a:t>4. \(\cot(\theta) = \tan(90^\circ - \theta)\)</a:t>
            </a:r>
          </a:p>
          <a:p>
            <a:r>
              <a:t>5. \(\sec(\theta) = \csc(90^\circ - \theta)\)</a:t>
            </a:r>
          </a:p>
          <a:p>
            <a:r>
              <a:t>6. \(\csc(\theta) = \sec(90^\circ - \theta)\)</a:t>
            </a:r>
          </a:p>
          <a:p/>
          <a:p>
            <a:r>
              <a:t>These identities show the relationships between the trigonometric functions of an angle and its complementary angle. For example, if \(\theta\) is an angle, then the sine of its complementary angle (90 - \(\theta\)) is equal to the cosine of \(\theta\), and vice versa.</a:t>
            </a:r>
          </a:p>
          <a:p/>
          <a:p>
            <a:r>
              <a:t>Cofunction identities are useful in simplifying trigonometric expressions, proving other trigonometric identities, and solving trigonometric equations. By leveraging these relationships, trigonometric calculations and manipulations become more manageable and efficient.</a:t>
            </a:r>
          </a:p>
          <a:p/>
          <a:p>
            <a:r>
              <a:t>Understanding cofunction identities is fundamental in trigonometry, and it is essential for students and professionals working in fields that involve trigonometric functions, such as mathematics, physics, engineering, and more.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Even and Odd Trigonometric Functions</a:t>
            </a:r>
          </a:p>
        </p:txBody>
      </p:sp>
      <p:sp>
        <p:nvSpPr>
          <p:cNvPr id="3" name="Content Placeholder 2"/>
          <p:cNvSpPr>
            <a:spLocks noGrp="1"/>
          </p:cNvSpPr>
          <p:nvPr>
            <p:ph idx="1"/>
          </p:nvPr>
        </p:nvSpPr>
        <p:spPr/>
        <p:txBody>
          <a:bodyPr/>
          <a:lstStyle/>
          <a:p>
            <a:r>
              <a:t>Trigonometric functions are mathematical functions that relate angles of a right triangle to the lengths of its sides. These functions play a crucial role in various fields such as mathematics, physics, engineering, and more. Two important classes of trigonometric functions are even and odd functions, which exhibit specific symmetry properties with respect to the y-axis. Let's delve into the details of even and odd trigonometric functions:</a:t>
            </a:r>
          </a:p>
          <a:p/>
          <a:p>
            <a:r>
              <a:t>1. Even Trigonometric Functions:</a:t>
            </a:r>
          </a:p>
          <a:p>
            <a:r>
              <a:t>- An even function is symmetric with respect to the y-axis, meaning that its graph remains unchanged when reflected over the y-axis.</a:t>
            </a:r>
          </a:p>
          <a:p>
            <a:r>
              <a:t>- In the context of trigonometric functions, the cosine function (cos) is an example of an even function. This can be observed from the trigonometric identity: cos(-θ) = cos(θ), indicating that the cosine function is symmetric.</a:t>
            </a:r>
          </a:p>
          <a:p>
            <a:r>
              <a:t>- The cosine function oscillates between -1 and 1, and its graph appears as a series of peaks and troughs symmetric about the y-axis.</a:t>
            </a:r>
          </a:p>
          <a:p>
            <a:r>
              <a:t>- Mathematically, a function f(x) is said to be even if f(x) = f(-x) for all x in its domain.</a:t>
            </a:r>
          </a:p>
          <a:p/>
          <a:p>
            <a:r>
              <a:t>2. Odd Trigonometric Functions:</a:t>
            </a:r>
          </a:p>
          <a:p>
            <a:r>
              <a:t>- An odd function is symmetric with respect to the origin, meaning that its graph remains unchanged when rotated 180 degrees about the origin.</a:t>
            </a:r>
          </a:p>
          <a:p>
            <a:r>
              <a:t>- In the realm of trigonometric functions, the sine function (sin) is an example of an odd function. This can be illustrated by the trigonometric identity: sin(-θ) = -sin(θ), indicating the symmetry property of the sine function.</a:t>
            </a:r>
          </a:p>
          <a:p>
            <a:r>
              <a:t>- The sine function oscillates between -1 and 1, and its graph exhibits rotational symmetry about the origin.</a:t>
            </a:r>
          </a:p>
          <a:p>
            <a:r>
              <a:t>- Mathematically, a function f(x) is said to be odd if f(x) = -f(-x) for all x in its domain.</a:t>
            </a:r>
          </a:p>
          <a:p/>
          <a:p>
            <a:r>
              <a:t>In general:</a:t>
            </a:r>
          </a:p>
          <a:p>
            <a:r>
              <a:t>- Even functions have graphs that are symmetric with respect to the y-axis.</a:t>
            </a:r>
          </a:p>
          <a:p>
            <a:r>
              <a:t>- Odd functions have graphs that are symmetric with respect to the origin.</a:t>
            </a:r>
          </a:p>
          <a:p>
            <a:r>
              <a:t>- Some trigonometric functions, like the cosine and sine, have specific parity properties (even and odd, respectively) that dictate their symmetry.</a:t>
            </a:r>
          </a:p>
          <a:p/>
          <a:p>
            <a:r>
              <a:t>Understanding the concepts of even and odd trigonometric functions is essential for analyzing and graphing trigonometric functions, solving trigonometric equations, and exploring the properties of periodic functions. These functions play a fundamental role in various mathematical and scientific applications, making them indispensable tools in the study of mathematics and related disciplines.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Double-Angle and Half-Angle Identities</a:t>
            </a:r>
          </a:p>
        </p:txBody>
      </p:sp>
      <p:sp>
        <p:nvSpPr>
          <p:cNvPr id="3" name="Content Placeholder 2"/>
          <p:cNvSpPr>
            <a:spLocks noGrp="1"/>
          </p:cNvSpPr>
          <p:nvPr>
            <p:ph idx="1"/>
          </p:nvPr>
        </p:nvSpPr>
        <p:spPr/>
        <p:txBody>
          <a:bodyPr/>
          <a:lstStyle/>
          <a:p>
            <a:r>
              <a:t>Double-angle and half-angle identities are trigonometric formulas that help simplify trigonometric expressions involving angles that are twice as large or half as large as the original angle. These identities are derived from basic trigonometric functions and are used to solve complex trigonometric equations and simplify trigonometric expressions.</a:t>
            </a:r>
          </a:p>
          <a:p/>
          <a:p>
            <a:r>
              <a:t>1. Double-Angle Identities:</a:t>
            </a:r>
          </a:p>
          <a:p>
            <a:r>
              <a:t>The double-angle identities express trigonometric functions of an angle that is twice the original angle. There are several double-angle identities, derived from the sum and difference identities and basic trigonometric ratios:</a:t>
            </a:r>
          </a:p>
          <a:p>
            <a:r>
              <a:t>- Sine Double-Angle Identity: sin(2θ) = 2sinθcosθ</a:t>
            </a:r>
          </a:p>
          <a:p>
            <a:r>
              <a:t>- Cosine Double-Angle Identity: cos(2θ) = cos²θ - sin²θ = 2cos²θ - 1 = 1 - 2sin²θ</a:t>
            </a:r>
          </a:p>
          <a:p>
            <a:r>
              <a:t>- Tangent Double-Angle Identity: tan(2θ) = 2tanθ / (1 - tan²θ)</a:t>
            </a:r>
          </a:p>
          <a:p/>
          <a:p>
            <a:r>
              <a:t>These identities are useful in simplifying trigonometric expressions, evaluating trigonometric functions for angles that are not easily solvable, and proving other trigonometric identities.</a:t>
            </a:r>
          </a:p>
          <a:p/>
          <a:p>
            <a:r>
              <a:t>2. Half-Angle Identities:</a:t>
            </a:r>
          </a:p>
          <a:p>
            <a:r>
              <a:t>The half-angle identities express trigonometric functions of an angle that is half the original angle. Half-angle identities are derived from the double-angle identities by using algebraic manipulations and the Pythagorean identities. The half-angle identities are as follows:</a:t>
            </a:r>
          </a:p>
          <a:p>
            <a:r>
              <a:t>- Sine Half-Angle Identity: sin(θ/2) = ±√((1 - cosθ) / 2)</a:t>
            </a:r>
          </a:p>
          <a:p>
            <a:r>
              <a:t>- Cosine Half-Angle Identity: cos(θ/2) = ±√((1 + cosθ) / 2)</a:t>
            </a:r>
          </a:p>
          <a:p>
            <a:r>
              <a:t>- Tangent Half-Angle Identity: tan(θ/2) = ±√((1 - cosθ) / (1 + cosθ))</a:t>
            </a:r>
          </a:p>
          <a:p/>
          <a:p>
            <a:r>
              <a:t>It's important to pay attention to the signs (±) in the half-angle identities, as the sign depends on the quadrant in which the angle θ lies.</a:t>
            </a:r>
          </a:p>
          <a:p/>
          <a:p>
            <a:r>
              <a:t>These half-angle identities are useful in solving trigonometric equations when the angle to be simplified is half the original angle, making the calculations less complex and more manageable.</a:t>
            </a:r>
          </a:p>
          <a:p/>
          <a:p>
            <a:r>
              <a:t>In conclusion, double-angle and half-angle identities are powerful tools in trigonometry that help simplify expressions and solve trigonometric equations involving angles that are multiples or fractions of the original angle. Mastering these identities can significantly enhance one's ability to work with trigonometric functions and equations.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Graphs of Trigonometric Functions</a:t>
            </a:r>
          </a:p>
        </p:txBody>
      </p:sp>
      <p:sp>
        <p:nvSpPr>
          <p:cNvPr id="3" name="Content Placeholder 2"/>
          <p:cNvSpPr>
            <a:spLocks noGrp="1"/>
          </p:cNvSpPr>
          <p:nvPr>
            <p:ph idx="1"/>
          </p:nvPr>
        </p:nvSpPr>
        <p:spPr/>
        <p:txBody>
          <a:bodyPr/>
          <a:lstStyle/>
          <a:p>
            <a:r>
              <a:t>Trigonometric functions are fundamental mathematical functions that describe the relationship between the angles of a triangle and the lengths of its sides. The most common trigonometric functions are sine (sin), cosine (cos), and tangent (tan), but there are others such as cosecant (csc), secant (sec), and cotangent (cot) that are reciprocals of the main three functions.</a:t>
            </a:r>
          </a:p>
          <a:p/>
          <a:p>
            <a:r>
              <a:t>When these trigonometric functions are graphed, they exhibit characteristic patterns that repeat periodically. The graphs of these functions are known as trigonometric graphs and are defined on the Cartesian coordinate system. Each trigonometric function has its own unique graph with specific characteristics, which can be explained as follows:</a:t>
            </a:r>
          </a:p>
          <a:p/>
          <a:p>
            <a:r>
              <a:t>1. Sine Function (sin): The graph of the sine function oscillates between -1 and 1 as the angle varies. It starts at the origin (0,0), reaches its maximum value of 1 at π/2 radians (90 degrees), crosses the x-axis at π radians (180 degrees), reaches its minimum value of -1 at 3π/2 radians (270 degrees), and returns to the origin at 2π radians (360 degrees).</a:t>
            </a:r>
          </a:p>
          <a:p/>
          <a:p>
            <a:r>
              <a:t>2. Cosine Function (cos): The cosine function also oscillates between -1 and 1, but its graph starts at the maximum value of 1 at 0 radians (0 degrees). It crosses the x-axis at π/2 radians, reaches its minimum value of -1 at π radians, returns to 0 at 3π/2 radians, and completes one full cycle at 2π radians.</a:t>
            </a:r>
          </a:p>
          <a:p/>
          <a:p>
            <a:r>
              <a:t>3. Tangent Function (tan): The tangent function has asymptotes at odd multiples of π/2 radians (90 degrees) where it becomes undefined. Between these asymptotes, the graph oscillates and approaches positive or negative infinity. It repeats its pattern every π radians.</a:t>
            </a:r>
          </a:p>
          <a:p/>
          <a:p>
            <a:r>
              <a:t>4. Cosecant, Secant, and Cotangent: The graphs of cosecant, secant, and cotangent functions are the reciprocal functions of sine, cosine, and tangent, respectively. Their graphs exhibit similar periodic behavior but have different asymptotes and characteristics due to their reciprocal nature.</a:t>
            </a:r>
          </a:p>
          <a:p/>
          <a:p>
            <a:r>
              <a:t>In general, all trigonometric functions have periodic graphs with specific amplitudes, periods, and phases that can be adjusted by modifying the coefficients in front of the trigonometric functions. Understanding the graphs of trigonometric functions is essential for applications in physics, engineering, astronomy, and many other fields where periodic phenomena are encountered.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Sine Graph</a:t>
            </a:r>
          </a:p>
        </p:txBody>
      </p:sp>
      <p:sp>
        <p:nvSpPr>
          <p:cNvPr id="3" name="Content Placeholder 2"/>
          <p:cNvSpPr>
            <a:spLocks noGrp="1"/>
          </p:cNvSpPr>
          <p:nvPr>
            <p:ph idx="1"/>
          </p:nvPr>
        </p:nvSpPr>
        <p:spPr/>
        <p:txBody>
          <a:bodyPr/>
          <a:lstStyle/>
          <a:p>
            <a:r>
              <a:t>The sine function, often denoted as sin(x), is a fundamental trigonometric function in mathematics that describes the relationship between the angles of a right triangle and the ratio of the length of the side opposite that angle to the hypotenuse. When plotted on a graph, the sine function creates a wave-like curve known as the sine curve or sine wave.</a:t>
            </a:r>
          </a:p>
          <a:p/>
          <a:p>
            <a:r>
              <a:t>Key features of the sine graph:</a:t>
            </a:r>
          </a:p>
          <a:p/>
          <a:p>
            <a:r>
              <a:t>1. Period: The sine function is periodic with a period of 2π radians (360 degrees). This means that the graph repeats itself every 2π units along the x-axis.</a:t>
            </a:r>
          </a:p>
          <a:p/>
          <a:p>
            <a:r>
              <a:t>2. Amplitude: The amplitude of the sine function is the maximum displacement of the curve above or below the midline. The standard sine function has an amplitude of 1, but this value can be scaled by multiplying the function by a constant.</a:t>
            </a:r>
          </a:p>
          <a:p/>
          <a:p>
            <a:r>
              <a:t>3. Midline: The midline of the sine graph is the horizontal line that the curve oscillates around. For the standard sine function, the midline is the x-axis (y = 0). However, it can be shifted up or down by adding a constant to the function.</a:t>
            </a:r>
          </a:p>
          <a:p/>
          <a:p>
            <a:r>
              <a:t>4. Peaks and Troughs: The sine curve reaches its maximum value (peak) and minimum value (trough) at regular intervals. The peak of the sine graph is +1, and the trough is -1 for the standard sine function.</a:t>
            </a:r>
          </a:p>
          <a:p/>
          <a:p>
            <a:r>
              <a:t>5. Symmetry: The sine function is an odd function, meaning that it is symmetric about the origin. This symmetry results in the graph being identical in shape when reflected across the y-axis.</a:t>
            </a:r>
          </a:p>
          <a:p/>
          <a:p>
            <a:r>
              <a:t>6. Intercepts: The sine graph intersects the x-axis at points where the sine function equals zero. These points are known as x-intercepts or zeros of the function.</a:t>
            </a:r>
          </a:p>
          <a:p/>
          <a:p>
            <a:r>
              <a:t>7. Phase Shift: A phase shift in the sine graph refers to a horizontal shift of the curve along the x-axis. This shift can be to the left or right of the origin and is incorporated by adding or subtracting a constant inside the sine function (sin(x ± c)).</a:t>
            </a:r>
          </a:p>
          <a:p/>
          <a:p>
            <a:r>
              <a:t>Overall, the sine graph is a fundamental tool in mathematics and physics for modeling periodic phenomena such as sound and light waves, alternating currents, and oscillatory motion. Understanding its properties and behavior is crucial for various applications in science and engineering.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Cosine Graph</a:t>
            </a:r>
          </a:p>
        </p:txBody>
      </p:sp>
      <p:sp>
        <p:nvSpPr>
          <p:cNvPr id="3" name="Content Placeholder 2"/>
          <p:cNvSpPr>
            <a:spLocks noGrp="1"/>
          </p:cNvSpPr>
          <p:nvPr>
            <p:ph idx="1"/>
          </p:nvPr>
        </p:nvSpPr>
        <p:spPr/>
        <p:txBody>
          <a:bodyPr/>
          <a:lstStyle/>
          <a:p>
            <a:r>
              <a:t>The cosine graph is a fundamental graph in mathematics that represents the cosine function, one of the key trigonometric functions. The cosine function relates the measure of an angle in a right triangle to the ratio of the adjacent side length to the hypotenuse. </a:t>
            </a:r>
          </a:p>
          <a:p/>
          <a:p>
            <a:r>
              <a:t>Here are some key characteristics and details about the cosine graph:</a:t>
            </a:r>
          </a:p>
          <a:p/>
          <a:p>
            <a:r>
              <a:t>1. **Periodicity**: The cosine graph is a periodic function, meaning that it repeats its values at regular intervals. The cosine function has a period of \(2\pi\), which means that it completes one full cycle every \(2\pi\) units along the x-axis.</a:t>
            </a:r>
          </a:p>
          <a:p/>
          <a:p>
            <a:r>
              <a:t>2. **Amplitude**: The amplitude of the cosine function is always 1, which means that the maximum value of the function is 1 and the minimum value is -1. This results in oscillations between -1 and 1 as the function is graphed.</a:t>
            </a:r>
          </a:p>
          <a:p/>
          <a:p>
            <a:r>
              <a:t>3. **Axis of Symmetry**: The cosine graph is symmetrical about the y-axis. This means that if you fold the graph along the y-axis, the two halves will be mirror images of each other.</a:t>
            </a:r>
          </a:p>
          <a:p/>
          <a:p>
            <a:r>
              <a:t>4. **Coordinates of Key Points**: The cosine graph has key points at the maximum and minimum values of 1 and -1, as well as at the x-intercepts (where the graph crosses the x-axis). The x-intercepts occur at integer multiples of \(\frac{\pi}{2}\).</a:t>
            </a:r>
          </a:p>
          <a:p/>
          <a:p>
            <a:r>
              <a:t>5. **Phase Shift**: The cosine graph can be shifted horizontally along the x-axis. This is known as a phase shift. A phase shift changes the starting point of the graph and does not affect the amplitude or period of the function.</a:t>
            </a:r>
          </a:p>
          <a:p/>
          <a:p>
            <a:r>
              <a:t>6. **Frequency**: The frequency of the cosine function is the number of cycles that occur within a given interval. The frequency of the cosine function is inversely related to the period. A shorter period corresponds to a higher frequency.</a:t>
            </a:r>
          </a:p>
          <a:p/>
          <a:p>
            <a:r>
              <a:t>Overall, the cosine graph is a fundamental tool in trigonometry and calculus for modeling periodic phenomena such as sound waves, light waves, and electrical signals. Its smooth oscillations and well-defined properties make it a key component in understanding the behavior of waves and vibrations in various scientific and engineering fields.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Tangent Graph</a:t>
            </a:r>
          </a:p>
        </p:txBody>
      </p:sp>
      <p:sp>
        <p:nvSpPr>
          <p:cNvPr id="3" name="Content Placeholder 2"/>
          <p:cNvSpPr>
            <a:spLocks noGrp="1"/>
          </p:cNvSpPr>
          <p:nvPr>
            <p:ph idx="1"/>
          </p:nvPr>
        </p:nvSpPr>
        <p:spPr/>
        <p:txBody>
          <a:bodyPr/>
          <a:lstStyle/>
          <a:p>
            <a:r>
              <a:t>The tangent graph is a trigonometric graph that represents the tangent function. The tangent function is one of the six trigonometric functions, which relates the angle of a right triangle to the ratio of the length of the side opposite that angle to the length of the adjacent side.</a:t>
            </a:r>
          </a:p>
          <a:p/>
          <a:p>
            <a:r>
              <a:t>In the Cartesian coordinate system, the tangent function is defined as the ratio of the y-coordinate to the x-coordinate of a point on the unit circle. Mathematically, the tangent of an angle θ is defined as "tan(θ) = sin(θ)/cos(θ)". However, the tangent function can also be expressed using the unit circle where the tangent of an angle is the y-coordinate of a point on the unit circle divided by the x-coordinate of that point.</a:t>
            </a:r>
          </a:p>
          <a:p/>
          <a:p>
            <a:r>
              <a:t>When graphed, the tangent function produces a periodic pattern of vertical asymptotes and linear segments. The graph repeats every π radians (or 180 degrees) due to the periodic nature of the tangent function. The vertical asymptotes occur at intervals of π/2 radians as the cosine function becomes zero at these points, making the denominator equal to zero. The linear segments occur where the tangent function crosses the x-axis, corresponding to points where the sine function is zero.</a:t>
            </a:r>
          </a:p>
          <a:p/>
          <a:p>
            <a:r>
              <a:t>The tangent graph has several key properties:</a:t>
            </a:r>
          </a:p>
          <a:p>
            <a:r>
              <a:t>1. Vertical Asymptotes: The graph has vertical asymptotes at intervals of π/2, which represent the points where the function is undefined due to division by zero.</a:t>
            </a:r>
          </a:p>
          <a:p>
            <a:r>
              <a:t>2. Periodicity: The graph repeats every π radians, resulting in the same shape over each period.</a:t>
            </a:r>
          </a:p>
          <a:p>
            <a:r>
              <a:t>3. Range: The range of the tangent function is all real numbers (-∞, +∞), as the function values can extend upwards and downwards indefinitely.</a:t>
            </a:r>
          </a:p>
          <a:p>
            <a:r>
              <a:t>4. Increasing/Decreasing Behavior: The tangent function is increasing or decreasing depending on the quadrant of the angle, following the behavior of the sine and cosine functions.</a:t>
            </a:r>
          </a:p>
          <a:p/>
          <a:p>
            <a:r>
              <a:t>Overall, the tangent graph is an essential trigonometric graph that helps in understanding the relationship between angles in a right triangle and the corresponding ratios of sides.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Transformations of Trigonometric Functions</a:t>
            </a:r>
          </a:p>
        </p:txBody>
      </p:sp>
      <p:sp>
        <p:nvSpPr>
          <p:cNvPr id="3" name="Content Placeholder 2"/>
          <p:cNvSpPr>
            <a:spLocks noGrp="1"/>
          </p:cNvSpPr>
          <p:nvPr>
            <p:ph idx="1"/>
          </p:nvPr>
        </p:nvSpPr>
        <p:spPr/>
        <p:txBody>
          <a:bodyPr/>
          <a:lstStyle/>
          <a:p>
            <a:r>
              <a:t>Transformations of trigonometric functions involve making changes to the basic trigonometric functions (sine, cosine, tangent, etc.) in order to shift, stretch, shrink, or reflect their graphs. These transformations are typically expressed as changes in the amplitude, period, phase shift, and vertical shift of the parent functions.</a:t>
            </a:r>
          </a:p>
          <a:p/>
          <a:p>
            <a:r>
              <a:t>Here are the common transformations of trigonometric functions:</a:t>
            </a:r>
          </a:p>
          <a:p/>
          <a:p>
            <a:r>
              <a:t>1. Amplitude: The amplitude of a trigonometric function is the absolute value of the coefficient that appears in front of the function. It determines the vertical scaling factor of the graph. For example, if the amplitude of a sine function is 2, the graph will oscillate between -2 and 2.</a:t>
            </a:r>
          </a:p>
          <a:p/>
          <a:p>
            <a:r>
              <a:t>2. Period: The period of a trigonometric function is the length of one complete cycle of the function. The period can be adjusted by modifying the coefficient inside the function. For example, if the period of a cosine function is π/2, the graph will complete one cycle in the interval [0, π/2].</a:t>
            </a:r>
          </a:p>
          <a:p/>
          <a:p>
            <a:r>
              <a:t>3. Phase Shift: A phase shift involves moving the entire graph of a trigonometric function horizontally to the left or right. It is determined by adding or subtracting a constant inside the function. For example, if a sine function has a phase shift of π/4, its graph will shift π/4 units to the right.</a:t>
            </a:r>
          </a:p>
          <a:p/>
          <a:p>
            <a:r>
              <a:t>4. Vertical Shift: A vertical shift involves moving the entire graph of a trigonometric function up or down vertically. It is determined by adding or subtracting a constant outside the function. For example, if a cosine function has a vertical shift of 3 units, its graph will shift 3 units upwards.</a:t>
            </a:r>
          </a:p>
          <a:p/>
          <a:p>
            <a:r>
              <a:t>5. Reflection: A reflection is a transformation that flips the graph of a trigonometric function across a horizontal or vertical axis. This is achieved by multiplying the function by -1 or -1 in front of the function. For example, if a tangent function is reflected across the x-axis, it will flip upside down.</a:t>
            </a:r>
          </a:p>
          <a:p/>
          <a:p>
            <a:r>
              <a:t>By combining these transformations, a wide variety of graphs can be generated from the basic trigonometric functions. These transformations are essential in various fields such as physics, engineering, and signal processing to model real-world phenomena that involve periodic behavior.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Trigonometric Equations and Inverse Trigonometric Functions</a:t>
            </a:r>
          </a:p>
        </p:txBody>
      </p:sp>
      <p:sp>
        <p:nvSpPr>
          <p:cNvPr id="3" name="Content Placeholder 2"/>
          <p:cNvSpPr>
            <a:spLocks noGrp="1"/>
          </p:cNvSpPr>
          <p:nvPr>
            <p:ph idx="1"/>
          </p:nvPr>
        </p:nvSpPr>
        <p:spPr/>
        <p:txBody>
          <a:bodyPr/>
          <a:lstStyle/>
          <a:p>
            <a:r>
              <a:t>Trigonometric equations are mathematical expressions involving trigonometric functions such as sine, cosine, and tangent. These equations consist of trigonometric functions of an unknown variable. Solving trigonometric equations involves finding the values of the variable that make the equation true within a specified interval or range.</a:t>
            </a:r>
          </a:p>
          <a:p/>
          <a:p>
            <a:r>
              <a:t>There are various methods to solve trigonometric equations, including:</a:t>
            </a:r>
          </a:p>
          <a:p/>
          <a:p>
            <a:r>
              <a:t>1. **Algebraic Manipulation**: This involves using algebraic techniques to simplify the equation and isolate the trigonometric function, making it easier to solve.</a:t>
            </a:r>
          </a:p>
          <a:p/>
          <a:p>
            <a:r>
              <a:t>2. **Factoring**: Sometimes, trigonometric equations can be factored to simplify the equation and identify the solutions more easily.</a:t>
            </a:r>
          </a:p>
          <a:p/>
          <a:p>
            <a:r>
              <a:t>3. **Trigonometric Identities**: Utilizing trigonometric identities, such as the Pythagorean identities or angle sum/difference identities, can help simplify equations and find solutions.</a:t>
            </a:r>
          </a:p>
          <a:p/>
          <a:p>
            <a:r>
              <a:t>4. **Graphical Methods**: Graphing trigonometric functions can provide a visual representation of the equation and help identify the points of intersection where the equation is satisfied.</a:t>
            </a:r>
          </a:p>
          <a:p/>
          <a:p>
            <a:r>
              <a:t>Inverse trigonometric functions are used to find the angle measures associated with a given trigonometric value. The most common inverse trigonometric functions are arcsin, arccos, and arctan, representing the inverse of sine, cosine, and tangent, respectively.</a:t>
            </a:r>
          </a:p>
          <a:p/>
          <a:p>
            <a:r>
              <a:t>The properties of inverse trigonometric functions include:</a:t>
            </a:r>
          </a:p>
          <a:p/>
          <a:p>
            <a:r>
              <a:t>1. **Restricted Domains**: Inverse trigonometric functions have restricted domains to ensure that they are one-to-one functions and have unique outputs for each input.</a:t>
            </a:r>
          </a:p>
          <a:p/>
          <a:p>
            <a:r>
              <a:t>2. **Principal Value**: Each inverse trigonometric function has a principal value within a specific range that is selected as the principal value to maintain a one-to-one relationship with its associated trigonometric function.</a:t>
            </a:r>
          </a:p>
          <a:p/>
          <a:p>
            <a:r>
              <a:t>3. **Inverse Relationships**: Inverse trigonometric functions "undo" the actions of their corresponding trigonometric functions, allowing us to find the original angle given a trigonometric value.</a:t>
            </a:r>
          </a:p>
          <a:p/>
          <a:p>
            <a:r>
              <a:t>Solving trigonometric equations involving inverse trigonometric functions often involves applying the properties and relationships of these functions, such as using trigonometric identities or algebraic manipulation to simplify equations and find solutions.</a:t>
            </a:r>
          </a:p>
          <a:p/>
          <a:p>
            <a:r>
              <a:t>Overall, understanding trigonometric equations and inverse trigonometric functions is crucial in various fields such as physics, engineering, and mathematics for solving problems involving angles and periodic functions.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The introduction of a piece of writing serves as the opening section that provides the audience with an overview of what to expect in the main body of the text. It sets the tone for the work and grasps the reader's attention by presenting the main topic and purpose of the writing. The introduction typically includes background information, a thesis statement, and a preview of the main points that will be discussed in the subsequent paragraphs.</a:t>
            </a:r>
          </a:p>
          <a:p/>
          <a:p>
            <a:r>
              <a:t>Key components of a well-structured introduction include:</a:t>
            </a:r>
          </a:p>
          <a:p/>
          <a:p>
            <a:r>
              <a:t>1. Hook: An engaging opening sentence or paragraph that captures the reader's interest and encourages them to continue reading.</a:t>
            </a:r>
          </a:p>
          <a:p/>
          <a:p>
            <a:r>
              <a:t>2. Background information: Contextual details that help the reader understand the topic being discussed and provide necessary background for the main arguments.</a:t>
            </a:r>
          </a:p>
          <a:p/>
          <a:p>
            <a:r>
              <a:t>3. Thesis statement: A concise, clear statement that outlines the main point or argument of the writing. It presents the writer's position or opinion on the topic.</a:t>
            </a:r>
          </a:p>
          <a:p/>
          <a:p>
            <a:r>
              <a:t>4. Preview of main points: A brief overview of the key points or arguments that will be developed in the body of the text. This helps the reader anticipate the structure of the piece and understand its main focus.</a:t>
            </a:r>
          </a:p>
          <a:p/>
          <a:p>
            <a:r>
              <a:t>Overall, a strong introduction should be concise, engaging, and informative. It should set the stage for the main body of the writing and provide a roadmap for what the reader can expect to encounter in the rest of the piece.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Trigonometric Equations</a:t>
            </a:r>
          </a:p>
        </p:txBody>
      </p:sp>
      <p:sp>
        <p:nvSpPr>
          <p:cNvPr id="3" name="Content Placeholder 2"/>
          <p:cNvSpPr>
            <a:spLocks noGrp="1"/>
          </p:cNvSpPr>
          <p:nvPr>
            <p:ph idx="1"/>
          </p:nvPr>
        </p:nvSpPr>
        <p:spPr/>
        <p:txBody>
          <a:bodyPr/>
          <a:lstStyle/>
          <a:p>
            <a:r>
              <a:t>To solve trigonometric equations, we use trigonometric identities, properties, and the unit circle to find the values of the unknown angles or variables. Here is a detailed explanation of how to solve trigonometric equations:</a:t>
            </a:r>
          </a:p>
          <a:p/>
          <a:p>
            <a:r>
              <a:t>1. **Identify the Trigonometric Equation**: Before solving the equation, identify the trigonometric functions involved (sine, cosine, tangent, etc.) and any known restrictions on the domain of the angles (e.g., principal values between 0 and 2π).</a:t>
            </a:r>
          </a:p>
          <a:p/>
          <a:p>
            <a:r>
              <a:t>2. **Simplify the Equation**: If possible, simplify the equation by applying known trigonometric identities or properties. This may involve converting between various trigonometric functions using identities like sin²(x) + cos²(x) = 1 or tan(x) = sin(x) / cos(x).</a:t>
            </a:r>
          </a:p>
          <a:p/>
          <a:p>
            <a:r>
              <a:t>3. **Isolate the Trigonometric Function**: Just like with regular algebraic equations, the goal is to isolate the trigonometric function on one side of the equation. This may involve moving terms around, factoring, or applying trigonometric identities.</a:t>
            </a:r>
          </a:p>
          <a:p/>
          <a:p>
            <a:r>
              <a:t>4. **Solve for the Unknown**: Once the trigonometric function is isolated, solve for the unknown variable (typically an angle, denoted by θ or x). Depending on the equation, you may need to use inverse trigonometric functions (e.g., sin^(-1), cos^(-1), tan^(-1)) to find the angle.</a:t>
            </a:r>
          </a:p>
          <a:p/>
          <a:p>
            <a:r>
              <a:t>5. **Check for Extraneous Solutions**: Sometimes trigonometric equations can have extraneous solutions, which are values that satisfy the equation but don't make sense in the context of the problem. Check your solutions by substituting them back into the original equation.</a:t>
            </a:r>
          </a:p>
          <a:p/>
          <a:p>
            <a:r>
              <a:t>6. **Consider Multiple Angles**: Trigonometric functions have periodic behavior, so solutions may repeat over certain intervals. Keep in mind the period of the trigonometric function you are working with (e.g., 2π for sine and cosine).</a:t>
            </a:r>
          </a:p>
          <a:p/>
          <a:p>
            <a:r>
              <a:t>7. **Generalize Solutions**: In some cases, you may be asked to find general solutions to trigonometric equations. To do this, consider adding multiples of the period to your initial solutions (e.g., θ = π/6 + 2nπ for all integer values of n).</a:t>
            </a:r>
          </a:p>
          <a:p/>
          <a:p>
            <a:r>
              <a:t>8. **Provide Final Answers**: Once you have found all relevant solutions within the specified domain, present your answers clearly and concisely. Include any restrictions on the domain that may be necessary.</a:t>
            </a:r>
          </a:p>
          <a:p/>
          <a:p>
            <a:r>
              <a:t>By following these steps and being familiar with trigonometric identities and properties, you should be able to effectively solve trigonometric equations of varying complexity.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Inverse Trigonometric Functions</a:t>
            </a:r>
          </a:p>
        </p:txBody>
      </p:sp>
      <p:sp>
        <p:nvSpPr>
          <p:cNvPr id="3" name="Content Placeholder 2"/>
          <p:cNvSpPr>
            <a:spLocks noGrp="1"/>
          </p:cNvSpPr>
          <p:nvPr>
            <p:ph idx="1"/>
          </p:nvPr>
        </p:nvSpPr>
        <p:spPr/>
        <p:txBody>
          <a:bodyPr/>
          <a:lstStyle/>
          <a:p>
            <a:r>
              <a:t>Inverse trigonometric functions are functions that help us find the angle measures when we know the values of trigonometric ratios, such as sine, cosine, and tangent. These functions undo the effects of their corresponding trigonometric functions and are denoted by the notation arcsin, arccos, arctan, etc.</a:t>
            </a:r>
          </a:p>
          <a:p/>
          <a:p>
            <a:r>
              <a:t>The most commonly used inverse trigonometric functions are:</a:t>
            </a:r>
          </a:p>
          <a:p/>
          <a:p>
            <a:r>
              <a:t>1. arcsin(x) or sin^(-1)(x): This function gives us an angle whose sine value is x. The output of arcsin(x) is an angle between -π/2 and π/2 (in radians) or -90 degrees and 90 degrees (in degrees).</a:t>
            </a:r>
          </a:p>
          <a:p/>
          <a:p>
            <a:r>
              <a:t>2. arccos(x) or cos^(-1)(x): This function gives us an angle whose cosine value is x. The output of arccos(x) is an angle between 0 and π (in radians) or 0 degrees and 180 degrees (in degrees).</a:t>
            </a:r>
          </a:p>
          <a:p/>
          <a:p>
            <a:r>
              <a:t>3. arctan(x) or tan^(-1)(x): This function gives us an angle whose tangent value is x. The output of arctan(x) is an angle between -π/2 and π/2 (in radians) or -90 degrees and 90 degrees (in degrees).</a:t>
            </a:r>
          </a:p>
          <a:p/>
          <a:p>
            <a:r>
              <a:t>It's important to note that these functions have certain limitations due to the periodic nature of trigonometric functions. For example, the outputs of arccos(x) and arctan(x) have restricted ranges, and additional considerations need to be taken into account when working with them.</a:t>
            </a:r>
          </a:p>
          <a:p/>
          <a:p>
            <a:r>
              <a:t>Inverse trigonometric functions are widely used in various fields such as mathematics, physics, engineering, and computer science for solving problems involving angles and trigonometric relationships. They play a crucial role in trigonometry, calculus, and other advanced mathematical topics.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Inverse Trigonometric Functions</a:t>
            </a:r>
          </a:p>
        </p:txBody>
      </p:sp>
      <p:sp>
        <p:nvSpPr>
          <p:cNvPr id="3" name="Content Placeholder 2"/>
          <p:cNvSpPr>
            <a:spLocks noGrp="1"/>
          </p:cNvSpPr>
          <p:nvPr>
            <p:ph idx="1"/>
          </p:nvPr>
        </p:nvSpPr>
        <p:spPr/>
        <p:txBody>
          <a:bodyPr/>
          <a:lstStyle/>
          <a:p>
            <a:r>
              <a:t>Inverse trigonometric functions are functions that "undo" the trigonometric functions, allowing us to find the angle in a right triangle given the ratio of sides. There are six main inverse trigonometric functions, each corresponding to one of the six trigonometric functions: arcsine (sin⁻¹), arccosine (cos⁻¹), arctangent (tan⁻¹), arccosecant (csc⁻¹), arcsecant (sec⁻¹), and arccotangent (cot⁻¹).</a:t>
            </a:r>
          </a:p>
          <a:p/>
          <a:p>
            <a:r>
              <a:t>1. Domain and Range:</a:t>
            </a:r>
          </a:p>
          <a:p>
            <a:r>
              <a:t>- The domain of an inverse trigonometric function is the range of its corresponding trigonometric function. For arcsine and arccosine, the domain is [-1, 1], since the range of sine and cosine functions is [-1, 1].</a:t>
            </a:r>
          </a:p>
          <a:p>
            <a:r>
              <a:t>- The range of an inverse trigonometric function is the domain of the corresponding trigonometric function. For arcsine and arccosine, the range is [-π/2, π/2] and [0, π], respectively.</a:t>
            </a:r>
          </a:p>
          <a:p/>
          <a:p>
            <a:r>
              <a:t>2. Principal Values:</a:t>
            </a:r>
          </a:p>
          <a:p>
            <a:r>
              <a:t>- Each inverse trigonometric function has a principal value associated with it. The principal values lie within a specific range that is chosen to make the function single-valued.</a:t>
            </a:r>
          </a:p>
          <a:p>
            <a:r>
              <a:t>- For arcsine, arccosine, and arctangent, the principal values are in the intervals [-π/2, π/2], [0, π], and [-π/2, π/2], respectively.</a:t>
            </a:r>
          </a:p>
          <a:p/>
          <a:p>
            <a:r>
              <a:t>3. Periodicity:</a:t>
            </a:r>
          </a:p>
          <a:p>
            <a:r>
              <a:t>- Inverse trigonometric functions are not periodic like their trigonometric counterparts. They are single-valued functions that produce a unique output for each input.</a:t>
            </a:r>
          </a:p>
          <a:p>
            <a:r>
              <a:t>- For example, while the sine function is periodic with a period of 2π, the arcsine function is not periodic.</a:t>
            </a:r>
          </a:p>
          <a:p/>
          <a:p>
            <a:r>
              <a:t>4. Relationship with Trigonometric Functions:</a:t>
            </a:r>
          </a:p>
          <a:p>
            <a:r>
              <a:t>- Inverse trigonometric functions are related to trigonometric functions through trigonometric identities. For example, sin(arcsin(x)) = x and cos(arccos(x)) = x for all x in the domain.</a:t>
            </a:r>
          </a:p>
          <a:p>
            <a:r>
              <a:t>- These relationships allow us to use inverse trigonometric functions in solving equations involving trigonometric functions.</a:t>
            </a:r>
          </a:p>
          <a:p/>
          <a:p>
            <a:r>
              <a:t>5. Graphs:</a:t>
            </a:r>
          </a:p>
          <a:p>
            <a:r>
              <a:t>- The graphs of inverse trigonometric functions are typically restricted to specific intervals to ensure single-valuedness.</a:t>
            </a:r>
          </a:p>
          <a:p>
            <a:r>
              <a:t>- The graph of arcsine, for example, is a reflection of the graph of sine over the line y = x, resulting in a curve that passes through (-π/2, -1) and (π/2, 1).</a:t>
            </a:r>
          </a:p>
          <a:p/>
          <a:p>
            <a:r>
              <a:t>Understanding the properties of inverse trigonometric functions is essential for solving equations involving trigonometric functions, as well as for applications in physics, engineering, and other fields where angles and triangles play a role.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Applications of Trigonometry</a:t>
            </a:r>
          </a:p>
        </p:txBody>
      </p:sp>
      <p:sp>
        <p:nvSpPr>
          <p:cNvPr id="3" name="Content Placeholder 2"/>
          <p:cNvSpPr>
            <a:spLocks noGrp="1"/>
          </p:cNvSpPr>
          <p:nvPr>
            <p:ph idx="1"/>
          </p:nvPr>
        </p:nvSpPr>
        <p:spPr/>
        <p:txBody>
          <a:bodyPr/>
          <a:lstStyle/>
          <a:p>
            <a:r>
              <a:t>Applications of Trigonometry can be found in various fields such as engineering, physics, astronomy, architecture, and many others. Here are some key applications of Trigonometry in detail:</a:t>
            </a:r>
          </a:p>
          <a:p/>
          <a:p>
            <a:r>
              <a:t>1. **Engineering**: Trigonometry is widely used in engineering for designing structures, analyzing the strength of materials, calculating distances, and determining angles. It is instrumental in fields such as civil engineering, mechanical engineering, electrical engineering, and more.</a:t>
            </a:r>
          </a:p>
          <a:p/>
          <a:p>
            <a:r>
              <a:t>2. **Physics**: Trigonometry plays a crucial role in physics, especially in the study of waves, electricity, and magnetism. Concepts like oscillatory motion, vibrations, and alternating current can be analyzed using trigonometric functions.</a:t>
            </a:r>
          </a:p>
          <a:p/>
          <a:p>
            <a:r>
              <a:t>3. **Astronomy**: Trigonometry is vital in astronomy for determining the positions of celestial objects, calculating distances between planets and stars, and understanding phenomena like eclipses and planetary motion.</a:t>
            </a:r>
          </a:p>
          <a:p/>
          <a:p>
            <a:r>
              <a:t>4. **Architecture**: Architects use trigonometry to design structures with precise angles, heights, and dimensions. Trigonometric principles help in creating aesthetically pleasing and structurally sound buildings.</a:t>
            </a:r>
          </a:p>
          <a:p/>
          <a:p>
            <a:r>
              <a:t>5. **Surveying and Navigation**: Trigonometry is essential in surveying land, measuring distances, and determining elevations. It is also used in navigation for calculating distances, speeds, and angles in various forms of transportation.</a:t>
            </a:r>
          </a:p>
          <a:p/>
          <a:p>
            <a:r>
              <a:t>6. **Computer Graphics**: In computer graphics and animation, trigonometry is utilized to create realistic images, simulate movements, and define shapes by using trigonometric functions to calculate coordinates and angles.</a:t>
            </a:r>
          </a:p>
          <a:p/>
          <a:p>
            <a:r>
              <a:t>7. **Music and Sound**: Trigonometry is applied in the analysis of sound waves, such as determining frequencies, amplitudes, and phases. It helps in understanding the properties of musical tones and harmonics.</a:t>
            </a:r>
          </a:p>
          <a:p/>
          <a:p>
            <a:r>
              <a:t>8. **Medical Imaging**: Trigonometry is used in medical imaging technologies like MRI and CT scans to create detailed images of the human body based on trigonometric principles of wave properties and signal processing.</a:t>
            </a:r>
          </a:p>
          <a:p/>
          <a:p>
            <a:r>
              <a:t>These are just a few examples of how Trigonometry is applied in various fields. Its versatility and precision make it an indispensable tool in solving real-world problems and advancing scientific knowledge across different disciplines.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Right Triangles</a:t>
            </a:r>
          </a:p>
        </p:txBody>
      </p:sp>
      <p:sp>
        <p:nvSpPr>
          <p:cNvPr id="3" name="Content Placeholder 2"/>
          <p:cNvSpPr>
            <a:spLocks noGrp="1"/>
          </p:cNvSpPr>
          <p:nvPr>
            <p:ph idx="1"/>
          </p:nvPr>
        </p:nvSpPr>
        <p:spPr/>
        <p:txBody>
          <a:bodyPr/>
          <a:lstStyle/>
          <a:p>
            <a:r>
              <a:t>Trigonometry, a branch of mathematics that deals with the relationships between the angles and sides of triangles, is particularly important in the context of right triangles. In a right triangle, one of the angles is 90 degrees, and the side opposite this right angle is called the hypotenuse. The other two sides are called the legs of the right triangle.</a:t>
            </a:r>
          </a:p>
          <a:p/>
          <a:p>
            <a:r>
              <a:t>Trigonometric functions, such as sine, cosine, and tangent, are used to relate the angles of a triangle to the lengths of its sides. In the context of right triangles, these functions take on specific meanings:</a:t>
            </a:r>
          </a:p>
          <a:p/>
          <a:p>
            <a:r>
              <a:t>1. Sine (sin): In a right triangle, the sine of an angle is equal to the length of the side opposite that angle divided by the length of the hypotenuse. The sine function is expressed as sin(theta) = opposite/hypotenuse.</a:t>
            </a:r>
          </a:p>
          <a:p/>
          <a:p>
            <a:r>
              <a:t>2. Cosine (cos): The cosine of an angle in a right triangle is equal to the length of the side adjacent to that angle divided by the length of the hypotenuse. The cosine function is expressed as cos(theta) = adjacent/hypotenuse.</a:t>
            </a:r>
          </a:p>
          <a:p/>
          <a:p>
            <a:r>
              <a:t>3. Tangent (tan): The tangent of an angle in a right triangle is equal to the length of the side opposite that angle divided by the length of the side adjacent to that angle. The tangent function is expressed as tan(theta) = opposite/adjacent.</a:t>
            </a:r>
          </a:p>
          <a:p/>
          <a:p>
            <a:r>
              <a:t>These trigonometric functions can be used to solve a variety of problems involving right triangles, such as finding missing side lengths or angles. Trigonometry is also used in various fields such as physics, engineering, and architecture to analyze and solve problems related to angles and distances.</a:t>
            </a:r>
          </a:p>
          <a:p/>
          <a:p>
            <a:r>
              <a:t>Overall, trigonometry in right triangles provides a fundamental framework for understanding the relationships between angles and sides, making it a crucial concept in mathematics and its applications in the real world.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Physics and Engineering</a:t>
            </a:r>
          </a:p>
        </p:txBody>
      </p:sp>
      <p:sp>
        <p:nvSpPr>
          <p:cNvPr id="3" name="Content Placeholder 2"/>
          <p:cNvSpPr>
            <a:spLocks noGrp="1"/>
          </p:cNvSpPr>
          <p:nvPr>
            <p:ph idx="1"/>
          </p:nvPr>
        </p:nvSpPr>
        <p:spPr/>
        <p:txBody>
          <a:bodyPr/>
          <a:lstStyle/>
          <a:p>
            <a:r>
              <a:t>Trigonometry plays a vital role in the fields of physics and engineering as it provides essential tools for analyzing relationships and solving problems involving angles and distances. Here is a detailed explanation of how trigonometry is used in physics and engineering:</a:t>
            </a:r>
          </a:p>
          <a:p/>
          <a:p>
            <a:r>
              <a:t>1. **Representation of Waves**: In physics, trigonometric functions such as sine and cosine are used to describe and analyze waveforms. For example, in the study of acoustics and optics, trigonometry helps in understanding the behavior of sound waves and light waves.</a:t>
            </a:r>
          </a:p>
          <a:p/>
          <a:p>
            <a:r>
              <a:t>2. **Angular Motion**: Trigonometry is crucial when analyzing the motion of objects in circular paths. In physics and engineering, concepts like angular velocity, angular acceleration, and centripetal force rely on trigonometric functions to describe the relationship between angles and time.</a:t>
            </a:r>
          </a:p>
          <a:p/>
          <a:p>
            <a:r>
              <a:t>3. **Resolution of Forces**: When dealing with forces acting in different directions, trigonometry helps resolve these forces into components along perpendicular axes. This is crucial in structural engineering, where forces need to be analyzed to design stable and safe structures.</a:t>
            </a:r>
          </a:p>
          <a:p/>
          <a:p>
            <a:r>
              <a:t>4. **Vector Analysis**: Trigonometry is used to analyze and manipulate vectors in physics and engineering. By using trigonometric functions, engineers and physicists can determine the magnitude and direction of vectors in a given system.</a:t>
            </a:r>
          </a:p>
          <a:p/>
          <a:p>
            <a:r>
              <a:t>5. **Projectiles and Trajectories**: In physics, trigonometry is applied to analyze the motion of projectiles like missiles or balls. By using trigonometric functions, engineers can calculate the angle and velocity required for a projectile to reach a specific target.</a:t>
            </a:r>
          </a:p>
          <a:p/>
          <a:p>
            <a:r>
              <a:t>6. **Electrical Engineering**: In electrical engineering, trigonometry is used to analyze alternating current (AC) circuits, where voltage and current oscillate sinusoidally. Trigonometric functions help in understanding the phase differences, impedance, and power factor in AC circuits.</a:t>
            </a:r>
          </a:p>
          <a:p/>
          <a:p>
            <a:r>
              <a:t>7. **Optics and Imaging**: Trigonometry is essential in optics for understanding light refraction, reflection, and imaging. Engineers use trigonometric principles to design lenses, mirrors, and optical systems for various applications like cameras, telescopes, and microscopes.</a:t>
            </a:r>
          </a:p>
          <a:p/>
          <a:p>
            <a:r>
              <a:t>8. **Mechanical Engineering**: Trigonometry plays a crucial role in mechanical engineering for analyzing forces, torques, and motion in machines and structures. Engineers use trigonometric equations to design mechanisms, calculate gear ratios, and analyze stress distribution in materials.</a:t>
            </a:r>
          </a:p>
          <a:p/>
          <a:p>
            <a:r>
              <a:t>In conclusion, trigonometry is a fundamental mathematical tool in physics and engineering, enabling professionals to model physical phenomena, solve complex problems, and design innovative technologies. Its applications span across various disciplines, making it indispensable for understanding the natural world and creating sophisticated engineering solutions.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Architecture and Design</a:t>
            </a:r>
          </a:p>
        </p:txBody>
      </p:sp>
      <p:sp>
        <p:nvSpPr>
          <p:cNvPr id="3" name="Content Placeholder 2"/>
          <p:cNvSpPr>
            <a:spLocks noGrp="1"/>
          </p:cNvSpPr>
          <p:nvPr>
            <p:ph idx="1"/>
          </p:nvPr>
        </p:nvSpPr>
        <p:spPr/>
        <p:txBody>
          <a:bodyPr/>
          <a:lstStyle/>
          <a:p>
            <a:r>
              <a:t>Trigonometry plays a crucial role in architecture and design by providing architects and designers with the necessary tools to create structures that are not only aesthetically pleasing but also structurally sound. Here are some key ways in which trigonometry is used in architecture and design:</a:t>
            </a:r>
          </a:p>
          <a:p/>
          <a:p>
            <a:r>
              <a:t>1. **Measurement and Calculation**: In architecture, trigonometry is used to calculate and measure various components of a structure such as angles, distances, and heights. Architects use trigonometric functions such as sine, cosine, and tangent to calculate the dimensions and proportions of a building accurately.</a:t>
            </a:r>
          </a:p>
          <a:p/>
          <a:p>
            <a:r>
              <a:t>2. **Roof Design**: Trigonometry is essential in designing the roofs of buildings. The pitch, slope, and overhang of a roof are determined using trigonometric principles. Architects use trigonometry to calculate the angles at which the different components of the roof intersect to ensure proper drainage and structural integrity.</a:t>
            </a:r>
          </a:p>
          <a:p/>
          <a:p>
            <a:r>
              <a:t>3. **Staircases**: Trigonometry is used in designing staircases by calculating the rise and run of each step, as well as the overall dimensions and angles of the staircase. By applying trigonometric functions, architects can create staircases that are comfortable, safe, and visually appealing.</a:t>
            </a:r>
          </a:p>
          <a:p/>
          <a:p>
            <a:r>
              <a:t>4. **Geometric Shapes**: Trigonometry helps architects and designers work with various geometric shapes such as triangles, circles, and polygons. By understanding trigonometric ratios and properties, designers can create complex geometric patterns and forms that enhance the visual appeal of a structure.</a:t>
            </a:r>
          </a:p>
          <a:p/>
          <a:p>
            <a:r>
              <a:t>5. **Structural Stability**: Trigonometry is crucial in ensuring the structural stability of buildings. Architects use trigonometric concepts to analyze and optimize the load-bearing capacities of walls, columns, beams, and other structural elements. By calculating forces, stresses, and angles, architects can design buildings that can withstand various loads and environmental conditions.</a:t>
            </a:r>
          </a:p>
          <a:p/>
          <a:p>
            <a:r>
              <a:t>6. **Facade Design**: Trigonometry plays a role in designing the facade of a building by helping architects calculate the angles, proportions, and dimensions of windows, doors, and other architectural features. By using trigonometric principles, architects can create facades that are visually dynamic and harmonious with the overall design of the building.</a:t>
            </a:r>
          </a:p>
          <a:p/>
          <a:p>
            <a:r>
              <a:t>In conclusion, trigonometry is a fundamental tool in architecture and design that enables architects and designers to create visually appealing and structurally sound buildings. By applying trigonometric principles to various aspects of design, architects can optimize the functionality, aesthetics, and integrity of their architectural creations.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Navigation and Surveying</a:t>
            </a:r>
          </a:p>
        </p:txBody>
      </p:sp>
      <p:sp>
        <p:nvSpPr>
          <p:cNvPr id="3" name="Content Placeholder 2"/>
          <p:cNvSpPr>
            <a:spLocks noGrp="1"/>
          </p:cNvSpPr>
          <p:nvPr>
            <p:ph idx="1"/>
          </p:nvPr>
        </p:nvSpPr>
        <p:spPr/>
        <p:txBody>
          <a:bodyPr/>
          <a:lstStyle/>
          <a:p>
            <a:r>
              <a:t>Trigonometry plays a fundamental role in navigation and surveying by providing essential tools for measuring and calculating distances, angles, and positions on the Earth's surface. In both navigation and surveying, trigonometric principles are used to determine the location of points, map out territories, and navigate across oceans and land. Here is a detailed explanation of how trigonometry is applied in navigation and surveying:</a:t>
            </a:r>
          </a:p>
          <a:p/>
          <a:p>
            <a:r>
              <a:t>1. **Navigation**:</a:t>
            </a:r>
          </a:p>
          <a:p>
            <a:r>
              <a:t>   - **Celestial Navigation**: Trigonometry is extensively used in celestial navigation, the art of determining the position of a ship or aircraft by observing celestial bodies such as the Sun, Moon, stars, and planets. Sailors and pilots use trigonometric functions to calculate their latitude and longitude coordinates based on observations of celestial bodies.</a:t>
            </a:r>
          </a:p>
          <a:p>
            <a:r>
              <a:t>  </a:t>
            </a:r>
          </a:p>
          <a:p>
            <a:r>
              <a:t>   - **Dead Reckoning**: Trigonometry is used in dead reckoning, a navigation technique that involves calculating current position based on a known starting position and the course and speed of travel. Trigonometric functions help in estimating distances, angles, and positions relative to the starting point.</a:t>
            </a:r>
          </a:p>
          <a:p/>
          <a:p>
            <a:r>
              <a:t>   - **GPS Navigation**: Global Positioning System (GPS) devices rely on trigonometric principles to determine precise locations on the Earth's surface. GPS receivers use signals from multiple satellites to triangulate the receiver's position accurately, where trigonometry is used to calculate distances and angles between the receiver and the satellites.</a:t>
            </a:r>
          </a:p>
          <a:p/>
          <a:p>
            <a:r>
              <a:t>2. **Surveying**:</a:t>
            </a:r>
          </a:p>
          <a:p>
            <a:r>
              <a:t>   - **Distance and Angle Measurement**: Trigonometry is used in surveying to measure distances and angles between points on the Earth's surface. Surveyors use the principles of trigonometry to calculate horizontal and vertical distances, elevation changes, and angles of inclination and declination.</a:t>
            </a:r>
          </a:p>
          <a:p/>
          <a:p>
            <a:r>
              <a:t>   - **Triangulation**: Triangulation is a surveying technique that involves measuring distances and angles to determine the positions of points relative to a known baseline. Trigonometry is essential for conducting triangulation surveys to create accurate maps, establish boundaries, and locate features on the ground.</a:t>
            </a:r>
          </a:p>
          <a:p/>
          <a:p>
            <a:r>
              <a:t>   - **Topographic Mapping**: Trigonometry is crucial in creating topographic maps that represent the three-dimensional features of a landscape. Surveyors use trigonometric functions to calculate slopes, contours, and elevations, which are essential for urban planning, construction projects, and land development.</a:t>
            </a:r>
          </a:p>
          <a:p/>
          <a:p>
            <a:r>
              <a:t>In summary, trigonometry is a vital tool in navigation and surveying, enabling professionals to accurately determine positions, distances, angles, and elevations on the Earth's surface. By applying trigonometric principles, navigators and surveyors can navigate safely, create detailed maps, and make informed decisions in various fields such as transportation, construction, and environmental management.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Advanced Topics in Trigonometry</a:t>
            </a:r>
          </a:p>
        </p:txBody>
      </p:sp>
      <p:sp>
        <p:nvSpPr>
          <p:cNvPr id="3" name="Content Placeholder 2"/>
          <p:cNvSpPr>
            <a:spLocks noGrp="1"/>
          </p:cNvSpPr>
          <p:nvPr>
            <p:ph idx="1"/>
          </p:nvPr>
        </p:nvSpPr>
        <p:spPr/>
        <p:txBody>
          <a:bodyPr/>
          <a:lstStyle/>
          <a:p>
            <a:r>
              <a:t>VIII. Advanced Topics in Trigonometry covers various complex concepts and applications of trigonometry beyond the basic principles taught in earlier levels. Some of the key topics included in this advanced level are:</a:t>
            </a:r>
          </a:p>
          <a:p/>
          <a:p>
            <a:r>
              <a:t>1. Trigonometric Identities: Students learn how to manipulate trigonometric functions using identities such as Pythagorean identities, sum and difference identities, double-angle identities, half-angle identities, and product-to-sum identities. These identities are important for simplifying expressions and solving trigonometric equations.</a:t>
            </a:r>
          </a:p>
          <a:p/>
          <a:p>
            <a:r>
              <a:t>2. Trigonometric Equations: Advanced trigonometry involves solving more complex trigonometric equations that may require the use of trigonometric identities, manipulation techniques, and the unit circle. Students learn how to find all solutions within a specified range and how to check their solutions for accuracy.</a:t>
            </a:r>
          </a:p>
          <a:p/>
          <a:p>
            <a:r>
              <a:t>3. Advanced Graphing Techniques: Students explore the graphs of trigonometric functions beyond the basic sine and cosine functions, such as tangent, cotangent, secant, and cosecant functions. They also learn about transformations, amplitudes, periods, and phase shifts of trigonometric graphs.</a:t>
            </a:r>
          </a:p>
          <a:p/>
          <a:p>
            <a:r>
              <a:t>4. Inverse Trigonometric Functions: This topic covers the concepts of inverse trigonometric functions such as arcsine, arccosine, arctangent, arccotangent, arcsecant, and arccosecant. Students learn how to find the principal values of inverse trigonometric functions and understand their relationships with the original trigonometric functions.</a:t>
            </a:r>
          </a:p>
          <a:p/>
          <a:p>
            <a:r>
              <a:t>5. Trigonometric Applications: Advanced trigonometry is applied in various real-life scenarios such as physics, engineering, astronomy, and more. Students learn how to solve problems involving trigonometric functions in contexts like harmonic motion, waves, vectors, and polar coordinates.</a:t>
            </a:r>
          </a:p>
          <a:p/>
          <a:p>
            <a:r>
              <a:t>6. Trigonometric Series: Students are introduced to the concept of trigonometric series, including Fourier series, which represent periodic functions as infinite sums of sines and cosines. They learn how to determine the coefficients of trigonometric series and apply them in approximating other functions.</a:t>
            </a:r>
          </a:p>
          <a:p/>
          <a:p>
            <a:r>
              <a:t>Overall, VIII. Advanced Topics in Trigonometry builds upon the foundational knowledge of trigonometry and explores more intricate concepts that deepen students' understanding of the subject and its wide range of applications in mathematics and beyond.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Limits</a:t>
            </a:r>
          </a:p>
        </p:txBody>
      </p:sp>
      <p:sp>
        <p:nvSpPr>
          <p:cNvPr id="3" name="Content Placeholder 2"/>
          <p:cNvSpPr>
            <a:spLocks noGrp="1"/>
          </p:cNvSpPr>
          <p:nvPr>
            <p:ph idx="1"/>
          </p:nvPr>
        </p:nvSpPr>
        <p:spPr/>
        <p:txBody>
          <a:bodyPr/>
          <a:lstStyle/>
          <a:p>
            <a:r>
              <a:t>Trigonometric limits involve finding the value that a trigonometric function approaches as the independent variable approaches a certain value. These limits are calculated based on the properties of trigonometric functions and can be used to analyze the behavior of these functions as they approach specific points.</a:t>
            </a:r>
          </a:p>
          <a:p/>
          <a:p>
            <a:r>
              <a:t>Here are some key concepts related to trigonometric limits:</a:t>
            </a:r>
          </a:p>
          <a:p/>
          <a:p>
            <a:r>
              <a:t>1. **Sine and Cosine Limits**:</a:t>
            </a:r>
          </a:p>
          <a:p>
            <a:r>
              <a:t>   - The limit of sin(x) as x approaches zero is 0.</a:t>
            </a:r>
          </a:p>
          <a:p>
            <a:r>
              <a:t>   - The limit of cos(x) as x approaches zero is 1.</a:t>
            </a:r>
          </a:p>
          <a:p/>
          <a:p>
            <a:r>
              <a:t>2. **Tangent Limits**:</a:t>
            </a:r>
          </a:p>
          <a:p>
            <a:r>
              <a:t>   - The limit of tan(x) as x approaches π/2 is ∞.</a:t>
            </a:r>
          </a:p>
          <a:p>
            <a:r>
              <a:t>   - The limit of tan(x) as x approaches -π/2 is -∞.</a:t>
            </a:r>
          </a:p>
          <a:p/>
          <a:p>
            <a:r>
              <a:t>3. **Secant and Cosecant Limits**:</a:t>
            </a:r>
          </a:p>
          <a:p>
            <a:r>
              <a:t>   - The limit of sec(x) as x approaches 0 or π is ∞.</a:t>
            </a:r>
          </a:p>
          <a:p>
            <a:r>
              <a:t>   - The limit of csc(x) as x approaches 0 is ∞ or -∞.</a:t>
            </a:r>
          </a:p>
          <a:p/>
          <a:p>
            <a:r>
              <a:t>4. **Using Trigonometric Identities**:</a:t>
            </a:r>
          </a:p>
          <a:p>
            <a:r>
              <a:t>   - Trigonometric identities such as sin²(x) + cos²(x) = 1 and 1 + tan²(x) = sec²(x) can be used to simplify trigonometric expressions and evaluate limits.</a:t>
            </a:r>
          </a:p>
          <a:p/>
          <a:p>
            <a:r>
              <a:t>5. **L'Hôpital's Rule**:</a:t>
            </a:r>
          </a:p>
          <a:p>
            <a:r>
              <a:t>   - In certain cases, trigonometric limits can be evaluated using L'Hôpital's Rule, which states that the limit of a quotient of two functions can be found by taking the derivative of the numerator and the denominator separately.</a:t>
            </a:r>
          </a:p>
          <a:p/>
          <a:p>
            <a:r>
              <a:t>6. **Periodicity of Trigonometric Functions**:</a:t>
            </a:r>
          </a:p>
          <a:p>
            <a:r>
              <a:t>   - Trigonometric functions are periodic, meaning their values repeat at regular intervals. This periodicity can be used to evaluate limits by considering the behavior of the function over one period.</a:t>
            </a:r>
          </a:p>
          <a:p/>
          <a:p>
            <a:r>
              <a:t>7. **Approaching Special Angles**:</a:t>
            </a:r>
          </a:p>
          <a:p>
            <a:r>
              <a:t>   - Trigonometric limits can involve approaching special angles such as π/2, 0, π, etc. Understanding the behavior of trigonometric functions at these angles is crucial in evaluating limits accurately.</a:t>
            </a:r>
          </a:p>
          <a:p/>
          <a:p>
            <a:r>
              <a:t>Overall, trigonometric limits involve applying these concepts to determine the behavior of trigonometric functions as they approach specific values or angles. Understanding these principles can help in solving calculus problems involving trigonometric functions and limits effectively.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encompasses the study of the properties and functions of trigonometric ratios such as sine, cosine, and tangent, as well as their applications in various fields including physics, engineering, astronomy, and architecture.</a:t>
            </a:r>
          </a:p>
          <a:p/>
          <a:p>
            <a:r>
              <a:t>In trigonometry, angles are typically measured in degrees or radians, and the trigonometric ratios relate the angles to the sides of a right-angled triangle. The three main trigonometric ratios are sine (sin), cosine (cos), and tangent (tan), which are defined in relation to the sides of a right triangle as follows:</a:t>
            </a:r>
          </a:p>
          <a:p/>
          <a:p>
            <a:r>
              <a:t>- Sine (sin): the ratio of the length of the side opposite an acute angle to the length of the hypotenuse.</a:t>
            </a:r>
          </a:p>
          <a:p>
            <a:r>
              <a:t>- Cosine (cos): the ratio of the length of the adjacent side to the length of the hypotenuse.</a:t>
            </a:r>
          </a:p>
          <a:p>
            <a:r>
              <a:t>- Tangent (tan): the ratio of the length of the side opposite an acute angle to the length of the adjacent side.</a:t>
            </a:r>
          </a:p>
          <a:p/>
          <a:p>
            <a:r>
              <a:t>These trigonometric ratios can be used to solve for unknown sides and angles of a triangle, as well as to analyze various periodic phenomena such as sound waves, electromagnetic waves, and oscillating systems.</a:t>
            </a:r>
          </a:p>
          <a:p/>
          <a:p>
            <a:r>
              <a:t>Trigonometry also involves the study of trigonometric functions, which are mathematical functions that relate angles to real numbers. Examples of trigonometric functions include sine function (sin), cosine function (cos), tangent function (tan), cotangent function (cot), secant function (sec), and cosecant function (csc).</a:t>
            </a:r>
          </a:p>
          <a:p/>
          <a:p>
            <a:r>
              <a:t>Overall, trigonometry plays a crucial role in various scientific and technological fields, providing tools for calculating distances, heights, angles, and other geometric quantities in both theoretical and practical applications. It is an essential concept for understanding spatial relationships and periodic phenomena in the physical world.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Series</a:t>
            </a:r>
          </a:p>
        </p:txBody>
      </p:sp>
      <p:sp>
        <p:nvSpPr>
          <p:cNvPr id="3" name="Content Placeholder 2"/>
          <p:cNvSpPr>
            <a:spLocks noGrp="1"/>
          </p:cNvSpPr>
          <p:nvPr>
            <p:ph idx="1"/>
          </p:nvPr>
        </p:nvSpPr>
        <p:spPr/>
        <p:txBody>
          <a:bodyPr/>
          <a:lstStyle/>
          <a:p>
            <a:r>
              <a:t>A trigonometric series is a mathematical series composed of terms that are trigonometric functions, typically sines and cosines. These series play a crucial role in mathematics, especially in the field of Fourier analysis.</a:t>
            </a:r>
          </a:p>
          <a:p/>
          <a:p>
            <a:r>
              <a:t>The general form of a trigonometric series is given by:</a:t>
            </a:r>
          </a:p>
          <a:p/>
          <a:p>
            <a:r>
              <a:t>\[ f(x) = \frac{a_0}{2} + \sum_{n=1}^{\infty} [a_n \cos(nx) + b_n \sin(nx)] \]</a:t>
            </a:r>
          </a:p>
          <a:p/>
          <a:p>
            <a:r>
              <a:t>Where \( f(x)  \) is the function, \( a_0, a_n \) and \( b_n \) are coefficients that determine the amplitude of the trigonometric functions, and \( n \) is the order of the term in the series.</a:t>
            </a:r>
          </a:p>
          <a:p/>
          <a:p>
            <a:r>
              <a:t>Trigonometric series are often used to represent periodic functions. By expressing a function in terms of a trigonometric series, it becomes possible to study its properties, transform it, or approximate it through Fourier analysis. The coefficients \( a_n \) and \( b_n \) can be calculated using Fourier series formulas.</a:t>
            </a:r>
          </a:p>
          <a:p/>
          <a:p>
            <a:r>
              <a:t>One of the fundamental results related to trigonometric series is the Dirichlet conditions. These conditions provide criteria for a function to be represented by its Fourier series. The Dirichlet conditions require the function to be periodic, single-valued, have a finite number of extrema in any finite interval, and have a finite number of discontinuities in one period.</a:t>
            </a:r>
          </a:p>
          <a:p/>
          <a:p>
            <a:r>
              <a:t>Trigonometric series have applications in various fields such as signal processing, electrical engineering, physics, and many others. They provide a powerful tool to analyze and manipulate functions that exhibit periodic behavior.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Polar Coordinates and Trigonometry</a:t>
            </a:r>
          </a:p>
        </p:txBody>
      </p:sp>
      <p:sp>
        <p:nvSpPr>
          <p:cNvPr id="3" name="Content Placeholder 2"/>
          <p:cNvSpPr>
            <a:spLocks noGrp="1"/>
          </p:cNvSpPr>
          <p:nvPr>
            <p:ph idx="1"/>
          </p:nvPr>
        </p:nvSpPr>
        <p:spPr/>
        <p:txBody>
          <a:bodyPr/>
          <a:lstStyle/>
          <a:p>
            <a:r>
              <a:t>Polar coordinates are a way of specifying a point in a plane using a distance from a fixed point (called the pole) and an angle from a fixed direction (usually the positive x-axis). Polar coordinates are usually denoted as (r, θ), where "r" is the distance from the pole to the point, and "θ" is the angle measured counterclockwise from the positive x-axis to the line segment connecting the pole and the point.</a:t>
            </a:r>
          </a:p>
          <a:p/>
          <a:p>
            <a:r>
              <a:t>Trigonometry is a branch of mathematics that deals with the relationships between the sides and angles of triangles. Trigonometric functions such as sine, cosine, and tangent are fundamental in describing these relationships. In the context of polar coordinates, trigonometry plays a crucial role in converting between polar coordinates and Cartesian coordinates.</a:t>
            </a:r>
          </a:p>
          <a:p/>
          <a:p>
            <a:r>
              <a:t>In polar coordinates, the conversion between Cartesian coordinates (x, y) and polar coordinates (r, θ) is given by the following formulas:</a:t>
            </a:r>
          </a:p>
          <a:p>
            <a:r>
              <a:t>- r = √(x^2 + y^2), which gives the distance from the origin to the point.</a:t>
            </a:r>
          </a:p>
          <a:p>
            <a:r>
              <a:t>- θ = arctan(y / x), which gives the angle formed by the line segment connecting the origin and the point with respect to the positive x-axis.</a:t>
            </a:r>
          </a:p>
          <a:p/>
          <a:p>
            <a:r>
              <a:t>Trigonometric functions are particularly useful in analyzing polar equations and graphs. For example:</a:t>
            </a:r>
          </a:p>
          <a:p>
            <a:r>
              <a:t>- The equation r = a + b cos(θ) represents a circle with radius "a" that rolls around another circle with radius "b".</a:t>
            </a:r>
          </a:p>
          <a:p>
            <a:r>
              <a:t>- The equation r = cos(nθ) represents a curve with n petals if n is odd, or 2n petals if n is even.</a:t>
            </a:r>
          </a:p>
          <a:p/>
          <a:p>
            <a:r>
              <a:t>In summary, polar coordinates and trigonometry are essential tools in mathematics, especially when dealing with problems involving circular or periodic phenomena. Understanding how to work with polar coordinates and applying trigonometric concepts in this context can help in visualizing, analyzing, and solving various mathematical and scientific problems.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Complex Numbers and Trigonometry</a:t>
            </a:r>
          </a:p>
        </p:txBody>
      </p:sp>
      <p:sp>
        <p:nvSpPr>
          <p:cNvPr id="3" name="Content Placeholder 2"/>
          <p:cNvSpPr>
            <a:spLocks noGrp="1"/>
          </p:cNvSpPr>
          <p:nvPr>
            <p:ph idx="1"/>
          </p:nvPr>
        </p:nvSpPr>
        <p:spPr/>
        <p:txBody>
          <a:bodyPr/>
          <a:lstStyle/>
          <a:p>
            <a:r>
              <a:t>Complex numbers and trigonometry are two interconnected mathematical concepts that play a crucial role in various branches of mathematics, science, engineering, and many other fields. Let's delve deeper into each of these topics:</a:t>
            </a:r>
          </a:p>
          <a:p/>
          <a:p>
            <a:r>
              <a:t>1. Complex Numbers:</a:t>
            </a:r>
          </a:p>
          <a:p>
            <a:r>
              <a:t>Complex numbers are numbers that extend the idea of real numbers by introducing the imaginary unit denoted by "i," where i^2 = -1. A complex number can be expressed in the form a + bi, where "a" is the real part and "bi" is the imaginary part of the number.</a:t>
            </a:r>
          </a:p>
          <a:p/>
          <a:p>
            <a:r>
              <a:t>Properties of complex numbers:</a:t>
            </a:r>
          </a:p>
          <a:p>
            <a:r>
              <a:t>- Addition and subtraction of complex numbers follow the same rules as real numbers, where the real parts are added separately from the imaginary parts.</a:t>
            </a:r>
          </a:p>
          <a:p>
            <a:r>
              <a:t>- Multiplication of complex numbers involves expanding the terms and using the property i^2 = -1 to simplify the expression.</a:t>
            </a:r>
          </a:p>
          <a:p>
            <a:r>
              <a:t>- Division of complex numbers requires multiplying the numerator and denominator by the conjugate of the denominator to eliminate the imaginary part from the denominator.</a:t>
            </a:r>
          </a:p>
          <a:p>
            <a:r>
              <a:t>- The complex conjugate of a complex number a + bi is given by a - bi. It reflects the complex number across the real axis on the complex plane.</a:t>
            </a:r>
          </a:p>
          <a:p/>
          <a:p>
            <a:r>
              <a:t>Applications of complex numbers:</a:t>
            </a:r>
          </a:p>
          <a:p>
            <a:r>
              <a:t>- Electric circuit analysis, where complex numbers facilitate the analysis of AC circuits.</a:t>
            </a:r>
          </a:p>
          <a:p>
            <a:r>
              <a:t>- Signal processing, where Fourier analysis uses complex numbers to represent signals in the frequency domain.</a:t>
            </a:r>
          </a:p>
          <a:p>
            <a:r>
              <a:t>- Fluid dynamics, quantum mechanics, and many other fields leverage complex numbers to solve mathematical problems efficiently.</a:t>
            </a:r>
          </a:p>
          <a:p/>
          <a:p>
            <a:r>
              <a:t>2. Trigonometry:</a:t>
            </a:r>
          </a:p>
          <a:p>
            <a:r>
              <a:t>Trigonometry is the branch of mathematics that deals with the study of angles and triangles, focusing on the relationships between the sides and angles of triangles. The three primary trigonometric functions are sine, cosine, and tangent, which are defined based on the ratios of sides in a right triangle.</a:t>
            </a:r>
          </a:p>
          <a:p/>
          <a:p>
            <a:r>
              <a:t>Key concepts in trigonometry:</a:t>
            </a:r>
          </a:p>
          <a:p>
            <a:r>
              <a:t>- Sine (sin θ) = Opposite / Hypotenuse</a:t>
            </a:r>
          </a:p>
          <a:p>
            <a:r>
              <a:t>- Cosine (cos θ) = Adjacent / Hypotenuse</a:t>
            </a:r>
          </a:p>
          <a:p>
            <a:r>
              <a:t>- Tangent (tan θ) = Opposite / Adjacent</a:t>
            </a:r>
          </a:p>
          <a:p>
            <a:r>
              <a:t>- Pythagorean identities relate the trigonometric functions with the sides of a right triangle using the Pythagorean theorem.</a:t>
            </a:r>
          </a:p>
          <a:p/>
          <a:p>
            <a:r>
              <a:t>Applications of trigonometry:</a:t>
            </a:r>
          </a:p>
          <a:p>
            <a:r>
              <a:t>- Navigation and astronomy rely on trigonometric calculations to determine positions, distances, and angles in the sky.</a:t>
            </a:r>
          </a:p>
          <a:p>
            <a:r>
              <a:t>- Engineering fields such as architecture, construction, and mechanics use trigonometry to design structures, analyze forces, and solve practical problems.</a:t>
            </a:r>
          </a:p>
          <a:p>
            <a:r>
              <a:t>- Physics and calculus involve applications of trigonometric functions to study periodic motion, waves, and oscillations.</a:t>
            </a:r>
          </a:p>
          <a:p/>
          <a:p>
            <a:r>
              <a:t>Connection between complex numbers and trigonometry:</a:t>
            </a:r>
          </a:p>
          <a:p>
            <a:r>
              <a:t>Euler's formula combines complex numbers and trigonometry, stating e^(iθ) = cos(θ) + i sin(θ). This formula links the exponential function, cosine, and sine functions with the imaginary unit, providing an elegant way to represent complex numbers in the polar form. The polar form of a complex number allows us to visualize it as a magnitude (modulus) and an angle in the complex plane, known as the Argand diagram.</a:t>
            </a:r>
          </a:p>
          <a:p/>
          <a:p>
            <a:r>
              <a:t>In conclusion, complex numbers and trigonometry are essential mathematical concepts with diverse applications. Understanding the relationship between these two topics can lead to powerful mathematical insights and tools for solving a wide range of problems in various disciplines.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Practical Tips and Tricks in Trigonometry</a:t>
            </a:r>
          </a:p>
        </p:txBody>
      </p:sp>
      <p:sp>
        <p:nvSpPr>
          <p:cNvPr id="3" name="Content Placeholder 2"/>
          <p:cNvSpPr>
            <a:spLocks noGrp="1"/>
          </p:cNvSpPr>
          <p:nvPr>
            <p:ph idx="1"/>
          </p:nvPr>
        </p:nvSpPr>
        <p:spPr/>
        <p:txBody>
          <a:bodyPr/>
          <a:lstStyle/>
          <a:p>
            <a:r>
              <a:t>In trigonometry, practical tips and tricks can help students better understand and solve problems involving angles and sides of triangles. Here are some practical tips and tricks in trigonometry:</a:t>
            </a:r>
          </a:p>
          <a:p/>
          <a:p>
            <a:r>
              <a:t>1. **Sine, Cosine, and Tangent Ratios**: Remember the basic trigonometric ratios - sine, cosine, and tangent. For a right-angled triangle, sin(θ) = opposite/hypotenuse, cos(θ) = adjacent/hypotenuse, and tan(θ) = opposite/adjacent.</a:t>
            </a:r>
          </a:p>
          <a:p/>
          <a:p>
            <a:r>
              <a:t>2. **SOH-CAH-TOA**: This acronym can help you remember the three trigonometric ratios. SOH stands for Sine = Opposite/Hypotenuse, CAH stands for Cosine = Adjacent/Hypotenuse, and TOA stands for Tangent = Opposite/Adjacent.</a:t>
            </a:r>
          </a:p>
          <a:p/>
          <a:p>
            <a:r>
              <a:t>3. **Special Triangles**: Memorize the special right triangles - 30-60-90 and 45-45-90 triangles. Knowing the ratios of sides in these triangles can help you quickly solve trigonometric problems.</a:t>
            </a:r>
          </a:p>
          <a:p/>
          <a:p>
            <a:r>
              <a:t>4. **Reference Angles**: When dealing with angles greater than 90 degrees, find the reference angle (acute angle formed between the terminal side of the angle and the x-axis) to simplify calculations.</a:t>
            </a:r>
          </a:p>
          <a:p/>
          <a:p>
            <a:r>
              <a:t>5. **Unit Circle**: Understanding the unit circle can help in solving trigonometric equations and identifying the sine and cosine values for various angles.</a:t>
            </a:r>
          </a:p>
          <a:p/>
          <a:p>
            <a:r>
              <a:t>6. **Inverse Trigonometric Functions**: Learn the inverse trigonometric functions (sin^(-1), cos^(-1), tan^(-1)) to find angles when given trigonometric values.</a:t>
            </a:r>
          </a:p>
          <a:p/>
          <a:p>
            <a:r>
              <a:t>7. **Trigonometric Identities**: Understand and memorize basic trigonometric identities such as Pythagorean identities, reciprocal identities, quotient identities, and co-function identities.</a:t>
            </a:r>
          </a:p>
          <a:p/>
          <a:p>
            <a:r>
              <a:t>8. **Trigonometric Equations**: Practice solving trigonometric equations by applying the trigonometric identities and properties.</a:t>
            </a:r>
          </a:p>
          <a:p/>
          <a:p>
            <a:r>
              <a:t>9. **Applications**: Understand how trigonometry is applied in real-life situations such as calculating heights of buildings, distances between objects, and angles in navigation.</a:t>
            </a:r>
          </a:p>
          <a:p/>
          <a:p>
            <a:r>
              <a:t>10. **Practice**: Practice solving a variety of trigonometric problems to improve your understanding and proficiency in trigonometry.</a:t>
            </a:r>
          </a:p>
          <a:p/>
          <a:p>
            <a:r>
              <a:t>By applying these practical tips and tricks in trigonometry, students can enhance their problem-solving skills and grasp the fundamental concepts of trigonometry more effectively.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Memorization Techniques</a:t>
            </a:r>
          </a:p>
        </p:txBody>
      </p:sp>
      <p:sp>
        <p:nvSpPr>
          <p:cNvPr id="3" name="Content Placeholder 2"/>
          <p:cNvSpPr>
            <a:spLocks noGrp="1"/>
          </p:cNvSpPr>
          <p:nvPr>
            <p:ph idx="1"/>
          </p:nvPr>
        </p:nvSpPr>
        <p:spPr/>
        <p:txBody>
          <a:bodyPr/>
          <a:lstStyle/>
          <a:p>
            <a:r>
              <a:t>Memorization techniques are strategies and methods that can help individuals improve their ability to remember information. Below are some common memorization techniques that can be used:</a:t>
            </a:r>
          </a:p>
          <a:p/>
          <a:p>
            <a:r>
              <a:t>1. **Repetition**: One of the simplest and most effective memorization techniques is repetition. By repeatedly reviewing information, whether it be through reading, speaking, or writing it down, you can reinforce neural connections in your brain, making it easier to recall the information later.</a:t>
            </a:r>
          </a:p>
          <a:p/>
          <a:p>
            <a:r>
              <a:t>2. **Mnemonics**: Mnemonics are memory aids that help people remember information more easily. This can include acronyms (e.g., HOMES for the Great Lakes: Huron, Ontario, Michigan, Erie, Superior), visualization techniques, or creating rhymes or songs to remember specific information.</a:t>
            </a:r>
          </a:p>
          <a:p/>
          <a:p>
            <a:r>
              <a:t>3. **Chunking**: Chunking involves breaking down large amounts of information into smaller, more manageable chunks. By organizing information into groups or categories, it becomes easier to remember and recall.</a:t>
            </a:r>
          </a:p>
          <a:p/>
          <a:p>
            <a:r>
              <a:t>4. **Association**: Creating associations between new information and existing knowledge can help improve memory retention. This technique can be done through creating visual images, connecting new concepts to personal experiences, or linking new information to previously learned material.</a:t>
            </a:r>
          </a:p>
          <a:p/>
          <a:p>
            <a:r>
              <a:t>5. **Spacing and Timing**: Spacing out study sessions and reviewing information over a period of time rather than cramming all at once can enhance long-term retention. This technique, known as spaced repetition, takes advantage of the spacing effect, which suggests that information is better retained when learned over spaced intervals.</a:t>
            </a:r>
          </a:p>
          <a:p/>
          <a:p>
            <a:r>
              <a:t>6. **Mind Mapping**: Mind mapping is a visual technique that involves creating diagrams to represent information hierarchically and in a visually structured format. This method can help improve organization and understanding of complex concepts, leading to better retention.</a:t>
            </a:r>
          </a:p>
          <a:p/>
          <a:p>
            <a:r>
              <a:t>7. **Active Learning**: Engaging in activities that require active participation, such as teaching the material to someone else, self-testing, or applying the information in practical ways, can enhance memory recall and overall understanding.</a:t>
            </a:r>
          </a:p>
          <a:p/>
          <a:p>
            <a:r>
              <a:t>8. **Memory Palaces**: The method of loci, also known as memory palaces, is a technique that involves associating pieces of information with specific locations in a familiar place, such as your home. By mentally walking through these locations and recalling the associated information, you can improve memory recall.</a:t>
            </a:r>
          </a:p>
          <a:p/>
          <a:p>
            <a:r>
              <a:t>9. **Visualization**: Creating vivid mental images of the information you want to remember can enhance memory retention. Visualizing concepts, processes, or details can make the information more memorable and easier to recall later.</a:t>
            </a:r>
          </a:p>
          <a:p/>
          <a:p>
            <a:r>
              <a:t>By utilizing these memorization techniques and determining which ones work best for individual learning styles, individuals can improve their ability to retain and recall information more effectively. Practice and consistency are key to mastering these techniques and enhancing memory performance.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Formulas and Shortcuts</a:t>
            </a:r>
          </a:p>
        </p:txBody>
      </p:sp>
      <p:sp>
        <p:nvSpPr>
          <p:cNvPr id="3" name="Content Placeholder 2"/>
          <p:cNvSpPr>
            <a:spLocks noGrp="1"/>
          </p:cNvSpPr>
          <p:nvPr>
            <p:ph idx="1"/>
          </p:nvPr>
        </p:nvSpPr>
        <p:spPr/>
        <p:txBody>
          <a:bodyPr/>
          <a:lstStyle/>
          <a:p>
            <a:r>
              <a:t>Trigonometric formulas and shortcuts play a significant role in solving trigonometry problems efficiently. Understanding these formulas can help simplify calculations and analysis related to angles and sides in triangles and other geometrical shapes. Here are some of the most commonly used trigonometric formulas and shortcuts:</a:t>
            </a:r>
          </a:p>
          <a:p/>
          <a:p>
            <a:r>
              <a:t>1. **Sine, Cosine, and Tangent Functions**:</a:t>
            </a:r>
          </a:p>
          <a:p>
            <a:r>
              <a:t>   - The sine function (sin) in a right-angled triangle is defined as the ratio of the length of the side opposite an acute angle to the length of the hypotenuse.</a:t>
            </a:r>
          </a:p>
          <a:p>
            <a:r>
              <a:t>     - sin(θ) = opposite/hypotenuse</a:t>
            </a:r>
          </a:p>
          <a:p>
            <a:r>
              <a:t>   - The cosine function (cos) is defined as the ratio of the length of the adjacent side to the length of the hypotenuse.</a:t>
            </a:r>
          </a:p>
          <a:p>
            <a:r>
              <a:t>     - cos(θ) = adjacent/hypotenuse</a:t>
            </a:r>
          </a:p>
          <a:p>
            <a:r>
              <a:t>   - The tangent function (tan) is defined as the ratio of the length of the side opposite an acute angle to the length of the adjacent side.</a:t>
            </a:r>
          </a:p>
          <a:p>
            <a:r>
              <a:t>     - tan(θ) = opposite/adjacent</a:t>
            </a:r>
          </a:p>
          <a:p/>
          <a:p>
            <a:r>
              <a:t>2. **Pythagorean Identities**:</a:t>
            </a:r>
          </a:p>
          <a:p>
            <a:r>
              <a:t>   - The Pythagorean identity relates the three basic trigonometric functions in terms of squares:</a:t>
            </a:r>
          </a:p>
          <a:p>
            <a:r>
              <a:t>     - sin²(θ) + cos²(θ) = 1</a:t>
            </a:r>
          </a:p>
          <a:p>
            <a:r>
              <a:t>     - 1 + tan²(θ) = sec²(θ)</a:t>
            </a:r>
          </a:p>
          <a:p>
            <a:r>
              <a:t>     - 1 + cot²(θ) = csc²(θ)</a:t>
            </a:r>
          </a:p>
          <a:p/>
          <a:p>
            <a:r>
              <a:t>3. **Sum and Difference Formulas**:</a:t>
            </a:r>
          </a:p>
          <a:p>
            <a:r>
              <a:t>   - These formulas express the trigonometric functions of the sum or difference of two angles:</a:t>
            </a:r>
          </a:p>
          <a:p>
            <a:r>
              <a:t>     - sin(A ± B) = sin(A)cos(B) ± cos(A)sin(B)</a:t>
            </a:r>
          </a:p>
          <a:p>
            <a:r>
              <a:t>     - cos(A ± B) = cos(A)cos(B) ∓ sin(A)sin(B)</a:t>
            </a:r>
          </a:p>
          <a:p>
            <a:r>
              <a:t>     - tan(A ± B) = (tan(A) ± tan(B)) / (1 ∓ tan(A)tan(B))</a:t>
            </a:r>
          </a:p>
          <a:p/>
          <a:p>
            <a:r>
              <a:t>4. **Double Angle Formulas**:</a:t>
            </a:r>
          </a:p>
          <a:p>
            <a:r>
              <a:t>   - These formulas relate the trigonometric functions of a double angle to the functions of the original angle:</a:t>
            </a:r>
          </a:p>
          <a:p>
            <a:r>
              <a:t>     - sin(2θ) = 2sin(θ)cos(θ)</a:t>
            </a:r>
          </a:p>
          <a:p>
            <a:r>
              <a:t>     - cos(2θ) = cos²(θ) - sin²(θ)</a:t>
            </a:r>
          </a:p>
          <a:p>
            <a:r>
              <a:t>     - tan(2θ) = 2tan(θ) / (1 - tan²(θ))</a:t>
            </a:r>
          </a:p>
          <a:p/>
          <a:p>
            <a:r>
              <a:t>5. **Half Angle Formulas**:</a:t>
            </a:r>
          </a:p>
          <a:p>
            <a:r>
              <a:t>   - These formulas relate the trigonometric functions of a half angle to the functions of the original angle:</a:t>
            </a:r>
          </a:p>
          <a:p>
            <a:r>
              <a:t>     - sin(θ/2) = ±√((1 - cos(θ)) / 2)</a:t>
            </a:r>
          </a:p>
          <a:p>
            <a:r>
              <a:t>     - cos(θ/2) = ±√((1 + cos(θ)) / 2)</a:t>
            </a:r>
          </a:p>
          <a:p>
            <a:r>
              <a:t>     - tan(θ/2) = ±√((1 - cos(θ)) / (1 + cos(θ)))</a:t>
            </a:r>
          </a:p>
          <a:p/>
          <a:p>
            <a:r>
              <a:t>These are just a few examples of the many trigonometric formulas and shortcuts that are commonly used in mathematics and science. By understanding and applying these formulas, one can simplify complex trigonometric expressions, solve equations involving trigonometric functions, and analyze geometric problems more effectively.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Common Trigonometric Mistakes and How to Avoid Them</a:t>
            </a:r>
          </a:p>
        </p:txBody>
      </p:sp>
      <p:sp>
        <p:nvSpPr>
          <p:cNvPr id="3" name="Content Placeholder 2"/>
          <p:cNvSpPr>
            <a:spLocks noGrp="1"/>
          </p:cNvSpPr>
          <p:nvPr>
            <p:ph idx="1"/>
          </p:nvPr>
        </p:nvSpPr>
        <p:spPr/>
        <p:txBody>
          <a:bodyPr/>
          <a:lstStyle/>
          <a:p>
            <a:r>
              <a:t>Trigonometry is a branch of mathematics that deals with the relationship between the angles and sides of triangles. As with any mathematical subject, students often make common mistakes when working with trigonometric functions. Here are some of the most common trigonometric mistakes and tips on how to avoid them:</a:t>
            </a:r>
          </a:p>
          <a:p/>
          <a:p>
            <a:r>
              <a:t>1. Misunderstanding trigonometric ratios: One of the most common mistakes is misunderstanding the basic trigonometric ratios - sine, cosine, and tangent. It is crucial to remember the definitions of these ratios: sine is opposite/hypotenuse, cosine is adjacent/hypotenuse, and tangent is opposite/adjacent.</a:t>
            </a:r>
          </a:p>
          <a:p/>
          <a:p>
            <a:r>
              <a:t>To avoid this mistake, practice identifying the sides of a right triangle relative to a given angle and applying the correct trigonometric ratio to find the unknown side or angle.</a:t>
            </a:r>
          </a:p>
          <a:p/>
          <a:p>
            <a:r>
              <a:t>2. Forgetting to use inverse trigonometric functions: Another common mistake is failing to use inverse trigonometric functions to find angles when working with trigonometric equations. Inverse trigonometric functions such as arcsine, arccosine, and arctangent are essential for solving equations involving trigonometric functions.</a:t>
            </a:r>
          </a:p>
          <a:p/>
          <a:p>
            <a:r>
              <a:t>To avoid this mistake, be sure to recognize when you need to use inverse trigonometric functions to find angles in trigonometric equations.</a:t>
            </a:r>
          </a:p>
          <a:p/>
          <a:p>
            <a:r>
              <a:t>3. Incorrectly applying trigonometric identities: Trigonometric identities are equations involving trigonometric functions that are true for all values of the variables. Students often make mistakes by incorrectly applying these identities or using the wrong identity in a given problem.</a:t>
            </a:r>
          </a:p>
          <a:p/>
          <a:p>
            <a:r>
              <a:t>To avoid this mistake, familiarize yourself with common trigonometric identities such as the Pythagorean identities and sum/difference identities, and practice applying them correctly in various trigonometric problems.</a:t>
            </a:r>
          </a:p>
          <a:p/>
          <a:p>
            <a:r>
              <a:t>4. Rounding errors: Rounding errors can occur when working with trigonometric functions, especially when dealing with decimal values or irrational numbers. These errors can lead to incorrect results in calculations involving trigonometric functions.</a:t>
            </a:r>
          </a:p>
          <a:p/>
          <a:p>
            <a:r>
              <a:t>To avoid rounding errors, maintain as many decimal places as necessary throughout the calculation and only round the final answer to the appropriate number of significant figures.</a:t>
            </a:r>
          </a:p>
          <a:p/>
          <a:p>
            <a:r>
              <a:t>5. Insufficient understanding of the unit circle: Understanding the unit circle is essential for working with trigonometric functions, particularly when dealing with angles in radians. Students often make mistakes by not knowing how to use the unit circle to evaluate trigonometric functions at various angles.</a:t>
            </a:r>
          </a:p>
          <a:p/>
          <a:p>
            <a:r>
              <a:t>To avoid this mistake, practice memorizing key values on the unit circle (such as the coordinates of points on the unit circle corresponding to common angles) and understanding how to relate angles in standard position to trigonometric functions.</a:t>
            </a:r>
          </a:p>
          <a:p/>
          <a:p>
            <a:r>
              <a:t>By being aware of these common trigonometric mistakes and following the tips on how to avoid them, students can enhance their understanding of trigonometry and improve their problem-solving skills in this mathematical subject. Regular practice, attention to detail, and a solid grasp of the fundamental concepts are key to mastering trigonometry and minimizing errors.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Conclusion</a:t>
            </a:r>
          </a:p>
        </p:txBody>
      </p:sp>
      <p:sp>
        <p:nvSpPr>
          <p:cNvPr id="3" name="Content Placeholder 2"/>
          <p:cNvSpPr>
            <a:spLocks noGrp="1"/>
          </p:cNvSpPr>
          <p:nvPr>
            <p:ph idx="1"/>
          </p:nvPr>
        </p:nvSpPr>
        <p:spPr/>
        <p:txBody>
          <a:bodyPr/>
          <a:lstStyle/>
          <a:p>
            <a:r>
              <a:t>I'm sorry, but it seems like the prompt is incomplete, and you mentioned "X. Conclusion." If you provide more context or specify the topic or subject you would like to discuss, I would be happy to provide a detailed explanation of the conclusion or any related information you are looking for. Please provide more information so I can assist you better.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Key Points</a:t>
            </a:r>
          </a:p>
        </p:txBody>
      </p:sp>
      <p:sp>
        <p:nvSpPr>
          <p:cNvPr id="3" name="Content Placeholder 2"/>
          <p:cNvSpPr>
            <a:spLocks noGrp="1"/>
          </p:cNvSpPr>
          <p:nvPr>
            <p:ph idx="1"/>
          </p:nvPr>
        </p:nvSpPr>
        <p:spPr/>
        <p:txBody>
          <a:bodyPr/>
          <a:lstStyle/>
          <a:p>
            <a:r>
              <a:t>When summarizing key points in detail, it is important to provide a concise yet comprehensive overview of the main ideas or arguments presented in a piece of content. Here are some guidelines on how to effectively summarize key points:</a:t>
            </a:r>
          </a:p>
          <a:p/>
          <a:p>
            <a:r>
              <a:t>1. Identify the main ideas: Start by identifying the main ideas or arguments in the content you are summarizing. Look for key points that are central to the message or purpose of the text.</a:t>
            </a:r>
          </a:p>
          <a:p/>
          <a:p>
            <a:r>
              <a:t>2. Paraphrase the key points: Once you have identified the main ideas, paraphrase them in your own words. This involves restating the key points using different wording while retaining the original meaning.</a:t>
            </a:r>
          </a:p>
          <a:p/>
          <a:p>
            <a:r>
              <a:t>3. Organize the key points: Organize the key points in a logical sequence or order that makes it easy for the reader to follow. You can use bullet points, headings, or subheadings to structure your summary.</a:t>
            </a:r>
          </a:p>
          <a:p/>
          <a:p>
            <a:r>
              <a:t>4. Provide supporting details: While summarizing, include relevant supporting details that help clarify or emphasize the key points. This can include examples, statistics, quotes, or other evidence from the original content.</a:t>
            </a:r>
          </a:p>
          <a:p/>
          <a:p>
            <a:r>
              <a:t>5. Be concise: Remember that a summary is meant to be concise and to the point. Avoid including unnecessary details or elaboration that detract from the main ideas.</a:t>
            </a:r>
          </a:p>
          <a:p/>
          <a:p>
            <a:r>
              <a:t>6. Use your own words: Ensure that you are using your own words to summarize the key points. Avoid copying verbatim from the original text, as this can be considered plagiarism.</a:t>
            </a:r>
          </a:p>
          <a:p/>
          <a:p>
            <a:r>
              <a:t>7. Check for accuracy: Before finalizing your summary, double-check that you have accurately captured the main ideas and key points of the content. Make sure your summary is a faithful representation of the original text.</a:t>
            </a:r>
          </a:p>
          <a:p/>
          <a:p>
            <a:r>
              <a:t>By following these guidelines, you can effectively summarize key points in detail and provide a clear and informative overview of the content you are summarizing.</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Trigonometry in Mathematics and Real-World Applications</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plays a crucial role in various fields of mathematics, science, engineering, and real-world applications due to its ability to model and solve a wide range of problems involving angles and distances. Here are some key points outlining the importance of trigonometry in mathematics and its real-world applications:</a:t>
            </a:r>
          </a:p>
          <a:p/>
          <a:p>
            <a:r>
              <a:t>1. **Geometry**: Trigonometry is essential in geometry, as it provides the foundation for defining and understanding the concepts of angles, triangles, circles, and other geometric shapes. It helps in calculating the unknown sides and angles of triangles using trigonometric ratios such as sine, cosine, and tangent.</a:t>
            </a:r>
          </a:p>
          <a:p/>
          <a:p>
            <a:r>
              <a:t>2. **Analytical Geometry**: Analytical geometry combines algebra and geometry to study geometric shapes using coordinate systems. Trigonometric functions are used to describe the position and properties of points, lines, and curves in the coordinate plane.</a:t>
            </a:r>
          </a:p>
          <a:p/>
          <a:p>
            <a:r>
              <a:t>3. **Physics**: Trigonometry is extensively used in physics to analyze various physical phenomena involving waves, light, sound, and motion. Concepts such as periodic motion, wave functions, and vectors can be described and analyzed using trigonometric functions.</a:t>
            </a:r>
          </a:p>
          <a:p/>
          <a:p>
            <a:r>
              <a:t>4. **Engineering**: Trigonometry plays a critical role in various branches of engineering, such as civil, mechanical, electrical, and aerospace engineering. Engineers use trigonometric principles to design structures, analyze forces, calculate distances, and solve problems related to angles and measurements.</a:t>
            </a:r>
          </a:p>
          <a:p/>
          <a:p>
            <a:r>
              <a:t>5. **Navigation**: Trigonometry is fundamental for navigation, both on land and at sea. Pilots, sailors, surveyors, and GPS systems utilize trigonometric concepts to determine positions, distances, and directions accurately.</a:t>
            </a:r>
          </a:p>
          <a:p/>
          <a:p>
            <a:r>
              <a:t>6. **Architecture**: Architects use trigonometry to design buildings, bridges, and other structures by calculating angles, heights, and dimensions. Trigonometric functions help in determining angles of elevation, ensuring stability and aesthetics in architectural designs.</a:t>
            </a:r>
          </a:p>
          <a:p/>
          <a:p>
            <a:r>
              <a:t>7. **Computer Graphics**: Trigonometry is essential for creating realistic computer graphics in video games, animation, and simulations. Algorithms based on trigonometric functions are used to render 3D objects, animate characters, and simulate natural phenomena like lighting and shadows.</a:t>
            </a:r>
          </a:p>
          <a:p/>
          <a:p>
            <a:r>
              <a:t>8. **Optics**: Trigonometry is applied in optics to understand the behavior of light rays, lenses, and mirrors. Concepts like reflection, refraction, and lens formulas involve trigonometric calculations to predict and manipulate light paths.</a:t>
            </a:r>
          </a:p>
          <a:p/>
          <a:p>
            <a:r>
              <a:t>9. **Statistics**: Trigonometry is used in statistics to analyze cyclical patterns, such as seasonal trends, economic cycles, and periodic data. Trigonometric functions help in modeling and predicting recurring patterns in various statistical analyses.</a:t>
            </a:r>
          </a:p>
          <a:p/>
          <a:p>
            <a:r>
              <a:t>In conclusion, trigonometry is a vital mathematical tool with diverse applications in mathematics and real-world scenarios. Its ability to model, analyze, and solve problems involving angles and distances makes it indispensable in fields ranging from science and engineering to navigation and architecture. Understanding trigonometry enhances our ability to address complex problems and comprehend the relationships between different phenomena in the world around 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Trigonometry</a:t>
            </a:r>
          </a:p>
        </p:txBody>
      </p:sp>
      <p:sp>
        <p:nvSpPr>
          <p:cNvPr id="3" name="Content Placeholder 2"/>
          <p:cNvSpPr>
            <a:spLocks noGrp="1"/>
          </p:cNvSpPr>
          <p:nvPr>
            <p:ph idx="1"/>
          </p:nvPr>
        </p:nvSpPr>
        <p:spPr/>
        <p:txBody>
          <a:bodyPr/>
          <a:lstStyle/>
          <a:p>
            <a:r>
              <a:t>Trigonometry is a branch of mathematics that deals with the study of the relationships between the angles and sides of triangles. It is a fundamental topic in mathematics with wide-ranging applications in various fields, making it an essential part of the curriculum in schools and colleges. Here are some key points highlighting the importance of trigonometry:</a:t>
            </a:r>
          </a:p>
          <a:p/>
          <a:p>
            <a:r>
              <a:t>1. Applications in Engineering and Physics: Trigonometry is extensively used in engineering and physics to solve problems related to forces, motion, sound, light, waves, electricity, and magnetism. Engineers use trigonometric functions to design bridges, buildings, and mechanical devices, while physicists rely on trigonometry to analyze the behavior of waves and particles.</a:t>
            </a:r>
          </a:p>
          <a:p/>
          <a:p>
            <a:r>
              <a:t>2. Navigation and Astronomy: Trigonometry plays a crucial role in navigation for finding the locations of ships and aircraft, determining distances, and calculating bearings. In astronomy, trigonometry is used to study celestial bodies, measure distances in space, and predict astronomical events such as eclipses and transits.</a:t>
            </a:r>
          </a:p>
          <a:p/>
          <a:p>
            <a:r>
              <a:t>3. Computer Graphics and Animation: Trigonometry is essential in computer graphics and animation for creating realistic and interactive visual effects. Algorithms based on trigonometry are used to generate images, simulate movement, and develop 3D models in video games, movies, and virtual reality environments.</a:t>
            </a:r>
          </a:p>
          <a:p/>
          <a:p>
            <a:r>
              <a:t>4. Surveying and GIS: Trigonometry is indispensable in surveying to measure distances, heights, and angles when mapping the earth's surface. Geographic Information Systems (GIS) also rely on trigonometric calculations to analyze spatial data, create maps, and solve location-based problems.</a:t>
            </a:r>
          </a:p>
          <a:p/>
          <a:p>
            <a:r>
              <a:t>5. Architecture and Construction: Trigonometry is used in architecture to design aesthetically pleasing structures, calculate dimensions, and ensure structural stability. Construction workers apply trigonometric principles to layout buildings, determine slopes, and set angles for cutting materials.</a:t>
            </a:r>
          </a:p>
          <a:p/>
          <a:p>
            <a:r>
              <a:t>6. Medical Imaging: In the field of medical imaging, trigonometry is used to interpret diagnostic images such as X-rays, CT scans, and MRIs. Physicians and radiologists rely on trigonometric functions to measure distances, angles, and volumes of organs and tissues for accurate diagnosis and treatment planning.</a:t>
            </a:r>
          </a:p>
          <a:p/>
          <a:p>
            <a:r>
              <a:t>7. Sound and Music: Trigonometry is applied in acoustics to study the properties of sound waves, analyze frequencies, and design musical instruments. Musicians and audio engineers use trigonometric concepts to tune instruments, mix soundtracks, and optimize acoustic environments for recording and live performances.</a:t>
            </a:r>
          </a:p>
          <a:p/>
          <a:p>
            <a:r>
              <a:t>Overall, trigonometry is a versatile and powerful tool that provides a systematic way to solve complex problems in various fields, making it an indispensable part of modern mathematics and its practical applications.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Resources for Further Learning</a:t>
            </a:r>
          </a:p>
        </p:txBody>
      </p:sp>
      <p:sp>
        <p:nvSpPr>
          <p:cNvPr id="3" name="Content Placeholder 2"/>
          <p:cNvSpPr>
            <a:spLocks noGrp="1"/>
          </p:cNvSpPr>
          <p:nvPr>
            <p:ph idx="1"/>
          </p:nvPr>
        </p:nvSpPr>
        <p:spPr/>
        <p:txBody>
          <a:bodyPr/>
          <a:lstStyle/>
          <a:p>
            <a:r>
              <a:t>Resources for further learning are materials or tools that individuals can use to continue their education or gain more knowledge on a particular subject or skill. These resources can come in various forms and formats, including books, online courses, workshops, webinars, podcasts, videos, articles, and more. The purpose of these resources is to provide individuals with opportunities to deepen their understanding, acquire new skills, and stay updated on the latest trends and developments in a specific field.</a:t>
            </a:r>
          </a:p>
          <a:p/>
          <a:p>
            <a:r>
              <a:t>There are several types of resources for further learning that individuals can explore:</a:t>
            </a:r>
          </a:p>
          <a:p/>
          <a:p>
            <a:r>
              <a:t>1. **Books**: Books provide in-depth knowledge on a particular subject and allow individuals to delve deeper into a topic. There are both physical books and e-books available on a wide range of subjects.</a:t>
            </a:r>
          </a:p>
          <a:p/>
          <a:p>
            <a:r>
              <a:t>2. **Online Courses**: Online courses offer a structured learning experience through video lectures, readings, quizzes, and assignments. Platforms like Coursera, Udemy, and Khan Academy offer a wide variety of courses on different subjects.</a:t>
            </a:r>
          </a:p>
          <a:p/>
          <a:p>
            <a:r>
              <a:t>3. **Workshops and Webinars**: Workshops and webinars provide interactive learning experiences with experts in a specific field. These sessions often allow for Q&amp;A sessions and discussions to deepen understanding.</a:t>
            </a:r>
          </a:p>
          <a:p/>
          <a:p>
            <a:r>
              <a:t>4. **Podcasts**: Podcasts are audio programs that cover a wide range of topics. They can be a great way to learn on the go and stay updated on industry trends.</a:t>
            </a:r>
          </a:p>
          <a:p/>
          <a:p>
            <a:r>
              <a:t>5. **Videos**: Platforms like YouTube offer a vast array of educational videos on various subjects, including tutorials, lectures, and documentaries.</a:t>
            </a:r>
          </a:p>
          <a:p/>
          <a:p>
            <a:r>
              <a:t>6. **Articles and Blogs**: Reading articles and blogs from reputable sources can help individuals stay informed about the latest research, trends, and best practices in a particular field.</a:t>
            </a:r>
          </a:p>
          <a:p/>
          <a:p>
            <a:r>
              <a:t>7. **Online Forums and Communities**: Engaging with online forums and communities related to a specific topic can provide individuals with the opportunity to connect with like-minded individuals, ask questions, and share knowledge.</a:t>
            </a:r>
          </a:p>
          <a:p/>
          <a:p>
            <a:r>
              <a:t>When exploring resources for further learning, it is essential to consider the credibility and reliability of the sources. It's also helpful to set learning goals and create a plan to make the most of the resources available. Continuous learning is key to personal and professional growth, and leveraging a variety of resources can help individuals stay curious, informed, and relevant in today's fast-paced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Brief History of Trigonometry</a:t>
            </a:r>
          </a:p>
        </p:txBody>
      </p:sp>
      <p:sp>
        <p:nvSpPr>
          <p:cNvPr id="3" name="Content Placeholder 2"/>
          <p:cNvSpPr>
            <a:spLocks noGrp="1"/>
          </p:cNvSpPr>
          <p:nvPr>
            <p:ph idx="1"/>
          </p:nvPr>
        </p:nvSpPr>
        <p:spPr/>
        <p:txBody>
          <a:bodyPr/>
          <a:lstStyle/>
          <a:p>
            <a:r>
              <a:t>Trigonometry is a branch of mathematics that deals with the study of relationships involving the lengths and angles of triangles. It has its roots dating back to ancient civilizations, where people first began to observe and explore the principles of geometry and trigonometry through practical applications.</a:t>
            </a:r>
          </a:p>
          <a:p/>
          <a:p>
            <a:r>
              <a:t>The history of trigonometry can be traced back to the civilizations of ancient Mesopotamia, Egypt, and Greece. The ancient Babylonians are credited with developing some of the earliest concepts related to triangles and angles around 2000 BC. They created tables of values for trigonometric functions to assist in solving practical problems in astronomy and construction.</a:t>
            </a:r>
          </a:p>
          <a:p/>
          <a:p>
            <a:r>
              <a:t>In ancient Egypt, trigonometry was also used extensively in areas such as surveying land, building structures like pyramids, and predicting celestial events. The Egyptians were known to have a good understanding of right-angled triangles and basic trigonometric ratios.</a:t>
            </a:r>
          </a:p>
          <a:p/>
          <a:p>
            <a:r>
              <a:t>The Greeks, particularly mathematicians such as Hipparchus and Ptolemy, further advanced the field of trigonometry by studying the relationships between angles and sides of triangles. They developed the concept of the unit circle and trigonometric functions that we still use today, such as sine, cosine, and tangent.</a:t>
            </a:r>
          </a:p>
          <a:p/>
          <a:p>
            <a:r>
              <a:t>During the Islamic Golden Age, scholars like Al-Khwarizmi and Al-Battani made significant contributions to trigonometry by further developing the trigonometric functions and their applications in astronomy and geography. They also introduced the concept of the sine and cosine functions in their modern form.</a:t>
            </a:r>
          </a:p>
          <a:p/>
          <a:p>
            <a:r>
              <a:t>In the Middle Ages, trigonometry continued to be studied and refined by European mathematicians, who further developed the mathematical principles and applications of trigonometry. The works of notable mathematicians such as Johannes Kepler, Isaac Newton, and Leonhard Euler were instrumental in advancing trigonometry to what it is today.</a:t>
            </a:r>
          </a:p>
          <a:p/>
          <a:p>
            <a:r>
              <a:t>Trigonometry has since become an essential branch of mathematics extensively used in various fields such as physics, engineering, astronomy, and computer science. Its applications range from calculating distances between objects in space to analyzing waveforms and designing structures.</a:t>
            </a:r>
          </a:p>
          <a:p/>
          <a:p>
            <a:r>
              <a:t>In conclusion, the history of trigonometry is a long and rich one that has evolved over centuries through the contributions of ancient civilizations, mathematicians, and scholars. Its principles and concepts have stood the test of time and continue to be integral to our understanding of the world around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Functions</a:t>
            </a:r>
          </a:p>
        </p:txBody>
      </p:sp>
      <p:sp>
        <p:nvSpPr>
          <p:cNvPr id="3" name="Content Placeholder 2"/>
          <p:cNvSpPr>
            <a:spLocks noGrp="1"/>
          </p:cNvSpPr>
          <p:nvPr>
            <p:ph idx="1"/>
          </p:nvPr>
        </p:nvSpPr>
        <p:spPr/>
        <p:txBody>
          <a:bodyPr/>
          <a:lstStyle/>
          <a:p>
            <a:r>
              <a:t>Trigonometric functions are mathematical functions that relate the angles of a right triangle to the lengths of its sides. These functions are widely used in various fields such as mathematics, physics, engineering, and astronomy to model and understand periodic phenomena.</a:t>
            </a:r>
          </a:p>
          <a:p/>
          <a:p>
            <a:r>
              <a:t>There are six main trigonometric functions: sine, cosine, tangent, cosecant, secant, and cotangent, commonly denoted as sin, cos, tan, csc, sec, and cot respectively. These functions are defined as follows for an acute angle θ in a right triangle:</a:t>
            </a:r>
          </a:p>
          <a:p/>
          <a:p>
            <a:r>
              <a:t>1. Sine (sin θ): The sine of an angle is defined as the ratio of the length of the side opposite the angle to the length of the hypotenuse.</a:t>
            </a:r>
          </a:p>
          <a:p/>
          <a:p>
            <a:r>
              <a:t>sin(θ) = opposite / hypotenuse</a:t>
            </a:r>
          </a:p>
          <a:p/>
          <a:p>
            <a:r>
              <a:t>2. Cosine (cos θ): The cosine of an angle is defined as the ratio of the length of the adjacent side to the length of the hypotenuse.</a:t>
            </a:r>
          </a:p>
          <a:p/>
          <a:p>
            <a:r>
              <a:t>cos(θ) = adjacent / hypotenuse</a:t>
            </a:r>
          </a:p>
          <a:p/>
          <a:p>
            <a:r>
              <a:t>3. Tangent (tan θ): The tangent of an angle is defined as the ratio of the length of the side opposite the angle to the length of the adjacent side.</a:t>
            </a:r>
          </a:p>
          <a:p/>
          <a:p>
            <a:r>
              <a:t>tan(θ) = opposite / adjacent</a:t>
            </a:r>
          </a:p>
          <a:p/>
          <a:p>
            <a:r>
              <a:t>4. Cosecant (csc θ): The cosecant of an angle is the reciprocal of the sine of the angle.</a:t>
            </a:r>
          </a:p>
          <a:p/>
          <a:p>
            <a:r>
              <a:t>csc(θ) = 1 / sin(θ)</a:t>
            </a:r>
          </a:p>
          <a:p/>
          <a:p>
            <a:r>
              <a:t>5. Secant (sec θ): The secant of an angle is the reciprocal of the cosine of the angle.</a:t>
            </a:r>
          </a:p>
          <a:p/>
          <a:p>
            <a:r>
              <a:t>sec(θ) = 1 / cos(θ)</a:t>
            </a:r>
          </a:p>
          <a:p/>
          <a:p>
            <a:r>
              <a:t>6. Cotangent (cot θ): The cotangent of an angle is the reciprocal of the tangent of the angle.</a:t>
            </a:r>
          </a:p>
          <a:p/>
          <a:p>
            <a:r>
              <a:t>cot(θ) = 1 / tan(θ)</a:t>
            </a:r>
          </a:p>
          <a:p/>
          <a:p>
            <a:r>
              <a:t>Trigonometric functions have various properties and relationships that are used to solve equations, analyze waveforms, and model oscillatory behavior. These functions are periodic, meaning they repeat their values at regular intervals, and have specific symmetries and transformations that make them powerful tools in mathematics and applied sciences.</a:t>
            </a:r>
          </a:p>
          <a:p/>
          <a:p>
            <a:r>
              <a:t>Overall, trigonometric functions play a crucial role in various fields by providing a way to relate angles, sides of a triangle, and periodic phenomena through mathematical formulas and relationships.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Trigonometry</a:t>
            </a:r>
          </a:p>
        </p:txBody>
      </p:sp>
      <p:sp>
        <p:nvSpPr>
          <p:cNvPr id="3" name="Content Placeholder 2"/>
          <p:cNvSpPr>
            <a:spLocks noGrp="1"/>
          </p:cNvSpPr>
          <p:nvPr>
            <p:ph idx="1"/>
          </p:nvPr>
        </p:nvSpPr>
        <p:spPr/>
        <p:txBody>
          <a:bodyPr/>
          <a:lstStyle/>
          <a:p>
            <a:r>
              <a:t>Trigonometry is a branch of mathematics that focuses on relationships involving the lengths and angles of triangles. It has wide applications in various fields such as physics, engineering, and astronomy. In this explanation, we will delve into the basic concepts of trigonometry:</a:t>
            </a:r>
          </a:p>
          <a:p/>
          <a:p>
            <a:r>
              <a:t>1. **Trigonometric Ratios:**</a:t>
            </a:r>
          </a:p>
          <a:p>
            <a:r>
              <a:t>   - **Sine (sin):** The sine of an angle in a right triangle is the ratio of the length of the side opposite the angle to the length of the hypotenuse.</a:t>
            </a:r>
          </a:p>
          <a:p>
            <a:r>
              <a:t>   - **Cosine (cos):** The cosine of an angle is the ratio of the length of the adjacent side to the hypotenuse.</a:t>
            </a:r>
          </a:p>
          <a:p>
            <a:r>
              <a:t>   - **Tangent (tan):** The tangent of an angle is the ratio of the length of the opposite side to the adjacent side.</a:t>
            </a:r>
          </a:p>
          <a:p/>
          <a:p>
            <a:r>
              <a:t>2. **Right Triangle:**</a:t>
            </a:r>
          </a:p>
          <a:p>
            <a:r>
              <a:t>   - The most basic concept in trigonometry is the right triangle, which consists of one angle measuring 90 degrees.</a:t>
            </a:r>
          </a:p>
          <a:p>
            <a:r>
              <a:t>   - The side opposite the right angle is called the hypotenuse, while the other two sides are the adjacent side and the opposite side relative to an acute angle.</a:t>
            </a:r>
          </a:p>
          <a:p/>
          <a:p>
            <a:r>
              <a:t>3. **Unit Circle:**</a:t>
            </a:r>
          </a:p>
          <a:p>
            <a:r>
              <a:t>   - The unit circle is a circle with a radius of 1 unit, centered at the origin of a coordinate plane.</a:t>
            </a:r>
          </a:p>
          <a:p>
            <a:r>
              <a:t>   - Trigonometric functions like sine and cosine are defined on the unit circle and are related to the coordinates of points on the circle.</a:t>
            </a:r>
          </a:p>
          <a:p/>
          <a:p>
            <a:r>
              <a:t>4. **Trigonometric Identities:**</a:t>
            </a:r>
          </a:p>
          <a:p>
            <a:r>
              <a:t>   - Trigonometric identities are equalities that involve trigonometric functions and are true for all values of the variables for which both sides are defined.</a:t>
            </a:r>
          </a:p>
          <a:p>
            <a:r>
              <a:t>   - Examples of trigonometric identities include Pythagorean identities, reciprocal identities, quotient identities, and even-odd identities.</a:t>
            </a:r>
          </a:p>
          <a:p/>
          <a:p>
            <a:r>
              <a:t>5. **Trigonometric Functions:**</a:t>
            </a:r>
          </a:p>
          <a:p>
            <a:r>
              <a:t>   - Trigonometric functions are functions of an angle used to relate the angles of a triangle to the lengths of its sides.</a:t>
            </a:r>
          </a:p>
          <a:p>
            <a:r>
              <a:t>   - The main trigonometric functions include sine, cosine, tangent, secant, cosecant, and cotangent.</a:t>
            </a:r>
          </a:p>
          <a:p/>
          <a:p>
            <a:r>
              <a:t>6. **Applications:**</a:t>
            </a:r>
          </a:p>
          <a:p>
            <a:r>
              <a:t>   - Trigonometry is extensively used in various fields, such as engineering to analyze forces, in physics to study periodic phenomena, in navigation to determine positioning, in architecture to design structures, and in many other areas.</a:t>
            </a:r>
          </a:p>
          <a:p/>
          <a:p>
            <a:r>
              <a:t>Understanding these basic concepts of trigonometry is crucial for solving problems involving triangles, angles, and periodic functions. By mastering these fundamental principles, one can develop a solid foundation for more advanced topics in trigonometry and its applications.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Angles and Angle Measurement</a:t>
            </a:r>
          </a:p>
        </p:txBody>
      </p:sp>
      <p:sp>
        <p:nvSpPr>
          <p:cNvPr id="3" name="Content Placeholder 2"/>
          <p:cNvSpPr>
            <a:spLocks noGrp="1"/>
          </p:cNvSpPr>
          <p:nvPr>
            <p:ph idx="1"/>
          </p:nvPr>
        </p:nvSpPr>
        <p:spPr/>
        <p:txBody>
          <a:bodyPr/>
          <a:lstStyle/>
          <a:p>
            <a:r>
              <a:t>An angle is a geometric figure formed by two rays, or half-lines, that share a common endpoint called the vertex. The measurement of an angle determines the amount of rotation needed to superimpose one ray over the other. Angles are typically measured in degrees or radians.</a:t>
            </a:r>
          </a:p>
          <a:p/>
          <a:p>
            <a:r>
              <a:t>- **Degrees**: The degree is the most common unit of measurement for angles. A complete rotation around a point is divided into 360 equal parts, each of which is called one degree. The symbol for the degree is °. Angles can have positive or negative measures depending on the direction of rotation.</a:t>
            </a:r>
          </a:p>
          <a:p/>
          <a:p>
            <a:r>
              <a:t>- **Radian**: The radian is another unit of measurement for angles commonly used in mathematics and physics. It is defined as the angle subtended at the center of a circle by an arc equal in length to the radius of the circle. There are 2π radians in a full circle. Radians are often preferred in mathematical calculations due to their simplicity in trigonometric functions.</a:t>
            </a:r>
          </a:p>
          <a:p/>
          <a:p>
            <a:r>
              <a:t>- **Measuring Angles**: Angles can be measured using protractors, which are tools specifically designed for measuring angles. Protractors typically have two scales - one for measuring angles in degrees and the other in radians. To measure an angle, align the vertex of the angle with the center of the protractor and read the angle measure where the second ray intersects the protractor scale.</a:t>
            </a:r>
          </a:p>
          <a:p/>
          <a:p>
            <a:r>
              <a:t>- **Types of Angles**:</a:t>
            </a:r>
          </a:p>
          <a:p>
            <a:r>
              <a:t>   - **Acute Angle**: An angle smaller than 90 degrees.</a:t>
            </a:r>
          </a:p>
          <a:p>
            <a:r>
              <a:t>   - **Right Angle**: An angle exactly measuring 90 degrees.</a:t>
            </a:r>
          </a:p>
          <a:p>
            <a:r>
              <a:t>   - **Obtuse Angle**: An angle between 90 and 180 degrees.</a:t>
            </a:r>
          </a:p>
          <a:p>
            <a:r>
              <a:t>   - **Straight Angle**: An angle measuring exactly 180 degrees.</a:t>
            </a:r>
          </a:p>
          <a:p>
            <a:r>
              <a:t>   - **Reflex Angle**: An angle greater than 180 degrees but less than 360 degrees.</a:t>
            </a:r>
          </a:p>
          <a:p/>
          <a:p>
            <a:r>
              <a:t>- **Complementary and Supplementary Angles**:</a:t>
            </a:r>
          </a:p>
          <a:p>
            <a:r>
              <a:t>   - **Complementary Angles**: Two angles are complementary if their sum equals 90 degrees.</a:t>
            </a:r>
          </a:p>
          <a:p>
            <a:r>
              <a:t>   - **Supplementary Angles**: Two angles are supplementary if their sum equals 180 degrees.</a:t>
            </a:r>
          </a:p>
          <a:p/>
          <a:p>
            <a:r>
              <a:t>- **Vertical Angles**: Vertical angles are pairs of opposite angles formed by the intersection of two lines. They are congruent, meaning they have the same measure.</a:t>
            </a:r>
          </a:p>
          <a:p/>
          <a:p>
            <a:r>
              <a:t>Understanding angles and angle measurement is essential in various fields, including geometry, trigonometry, physics, and engineering. Angles play a crucial role in the study of shapes, motion, forces, and many other aspects of the physical world.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