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I'm sorry, but I cannot provide a length of 0 words for the content as it is not possible to provide any information with a length of 0 words. Could you please specify the desired length for the content on explaining the introduction in detail? Once you provide the length requirement, I will be happy to assist you in creating the content.</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4. Eigenvalues and eigenvectors: Matrices are used to find the eigenvalues and eigenvectors of a matrix, which have applications in solving differential equations, stability analysis, graph theory, and physics.</a:t>
            </a:r>
          </a:p>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5. Image processing: Matrices are used to represent digital images as arrays of pixel values, and various matrix operations are applied for tasks such as image enhancement, filtering, compression, and pattern recognition.</a:t>
            </a:r>
          </a:p>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6. Cryptography: Matrices are used in cryptographic algorithms such as Hill cipher, where encryption and decryption operations involve matrix multiplication and modular arithmetic.</a:t>
            </a:r>
          </a:p>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7. Network analysis: Matrices are used to represent and analyze network structures in fields like electrical engineering (circuit analysis), social sciences (social network analysis), and internet technology (web structure analysis).</a:t>
            </a:r>
          </a:p>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8. Machine learning: Matrices are extensively used in machine learning algorithms for tasks such as data preprocessing, feature extraction, dimensionality reduction, and model training in domains like natural language processing, computer vision, and predictive analytics.</a:t>
            </a:r>
          </a:p>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9. Control systems: Matrices are used to model and analyze the behavior of dynamic systems in control theory. State-space representation of systems involves matrices for describing system dynamics, control input, and output responses.</a:t>
            </a:r>
          </a:p>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10. Financial modeling: Matrices are used in finance and economics for portfolio optimization, risk analysis, asset pricing, and time series analysis, where statistical methods involving matrices are applied to make informed decisions in investment strategies.</a:t>
            </a:r>
          </a:p>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Overall, matrices play a fundamental role in numerous applications across various disciplines, showcasing their versatility and importance in solving complex problems and modeling real-world phenomena.</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Systems of Linear Equations</a:t>
            </a:r>
          </a:p>
        </p:txBody>
      </p:sp>
      <p:sp>
        <p:nvSpPr>
          <p:cNvPr id="3" name="Content Placeholder 2"/>
          <p:cNvSpPr>
            <a:spLocks noGrp="1"/>
          </p:cNvSpPr>
          <p:nvPr>
            <p:ph idx="1"/>
          </p:nvPr>
        </p:nvSpPr>
        <p:spPr/>
        <p:txBody>
          <a:bodyPr/>
          <a:lstStyle/>
          <a:p>
            <a:r>
              <a:t>Solving systems of linear equations involves finding the values of the variables that satisfy all the equations in the system simultaneously. There are several methods to solve a system of linear equations, including the substitution method, the elimination method, and the matrix method. Each method has its own advantages and is chosen based on the specific characteristics of the system.</a:t>
            </a:r>
          </a:p>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Systems of Linear Equations</a:t>
            </a:r>
          </a:p>
        </p:txBody>
      </p:sp>
      <p:sp>
        <p:nvSpPr>
          <p:cNvPr id="3" name="Content Placeholder 2"/>
          <p:cNvSpPr>
            <a:spLocks noGrp="1"/>
          </p:cNvSpPr>
          <p:nvPr>
            <p:ph idx="1"/>
          </p:nvPr>
        </p:nvSpPr>
        <p:spPr/>
        <p:txBody>
          <a:bodyPr/>
          <a:lstStyle/>
          <a:p>
            <a:r>
              <a:t>In the substitution method, one equation is solved for one variable in terms of the other variables, and then substituted back into the other equations to solve for the other variables. This method is useful when one equation can be easily solved for a variable.</a:t>
            </a:r>
          </a:p>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Systems of Linear Equations</a:t>
            </a:r>
          </a:p>
        </p:txBody>
      </p:sp>
      <p:sp>
        <p:nvSpPr>
          <p:cNvPr id="3" name="Content Placeholder 2"/>
          <p:cNvSpPr>
            <a:spLocks noGrp="1"/>
          </p:cNvSpPr>
          <p:nvPr>
            <p:ph idx="1"/>
          </p:nvPr>
        </p:nvSpPr>
        <p:spPr/>
        <p:txBody>
          <a:bodyPr/>
          <a:lstStyle/>
          <a:p>
            <a:r>
              <a:t>The elimination method involves adding or subtracting equations in order to eliminate one of the variables, leaving a new equation with only one variable to solve for. This method is useful when the coefficients of one variable in the equations are opposites of each other.</a:t>
            </a:r>
          </a:p>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Systems of Linear Equations</a:t>
            </a:r>
          </a:p>
        </p:txBody>
      </p:sp>
      <p:sp>
        <p:nvSpPr>
          <p:cNvPr id="3" name="Content Placeholder 2"/>
          <p:cNvSpPr>
            <a:spLocks noGrp="1"/>
          </p:cNvSpPr>
          <p:nvPr>
            <p:ph idx="1"/>
          </p:nvPr>
        </p:nvSpPr>
        <p:spPr/>
        <p:txBody>
          <a:bodyPr/>
          <a:lstStyle/>
          <a:p>
            <a:r>
              <a:t>The matrix method involves representing the system of linear equations in matrix form, and then using matrix operations to solve for the variables. This method is efficient for solving systems with a large number of equations and variables.</a:t>
            </a:r>
          </a:p>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Solving Systems of Linear Equations</a:t>
            </a:r>
          </a:p>
        </p:txBody>
      </p:sp>
      <p:sp>
        <p:nvSpPr>
          <p:cNvPr id="3" name="Content Placeholder 2"/>
          <p:cNvSpPr>
            <a:spLocks noGrp="1"/>
          </p:cNvSpPr>
          <p:nvPr>
            <p:ph idx="1"/>
          </p:nvPr>
        </p:nvSpPr>
        <p:spPr/>
        <p:txBody>
          <a:bodyPr/>
          <a:lstStyle/>
          <a:p>
            <a:r>
              <a:t>In conclusion, solving systems of linear equations requires choosing the appropriate method based on the characteristics of the system, such as the number of equations and variables, and applying the chosen method to find the values of the variables that satisfy all the equations in the system.</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Computer Graphics</a:t>
            </a:r>
          </a:p>
        </p:txBody>
      </p:sp>
      <p:sp>
        <p:nvSpPr>
          <p:cNvPr id="3" name="Content Placeholder 2"/>
          <p:cNvSpPr>
            <a:spLocks noGrp="1"/>
          </p:cNvSpPr>
          <p:nvPr>
            <p:ph idx="1"/>
          </p:nvPr>
        </p:nvSpPr>
        <p:spPr/>
        <p:txBody>
          <a:bodyPr/>
          <a:lstStyle/>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Computer Graphics</a:t>
            </a:r>
          </a:p>
        </p:txBody>
      </p:sp>
      <p:sp>
        <p:nvSpPr>
          <p:cNvPr id="3" name="Content Placeholder 2"/>
          <p:cNvSpPr>
            <a:spLocks noGrp="1"/>
          </p:cNvSpPr>
          <p:nvPr>
            <p:ph idx="1"/>
          </p:nvPr>
        </p:nvSpPr>
        <p:spPr/>
        <p:txBody>
          <a:bodyPr/>
          <a:lstStyle/>
          <a:p>
            <a:r>
              <a:t>Computer graphics involves creating and manipulating visual content using computers. It encompasses a wide range of techniques and technologies for generating images, animations, and other visual representations on a digital display. Computer graphics are widely used in various fields such as art, entertainment, education, science, engineering, and more. The process of computer graphics involves modeling, rendering, animation, and interaction. Modeling refers to creating 3D objects or scenes using specialized software. Rendering involves generating images based on the models by simulating lighting, shadows, and textures. Animation is the process of bringing the models to life by defining their movements and interactions. Interaction refers to user engagement with the graphics through interfaces such as virtual reality or user interfaces. Computer graphics play a crucial role in video games, movies, virtual reality, simulations, data visualization, and many other applications.</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Markov Chains</a:t>
            </a:r>
          </a:p>
        </p:txBody>
      </p:sp>
      <p:sp>
        <p:nvSpPr>
          <p:cNvPr id="3" name="Content Placeholder 2"/>
          <p:cNvSpPr>
            <a:spLocks noGrp="1"/>
          </p:cNvSpPr>
          <p:nvPr>
            <p:ph idx="1"/>
          </p:nvPr>
        </p:nvSpPr>
        <p:spPr/>
        <p:txBody>
          <a:bodyPr/>
          <a:lstStyle/>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Markov Chains</a:t>
            </a:r>
          </a:p>
        </p:txBody>
      </p:sp>
      <p:sp>
        <p:nvSpPr>
          <p:cNvPr id="3" name="Content Placeholder 2"/>
          <p:cNvSpPr>
            <a:spLocks noGrp="1"/>
          </p:cNvSpPr>
          <p:nvPr>
            <p:ph idx="1"/>
          </p:nvPr>
        </p:nvSpPr>
        <p:spPr/>
        <p:txBody>
          <a:bodyPr/>
          <a:lstStyle/>
          <a:p>
            <a:r>
              <a:t>A Markov chain is a mathematical system that undergoes transitions from one state to another, with the probability of transitioning to the next state depending only on the current state. In a "continuous-time" Markov chain, the transition from one state to another occurs at random instances, and the time taken for these transitions follows an exponential distribution. These chains are used in various fields such as engineering, economics, genetics, and computer science for modeling stochastic processes.</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Network Analysis</a:t>
            </a:r>
          </a:p>
        </p:txBody>
      </p:sp>
      <p:sp>
        <p:nvSpPr>
          <p:cNvPr id="3" name="Content Placeholder 2"/>
          <p:cNvSpPr>
            <a:spLocks noGrp="1"/>
          </p:cNvSpPr>
          <p:nvPr>
            <p:ph idx="1"/>
          </p:nvPr>
        </p:nvSpPr>
        <p:spPr/>
        <p:txBody>
          <a:bodyPr/>
          <a:lstStyle/>
          <a:p>
            <a:r>
              <a:t>Network analysis, also known as network theory or graph theory, is a mathematical discipline that studies the structures of complex systems represented as networks of interconnected nodes (vertices) and links (edges). It involves analyzing the relationships and interactions between various entities in a network to gain insights into the overall structure, behavior, and dynamics of the system.</a:t>
            </a:r>
          </a:p>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Network Analysis</a:t>
            </a:r>
          </a:p>
        </p:txBody>
      </p:sp>
      <p:sp>
        <p:nvSpPr>
          <p:cNvPr id="3" name="Content Placeholder 2"/>
          <p:cNvSpPr>
            <a:spLocks noGrp="1"/>
          </p:cNvSpPr>
          <p:nvPr>
            <p:ph idx="1"/>
          </p:nvPr>
        </p:nvSpPr>
        <p:spPr/>
        <p:txBody>
          <a:bodyPr/>
          <a:lstStyle/>
          <a:p>
            <a:r>
              <a:t>Network analysis can be applied to a wide range of fields, including social sciences, biology, computer science, transportation, telecommunications, and more. By modeling real-world systems as networks, researchers can investigate phenomena such as information flow, communication patterns, influence propagation, disease spread, and network resilience.</a:t>
            </a:r>
          </a:p>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Network Analysis</a:t>
            </a:r>
          </a:p>
        </p:txBody>
      </p:sp>
      <p:sp>
        <p:nvSpPr>
          <p:cNvPr id="3" name="Content Placeholder 2"/>
          <p:cNvSpPr>
            <a:spLocks noGrp="1"/>
          </p:cNvSpPr>
          <p:nvPr>
            <p:ph idx="1"/>
          </p:nvPr>
        </p:nvSpPr>
        <p:spPr/>
        <p:txBody>
          <a:bodyPr/>
          <a:lstStyle/>
          <a:p>
            <a:r>
              <a:t>Key concepts in network analysis include degree centrality (the number of connections a node has), betweenness centrality (the extent to which a node lies on the shortest paths between other nodes), network density (the proportion of connections in a network relative to the total possible connections), clustering coefficient (the degree to which nodes in a network tend to cluster together), and network motifs (small recurring patterns in networks).</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r>
              <a:t>A matrix is a rectangular array of numbers, symbols, or expressions, arranged in rows and columns. Matrices are commonly used in various fields such as mathematics, physics, computer science, and engineering to represent data, equations, transformations, and more. Each element in a matrix is identified by its row and column position. Matrices are often utilized to perform operations such as addition, subtraction, multiplication, and inversion. They can also be used to solve systems of linear equations and represent geometric transformations. Matrices play a crucial role in linear algebra and have numerous applications in different areas of science and technology.</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Network Analysis</a:t>
            </a:r>
          </a:p>
        </p:txBody>
      </p:sp>
      <p:sp>
        <p:nvSpPr>
          <p:cNvPr id="3" name="Content Placeholder 2"/>
          <p:cNvSpPr>
            <a:spLocks noGrp="1"/>
          </p:cNvSpPr>
          <p:nvPr>
            <p:ph idx="1"/>
          </p:nvPr>
        </p:nvSpPr>
        <p:spPr/>
        <p:txBody>
          <a:bodyPr/>
          <a:lstStyle/>
          <a:p/>
          <a:p>
            <a:r>
              <a:t>Analyzing networks can help identify important nodes (hubs) that play a crucial role in the network's connectivity, detect communities or clusters of nodes with similar characteristics or functions, and understand the overall structure and dynamics of the network.</a:t>
            </a:r>
          </a:p>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Network Analysis</a:t>
            </a:r>
          </a:p>
        </p:txBody>
      </p:sp>
      <p:sp>
        <p:nvSpPr>
          <p:cNvPr id="3" name="Content Placeholder 2"/>
          <p:cNvSpPr>
            <a:spLocks noGrp="1"/>
          </p:cNvSpPr>
          <p:nvPr>
            <p:ph idx="1"/>
          </p:nvPr>
        </p:nvSpPr>
        <p:spPr/>
        <p:txBody>
          <a:bodyPr/>
          <a:lstStyle/>
          <a:p>
            <a:r>
              <a:t>Network analysis techniques include visualization tools to represent networks graphically, algorithms to measure network properties, and statistical methods to infer patterns and relationships within networks. It provides valuable insights into the complex nature of interconnected systems and facilitates decision-making processes in various domains.</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Quantum Mechanics</a:t>
            </a:r>
          </a:p>
        </p:txBody>
      </p:sp>
      <p:sp>
        <p:nvSpPr>
          <p:cNvPr id="3" name="Content Placeholder 2"/>
          <p:cNvSpPr>
            <a:spLocks noGrp="1"/>
          </p:cNvSpPr>
          <p:nvPr>
            <p:ph idx="1"/>
          </p:nvPr>
        </p:nvSpPr>
        <p:spPr/>
        <p:txBody>
          <a:bodyPr/>
          <a:lstStyle/>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Quantum Mechanics</a:t>
            </a:r>
          </a:p>
        </p:txBody>
      </p:sp>
      <p:sp>
        <p:nvSpPr>
          <p:cNvPr id="3" name="Content Placeholder 2"/>
          <p:cNvSpPr>
            <a:spLocks noGrp="1"/>
          </p:cNvSpPr>
          <p:nvPr>
            <p:ph idx="1"/>
          </p:nvPr>
        </p:nvSpPr>
        <p:spPr/>
        <p:txBody>
          <a:bodyPr/>
          <a:lstStyle/>
          <a:p>
            <a:r>
              <a:t>Quantum mechanics is a fundamental theory in physics that explains the behavior of matter and energy on the smallest scales, such as atoms and subatomic particles. It provides a framework for understanding phenomena that classical physics cannot explain. Key principles of quantum mechanics include wave-particle duality, superposition, and entanglement. These concepts have led to the development of technologies such as quantum computing and quantum cryptography.</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 Econometrics</a:t>
            </a:r>
          </a:p>
        </p:txBody>
      </p:sp>
      <p:sp>
        <p:nvSpPr>
          <p:cNvPr id="3" name="Content Placeholder 2"/>
          <p:cNvSpPr>
            <a:spLocks noGrp="1"/>
          </p:cNvSpPr>
          <p:nvPr>
            <p:ph idx="1"/>
          </p:nvPr>
        </p:nvSpPr>
        <p:spPr/>
        <p:txBody>
          <a:bodyPr/>
          <a:lstStyle/>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 Econometrics</a:t>
            </a:r>
          </a:p>
        </p:txBody>
      </p:sp>
      <p:sp>
        <p:nvSpPr>
          <p:cNvPr id="3" name="Content Placeholder 2"/>
          <p:cNvSpPr>
            <a:spLocks noGrp="1"/>
          </p:cNvSpPr>
          <p:nvPr>
            <p:ph idx="1"/>
          </p:nvPr>
        </p:nvSpPr>
        <p:spPr/>
        <p:txBody>
          <a:bodyPr/>
          <a:lstStyle/>
          <a:p>
            <a:r>
              <a:t>Econometrics is a branch of economics that utilizes statistical methods, mathematics, and computer science to analyze economic data. It is used to test hypotheses, forecast future trends, and make informed decisions based on quantitative analysis. Econometric models are constructed to represent economic relationships and to estimate the parameters of these relationships using real-world data. The field of econometrics plays a crucial role in modern economics by providing economists with tools to understand and predict economic phenomena.</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Econometrics is a branch of economics that utilizes statistical methods, mathematics, and computer science to analyze economic data. It is used to test hypotheses, forecast future trends, and make informed decisions based on quantitative analysis. Econometric models are constructed to represent economic relationships and to estimate the parameters of these relationships using real-world data. The field of econometrics plays a crucial role in modern economics by providing economists with tools to understand and predict economic phenomena.</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Advanced Concepts</a:t>
            </a:r>
          </a:p>
        </p:txBody>
      </p:sp>
      <p:sp>
        <p:nvSpPr>
          <p:cNvPr id="3" name="Content Placeholder 2"/>
          <p:cNvSpPr>
            <a:spLocks noGrp="1"/>
          </p:cNvSpPr>
          <p:nvPr>
            <p:ph idx="1"/>
          </p:nvPr>
        </p:nvSpPr>
        <p:spPr/>
        <p:txBody>
          <a:bodyPr/>
          <a:lstStyle/>
          <a:p>
            <a:r>
              <a:t>I'm sorry, but I cannot provide a detailed explanation of "V. Advanced Concepts" without using words. If you have any specific questions or need further assistance on this topic, feel free to ask!</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Eigenvalues and Eigenvectors</a:t>
            </a:r>
          </a:p>
        </p:txBody>
      </p:sp>
      <p:sp>
        <p:nvSpPr>
          <p:cNvPr id="3" name="Content Placeholder 2"/>
          <p:cNvSpPr>
            <a:spLocks noGrp="1"/>
          </p:cNvSpPr>
          <p:nvPr>
            <p:ph idx="1"/>
          </p:nvPr>
        </p:nvSpPr>
        <p:spPr/>
        <p:txBody>
          <a:bodyPr/>
          <a:lstStyle/>
          <a:p>
            <a:r>
              <a:t>Eigenvalues and eigenvectors are concepts in linear algebra that are used to understand the behavior of linear transformations. Eigenvalues are scalar values that represent how a linear transformation stretches or compresses a vector. Eigenvectors are the vectors that are only scaled by the linear transformation, without changing their direction.</a:t>
            </a:r>
          </a:p>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Historical Background</a:t>
            </a:r>
          </a:p>
        </p:txBody>
      </p:sp>
      <p:sp>
        <p:nvSpPr>
          <p:cNvPr id="3" name="Content Placeholder 2"/>
          <p:cNvSpPr>
            <a:spLocks noGrp="1"/>
          </p:cNvSpPr>
          <p:nvPr>
            <p:ph idx="1"/>
          </p:nvPr>
        </p:nvSpPr>
        <p:spPr/>
        <p:txBody>
          <a:bodyPr/>
          <a:lstStyle/>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Eigenvalues and Eigenvectors</a:t>
            </a:r>
          </a:p>
        </p:txBody>
      </p:sp>
      <p:sp>
        <p:nvSpPr>
          <p:cNvPr id="3" name="Content Placeholder 2"/>
          <p:cNvSpPr>
            <a:spLocks noGrp="1"/>
          </p:cNvSpPr>
          <p:nvPr>
            <p:ph idx="1"/>
          </p:nvPr>
        </p:nvSpPr>
        <p:spPr/>
        <p:txBody>
          <a:bodyPr/>
          <a:lstStyle/>
          <a:p>
            <a:r>
              <a:t>When a linear transformation is applied to an eigenvector, the resulting vector is a scalar multiple of the original eigenvector. The scalar by which the eigenvector is scaled is the eigenvalue corresponding to that eigenvector. Eigenvalues and eigenvectors are usually represented by the Greek letter lambda (λ) for eigenvalues and the letter "v" for eigenvectors.</a:t>
            </a:r>
          </a:p>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Eigenvalues and Eigenvectors</a:t>
            </a:r>
          </a:p>
        </p:txBody>
      </p:sp>
      <p:sp>
        <p:nvSpPr>
          <p:cNvPr id="3" name="Content Placeholder 2"/>
          <p:cNvSpPr>
            <a:spLocks noGrp="1"/>
          </p:cNvSpPr>
          <p:nvPr>
            <p:ph idx="1"/>
          </p:nvPr>
        </p:nvSpPr>
        <p:spPr/>
        <p:txBody>
          <a:bodyPr/>
          <a:lstStyle/>
          <a:p>
            <a:r>
              <a:t>Eigenvalues and eigenvectors are fundamental concepts in various fields such as physics, engineering, computer science, and data analysis. They are used in applications like finding patterns in data, solving differential equations, and understanding the behavior of dynamic systems. The calculation of eigenvalues and eigenvectors plays a crucial role in many advanced mathematical methods and algorithms.</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Singular Value Decomposition</a:t>
            </a:r>
          </a:p>
        </p:txBody>
      </p:sp>
      <p:sp>
        <p:nvSpPr>
          <p:cNvPr id="3" name="Content Placeholder 2"/>
          <p:cNvSpPr>
            <a:spLocks noGrp="1"/>
          </p:cNvSpPr>
          <p:nvPr>
            <p:ph idx="1"/>
          </p:nvPr>
        </p:nvSpPr>
        <p:spPr/>
        <p:txBody>
          <a:bodyPr/>
          <a:lstStyle/>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Singular Value Decomposition</a:t>
            </a:r>
          </a:p>
        </p:txBody>
      </p:sp>
      <p:sp>
        <p:nvSpPr>
          <p:cNvPr id="3" name="Content Placeholder 2"/>
          <p:cNvSpPr>
            <a:spLocks noGrp="1"/>
          </p:cNvSpPr>
          <p:nvPr>
            <p:ph idx="1"/>
          </p:nvPr>
        </p:nvSpPr>
        <p:spPr/>
        <p:txBody>
          <a:bodyPr/>
          <a:lstStyle/>
          <a:p>
            <a:r>
              <a:t>Singular Value Decomposition (SVD) is a widely used technique in linear algebra and numerical analysis. It breaks down a matrix into three other matrices which can be used for simplifying computations and analyzing the original matrix. SVD is used in various fields such as image processing, signal processing, machine learning, and data compression. The process involves finding three matrices U, Σ, and V such that the original matrix A can be represented as A = UΣV^T. Here, U and V are orthogonal matrices and Σ is a diagonal matrix containing singular values. The singular values represent the importance of the corresponding singular vectors in capturing the variation and structure of the data. SVD can be used for matrix approximation, dimensionality reduction, and solving linear systems of equations. It is a powerful tool in data analysis and has applications in a wide range of scientific and engineering disciplines.</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Factorization</a:t>
            </a:r>
          </a:p>
        </p:txBody>
      </p:sp>
      <p:sp>
        <p:nvSpPr>
          <p:cNvPr id="3" name="Content Placeholder 2"/>
          <p:cNvSpPr>
            <a:spLocks noGrp="1"/>
          </p:cNvSpPr>
          <p:nvPr>
            <p:ph idx="1"/>
          </p:nvPr>
        </p:nvSpPr>
        <p:spPr/>
        <p:txBody>
          <a:bodyPr/>
          <a:lstStyle/>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Factorization</a:t>
            </a:r>
          </a:p>
        </p:txBody>
      </p:sp>
      <p:sp>
        <p:nvSpPr>
          <p:cNvPr id="3" name="Content Placeholder 2"/>
          <p:cNvSpPr>
            <a:spLocks noGrp="1"/>
          </p:cNvSpPr>
          <p:nvPr>
            <p:ph idx="1"/>
          </p:nvPr>
        </p:nvSpPr>
        <p:spPr/>
        <p:txBody>
          <a:bodyPr/>
          <a:lstStyle/>
          <a:p>
            <a:r>
              <a:t>Matrix factorization is a common technique used in machine learning and data mining for collaborative filtering, recommendation systems, and dimensionality reduction. The goal of matrix factorization is to decompose a matrix into the product of two or more smaller matrices, typically of lower rank, in order to approximate the original matrix. One popular method for matrix factorization is the Singular Value Decomposition (SVD), which decomposes a matrix into three matrices: U, S, and V, such that the original matrix A ≈ USV^T. This decomposition allows for the identification of latent features in the data and can be used for tasks such as predicting missing entries in a matrix or making recommendations based on user-item interactions. Other techniques, such as Non-negative Matrix Factorization (NMF) and Alternating Least Squares (ALS), are also commonly used for matrix factorization tasks.</a:t>
            </a:r>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Norms</a:t>
            </a:r>
          </a:p>
        </p:txBody>
      </p:sp>
      <p:sp>
        <p:nvSpPr>
          <p:cNvPr id="3" name="Content Placeholder 2"/>
          <p:cNvSpPr>
            <a:spLocks noGrp="1"/>
          </p:cNvSpPr>
          <p:nvPr>
            <p:ph idx="1"/>
          </p:nvPr>
        </p:nvSpPr>
        <p:spPr/>
        <p:txBody>
          <a:bodyPr/>
          <a:lstStyle/>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Norms</a:t>
            </a:r>
          </a:p>
        </p:txBody>
      </p:sp>
      <p:sp>
        <p:nvSpPr>
          <p:cNvPr id="3" name="Content Placeholder 2"/>
          <p:cNvSpPr>
            <a:spLocks noGrp="1"/>
          </p:cNvSpPr>
          <p:nvPr>
            <p:ph idx="1"/>
          </p:nvPr>
        </p:nvSpPr>
        <p:spPr/>
        <p:txBody>
          <a:bodyPr/>
          <a:lstStyle/>
          <a:p>
            <a:r>
              <a:t>A matrix norm is a function that assigns a non-negative value to a matrix, satisfying certain properties. In the case of the D. Matrix Norm, it measures the size or "length" of a matrix, analogous to the concept of magnitude in vectors. Matrix norms are used in various fields such as mathematics, physics, and computer science to analyze and solve problems involving matrices. The D. Matrix Norm is a specific type of matrix norm that has its own properties and applications which differ from other matrix norms.</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Matrix Rank</a:t>
            </a:r>
          </a:p>
        </p:txBody>
      </p:sp>
      <p:sp>
        <p:nvSpPr>
          <p:cNvPr id="3" name="Content Placeholder 2"/>
          <p:cNvSpPr>
            <a:spLocks noGrp="1"/>
          </p:cNvSpPr>
          <p:nvPr>
            <p:ph idx="1"/>
          </p:nvPr>
        </p:nvSpPr>
        <p:spPr/>
        <p:txBody>
          <a:bodyPr/>
          <a:lstStyle/>
          <a:p>
            <a:r>
              <a:t>The rank of a matrix is a crucial concept in linear algebra that provides valuable information about the matrix. The rank of a matrix is defined as the maximum number of linearly independent rows or columns in the matrix. In other words, it represents the dimension of the vector space spanned by the rows or columns of the matrix.</a:t>
            </a:r>
          </a:p>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Matrix Rank</a:t>
            </a:r>
          </a:p>
        </p:txBody>
      </p:sp>
      <p:sp>
        <p:nvSpPr>
          <p:cNvPr id="3" name="Content Placeholder 2"/>
          <p:cNvSpPr>
            <a:spLocks noGrp="1"/>
          </p:cNvSpPr>
          <p:nvPr>
            <p:ph idx="1"/>
          </p:nvPr>
        </p:nvSpPr>
        <p:spPr/>
        <p:txBody>
          <a:bodyPr/>
          <a:lstStyle/>
          <a:p>
            <a:r>
              <a:t>To calculate the rank of a matrix, one can use various methods such as row reduction (Gaussian elimination) to bring the matrix to row-echelon form or reduced row-echelon form. By carefully manipulating the rows of the matrix, one can identify the linearly independent rows and determine the rank accordingly.</a:t>
            </a:r>
          </a:p>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Historical Background</a:t>
            </a:r>
          </a:p>
        </p:txBody>
      </p:sp>
      <p:sp>
        <p:nvSpPr>
          <p:cNvPr id="3" name="Content Placeholder 2"/>
          <p:cNvSpPr>
            <a:spLocks noGrp="1"/>
          </p:cNvSpPr>
          <p:nvPr>
            <p:ph idx="1"/>
          </p:nvPr>
        </p:nvSpPr>
        <p:spPr/>
        <p:txBody>
          <a:bodyPr/>
          <a:lstStyle/>
          <a:p>
            <a:r>
              <a:t>The "B" Historical Background refers to the historical context or background information related to a certain topic, event, person, or place that starts with the letter "B." This type of historical background provides insight into the circumstances, influences, and origins of the subject being discussed. By exploring the B historical background, researchers and readers can gain a deeper understanding of how a particular entity has evolved over time and the significant factors that have shaped its development. These historical details help to enrich the narrative and provide a broader perspective for analyzing and interpreting historical events or concepts associated with the specific topic that bears the "B" identifier.</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Matrix Rank</a:t>
            </a:r>
          </a:p>
        </p:txBody>
      </p:sp>
      <p:sp>
        <p:nvSpPr>
          <p:cNvPr id="3" name="Content Placeholder 2"/>
          <p:cNvSpPr>
            <a:spLocks noGrp="1"/>
          </p:cNvSpPr>
          <p:nvPr>
            <p:ph idx="1"/>
          </p:nvPr>
        </p:nvSpPr>
        <p:spPr/>
        <p:txBody>
          <a:bodyPr/>
          <a:lstStyle/>
          <a:p>
            <a:r>
              <a:t>The rank of a matrix has several important implications across various mathematical and practical applications. For instance, it can help determine if a system of linear equations is consistent or inconsistent, as well as provide insights into the solutions of the system. Additionally, the rank is crucial in understanding properties of the matrix, including invertibility, determinant properties, and the existence of solutions to matrix equations.</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Matrix Rank</a:t>
            </a:r>
          </a:p>
        </p:txBody>
      </p:sp>
      <p:sp>
        <p:nvSpPr>
          <p:cNvPr id="3" name="Content Placeholder 2"/>
          <p:cNvSpPr>
            <a:spLocks noGrp="1"/>
          </p:cNvSpPr>
          <p:nvPr>
            <p:ph idx="1"/>
          </p:nvPr>
        </p:nvSpPr>
        <p:spPr/>
        <p:txBody>
          <a:bodyPr/>
          <a:lstStyle/>
          <a:p/>
          <a:p>
            <a:r>
              <a:t>In real-world applications, the rank of a matrix plays a significant role in fields such as engineering, computer science, statistics, and economics. Understanding the rank of a matrix enables professionals to analyze data, solve complex problems, and make informed decisions based on mathematical insights derived from linear algebra.</a:t>
            </a:r>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 Matrix Determinant</a:t>
            </a:r>
          </a:p>
        </p:txBody>
      </p:sp>
      <p:sp>
        <p:nvSpPr>
          <p:cNvPr id="3" name="Content Placeholder 2"/>
          <p:cNvSpPr>
            <a:spLocks noGrp="1"/>
          </p:cNvSpPr>
          <p:nvPr>
            <p:ph idx="1"/>
          </p:nvPr>
        </p:nvSpPr>
        <p:spPr/>
        <p:txBody>
          <a:bodyPr/>
          <a:lstStyle/>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 Matrix Determinant</a:t>
            </a:r>
          </a:p>
        </p:txBody>
      </p:sp>
      <p:sp>
        <p:nvSpPr>
          <p:cNvPr id="3" name="Content Placeholder 2"/>
          <p:cNvSpPr>
            <a:spLocks noGrp="1"/>
          </p:cNvSpPr>
          <p:nvPr>
            <p:ph idx="1"/>
          </p:nvPr>
        </p:nvSpPr>
        <p:spPr/>
        <p:txBody>
          <a:bodyPr/>
          <a:lstStyle/>
          <a:p>
            <a:r>
              <a:t>The determinant of a matrix is a scalar value that can be calculated from the elements of a square matrix. It represents some properties of the matrix associated with linear transformations. The determinant is only defined for square matrices, which means matrices with an equal number of rows and columns. The determinant of a 2x2 matrix [a b, c d] is calculated as ad - bc. For larger square matrices, there are different methods like expansion by minors or using row operations to calculate the determinant. The determinant is useful in various mathematical applications, such as solving systems of linear equations, finding inverses of matrices, and determining if a set of vectors is linearly independent.</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determinant of a matrix is a scalar value that can be calculated from the elements of a square matrix. It represents some properties of the matrix associated with linear transformations. The determinant is only defined for square matrices, which means matrices with an equal number of rows and columns. The determinant of a 2x2 matrix [a b, c d] is calculated as ad - bc. For larger square matrices, there are different methods like expansion by minors or using row operations to calculate the determinant. The determinant is useful in various mathematical applications, such as solving systems of linear equations, finding inverses of matrices, and determining if a set of vectors is linearly independent.</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Matrices in Machine Learning</a:t>
            </a:r>
          </a:p>
        </p:txBody>
      </p:sp>
      <p:sp>
        <p:nvSpPr>
          <p:cNvPr id="3" name="Content Placeholder 2"/>
          <p:cNvSpPr>
            <a:spLocks noGrp="1"/>
          </p:cNvSpPr>
          <p:nvPr>
            <p:ph idx="1"/>
          </p:nvPr>
        </p:nvSpPr>
        <p:spPr/>
        <p:txBody>
          <a:bodyPr/>
          <a:lstStyle/>
          <a:p>
            <a:r>
              <a:t>A matrix in the context of machine learning is a fundamental mathematical concept used to represent data in a structured way. In machine learning, matrices are often used to store and manipulate data for various tasks such as linear algebra operations, neural networks, and dimensionality reduction techniques.</a:t>
            </a:r>
          </a:p>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Matrices in Machine Learning</a:t>
            </a:r>
          </a:p>
        </p:txBody>
      </p:sp>
      <p:sp>
        <p:nvSpPr>
          <p:cNvPr id="3" name="Content Placeholder 2"/>
          <p:cNvSpPr>
            <a:spLocks noGrp="1"/>
          </p:cNvSpPr>
          <p:nvPr>
            <p:ph idx="1"/>
          </p:nvPr>
        </p:nvSpPr>
        <p:spPr/>
        <p:txBody>
          <a:bodyPr/>
          <a:lstStyle/>
          <a:p>
            <a:r>
              <a:t>A matrix is a 2-dimensional array of numbers arranged in rows and columns. Each element in a matrix can be identified by its row and column indices. For example, in a 3x3 matrix, there are 3 rows and 3 columns, making a total of 9 elements.</a:t>
            </a:r>
          </a:p>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Matrices in Machine Learning</a:t>
            </a:r>
          </a:p>
        </p:txBody>
      </p:sp>
      <p:sp>
        <p:nvSpPr>
          <p:cNvPr id="3" name="Content Placeholder 2"/>
          <p:cNvSpPr>
            <a:spLocks noGrp="1"/>
          </p:cNvSpPr>
          <p:nvPr>
            <p:ph idx="1"/>
          </p:nvPr>
        </p:nvSpPr>
        <p:spPr/>
        <p:txBody>
          <a:bodyPr/>
          <a:lstStyle/>
          <a:p>
            <a:r>
              <a:t>Matrices play a crucial role in machine learning algorithms, particularly in tasks such as regression, classification, clustering, and dimensionality reduction. They allow data to be efficiently processed and manipulated using mathematical operations like addition, subtraction, multiplication, and inversion.</a:t>
            </a:r>
          </a:p>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Matrices in Machine Learning</a:t>
            </a:r>
          </a:p>
        </p:txBody>
      </p:sp>
      <p:sp>
        <p:nvSpPr>
          <p:cNvPr id="3" name="Content Placeholder 2"/>
          <p:cNvSpPr>
            <a:spLocks noGrp="1"/>
          </p:cNvSpPr>
          <p:nvPr>
            <p:ph idx="1"/>
          </p:nvPr>
        </p:nvSpPr>
        <p:spPr/>
        <p:txBody>
          <a:bodyPr/>
          <a:lstStyle/>
          <a:p>
            <a:r>
              <a:t>In the context of neural networks, matrices are used to represent weight parameters between different layers of neurons. During the training process, these weight matrices are updated iteratively to minimize the error and improve the model's performance.</a:t>
            </a:r>
          </a:p>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Matrices</a:t>
            </a:r>
          </a:p>
        </p:txBody>
      </p:sp>
      <p:sp>
        <p:nvSpPr>
          <p:cNvPr id="3" name="Content Placeholder 2"/>
          <p:cNvSpPr>
            <a:spLocks noGrp="1"/>
          </p:cNvSpPr>
          <p:nvPr>
            <p:ph idx="1"/>
          </p:nvPr>
        </p:nvSpPr>
        <p:spPr/>
        <p:txBody>
          <a:bodyPr/>
          <a:lstStyle/>
          <a:p>
            <a:r>
              <a:t>Matrices are an essential mathematical tool used in various fields such as physics, engineering, computer graphics, economics, and more. They are a way to organize and manipulate data efficiently, particularly when dealing with multiple variables or equations simultaneously. Matrices help in representing complex relationships and systems, making it easier to solve equations and analyze patterns. </a:t>
            </a:r>
          </a:p>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Matrices in Machine Learning</a:t>
            </a:r>
          </a:p>
        </p:txBody>
      </p:sp>
      <p:sp>
        <p:nvSpPr>
          <p:cNvPr id="3" name="Content Placeholder 2"/>
          <p:cNvSpPr>
            <a:spLocks noGrp="1"/>
          </p:cNvSpPr>
          <p:nvPr>
            <p:ph idx="1"/>
          </p:nvPr>
        </p:nvSpPr>
        <p:spPr/>
        <p:txBody>
          <a:bodyPr/>
          <a:lstStyle/>
          <a:p>
            <a:r>
              <a:t>Overall, matrices are a powerful tool in machine learning, enabling the representation and manipulation of complex data structures efficiently. Understanding matrix operations and their application in machine learning is essential for building and implementing effective algorithms and models.</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Operations in Neural Networks</a:t>
            </a:r>
          </a:p>
        </p:txBody>
      </p:sp>
      <p:sp>
        <p:nvSpPr>
          <p:cNvPr id="3" name="Content Placeholder 2"/>
          <p:cNvSpPr>
            <a:spLocks noGrp="1"/>
          </p:cNvSpPr>
          <p:nvPr>
            <p:ph idx="1"/>
          </p:nvPr>
        </p:nvSpPr>
        <p:spPr/>
        <p:txBody>
          <a:bodyPr/>
          <a:lstStyle/>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Operations in Neural Networks</a:t>
            </a:r>
          </a:p>
        </p:txBody>
      </p:sp>
      <p:sp>
        <p:nvSpPr>
          <p:cNvPr id="3" name="Content Placeholder 2"/>
          <p:cNvSpPr>
            <a:spLocks noGrp="1"/>
          </p:cNvSpPr>
          <p:nvPr>
            <p:ph idx="1"/>
          </p:nvPr>
        </p:nvSpPr>
        <p:spPr/>
        <p:txBody>
          <a:bodyPr/>
          <a:lstStyle/>
          <a:p>
            <a:r>
              <a:t>Matrix operations are fundamental elements in neural networks, used extensively for processing data through various layers of a network. In the context of neural networks, matrices are utilized to represent both the input data and the parameters (weights and biases) of the network. The most common matrix operations in neural networks include matrix multiplication, element-wise operations, and matrix transposition.</a:t>
            </a:r>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Operations in Neural Networks</a:t>
            </a:r>
          </a:p>
        </p:txBody>
      </p:sp>
      <p:sp>
        <p:nvSpPr>
          <p:cNvPr id="3" name="Content Placeholder 2"/>
          <p:cNvSpPr>
            <a:spLocks noGrp="1"/>
          </p:cNvSpPr>
          <p:nvPr>
            <p:ph idx="1"/>
          </p:nvPr>
        </p:nvSpPr>
        <p:spPr/>
        <p:txBody>
          <a:bodyPr/>
          <a:lstStyle/>
          <a:p/>
          <a:p>
            <a:r>
              <a:t>Matrix multiplication is crucial in neural networks as it allows for the linear combination of inputs and weights in each layer, followed by the application of activation functions to introduce non-linearity. This operation is repeated at each layer to propagate the data forward through the network.</a:t>
            </a:r>
          </a:p>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Operations in Neural Networks</a:t>
            </a:r>
          </a:p>
        </p:txBody>
      </p:sp>
      <p:sp>
        <p:nvSpPr>
          <p:cNvPr id="3" name="Content Placeholder 2"/>
          <p:cNvSpPr>
            <a:spLocks noGrp="1"/>
          </p:cNvSpPr>
          <p:nvPr>
            <p:ph idx="1"/>
          </p:nvPr>
        </p:nvSpPr>
        <p:spPr/>
        <p:txBody>
          <a:bodyPr/>
          <a:lstStyle/>
          <a:p>
            <a:r>
              <a:t>Element-wise operations, such as addition and multiplication, are applied to matrices to introduce non-linearities or perform specific transformations on the data within a layer. These operations are often used in conjunction with activation functions like ReLU (Rectified Linear Unit) to introduce non-linearities into the network.</a:t>
            </a:r>
          </a:p>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Operations in Neural Networks</a:t>
            </a:r>
          </a:p>
        </p:txBody>
      </p:sp>
      <p:sp>
        <p:nvSpPr>
          <p:cNvPr id="3" name="Content Placeholder 2"/>
          <p:cNvSpPr>
            <a:spLocks noGrp="1"/>
          </p:cNvSpPr>
          <p:nvPr>
            <p:ph idx="1"/>
          </p:nvPr>
        </p:nvSpPr>
        <p:spPr/>
        <p:txBody>
          <a:bodyPr/>
          <a:lstStyle/>
          <a:p>
            <a:r>
              <a:t>Matrix transposition is another important operation in neural networks, where the rows and columns of a matrix are interchanged. Transposition is commonly used when performing matrix multiplication between layers with different dimensions, ensuring that the dimensions align correctly for the operation.</a:t>
            </a:r>
          </a:p>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Operations in Neural Networks</a:t>
            </a:r>
          </a:p>
        </p:txBody>
      </p:sp>
      <p:sp>
        <p:nvSpPr>
          <p:cNvPr id="3" name="Content Placeholder 2"/>
          <p:cNvSpPr>
            <a:spLocks noGrp="1"/>
          </p:cNvSpPr>
          <p:nvPr>
            <p:ph idx="1"/>
          </p:nvPr>
        </p:nvSpPr>
        <p:spPr/>
        <p:txBody>
          <a:bodyPr/>
          <a:lstStyle/>
          <a:p>
            <a:r>
              <a:t>Overall, matrix operations play a key role in the functioning of neural networks by enabling the efficient processing of data through different layers, facilitating the learning of complex patterns and relationships within the data.</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Principal Component Analysis</a:t>
            </a:r>
          </a:p>
        </p:txBody>
      </p:sp>
      <p:sp>
        <p:nvSpPr>
          <p:cNvPr id="3" name="Content Placeholder 2"/>
          <p:cNvSpPr>
            <a:spLocks noGrp="1"/>
          </p:cNvSpPr>
          <p:nvPr>
            <p:ph idx="1"/>
          </p:nvPr>
        </p:nvSpPr>
        <p:spPr/>
        <p:txBody>
          <a:bodyPr/>
          <a:lstStyle/>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Principal Component Analysis</a:t>
            </a:r>
          </a:p>
        </p:txBody>
      </p:sp>
      <p:sp>
        <p:nvSpPr>
          <p:cNvPr id="3" name="Content Placeholder 2"/>
          <p:cNvSpPr>
            <a:spLocks noGrp="1"/>
          </p:cNvSpPr>
          <p:nvPr>
            <p:ph idx="1"/>
          </p:nvPr>
        </p:nvSpPr>
        <p:spPr/>
        <p:txBody>
          <a:bodyPr/>
          <a:lstStyle/>
          <a:p>
            <a:r>
              <a:t>Principal Component Analysis (PCA) is a statistical method used for dimensionality reduction in data analysis. It works by transforming the original variables into a new set of orthogonal variables called principal components. These components are ordered by the amount of variance they explain in the data, with the first component explaining the most variance and each subsequent component explaining as much of the remaining variance as possible.</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Principal Component Analysis</a:t>
            </a:r>
          </a:p>
        </p:txBody>
      </p:sp>
      <p:sp>
        <p:nvSpPr>
          <p:cNvPr id="3" name="Content Placeholder 2"/>
          <p:cNvSpPr>
            <a:spLocks noGrp="1"/>
          </p:cNvSpPr>
          <p:nvPr>
            <p:ph idx="1"/>
          </p:nvPr>
        </p:nvSpPr>
        <p:spPr/>
        <p:txBody>
          <a:bodyPr/>
          <a:lstStyle/>
          <a:p/>
          <a:p>
            <a:r>
              <a:t>PCA is useful for many purposes, including data visualization, noise reduction, and data compression. By reducing the number of variables while retaining the maximum amount of information, PCA helps to simplify the data and make it more manageable for further analysis. It is commonly applied in fields such as machine learning, image processing, and genetics.</a:t>
            </a:r>
          </a:p>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Matrices</a:t>
            </a:r>
          </a:p>
        </p:txBody>
      </p:sp>
      <p:sp>
        <p:nvSpPr>
          <p:cNvPr id="3" name="Content Placeholder 2"/>
          <p:cNvSpPr>
            <a:spLocks noGrp="1"/>
          </p:cNvSpPr>
          <p:nvPr>
            <p:ph idx="1"/>
          </p:nvPr>
        </p:nvSpPr>
        <p:spPr/>
        <p:txBody>
          <a:bodyPr/>
          <a:lstStyle/>
          <a:p>
            <a:r>
              <a:t>In physics and engineering, matrices are used to solve systems of linear equations, calculate transformations in space, analyze electric circuits, and model dynamic systems. In computer graphics, matrices are crucial for tasks like transforming objects, scaling, rotating, and translating shapes on the screen. In economics, matrices are employed to study input-output models, analyze market trends, and solve optimization problems.</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Principal Component Analysis</a:t>
            </a:r>
          </a:p>
        </p:txBody>
      </p:sp>
      <p:sp>
        <p:nvSpPr>
          <p:cNvPr id="3" name="Content Placeholder 2"/>
          <p:cNvSpPr>
            <a:spLocks noGrp="1"/>
          </p:cNvSpPr>
          <p:nvPr>
            <p:ph idx="1"/>
          </p:nvPr>
        </p:nvSpPr>
        <p:spPr/>
        <p:txBody>
          <a:bodyPr/>
          <a:lstStyle/>
          <a:p>
            <a:r>
              <a:t>To perform PCA, the algorithm calculates the eigenvectors and eigenvalues of the covariance matrix of the data. The eigenvectors represent the directions of maximum variance in the data, while the eigenvalues indicate the amount of variance explained by each eigenvector. The eigenvectors form the basis for the principal components, and the data is transformed into this new orthogonal coordinate system.</a:t>
            </a:r>
          </a:p>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Principal Component Analysis</a:t>
            </a:r>
          </a:p>
        </p:txBody>
      </p:sp>
      <p:sp>
        <p:nvSpPr>
          <p:cNvPr id="3" name="Content Placeholder 2"/>
          <p:cNvSpPr>
            <a:spLocks noGrp="1"/>
          </p:cNvSpPr>
          <p:nvPr>
            <p:ph idx="1"/>
          </p:nvPr>
        </p:nvSpPr>
        <p:spPr/>
        <p:txBody>
          <a:bodyPr/>
          <a:lstStyle/>
          <a:p/>
          <a:p>
            <a:r>
              <a:t>Overall, PCA is a powerful technique for reducing the complexity of data while preserving important patterns and relationships. By identifying the key components driving the variation in the data, PCA enables analysts to gain insights and make decisions based on a more manageable and informative representation of the original data set.</a:t>
            </a:r>
          </a:p>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Singular Value Decomposition in Recommender Systems</a:t>
            </a:r>
          </a:p>
        </p:txBody>
      </p:sp>
      <p:sp>
        <p:nvSpPr>
          <p:cNvPr id="3" name="Content Placeholder 2"/>
          <p:cNvSpPr>
            <a:spLocks noGrp="1"/>
          </p:cNvSpPr>
          <p:nvPr>
            <p:ph idx="1"/>
          </p:nvPr>
        </p:nvSpPr>
        <p:spPr/>
        <p:txBody>
          <a:bodyPr/>
          <a:lstStyle/>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Singular Value Decomposition in Recommender Systems</a:t>
            </a:r>
          </a:p>
        </p:txBody>
      </p:sp>
      <p:sp>
        <p:nvSpPr>
          <p:cNvPr id="3" name="Content Placeholder 2"/>
          <p:cNvSpPr>
            <a:spLocks noGrp="1"/>
          </p:cNvSpPr>
          <p:nvPr>
            <p:ph idx="1"/>
          </p:nvPr>
        </p:nvSpPr>
        <p:spPr/>
        <p:txBody>
          <a:bodyPr/>
          <a:lstStyle/>
          <a:p>
            <a:r>
              <a:t>Singular Value Decomposition (SVD) is a widely used technique in recommender systems to analyze and filter noisy data. In the context of recommender systems, SVD is used to understand and uncover the underlying patterns in user-item interactions. By decomposing the user-item matrix into three smaller matrices representing users, latent features, and items, SVD can reduce the dimensionality of the data and capture the essential information embedded in the user-item interactions.</a:t>
            </a:r>
          </a:p>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Singular Value Decomposition in Recommender Systems</a:t>
            </a:r>
          </a:p>
        </p:txBody>
      </p:sp>
      <p:sp>
        <p:nvSpPr>
          <p:cNvPr id="3" name="Content Placeholder 2"/>
          <p:cNvSpPr>
            <a:spLocks noGrp="1"/>
          </p:cNvSpPr>
          <p:nvPr>
            <p:ph idx="1"/>
          </p:nvPr>
        </p:nvSpPr>
        <p:spPr/>
        <p:txBody>
          <a:bodyPr/>
          <a:lstStyle/>
          <a:p/>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Singular Value Decomposition in Recommender Systems</a:t>
            </a:r>
          </a:p>
        </p:txBody>
      </p:sp>
      <p:sp>
        <p:nvSpPr>
          <p:cNvPr id="3" name="Content Placeholder 2"/>
          <p:cNvSpPr>
            <a:spLocks noGrp="1"/>
          </p:cNvSpPr>
          <p:nvPr>
            <p:ph idx="1"/>
          </p:nvPr>
        </p:nvSpPr>
        <p:spPr/>
        <p:txBody>
          <a:bodyPr/>
          <a:lstStyle/>
          <a:p>
            <a:r>
              <a:t>In the realm of recommender systems, SVD works by transforming the user-item matrix into a lower-dimensional representation by identifying latent factors that influence user preferences. These latent factors can include user tastes, item characteristics, or other hidden variables that affect user-item interactions. By representing users and items in a reduced feature space, SVD enables recommender systems to make personalized recommendations based on similarities in these latent factors.</a:t>
            </a:r>
          </a:p>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Singular Value Decomposition in Recommender Systems</a:t>
            </a:r>
          </a:p>
        </p:txBody>
      </p:sp>
      <p:sp>
        <p:nvSpPr>
          <p:cNvPr id="3" name="Content Placeholder 2"/>
          <p:cNvSpPr>
            <a:spLocks noGrp="1"/>
          </p:cNvSpPr>
          <p:nvPr>
            <p:ph idx="1"/>
          </p:nvPr>
        </p:nvSpPr>
        <p:spPr/>
        <p:txBody>
          <a:bodyPr/>
          <a:lstStyle/>
          <a:p/>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Singular Value Decomposition in Recommender Systems</a:t>
            </a:r>
          </a:p>
        </p:txBody>
      </p:sp>
      <p:sp>
        <p:nvSpPr>
          <p:cNvPr id="3" name="Content Placeholder 2"/>
          <p:cNvSpPr>
            <a:spLocks noGrp="1"/>
          </p:cNvSpPr>
          <p:nvPr>
            <p:ph idx="1"/>
          </p:nvPr>
        </p:nvSpPr>
        <p:spPr/>
        <p:txBody>
          <a:bodyPr/>
          <a:lstStyle/>
          <a:p>
            <a:r>
              <a:t>SVD in recommender systems helps in dealing with sparsity and scalability issues that arise when working with large datasets. By approximating the original user-item matrix with a lower-rank approximation obtained through SVD, recommender systems can effectively identify relevant items for users even in the presence of sparse data. Additionally, SVD facilitates efficient computation and storage of user-item preferences, making it a valuable tool for building scalable and accurate recommender systems.</a:t>
            </a:r>
          </a:p>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Singular Value Decomposition in Recommender Systems</a:t>
            </a:r>
          </a:p>
        </p:txBody>
      </p:sp>
      <p:sp>
        <p:nvSpPr>
          <p:cNvPr id="3" name="Content Placeholder 2"/>
          <p:cNvSpPr>
            <a:spLocks noGrp="1"/>
          </p:cNvSpPr>
          <p:nvPr>
            <p:ph idx="1"/>
          </p:nvPr>
        </p:nvSpPr>
        <p:spPr/>
        <p:txBody>
          <a:bodyPr/>
          <a:lstStyle/>
          <a:p/>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Singular Value Decomposition in Recommender Systems</a:t>
            </a:r>
          </a:p>
        </p:txBody>
      </p:sp>
      <p:sp>
        <p:nvSpPr>
          <p:cNvPr id="3" name="Content Placeholder 2"/>
          <p:cNvSpPr>
            <a:spLocks noGrp="1"/>
          </p:cNvSpPr>
          <p:nvPr>
            <p:ph idx="1"/>
          </p:nvPr>
        </p:nvSpPr>
        <p:spPr/>
        <p:txBody>
          <a:bodyPr/>
          <a:lstStyle/>
          <a:p>
            <a:r>
              <a:t>In conclusion, Singular Value Decomposition plays a crucial role in enhancing the performance of recommender systems by uncovering latent patterns in user-item interactions, reducing data dimensionality, and enabling personalized recommendations. By leveraging the power of SVD, recommender systems can deliver more accurate and relevant suggestions to users, ultimately enhancing user experience and driving engagement.</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Matrices</a:t>
            </a:r>
          </a:p>
        </p:txBody>
      </p:sp>
      <p:sp>
        <p:nvSpPr>
          <p:cNvPr id="3" name="Content Placeholder 2"/>
          <p:cNvSpPr>
            <a:spLocks noGrp="1"/>
          </p:cNvSpPr>
          <p:nvPr>
            <p:ph idx="1"/>
          </p:nvPr>
        </p:nvSpPr>
        <p:spPr/>
        <p:txBody>
          <a:bodyPr/>
          <a:lstStyle/>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Factorization in Collaborative Filtering</a:t>
            </a:r>
          </a:p>
        </p:txBody>
      </p:sp>
      <p:sp>
        <p:nvSpPr>
          <p:cNvPr id="3" name="Content Placeholder 2"/>
          <p:cNvSpPr>
            <a:spLocks noGrp="1"/>
          </p:cNvSpPr>
          <p:nvPr>
            <p:ph idx="1"/>
          </p:nvPr>
        </p:nvSpPr>
        <p:spPr/>
        <p:txBody>
          <a:bodyPr/>
          <a:lstStyle/>
          <a:p>
            <a:r>
              <a:t>Matrix factorization is a popular technique used in collaborative filtering to make personalized recommendations based on user-item interactions. In the context of collaborative filtering, a matrix is constructed where rows represent users, columns represent items, and the values in the matrix represent user ratings or interactions with items.</a:t>
            </a:r>
          </a:p>
          <a:p/>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Factorization in Collaborative Filtering</a:t>
            </a:r>
          </a:p>
        </p:txBody>
      </p:sp>
      <p:sp>
        <p:nvSpPr>
          <p:cNvPr id="3" name="Content Placeholder 2"/>
          <p:cNvSpPr>
            <a:spLocks noGrp="1"/>
          </p:cNvSpPr>
          <p:nvPr>
            <p:ph idx="1"/>
          </p:nvPr>
        </p:nvSpPr>
        <p:spPr/>
        <p:txBody>
          <a:bodyPr/>
          <a:lstStyle/>
          <a:p>
            <a:r>
              <a:t>The main idea behind matrix factorization is to decompose this user-item matrix into two lower-dimensional matrices - one that represents users and their latent preferences and another that represents items and their latent features. By multiplying these two matrices, the original matrix can be approximated, allowing for the prediction of missing values in the matrix, i.e., recommending items to users based on their preferences and behavior.</a:t>
            </a:r>
          </a:p>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Factorization in Collaborative Filtering</a:t>
            </a:r>
          </a:p>
        </p:txBody>
      </p:sp>
      <p:sp>
        <p:nvSpPr>
          <p:cNvPr id="3" name="Content Placeholder 2"/>
          <p:cNvSpPr>
            <a:spLocks noGrp="1"/>
          </p:cNvSpPr>
          <p:nvPr>
            <p:ph idx="1"/>
          </p:nvPr>
        </p:nvSpPr>
        <p:spPr/>
        <p:txBody>
          <a:bodyPr/>
          <a:lstStyle/>
          <a:p/>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Factorization in Collaborative Filtering</a:t>
            </a:r>
          </a:p>
        </p:txBody>
      </p:sp>
      <p:sp>
        <p:nvSpPr>
          <p:cNvPr id="3" name="Content Placeholder 2"/>
          <p:cNvSpPr>
            <a:spLocks noGrp="1"/>
          </p:cNvSpPr>
          <p:nvPr>
            <p:ph idx="1"/>
          </p:nvPr>
        </p:nvSpPr>
        <p:spPr/>
        <p:txBody>
          <a:bodyPr/>
          <a:lstStyle/>
          <a:p>
            <a:r>
              <a:t>The process of matrix factorization involves minimizing the error between the predicted ratings and the actual ratings in the user-item matrix. This is typically done using optimization algorithms like stochastic gradient descent or alternating least squares. The model learns the latent factors that best explain the observed user-item interactions and can generalize to make predictions for new user-item pairs.</a:t>
            </a:r>
          </a:p>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Matrix Factorization in Collaborative Filtering</a:t>
            </a:r>
          </a:p>
        </p:txBody>
      </p:sp>
      <p:sp>
        <p:nvSpPr>
          <p:cNvPr id="3" name="Content Placeholder 2"/>
          <p:cNvSpPr>
            <a:spLocks noGrp="1"/>
          </p:cNvSpPr>
          <p:nvPr>
            <p:ph idx="1"/>
          </p:nvPr>
        </p:nvSpPr>
        <p:spPr/>
        <p:txBody>
          <a:bodyPr/>
          <a:lstStyle/>
          <a:p/>
          <a:p>
            <a:r>
              <a:t>Matrix factorization techniques, such as Singular Value Decomposition (SVD) and Alternating Least Squares (ALS), have been successfully applied in recommendation systems, enabling businesses to provide personalized recommendations to users based on their historical interactions and preferences.</a:t>
            </a:r>
          </a:p>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Matrix Multiplication in Deep Learning</a:t>
            </a:r>
          </a:p>
        </p:txBody>
      </p:sp>
      <p:sp>
        <p:nvSpPr>
          <p:cNvPr id="3" name="Content Placeholder 2"/>
          <p:cNvSpPr>
            <a:spLocks noGrp="1"/>
          </p:cNvSpPr>
          <p:nvPr>
            <p:ph idx="1"/>
          </p:nvPr>
        </p:nvSpPr>
        <p:spPr/>
        <p:txBody>
          <a:bodyPr/>
          <a:lstStyle/>
          <a:p>
            <a:r>
              <a:t>Matrix multiplication in deep learning plays a fundamental role when performing operations in neural networks. In deep learning, matrices represent layers of neurons and their connections within a neural network. When input data is fed into a neural network, it undergoes a series of matrix multiplications with weights matrices followed by activation functions to make predictions or classify data.</a:t>
            </a:r>
          </a:p>
          <a:p/>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Matrix Multiplication in Deep Learning</a:t>
            </a:r>
          </a:p>
        </p:txBody>
      </p:sp>
      <p:sp>
        <p:nvSpPr>
          <p:cNvPr id="3" name="Content Placeholder 2"/>
          <p:cNvSpPr>
            <a:spLocks noGrp="1"/>
          </p:cNvSpPr>
          <p:nvPr>
            <p:ph idx="1"/>
          </p:nvPr>
        </p:nvSpPr>
        <p:spPr/>
        <p:txBody>
          <a:bodyPr/>
          <a:lstStyle/>
          <a:p>
            <a:r>
              <a:t>Mathematically, matrix multiplication is done by taking the dot product of rows from the first matrix and columns from the second matrix. The resulting matrix preserves the relationship between the input and the weights, allowing the model to learn complex patterns and make accurate predictions.</a:t>
            </a:r>
          </a:p>
          <a:p/>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Matrix Multiplication in Deep Learning</a:t>
            </a:r>
          </a:p>
        </p:txBody>
      </p:sp>
      <p:sp>
        <p:nvSpPr>
          <p:cNvPr id="3" name="Content Placeholder 2"/>
          <p:cNvSpPr>
            <a:spLocks noGrp="1"/>
          </p:cNvSpPr>
          <p:nvPr>
            <p:ph idx="1"/>
          </p:nvPr>
        </p:nvSpPr>
        <p:spPr/>
        <p:txBody>
          <a:bodyPr/>
          <a:lstStyle/>
          <a:p>
            <a:r>
              <a:t>In deep learning, matrix multiplication is used in various operations such as forward propagation, backpropagation, and gradient descent. It helps in adjusting the weights of the neural network during the training process to minimize the error and improve the model's accuracy.</a:t>
            </a:r>
          </a:p>
          <a:p/>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Matrix Multiplication in Deep Learning</a:t>
            </a:r>
          </a:p>
        </p:txBody>
      </p:sp>
      <p:sp>
        <p:nvSpPr>
          <p:cNvPr id="3" name="Content Placeholder 2"/>
          <p:cNvSpPr>
            <a:spLocks noGrp="1"/>
          </p:cNvSpPr>
          <p:nvPr>
            <p:ph idx="1"/>
          </p:nvPr>
        </p:nvSpPr>
        <p:spPr/>
        <p:txBody>
          <a:bodyPr/>
          <a:lstStyle/>
          <a:p>
            <a:r>
              <a:t>Understanding matrix multiplication in deep learning is crucial for data scientists and machine learning engineers to develop efficient neural network architectures and train models effectively. Mastering this concept enables practitioners to build robust deep learning models for various tasks like image recognition, natural language processing, and more.</a:t>
            </a:r>
          </a:p>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Matrix multiplication in deep learning plays a fundamental role when performing operations in neural networks. In deep learning, matrices represent layers of neurons and their connections within a neural network. When input data is fed into a neural network, it undergoes a series of matrix multiplications with weights matrices followed by activation functions to make predictions or classify data.</a:t>
            </a:r>
          </a:p>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Matrices</a:t>
            </a:r>
          </a:p>
        </p:txBody>
      </p:sp>
      <p:sp>
        <p:nvSpPr>
          <p:cNvPr id="3" name="Content Placeholder 2"/>
          <p:cNvSpPr>
            <a:spLocks noGrp="1"/>
          </p:cNvSpPr>
          <p:nvPr>
            <p:ph idx="1"/>
          </p:nvPr>
        </p:nvSpPr>
        <p:spPr/>
        <p:txBody>
          <a:bodyPr/>
          <a:lstStyle/>
          <a:p>
            <a:r>
              <a:t>The importance of matrices also extends to various other fields such as statistics, cryptography, biology, and social sciences. In statistics, matrices are used for data analysis, hypothesis testing, and multivariate analysis. In cryptography, matrices play a key role in encryption and decryption algorithms to ensure data security. In biology, matrices help in modeling population dynamics, genetic inheritance, and biochemical reactions. In social sciences, matrices are utilized for network analysis, opinion modeling, and clustering data.</a:t>
            </a:r>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Mathematically, matrix multiplication is done by taking the dot product of rows from the first matrix and columns from the second matrix. The resulting matrix preserves the relationship between the input and the weights, allowing the model to learn complex patterns and make accurate predictions.</a:t>
            </a:r>
          </a:p>
          <a:p/>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deep learning, matrix multiplication is used in various operations such as forward propagation, backpropagation, and gradient descent. It helps in adjusting the weights of the neural network during the training process to minimize the error and improve the model's accuracy.</a:t>
            </a:r>
          </a:p>
          <a:p/>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Understanding matrix multiplication in deep learning is crucial for data scientists and machine learning engineers to develop efficient neural network architectures and train models effectively. Mastering this concept enables practitioners to build robust deep learning models for various tasks like image recognition, natural language processing, and more.</a:t>
            </a:r>
          </a:p>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Challenges and Limitations</a:t>
            </a:r>
          </a:p>
        </p:txBody>
      </p:sp>
      <p:sp>
        <p:nvSpPr>
          <p:cNvPr id="3" name="Content Placeholder 2"/>
          <p:cNvSpPr>
            <a:spLocks noGrp="1"/>
          </p:cNvSpPr>
          <p:nvPr>
            <p:ph idx="1"/>
          </p:nvPr>
        </p:nvSpPr>
        <p:spPr/>
        <p:txBody>
          <a:bodyPr/>
          <a:lstStyle/>
          <a:p>
            <a:r>
              <a:t>I'm sorry, but I cannot provide a detailed explanation of the Challenges and Limitations in Section VII without using any words. Let me know if you would like me to provide information using words.</a:t>
            </a:r>
          </a:p>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Computational Complexity</a:t>
            </a:r>
          </a:p>
        </p:txBody>
      </p:sp>
      <p:sp>
        <p:nvSpPr>
          <p:cNvPr id="3" name="Content Placeholder 2"/>
          <p:cNvSpPr>
            <a:spLocks noGrp="1"/>
          </p:cNvSpPr>
          <p:nvPr>
            <p:ph idx="1"/>
          </p:nvPr>
        </p:nvSpPr>
        <p:spPr/>
        <p:txBody>
          <a:bodyPr/>
          <a:lstStyle/>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Computational Complexity</a:t>
            </a:r>
          </a:p>
        </p:txBody>
      </p:sp>
      <p:sp>
        <p:nvSpPr>
          <p:cNvPr id="3" name="Content Placeholder 2"/>
          <p:cNvSpPr>
            <a:spLocks noGrp="1"/>
          </p:cNvSpPr>
          <p:nvPr>
            <p:ph idx="1"/>
          </p:nvPr>
        </p:nvSpPr>
        <p:spPr/>
        <p:txBody>
          <a:bodyPr/>
          <a:lstStyle/>
          <a:p>
            <a:r>
              <a:t>Computational complexity is a branch of computer science that focuses on understanding the performance of algorithms and problems in terms of the amount of computer resources, such as time and space, required to solve them. The primary goal of computational complexity theory is to classify problems based on their inherent difficulty and to analyze the efficiency of algorithms for solving these problems.</a:t>
            </a:r>
          </a:p>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Computational Complexity</a:t>
            </a:r>
          </a:p>
        </p:txBody>
      </p:sp>
      <p:sp>
        <p:nvSpPr>
          <p:cNvPr id="3" name="Content Placeholder 2"/>
          <p:cNvSpPr>
            <a:spLocks noGrp="1"/>
          </p:cNvSpPr>
          <p:nvPr>
            <p:ph idx="1"/>
          </p:nvPr>
        </p:nvSpPr>
        <p:spPr/>
        <p:txBody>
          <a:bodyPr/>
          <a:lstStyle/>
          <a:p/>
          <a:p>
            <a:r>
              <a:t>Key concepts in computational complexity include:</a:t>
            </a:r>
          </a:p>
          <a:p/>
          <a:p>
            <a:r>
              <a:t>1. Time complexity: Time complexity measures the amount of time an algorithm takes to execute as a function of the input size. It is usually expressed using Big O notation, which provides an upper bound on the growth rate of the algorithm as the input size increases.</a:t>
            </a:r>
          </a:p>
          <a:p/>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Computational Complexity</a:t>
            </a:r>
          </a:p>
        </p:txBody>
      </p:sp>
      <p:sp>
        <p:nvSpPr>
          <p:cNvPr id="3" name="Content Placeholder 2"/>
          <p:cNvSpPr>
            <a:spLocks noGrp="1"/>
          </p:cNvSpPr>
          <p:nvPr>
            <p:ph idx="1"/>
          </p:nvPr>
        </p:nvSpPr>
        <p:spPr/>
        <p:txBody>
          <a:bodyPr/>
          <a:lstStyle/>
          <a:p>
            <a:r>
              <a:t>2. Space complexity: Space complexity refers to the amount of memory or storage space an algorithm requires to run as a function of the input size. Just like time complexity, space complexity is also expressed using Big O notation.</a:t>
            </a:r>
          </a:p>
          <a:p/>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Computational Complexity</a:t>
            </a:r>
          </a:p>
        </p:txBody>
      </p:sp>
      <p:sp>
        <p:nvSpPr>
          <p:cNvPr id="3" name="Content Placeholder 2"/>
          <p:cNvSpPr>
            <a:spLocks noGrp="1"/>
          </p:cNvSpPr>
          <p:nvPr>
            <p:ph idx="1"/>
          </p:nvPr>
        </p:nvSpPr>
        <p:spPr/>
        <p:txBody>
          <a:bodyPr/>
          <a:lstStyle/>
          <a:p>
            <a:r>
              <a:t>3. P vs. NP problem: One of the most famous and unsolved problems in computational complexity theory is the P vs. NP problem, which asks whether all problems for which a solution can be verified in polynomial time can also be solved in polynomial time. This problem has vast implications in cryptography, optimization, and machine learning.</a:t>
            </a:r>
          </a:p>
          <a:p/>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Computational Complexity</a:t>
            </a:r>
          </a:p>
        </p:txBody>
      </p:sp>
      <p:sp>
        <p:nvSpPr>
          <p:cNvPr id="3" name="Content Placeholder 2"/>
          <p:cNvSpPr>
            <a:spLocks noGrp="1"/>
          </p:cNvSpPr>
          <p:nvPr>
            <p:ph idx="1"/>
          </p:nvPr>
        </p:nvSpPr>
        <p:spPr/>
        <p:txBody>
          <a:bodyPr/>
          <a:lstStyle/>
          <a:p>
            <a:r>
              <a:t>4. Complexity classes: Computational complexity theory defines various complexity classes that group problems based on their computational requirements. Some well-known complexity classes include P, NP, NP-complete, and NP-hard.</a:t>
            </a:r>
          </a:p>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Matrices</a:t>
            </a:r>
          </a:p>
        </p:txBody>
      </p:sp>
      <p:sp>
        <p:nvSpPr>
          <p:cNvPr id="3" name="Content Placeholder 2"/>
          <p:cNvSpPr>
            <a:spLocks noGrp="1"/>
          </p:cNvSpPr>
          <p:nvPr>
            <p:ph idx="1"/>
          </p:nvPr>
        </p:nvSpPr>
        <p:spPr/>
        <p:txBody>
          <a:bodyPr/>
          <a:lstStyle/>
          <a:p/>
          <a:p>
            <a:r>
              <a:t>In conclusion, matrices are a fundamental concept with widespread applications across different disciplines. Understanding matrices is crucial for problem-solving, modeling real-world scenarios, and making informed decisions in various fields of study and industries.</a:t>
            </a:r>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Computational Complexity</a:t>
            </a:r>
          </a:p>
        </p:txBody>
      </p:sp>
      <p:sp>
        <p:nvSpPr>
          <p:cNvPr id="3" name="Content Placeholder 2"/>
          <p:cNvSpPr>
            <a:spLocks noGrp="1"/>
          </p:cNvSpPr>
          <p:nvPr>
            <p:ph idx="1"/>
          </p:nvPr>
        </p:nvSpPr>
        <p:spPr/>
        <p:txBody>
          <a:bodyPr/>
          <a:lstStyle/>
          <a:p>
            <a:r>
              <a:t>By studying computational complexity, researchers can gain insights into the limitations of algorithms, discover efficient solutions to complex problems, and better understand the fundamental nature of computation itself. The field plays a crucial role in algorithm design, optimization, and the development of practical solutions to real-world problems.</a:t>
            </a:r>
          </a:p>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Storage Requirements</a:t>
            </a:r>
          </a:p>
        </p:txBody>
      </p:sp>
      <p:sp>
        <p:nvSpPr>
          <p:cNvPr id="3" name="Content Placeholder 2"/>
          <p:cNvSpPr>
            <a:spLocks noGrp="1"/>
          </p:cNvSpPr>
          <p:nvPr>
            <p:ph idx="1"/>
          </p:nvPr>
        </p:nvSpPr>
        <p:spPr/>
        <p:txBody>
          <a:bodyPr/>
          <a:lstStyle/>
          <a:p>
            <a:r>
              <a:t>B. Storage Requirements refer to the specifications and capacity needed to store data, files, and information in a system. Storage requirements vary depending on the type of data being stored, the volume of data, how frequently it is accessed, and the level of redundancy or backup needed.</a:t>
            </a:r>
          </a:p>
          <a:p/>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Storage Requirements</a:t>
            </a:r>
          </a:p>
        </p:txBody>
      </p:sp>
      <p:sp>
        <p:nvSpPr>
          <p:cNvPr id="3" name="Content Placeholder 2"/>
          <p:cNvSpPr>
            <a:spLocks noGrp="1"/>
          </p:cNvSpPr>
          <p:nvPr>
            <p:ph idx="1"/>
          </p:nvPr>
        </p:nvSpPr>
        <p:spPr/>
        <p:txBody>
          <a:bodyPr/>
          <a:lstStyle/>
          <a:p>
            <a:r>
              <a:t>Storage requirements can include considerations such as the type of storage media (e.g., hard disk drives, solid-state drives, cloud storage), the amount of storage space needed in gigabytes or terabytes, data retention policies, data access speed, and data backup and recovery processes.</a:t>
            </a:r>
          </a:p>
          <a:p/>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Storage Requirements</a:t>
            </a:r>
          </a:p>
        </p:txBody>
      </p:sp>
      <p:sp>
        <p:nvSpPr>
          <p:cNvPr id="3" name="Content Placeholder 2"/>
          <p:cNvSpPr>
            <a:spLocks noGrp="1"/>
          </p:cNvSpPr>
          <p:nvPr>
            <p:ph idx="1"/>
          </p:nvPr>
        </p:nvSpPr>
        <p:spPr/>
        <p:txBody>
          <a:bodyPr/>
          <a:lstStyle/>
          <a:p>
            <a:r>
              <a:t>It is essential for organizations to carefully assess their storage requirements to ensure that they have enough capacity to store data efficiently, securely, and cost-effectively. Failure to adequately plan for storage requirements can lead to data loss, system downtime, and performance issues. Regular monitoring and updating of storage requirements are also crucial to adapt to changing data volumes and business needs.</a:t>
            </a:r>
          </a:p>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Numerical Stability</a:t>
            </a:r>
          </a:p>
        </p:txBody>
      </p:sp>
      <p:sp>
        <p:nvSpPr>
          <p:cNvPr id="3" name="Content Placeholder 2"/>
          <p:cNvSpPr>
            <a:spLocks noGrp="1"/>
          </p:cNvSpPr>
          <p:nvPr>
            <p:ph idx="1"/>
          </p:nvPr>
        </p:nvSpPr>
        <p:spPr/>
        <p:txBody>
          <a:bodyPr/>
          <a:lstStyle/>
          <a:p>
            <a:r>
              <a:t>Numerical stability is a concept in numerical analysis that refers to how errors are propagated in computations and how robust an algorithm is when dealing with small perturbations in input data. A numerically stable algorithm produces accurate results even when dealing with uncertain or noisy data, while an unstable algorithm may lead to significant errors or divergence in the results.</a:t>
            </a:r>
          </a:p>
          <a:p/>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Numerical Stability</a:t>
            </a:r>
          </a:p>
        </p:txBody>
      </p:sp>
      <p:sp>
        <p:nvSpPr>
          <p:cNvPr id="3" name="Content Placeholder 2"/>
          <p:cNvSpPr>
            <a:spLocks noGrp="1"/>
          </p:cNvSpPr>
          <p:nvPr>
            <p:ph idx="1"/>
          </p:nvPr>
        </p:nvSpPr>
        <p:spPr/>
        <p:txBody>
          <a:bodyPr/>
          <a:lstStyle/>
          <a:p>
            <a:r>
              <a:t>When performing calculations on a computer, rounding errors, truncation errors, and other computational inaccuracies can accumulate and affect the final output. A numerically stable algorithm is designed to minimize the impact of these errors, often by using efficient techniques such as iterative refinement, well-conditioned calculations, and appropriate scaling of the data.</a:t>
            </a:r>
          </a:p>
          <a:p/>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Numerical Stability</a:t>
            </a:r>
          </a:p>
        </p:txBody>
      </p:sp>
      <p:sp>
        <p:nvSpPr>
          <p:cNvPr id="3" name="Content Placeholder 2"/>
          <p:cNvSpPr>
            <a:spLocks noGrp="1"/>
          </p:cNvSpPr>
          <p:nvPr>
            <p:ph idx="1"/>
          </p:nvPr>
        </p:nvSpPr>
        <p:spPr/>
        <p:txBody>
          <a:bodyPr/>
          <a:lstStyle/>
          <a:p>
            <a:r>
              <a:t>In contrast, an algorithm that is numerically unstable can lead to wildly inaccurate results or numerical instability, where small changes in input data result in disproportionately large changes in the output. This can make the algorithm unreliable and difficult to use in practical applications.</a:t>
            </a:r>
          </a:p>
          <a:p/>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Numerical Stability</a:t>
            </a:r>
          </a:p>
        </p:txBody>
      </p:sp>
      <p:sp>
        <p:nvSpPr>
          <p:cNvPr id="3" name="Content Placeholder 2"/>
          <p:cNvSpPr>
            <a:spLocks noGrp="1"/>
          </p:cNvSpPr>
          <p:nvPr>
            <p:ph idx="1"/>
          </p:nvPr>
        </p:nvSpPr>
        <p:spPr/>
        <p:txBody>
          <a:bodyPr/>
          <a:lstStyle/>
          <a:p>
            <a:r>
              <a:t>Ensuring numerical stability is crucial in scientific computing, engineering simulations, machine learning, and many other fields where accurate and reliable results are essential. By understanding and applying principles of numerical stability, developers can design algorithms that produce dependable results in a variety of computational tasks.</a:t>
            </a:r>
          </a:p>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Numerical stability is a concept in numerical analysis that refers to how errors are propagated in computations and how robust an algorithm is when dealing with small perturbations in input data. A numerically stable algorithm produces accurate results even when dealing with uncertain or noisy data, while an unstable algorithm may lead to significant errors or divergence in the results.</a:t>
            </a:r>
          </a:p>
          <a:p/>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When performing calculations on a computer, rounding errors, truncation errors, and other computational inaccuracies can accumulate and affect the final output. A numerically stable algorithm is designed to minimize the impact of these errors, often by using efficient techniques such as iterative refinement, well-conditioned calculations, and appropriate scaling of the data.</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Table of Contents</a:t>
            </a:r>
          </a:p>
          <a:p/>
          <a:p>
            <a:r>
              <a:rPr sz="1500"/>
              <a:t>I. Introduction</a:t>
            </a:r>
          </a:p>
          <a:p>
            <a:r>
              <a:rPr sz="1500"/>
              <a:t>    A. Definition of Matrices</a:t>
            </a:r>
          </a:p>
          <a:p>
            <a:r>
              <a:rPr sz="1500"/>
              <a:t>    B. Historical Background</a:t>
            </a:r>
          </a:p>
          <a:p>
            <a:r>
              <a:rPr sz="1500"/>
              <a:t>    C. Importance of Matrices</a:t>
            </a:r>
          </a:p>
          <a:p/>
          <a:p>
            <a:r>
              <a:rPr sz="1500"/>
              <a:t>II. Basic Concepts of Matrices</a:t>
            </a:r>
          </a:p>
          <a:p>
            <a:r>
              <a:rPr sz="1500"/>
              <a:t>    A. Elements of a Matrix</a:t>
            </a:r>
          </a:p>
          <a:p>
            <a:r>
              <a:rPr sz="1500"/>
              <a:t>    B. Types of Matrices</a:t>
            </a:r>
          </a:p>
          <a:p>
            <a:r>
              <a:rPr sz="1500"/>
              <a:t>        1. Row Matrix</a:t>
            </a:r>
          </a:p>
          <a:p>
            <a:r>
              <a:rPr sz="1500"/>
              <a:t>        2. Column Matrix</a:t>
            </a:r>
          </a:p>
          <a:p>
            <a:r>
              <a:rPr sz="1500"/>
              <a:t>        3. Square Matrix</a:t>
            </a:r>
          </a:p>
          <a:p>
            <a:r>
              <a:rPr sz="1500"/>
              <a:t>        4. Diagonal Matrix</a:t>
            </a:r>
          </a:p>
          <a:p>
            <a:r>
              <a:rPr sz="1500"/>
              <a:t>        5. Identity Matrix</a:t>
            </a:r>
          </a:p>
          <a:p>
            <a:r>
              <a:rPr sz="1500"/>
              <a:t>        6. Zero Matrix</a:t>
            </a:r>
          </a:p>
          <a:p/>
          <a:p>
            <a:r>
              <a:rPr sz="1500"/>
              <a:t>III. Operations on Matrices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Matrices are an essential mathematical tool used in various fields such as physics, engineering, computer graphics, economics, and more. They are a way to organize and manipulate data efficiently, particularly when dealing with multiple variables or equations simultaneously. Matrices help in representing complex relationships and systems, making it easier to solve equations and analyze patterns. </a:t>
            </a:r>
          </a:p>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contrast, an algorithm that is numerically unstable can lead to wildly inaccurate results or numerical instability, where small changes in input data result in disproportionately large changes in the output. This can make the algorithm unreliable and difficult to use in practical applications.</a:t>
            </a:r>
          </a:p>
          <a:p/>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Ensuring numerical stability is crucial in scientific computing, engineering simulations, machine learning, and many other fields where accurate and reliable results are essential. By understanding and applying principles of numerical stability, developers can design algorithms that produce dependable results in a variety of computational tasks.</a:t>
            </a:r>
          </a:p>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Conclusion</a:t>
            </a:r>
          </a:p>
        </p:txBody>
      </p:sp>
      <p:sp>
        <p:nvSpPr>
          <p:cNvPr id="3" name="Content Placeholder 2"/>
          <p:cNvSpPr>
            <a:spLocks noGrp="1"/>
          </p:cNvSpPr>
          <p:nvPr>
            <p:ph idx="1"/>
          </p:nvPr>
        </p:nvSpPr>
        <p:spPr/>
        <p:txBody>
          <a:bodyPr/>
          <a:lstStyle/>
          <a:p>
            <a:r>
              <a:t>I'm sorry, but I cannot generate content with zero words as there must be meaningful information to provide an explanation. Please let me know how many words should be included so I can assist you accordingly.</a:t>
            </a:r>
          </a:p>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Recap of Key Points</a:t>
            </a:r>
          </a:p>
        </p:txBody>
      </p:sp>
      <p:sp>
        <p:nvSpPr>
          <p:cNvPr id="3" name="Content Placeholder 2"/>
          <p:cNvSpPr>
            <a:spLocks noGrp="1"/>
          </p:cNvSpPr>
          <p:nvPr>
            <p:ph idx="1"/>
          </p:nvPr>
        </p:nvSpPr>
        <p:spPr/>
        <p:txBody>
          <a:bodyPr/>
          <a:lstStyle/>
          <a:p>
            <a:r>
              <a:t>Sorry, but I cannot provide a summary or key points without any content to work with. If you provide me with some information or context, I can certainly help summarize the key points in detail for you.</a:t>
            </a:r>
          </a:p>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Directions in Matrix Theory</a:t>
            </a:r>
          </a:p>
        </p:txBody>
      </p:sp>
      <p:sp>
        <p:nvSpPr>
          <p:cNvPr id="3" name="Content Placeholder 2"/>
          <p:cNvSpPr>
            <a:spLocks noGrp="1"/>
          </p:cNvSpPr>
          <p:nvPr>
            <p:ph idx="1"/>
          </p:nvPr>
        </p:nvSpPr>
        <p:spPr/>
        <p:txBody>
          <a:bodyPr/>
          <a:lstStyle/>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Directions in Matrix Theory</a:t>
            </a:r>
          </a:p>
        </p:txBody>
      </p:sp>
      <p:sp>
        <p:nvSpPr>
          <p:cNvPr id="3" name="Content Placeholder 2"/>
          <p:cNvSpPr>
            <a:spLocks noGrp="1"/>
          </p:cNvSpPr>
          <p:nvPr>
            <p:ph idx="1"/>
          </p:nvPr>
        </p:nvSpPr>
        <p:spPr/>
        <p:txBody>
          <a:bodyPr/>
          <a:lstStyle/>
          <a:p>
            <a:r>
              <a:t>Future directions in matrix theory encompass a wide range of exciting possibilities for further exploration and advancement in the field. Some key areas that researchers are focusing on include developing new algorithms and techniques for more efficient matrix computations, exploring applications of matrices in various disciplines such as physics, engineering, and computer science, and investigating connections between matrix theory and other areas of mathematics such as graph theory and numerical analysis. Additionally, there is growing interest in studying structured matrices, such as sparse matrices and low-rank matrices, and their applications in solving large-scale linear systems and optimization problems. Overall, the future of matrix theory looks promising with continued research and innovation driving new discoveries and applications in the field.</a:t>
            </a:r>
          </a:p>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Understanding Matrices</a:t>
            </a:r>
          </a:p>
        </p:txBody>
      </p:sp>
      <p:sp>
        <p:nvSpPr>
          <p:cNvPr id="3" name="Content Placeholder 2"/>
          <p:cNvSpPr>
            <a:spLocks noGrp="1"/>
          </p:cNvSpPr>
          <p:nvPr>
            <p:ph idx="1"/>
          </p:nvPr>
        </p:nvSpPr>
        <p:spPr/>
        <p:txBody>
          <a:bodyPr/>
          <a:lstStyle/>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Understanding Matrices</a:t>
            </a:r>
          </a:p>
        </p:txBody>
      </p:sp>
      <p:sp>
        <p:nvSpPr>
          <p:cNvPr id="3" name="Content Placeholder 2"/>
          <p:cNvSpPr>
            <a:spLocks noGrp="1"/>
          </p:cNvSpPr>
          <p:nvPr>
            <p:ph idx="1"/>
          </p:nvPr>
        </p:nvSpPr>
        <p:spPr/>
        <p:txBody>
          <a:bodyPr/>
          <a:lstStyle/>
          <a:p>
            <a:r>
              <a:t>Matrices are a fundamental concept in mathematics and have various applications in different fields such as engineering, computer science, physics, economics, and more. Understanding matrices is essential because they provide a concise and organized way to represent and work with complex data and relationships. Matrices are used to solve systems of linear equations, perform transformations, analyze networks, and much more.</a:t>
            </a:r>
          </a:p>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Understanding Matrices</a:t>
            </a:r>
          </a:p>
        </p:txBody>
      </p:sp>
      <p:sp>
        <p:nvSpPr>
          <p:cNvPr id="3" name="Content Placeholder 2"/>
          <p:cNvSpPr>
            <a:spLocks noGrp="1"/>
          </p:cNvSpPr>
          <p:nvPr>
            <p:ph idx="1"/>
          </p:nvPr>
        </p:nvSpPr>
        <p:spPr/>
        <p:txBody>
          <a:bodyPr/>
          <a:lstStyle/>
          <a:p/>
          <a:p>
            <a:r>
              <a:t>One of the key reasons understanding matrices is important is their role in solving systems of linear equations. Matrices offer a systematic and efficient method for solving multiple equations simultaneously, which is crucial in various real-life scenarios such as optimizing resources, predicting outcomes, and modeling systems.</a:t>
            </a:r>
          </a:p>
          <a:p/>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Understanding Matrices</a:t>
            </a:r>
          </a:p>
        </p:txBody>
      </p:sp>
      <p:sp>
        <p:nvSpPr>
          <p:cNvPr id="3" name="Content Placeholder 2"/>
          <p:cNvSpPr>
            <a:spLocks noGrp="1"/>
          </p:cNvSpPr>
          <p:nvPr>
            <p:ph idx="1"/>
          </p:nvPr>
        </p:nvSpPr>
        <p:spPr/>
        <p:txBody>
          <a:bodyPr/>
          <a:lstStyle/>
          <a:p>
            <a:r>
              <a:t>Additionally, matrices are crucial in computer graphics, where they are used to represent transformations such as scaling, rotation, and translation. Understanding matrices in this context is vital for developing computer programs and algorithms that create realistic and interactive graphical simulations.</a:t>
            </a:r>
          </a:p>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physics and engineering, matrices are used to solve systems of linear equations, calculate transformations in space, analyze electric circuits, and model dynamic systems. In computer graphics, matrices are crucial for tasks like transforming objects, scaling, rotating, and translating shapes on the screen. In economics, matrices are employed to study input-output models, analyze market trends, and solve optimization problems.</a:t>
            </a:r>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Understanding Matrices</a:t>
            </a:r>
          </a:p>
        </p:txBody>
      </p:sp>
      <p:sp>
        <p:nvSpPr>
          <p:cNvPr id="3" name="Content Placeholder 2"/>
          <p:cNvSpPr>
            <a:spLocks noGrp="1"/>
          </p:cNvSpPr>
          <p:nvPr>
            <p:ph idx="1"/>
          </p:nvPr>
        </p:nvSpPr>
        <p:spPr/>
        <p:txBody>
          <a:bodyPr/>
          <a:lstStyle/>
          <a:p>
            <a:r>
              <a:t>Moreover, in the field of data science, matrices are used in techniques like principal component analysis, singular value decomposition, and clustering algorithms. Having a solid understanding of matrices is crucial for processing and analyzing large datasets, extracting meaningful insights, and making informed decisions based on data.</a:t>
            </a:r>
          </a:p>
          <a:p/>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Understanding Matrices</a:t>
            </a:r>
          </a:p>
        </p:txBody>
      </p:sp>
      <p:sp>
        <p:nvSpPr>
          <p:cNvPr id="3" name="Content Placeholder 2"/>
          <p:cNvSpPr>
            <a:spLocks noGrp="1"/>
          </p:cNvSpPr>
          <p:nvPr>
            <p:ph idx="1"/>
          </p:nvPr>
        </p:nvSpPr>
        <p:spPr/>
        <p:txBody>
          <a:bodyPr/>
          <a:lstStyle/>
          <a:p>
            <a:r>
              <a:t>Overall, understanding matrices is essential for anyone working in fields that involve mathematical modeling, data analysis, computer science, and many other disciplines. Proficiency in manipulating matrices allows individuals to tackle complex problems, improve efficiency in computations, and gain deeper insights from data, ultimately enhancing their problem-solving skills and decision-making abilities.</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importance of matrices also extends to various other fields such as statistics, cryptography, biology, and social sciences. In statistics, matrices are used for data analysis, hypothesis testing, and multivariate analysis. In cryptography, matrices play a key role in encryption and decryption algorithms to ensure data security. In biology, matrices help in modeling population dynamics, genetic inheritance, and biochemical reactions. In social sciences, matrices are utilized for network analysis, opinion modeling, and clustering data.</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In conclusion, matrices are a fundamental concept with widespread applications across different disciplines. Understanding matrices is crucial for problem-solving, modeling real-world scenarios, and making informed decisions in various fields of study and industries.</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t>Matrix is a mathematical concept that consists of a rectangular array of numbers, symbols, or expressions arranged in rows and columns. Some basic concepts of matrices include dimensions, addition, subtraction, scalar multiplication, matrix multiplication, transpose, identity matrix, inverse matrix, and determinant.</a:t>
            </a:r>
          </a:p>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t>1. Dimensions: The dimensions of a matrix are given by the number of rows and columns it contains. For example, a matrix with m rows and n columns is referred to as an m x n matrix.</a:t>
            </a:r>
          </a:p>
          <a:p/>
          <a:p>
            <a:r>
              <a:t>2. Addition and Subtraction: Matrices of the same dimensions can be added or subtracted by adding or subtracting corresponding elements. The result is a new matrix with the same dimensions.</a:t>
            </a:r>
          </a:p>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t>3. Scalar Multiplication: A matrix can be multiplied by a scalar, which involves multiplying each element of the matrix by the scalar. This operation is sometimes referred to as scaling a matrix.</a:t>
            </a:r>
          </a:p>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t>4. Matrix Multiplication: Matrix multiplication is a more complex operation that involves multiplying two matrices together following a specific set of rules. The resulting matrix's dimensions are determined by the original matrices' dimensions.</a:t>
            </a:r>
          </a:p>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t>5. Transpose: The transpose of a matrix involves switching its rows with its columns. This operation results in a new matrix with dimensions reversed from the original matrix.</a:t>
            </a:r>
          </a:p>
          <a:p/>
          <a:p>
            <a:r>
              <a:t>6. Identity Matrix: An identity matrix is a special matrix that, when multiplied by another matrix, results in the same matrix. The identity matrix has 1s on its main diagonal and 0s elsewhere.</a:t>
            </a:r>
          </a:p>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A. Addition and Subtraction of Matrices</a:t>
            </a:r>
          </a:p>
          <a:p>
            <a:r>
              <a:rPr sz="1500"/>
              <a:t>    B. Scalar Multiplication</a:t>
            </a:r>
          </a:p>
          <a:p>
            <a:r>
              <a:rPr sz="1500"/>
              <a:t>    C. Matrix Multiplication</a:t>
            </a:r>
          </a:p>
          <a:p>
            <a:r>
              <a:rPr sz="1500"/>
              <a:t>    D. Transpose of a Matrix</a:t>
            </a:r>
          </a:p>
          <a:p>
            <a:r>
              <a:rPr sz="1500"/>
              <a:t>    E. Inverse of a Matrix</a:t>
            </a:r>
          </a:p>
          <a:p/>
          <a:p>
            <a:r>
              <a:rPr sz="1500"/>
              <a:t>IV. Applications of Matrices</a:t>
            </a:r>
          </a:p>
          <a:p>
            <a:r>
              <a:rPr sz="1500"/>
              <a:t>    A. Solving Systems of Linear Equations</a:t>
            </a:r>
          </a:p>
          <a:p>
            <a:r>
              <a:rPr sz="1500"/>
              <a:t>    B. Computer Graphics</a:t>
            </a:r>
          </a:p>
          <a:p>
            <a:r>
              <a:rPr sz="1500"/>
              <a:t>    C. Markov Chains</a:t>
            </a:r>
          </a:p>
          <a:p>
            <a:r>
              <a:rPr sz="1500"/>
              <a:t>    D. Network Analysis</a:t>
            </a:r>
          </a:p>
          <a:p>
            <a:r>
              <a:rPr sz="1500"/>
              <a:t>    E. Quantum Mechanics</a:t>
            </a:r>
          </a:p>
          <a:p>
            <a:r>
              <a:rPr sz="1500"/>
              <a:t>    F. Econometrics</a:t>
            </a:r>
          </a:p>
          <a:p/>
          <a:p>
            <a:r>
              <a:rPr sz="1500"/>
              <a:t>V. Advanced Concepts</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t>7. Inverse Matrix: The inverse of a square matrix is another matrix that, when multiplied by the original matrix, gives the identity matrix. Not all matrices have inverses.</a:t>
            </a:r>
          </a:p>
          <a:p/>
          <a:p>
            <a:r>
              <a:t>8. Determinant: The determinant of a square matrix is a scalar value that can be calculated. It has various applications, such as determining whether a system of linear equations has a unique solution.</a:t>
            </a:r>
          </a:p>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t>These basic concepts form the foundation of matrix algebra, which is widely used in various fields such as physics, engineering, computer science, and economics. Understanding these concepts is crucial for solving a wide range of mathematical problems involving matrices.</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Elements of a Matrix</a:t>
            </a:r>
          </a:p>
        </p:txBody>
      </p:sp>
      <p:sp>
        <p:nvSpPr>
          <p:cNvPr id="3" name="Content Placeholder 2"/>
          <p:cNvSpPr>
            <a:spLocks noGrp="1"/>
          </p:cNvSpPr>
          <p:nvPr>
            <p:ph idx="1"/>
          </p:nvPr>
        </p:nvSpPr>
        <p:spPr/>
        <p:txBody>
          <a:bodyPr/>
          <a:lstStyle/>
          <a:p>
            <a:r>
              <a:t>A matrix is a rectangular array of numbers, symbols, or expressions arranged in rows and columns. Each entry in the matrix is called an element. The elements of a matrix are typically denoted by lowercase letters with subscripts to indicate their position in the matrix, such as \( a_{ij} \) for the element in the \( i \)th row and \( j \)th column.</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Elements of a Matrix</a:t>
            </a:r>
          </a:p>
        </p:txBody>
      </p:sp>
      <p:sp>
        <p:nvSpPr>
          <p:cNvPr id="3" name="Content Placeholder 2"/>
          <p:cNvSpPr>
            <a:spLocks noGrp="1"/>
          </p:cNvSpPr>
          <p:nvPr>
            <p:ph idx="1"/>
          </p:nvPr>
        </p:nvSpPr>
        <p:spPr/>
        <p:txBody>
          <a:bodyPr/>
          <a:lstStyle/>
          <a:p>
            <a:r>
              <a:t>In a matrix, the elements can be of various types, including real numbers, complex numbers, variables, functions, or even other matrices. The size of a matrix is given by the number of rows and columns it contains. For example, a matrix with \( m \) rows and \( n \) columns is said to be an \( m \times n \) matrix.</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Elements of a Matrix</a:t>
            </a:r>
          </a:p>
        </p:txBody>
      </p:sp>
      <p:sp>
        <p:nvSpPr>
          <p:cNvPr id="3" name="Content Placeholder 2"/>
          <p:cNvSpPr>
            <a:spLocks noGrp="1"/>
          </p:cNvSpPr>
          <p:nvPr>
            <p:ph idx="1"/>
          </p:nvPr>
        </p:nvSpPr>
        <p:spPr/>
        <p:txBody>
          <a:bodyPr/>
          <a:lstStyle/>
          <a:p>
            <a:r>
              <a:t>The elements of a matrix can be added, subtracted, multiplied, and divided in accordance with certain rules and properties. Matrix operations involve manipulating the elements of one or more matrices to obtain a new matrix. These operations are fundamental in various mathematical disciplines, including linear algebra, statistics, and computer science.</a:t>
            </a:r>
          </a:p>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Elements of a Matrix</a:t>
            </a:r>
          </a:p>
        </p:txBody>
      </p:sp>
      <p:sp>
        <p:nvSpPr>
          <p:cNvPr id="3" name="Content Placeholder 2"/>
          <p:cNvSpPr>
            <a:spLocks noGrp="1"/>
          </p:cNvSpPr>
          <p:nvPr>
            <p:ph idx="1"/>
          </p:nvPr>
        </p:nvSpPr>
        <p:spPr/>
        <p:txBody>
          <a:bodyPr/>
          <a:lstStyle/>
          <a:p>
            <a:r>
              <a:t>Understanding the elements of a matrix is essential for performing operations on matrices, solving systems of linear equations, computing determinants, and applying transformations in geometry and physics. Mastery of matrix elements enables you to work effectively with matrices in diverse mathematical contexts and applications.</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Matrices are an integral part of linear algebra and are widely used in various fields such as mathematics, physics, computer science, and economics. There are several types of matrices based on their properties and characteristics. Some of the common types of matrices include:</a:t>
            </a:r>
          </a:p>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1. Row Matrix: A row matrix is a matrix that consists of a single row and multiple columns. It is represented as [a1, a2, a3, ..., an], where 'a' are the elements of the matrix.</a:t>
            </a:r>
          </a:p>
          <a:p/>
          <a:p>
            <a:r>
              <a:t>2. Column Matrix: A column matrix is a matrix that consists of a single column and multiple rows. It is represented as</a:t>
            </a:r>
          </a:p>
          <a:p>
            <a:r>
              <a:t>[a1]</a:t>
            </a:r>
          </a:p>
          <a:p>
            <a:r>
              <a:t>[a2]</a:t>
            </a:r>
          </a:p>
          <a:p>
            <a:r>
              <a:t>[a3]</a:t>
            </a:r>
          </a:p>
          <a:p>
            <a:r>
              <a:t>...</a:t>
            </a:r>
          </a:p>
          <a:p>
            <a:r>
              <a:t>[an], where 'a' are the elements of the matrix.</a:t>
            </a:r>
          </a:p>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3. Square Matrix: A square matrix is a matrix in which the number of rows is equal to the number of columns. It is represented as</a:t>
            </a:r>
          </a:p>
          <a:p>
            <a:r>
              <a:t>[a11, a12, a13]</a:t>
            </a:r>
          </a:p>
          <a:p>
            <a:r>
              <a:t>[a21, a22, a23]</a:t>
            </a:r>
          </a:p>
          <a:p>
            <a:r>
              <a:t>[a31, a32, a33], where 'a' are the elements of the matrix.</a:t>
            </a:r>
          </a:p>
          <a:p/>
          <a:p>
            <a:r>
              <a:t>4. Diagonal Matrix: A diagonal matrix is a square matrix in which all the elements outside the main diagonal are zero. It is represented as</a:t>
            </a:r>
          </a:p>
          <a:p>
            <a:r>
              <a:t>[a11, 0, 0]</a:t>
            </a:r>
          </a:p>
          <a:p>
            <a:r>
              <a:t>[0, a22, 0]</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[0, 0, a33], where 'a' are the elements of the main diagonal.</a:t>
            </a:r>
          </a:p>
          <a:p/>
          <a:p>
            <a:r>
              <a:t>5. Identity Matrix: An identity matrix is a special diagonal matrix in which all the elements of the main diagonal are one, and all other elements are zero. It is represented as</a:t>
            </a:r>
          </a:p>
          <a:p>
            <a:r>
              <a:t>[1, 0, 0]</a:t>
            </a:r>
          </a:p>
          <a:p>
            <a:r>
              <a:t>[0, 1, 0]</a:t>
            </a:r>
          </a:p>
          <a:p>
            <a:r>
              <a:t>[0, 0, 1].</a:t>
            </a:r>
          </a:p>
          <a:p/>
          <a:p>
            <a:r>
              <a:t>6. Zero Matrix: A zero matrix is a matrix in which all elements are zero. It is represented as</a:t>
            </a:r>
          </a:p>
          <a:p>
            <a:r>
              <a:t>[0, 0, 0]</a:t>
            </a:r>
          </a:p>
          <a:p>
            <a:r>
              <a:t>[0, 0, 0]</a:t>
            </a:r>
          </a:p>
          <a:p>
            <a:r>
              <a:t>[0, 0, 0].</a:t>
            </a:r>
          </a:p>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A. Eigenvalues and Eigenvectors</a:t>
            </a:r>
          </a:p>
          <a:p>
            <a:r>
              <a:rPr sz="1500"/>
              <a:t>    B. Singular Value Decomposition</a:t>
            </a:r>
          </a:p>
          <a:p>
            <a:r>
              <a:rPr sz="1500"/>
              <a:t>    C. Matrix Factorization</a:t>
            </a:r>
          </a:p>
          <a:p>
            <a:r>
              <a:rPr sz="1500"/>
              <a:t>    D. Matrix Norms</a:t>
            </a:r>
          </a:p>
          <a:p>
            <a:r>
              <a:rPr sz="1500"/>
              <a:t>    E. Matrix Rank</a:t>
            </a:r>
          </a:p>
          <a:p>
            <a:r>
              <a:rPr sz="1500"/>
              <a:t>    F. Matrix Determinant</a:t>
            </a:r>
          </a:p>
          <a:p/>
          <a:p>
            <a:r>
              <a:rPr sz="1500"/>
              <a:t>VI. Matrices in Machine Learning</a:t>
            </a:r>
          </a:p>
          <a:p>
            <a:r>
              <a:rPr sz="1500"/>
              <a:t>    A. Matrix Operations in Neural Networks</a:t>
            </a:r>
          </a:p>
          <a:p>
            <a:r>
              <a:rPr sz="1500"/>
              <a:t>    B. Principal Component Analysis</a:t>
            </a:r>
          </a:p>
          <a:p>
            <a:r>
              <a:rPr sz="1500"/>
              <a:t>    C. Singular Value Decomposition in Recommender Systems</a:t>
            </a:r>
          </a:p>
          <a:p>
            <a:r>
              <a:rPr sz="1500"/>
              <a:t>    D. Matrix Factorization in Collaborative Filtering</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7. Symmetric Matrix: A symmetric matrix is a square matrix that is equal to its transpose. It is represented as</a:t>
            </a:r>
          </a:p>
          <a:p>
            <a:r>
              <a:t>[a11, a12, a13]</a:t>
            </a:r>
          </a:p>
          <a:p>
            <a:r>
              <a:t>[a12, a22, a23]</a:t>
            </a:r>
          </a:p>
          <a:p>
            <a:r>
              <a:t>[a13, a23, a33], where 'a' are the elements of the matrix.</a:t>
            </a:r>
          </a:p>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t>These are some of the common types of matrices used in mathematics and other disciplines. Understanding the properties and characteristics of different types of matrices is essential for solving various mathematical problems and practical applications.</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 Matrix</a:t>
            </a:r>
          </a:p>
        </p:txBody>
      </p:sp>
      <p:sp>
        <p:nvSpPr>
          <p:cNvPr id="3" name="Content Placeholder 2"/>
          <p:cNvSpPr>
            <a:spLocks noGrp="1"/>
          </p:cNvSpPr>
          <p:nvPr>
            <p:ph idx="1"/>
          </p:nvPr>
        </p:nvSpPr>
        <p:spPr/>
        <p:txBody>
          <a:bodyPr/>
          <a:lstStyle/>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 Matrix</a:t>
            </a:r>
          </a:p>
        </p:txBody>
      </p:sp>
      <p:sp>
        <p:nvSpPr>
          <p:cNvPr id="3" name="Content Placeholder 2"/>
          <p:cNvSpPr>
            <a:spLocks noGrp="1"/>
          </p:cNvSpPr>
          <p:nvPr>
            <p:ph idx="1"/>
          </p:nvPr>
        </p:nvSpPr>
        <p:spPr/>
        <p:txBody>
          <a:bodyPr/>
          <a:lstStyle/>
          <a:p>
            <a:r>
              <a:t>A row matrix is a mathematical concept that consists of a single row of elements. It is a special case of a matrix where it has only one row and multiple columns. Row matrices are commonly used in various fields such as mathematics, computer science, and engineering for representing and manipulating data in a structured format. In a row matrix, the elements are typically represented as numbers or variables and can be manipulated using matrix operations such as addition, subtraction, multiplication, and so on. The size of a row matrix is denoted by the number of columns it contains. Row matrices are often used in different applications such as solving equations, linear transformations, and in various algorithms for data processing and analysis.</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Column Matrix</a:t>
            </a:r>
          </a:p>
        </p:txBody>
      </p:sp>
      <p:sp>
        <p:nvSpPr>
          <p:cNvPr id="3" name="Content Placeholder 2"/>
          <p:cNvSpPr>
            <a:spLocks noGrp="1"/>
          </p:cNvSpPr>
          <p:nvPr>
            <p:ph idx="1"/>
          </p:nvPr>
        </p:nvSpPr>
        <p:spPr/>
        <p:txBody>
          <a:bodyPr/>
          <a:lstStyle/>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Column Matrix</a:t>
            </a:r>
          </a:p>
        </p:txBody>
      </p:sp>
      <p:sp>
        <p:nvSpPr>
          <p:cNvPr id="3" name="Content Placeholder 2"/>
          <p:cNvSpPr>
            <a:spLocks noGrp="1"/>
          </p:cNvSpPr>
          <p:nvPr>
            <p:ph idx="1"/>
          </p:nvPr>
        </p:nvSpPr>
        <p:spPr/>
        <p:txBody>
          <a:bodyPr/>
          <a:lstStyle/>
          <a:p>
            <a:r>
              <a:t>A column matrix is a type of matrix in which the elements are arranged in a single column. It is characterized by having only one column with multiple rows. Column matrices are commonly used in various mathematical applications, such as in solving systems of linear equations, representing vectors, and performing matrix operations. The elements in a column matrix are typically denoted by variables or numbers and are placed vertically within brackets or parentheses. Column matrices play an essential role in linear algebra and are fundamental in understanding vector spaces and transformations.</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r>
              <a:t>A square matrix is a matrix with an equal number of rows and columns. It means that the number of rows is the same as the number of columns in a square matrix. This type of matrix is widely used in various fields of mathematics, including linear algebra and graph theory. Square matrices have special properties that make them important in different mathematical operations and applications. For example, determinants, inverses, and eigenvalues are concepts closely related to square matrices. In linear algebra, square matrices play a crucial role in solving systems of linear equations and transforming geometric shapes in vector spaces. These matrices are fundamental for understanding many mathematical concepts and applications.</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Diagonal Matrix</a:t>
            </a:r>
          </a:p>
        </p:txBody>
      </p:sp>
      <p:sp>
        <p:nvSpPr>
          <p:cNvPr id="3" name="Content Placeholder 2"/>
          <p:cNvSpPr>
            <a:spLocks noGrp="1"/>
          </p:cNvSpPr>
          <p:nvPr>
            <p:ph idx="1"/>
          </p:nvPr>
        </p:nvSpPr>
        <p:spPr/>
        <p:txBody>
          <a:bodyPr/>
          <a:lstStyle/>
          <a:p>
            <a:r>
              <a:t>A diagonal matrix is a square matrix in which all the elements outside the main diagonal are zeros. The main diagonal of a matrix consists of the elements where the row and column indices are the same. Diagonal matrices can be of different dimensions, such as 2x2, 3x3, etc.</a:t>
            </a:r>
          </a:p>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Diagonal Matrix</a:t>
            </a:r>
          </a:p>
        </p:txBody>
      </p:sp>
      <p:sp>
        <p:nvSpPr>
          <p:cNvPr id="3" name="Content Placeholder 2"/>
          <p:cNvSpPr>
            <a:spLocks noGrp="1"/>
          </p:cNvSpPr>
          <p:nvPr>
            <p:ph idx="1"/>
          </p:nvPr>
        </p:nvSpPr>
        <p:spPr/>
        <p:txBody>
          <a:bodyPr/>
          <a:lstStyle/>
          <a:p>
            <a:r>
              <a:t>In a diagonal matrix, the non-zero elements can be present along the main diagonal. The properties of diagonal matrices make them particularly useful in various mathematical operations and applications. For example, diagonal matrices are easy to compute the determinant and inverse of compared to non-diagonal matrices.</a:t>
            </a:r>
          </a:p>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E. Matrix Multiplication in Deep Learning</a:t>
            </a:r>
          </a:p>
          <a:p/>
          <a:p>
            <a:r>
              <a:rPr sz="1500"/>
              <a:t>VII. Challenges and Limitations</a:t>
            </a:r>
          </a:p>
          <a:p>
            <a:r>
              <a:rPr sz="1500"/>
              <a:t>    A. Computational Complexity</a:t>
            </a:r>
          </a:p>
          <a:p>
            <a:r>
              <a:rPr sz="1500"/>
              <a:t>    B. Storage Requirements</a:t>
            </a:r>
          </a:p>
          <a:p>
            <a:r>
              <a:rPr sz="1500"/>
              <a:t>    C. Numerical Stability</a:t>
            </a:r>
          </a:p>
          <a:p/>
          <a:p>
            <a:r>
              <a:rPr sz="1500"/>
              <a:t>VIII. Conclusion</a:t>
            </a:r>
          </a:p>
          <a:p>
            <a:r>
              <a:rPr sz="1500"/>
              <a:t>    A. Recap of Key Points</a:t>
            </a:r>
          </a:p>
          <a:p>
            <a:r>
              <a:rPr sz="1500"/>
              <a:t>    B. Future Directions in Matrix Theory</a:t>
            </a:r>
          </a:p>
          <a:p>
            <a:r>
              <a:rPr sz="1500"/>
              <a:t>    C. Importance of Understanding Matrices</a:t>
            </a:r>
          </a:p>
          <a:p/>
          <a:p>
            <a:pPr lvl="1"/>
            <a:r>
              <a:t>Table of Contents</a:t>
            </a:r>
          </a:p>
          <a:p>
            <a:pPr lvl="1"/>
          </a:p>
          <a:p>
            <a:pPr lvl="1"/>
            <a:r>
              <a:t>I. Introduction</a:t>
            </a:r>
          </a:p>
          <a:p>
            <a:pPr lvl="1"/>
            <a:r>
              <a:t>    A. Definition of Matrices</a:t>
            </a:r>
          </a:p>
          <a:p>
            <a:pPr lvl="1"/>
            <a:r>
              <a:t>    B. Historical Background</a:t>
            </a:r>
          </a:p>
          <a:p>
            <a:pPr lvl="1"/>
            <a:r>
              <a:t>    C. Importance of Matrices</a:t>
            </a:r>
          </a:p>
          <a:p>
            <a:pPr lvl="1"/>
          </a:p>
          <a:p>
            <a:pPr lvl="1"/>
            <a:r>
              <a:t>II. Basic Concepts of Matrices</a:t>
            </a:r>
          </a:p>
          <a:p>
            <a:pPr lvl="1"/>
            <a:r>
              <a:t>    A. Elements of a Matrix</a:t>
            </a:r>
          </a:p>
          <a:p>
            <a:pPr lvl="1"/>
            <a:r>
              <a:t>    B. Types of Matrices</a:t>
            </a:r>
          </a:p>
          <a:p>
            <a:pPr lvl="1"/>
            <a:r>
              <a:t>        1. Row Matrix</a:t>
            </a:r>
          </a:p>
          <a:p>
            <a:pPr lvl="1"/>
            <a:r>
              <a:t>        2. Column Matrix</a:t>
            </a:r>
          </a:p>
          <a:p>
            <a:pPr lvl="1"/>
            <a:r>
              <a:t>        3. Square Matrix</a:t>
            </a:r>
          </a:p>
          <a:p>
            <a:pPr lvl="1"/>
            <a:r>
              <a:t>        4. Diagonal Matrix</a:t>
            </a:r>
          </a:p>
          <a:p>
            <a:pPr lvl="1"/>
            <a:r>
              <a:t>        5. Identity Matrix</a:t>
            </a:r>
          </a:p>
          <a:p>
            <a:pPr lvl="1"/>
            <a:r>
              <a:t>        6. Zero Matrix</a:t>
            </a:r>
          </a:p>
          <a:p>
            <a:pPr lvl="1"/>
          </a:p>
          <a:p>
            <a:pPr lvl="1"/>
            <a:r>
              <a:t>III. Operations on Matrices</a:t>
            </a:r>
          </a:p>
          <a:p>
            <a:pPr lvl="1"/>
            <a:r>
              <a:t>    A. Addition and Subtraction of Matrices</a:t>
            </a:r>
          </a:p>
          <a:p>
            <a:pPr lvl="1"/>
            <a:r>
              <a:t>    B. Scalar Multiplication</a:t>
            </a:r>
          </a:p>
          <a:p>
            <a:pPr lvl="1"/>
            <a:r>
              <a:t>    C. Matrix Multiplication</a:t>
            </a:r>
          </a:p>
          <a:p>
            <a:pPr lvl="1"/>
            <a:r>
              <a:t>    D. Transpose of a Matrix</a:t>
            </a:r>
          </a:p>
          <a:p>
            <a:pPr lvl="1"/>
            <a:r>
              <a:t>    E. Inverse of a Matrix</a:t>
            </a:r>
          </a:p>
          <a:p>
            <a:pPr lvl="1"/>
          </a:p>
          <a:p>
            <a:pPr lvl="1"/>
            <a:r>
              <a:t>IV. Applications of Matrices</a:t>
            </a:r>
          </a:p>
          <a:p>
            <a:pPr lvl="1"/>
            <a:r>
              <a:t>    A. Solving Systems of Linear Equations</a:t>
            </a:r>
          </a:p>
          <a:p>
            <a:pPr lvl="1"/>
            <a:r>
              <a:t>    B. Computer Graphics</a:t>
            </a:r>
          </a:p>
          <a:p>
            <a:pPr lvl="1"/>
            <a:r>
              <a:t>    C. Markov Chains</a:t>
            </a:r>
          </a:p>
          <a:p>
            <a:pPr lvl="1"/>
            <a:r>
              <a:t>    D. Network Analysis</a:t>
            </a:r>
          </a:p>
          <a:p>
            <a:pPr lvl="1"/>
            <a:r>
              <a:t>    E. Quantum Mechanics</a:t>
            </a:r>
          </a:p>
          <a:p>
            <a:pPr lvl="1"/>
            <a:r>
              <a:t>    F. Econometrics</a:t>
            </a:r>
          </a:p>
          <a:p>
            <a:pPr lvl="1"/>
          </a:p>
          <a:p>
            <a:pPr lvl="1"/>
            <a:r>
              <a:t>V. Advanced Concepts</a:t>
            </a:r>
          </a:p>
          <a:p>
            <a:pPr lvl="1"/>
            <a:r>
              <a:t>    A. Eigenvalues and Eigenvectors</a:t>
            </a:r>
          </a:p>
          <a:p>
            <a:pPr lvl="1"/>
            <a:r>
              <a:t>    B. Singular Value Decomposition</a:t>
            </a:r>
          </a:p>
          <a:p>
            <a:pPr lvl="1"/>
            <a:r>
              <a:t>    C. Matrix Factorization</a:t>
            </a:r>
          </a:p>
          <a:p>
            <a:pPr lvl="1"/>
            <a:r>
              <a:t>    D. Matrix Norms</a:t>
            </a:r>
          </a:p>
          <a:p>
            <a:pPr lvl="1"/>
            <a:r>
              <a:t>    E. Matrix Rank</a:t>
            </a:r>
          </a:p>
          <a:p>
            <a:pPr lvl="1"/>
            <a:r>
              <a:t>    F. Matrix Determinant</a:t>
            </a:r>
          </a:p>
          <a:p>
            <a:pPr lvl="1"/>
          </a:p>
          <a:p>
            <a:pPr lvl="1"/>
            <a:r>
              <a:t>VI. Matrices in Machine Learning</a:t>
            </a:r>
          </a:p>
          <a:p>
            <a:pPr lvl="1"/>
            <a:r>
              <a:t>    A. Matrix Operations in Neural Networks</a:t>
            </a:r>
          </a:p>
          <a:p>
            <a:pPr lvl="1"/>
            <a:r>
              <a:t>    B. Principal Component Analysis</a:t>
            </a:r>
          </a:p>
          <a:p>
            <a:pPr lvl="1"/>
            <a:r>
              <a:t>    C. Singular Value Decomposition in Recommender Systems</a:t>
            </a:r>
          </a:p>
          <a:p>
            <a:pPr lvl="1"/>
            <a:r>
              <a:t>    D. Matrix Factorization in Collaborative Filtering</a:t>
            </a:r>
          </a:p>
          <a:p>
            <a:pPr lvl="1"/>
            <a:r>
              <a:t>    E. Matrix Multiplication in Deep Learning</a:t>
            </a:r>
          </a:p>
          <a:p>
            <a:pPr lvl="1"/>
          </a:p>
          <a:p>
            <a:pPr lvl="1"/>
            <a:r>
              <a:t>VII. Challenges and Limitations</a:t>
            </a:r>
          </a:p>
          <a:p>
            <a:pPr lvl="1"/>
            <a:r>
              <a:t>    A. Computational Complexity</a:t>
            </a:r>
          </a:p>
          <a:p>
            <a:pPr lvl="1"/>
            <a:r>
              <a:t>    B. Storage Requirements</a:t>
            </a:r>
          </a:p>
          <a:p>
            <a:pPr lvl="1"/>
            <a:r>
              <a:t>    C. Numerical Stability</a:t>
            </a:r>
          </a:p>
          <a:p>
            <a:pPr lvl="1"/>
          </a:p>
          <a:p>
            <a:pPr lvl="1"/>
            <a:r>
              <a:t>VIII. Conclusion</a:t>
            </a:r>
          </a:p>
          <a:p>
            <a:pPr lvl="1"/>
            <a:r>
              <a:t>    A. Recap of Key Points</a:t>
            </a:r>
          </a:p>
          <a:p>
            <a:pPr lvl="1"/>
            <a:r>
              <a:t>    B. Future Directions in Matrix Theory</a:t>
            </a:r>
          </a:p>
          <a:p>
            <a:pPr lvl="1"/>
            <a:r>
              <a:t>    C. Importance of Understanding Matrices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Diagonal Matrix</a:t>
            </a:r>
          </a:p>
        </p:txBody>
      </p:sp>
      <p:sp>
        <p:nvSpPr>
          <p:cNvPr id="3" name="Content Placeholder 2"/>
          <p:cNvSpPr>
            <a:spLocks noGrp="1"/>
          </p:cNvSpPr>
          <p:nvPr>
            <p:ph idx="1"/>
          </p:nvPr>
        </p:nvSpPr>
        <p:spPr/>
        <p:txBody>
          <a:bodyPr/>
          <a:lstStyle/>
          <a:p>
            <a:r>
              <a:t>One interesting property of diagonal matrices is that when they are multiplied by another matrix, the result is equivalent to scaling each row of the matrix by the corresponding diagonal element. This property has applications in solving systems of linear equations and eigenvalue problems.</a:t>
            </a:r>
          </a:p>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Diagonal Matrix</a:t>
            </a:r>
          </a:p>
        </p:txBody>
      </p:sp>
      <p:sp>
        <p:nvSpPr>
          <p:cNvPr id="3" name="Content Placeholder 2"/>
          <p:cNvSpPr>
            <a:spLocks noGrp="1"/>
          </p:cNvSpPr>
          <p:nvPr>
            <p:ph idx="1"/>
          </p:nvPr>
        </p:nvSpPr>
        <p:spPr/>
        <p:txBody>
          <a:bodyPr/>
          <a:lstStyle/>
          <a:p>
            <a:r>
              <a:t>In summary, a diagonal matrix is a special type of square matrix with zeros outside the main diagonal and non-zero elements along the main diagonal. Its properties and structured form make it a valuable mathematical tool in various fields such as linear algebra, physics, engineering, and more.</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Identity Matrix</a:t>
            </a:r>
          </a:p>
        </p:txBody>
      </p:sp>
      <p:sp>
        <p:nvSpPr>
          <p:cNvPr id="3" name="Content Placeholder 2"/>
          <p:cNvSpPr>
            <a:spLocks noGrp="1"/>
          </p:cNvSpPr>
          <p:nvPr>
            <p:ph idx="1"/>
          </p:nvPr>
        </p:nvSpPr>
        <p:spPr/>
        <p:txBody>
          <a:bodyPr/>
          <a:lstStyle/>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Identity Matrix</a:t>
            </a:r>
          </a:p>
        </p:txBody>
      </p:sp>
      <p:sp>
        <p:nvSpPr>
          <p:cNvPr id="3" name="Content Placeholder 2"/>
          <p:cNvSpPr>
            <a:spLocks noGrp="1"/>
          </p:cNvSpPr>
          <p:nvPr>
            <p:ph idx="1"/>
          </p:nvPr>
        </p:nvSpPr>
        <p:spPr/>
        <p:txBody>
          <a:bodyPr/>
          <a:lstStyle/>
          <a:p>
            <a:r>
              <a:t>An identity matrix is a square matrix with ones on the main diagonal from the top left to the bottom right, and zeros in all other positions. It is typically denoted as \( I \) or \( I_n \), where \( n \) represents the dimension of the square matrix. The identity matrix is analogous to the number 1 in scalar multiplication, as it acts as the multiplicative identity element for matrices. Specifically, when an identity matrix is multiplied by another matrix, it does not change the original matrix, similar to how multiplying a number by 1 does not change the value of the number.</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Identity Matrix</a:t>
            </a:r>
          </a:p>
        </p:txBody>
      </p:sp>
      <p:sp>
        <p:nvSpPr>
          <p:cNvPr id="3" name="Content Placeholder 2"/>
          <p:cNvSpPr>
            <a:spLocks noGrp="1"/>
          </p:cNvSpPr>
          <p:nvPr>
            <p:ph idx="1"/>
          </p:nvPr>
        </p:nvSpPr>
        <p:spPr/>
        <p:txBody>
          <a:bodyPr/>
          <a:lstStyle/>
          <a:p/>
          <a:p>
            <a:r>
              <a:t>Properties of the identity matrix include:</a:t>
            </a:r>
          </a:p>
          <a:p/>
          <a:p>
            <a:r>
              <a:t>1. Multiplication Property: For any matrix \( A \) of appropriate dimension, \( AI = IA = A \), where \( I \) is the identity matrix.</a:t>
            </a:r>
          </a:p>
          <a:p>
            <a:r>
              <a:t>2. Inverse Property: The identity matrix is its own inverse, meaning that \( I \times I = I \).</a:t>
            </a:r>
          </a:p>
          <a:p>
            <a:r>
              <a:t>3. Dimension: The identity matrix is always a square matrix, with the number of rows equal to the number of columns.</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Identity Matrix</a:t>
            </a:r>
          </a:p>
        </p:txBody>
      </p:sp>
      <p:sp>
        <p:nvSpPr>
          <p:cNvPr id="3" name="Content Placeholder 2"/>
          <p:cNvSpPr>
            <a:spLocks noGrp="1"/>
          </p:cNvSpPr>
          <p:nvPr>
            <p:ph idx="1"/>
          </p:nvPr>
        </p:nvSpPr>
        <p:spPr/>
        <p:txBody>
          <a:bodyPr/>
          <a:lstStyle/>
          <a:p>
            <a:r>
              <a:t>4. Unique Property: An identity matrix is unique for a given dimension, meaning that there is only one identity matrix for each dimension.</a:t>
            </a:r>
          </a:p>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Identity Matrix</a:t>
            </a:r>
          </a:p>
        </p:txBody>
      </p:sp>
      <p:sp>
        <p:nvSpPr>
          <p:cNvPr id="3" name="Content Placeholder 2"/>
          <p:cNvSpPr>
            <a:spLocks noGrp="1"/>
          </p:cNvSpPr>
          <p:nvPr>
            <p:ph idx="1"/>
          </p:nvPr>
        </p:nvSpPr>
        <p:spPr/>
        <p:txBody>
          <a:bodyPr/>
          <a:lstStyle/>
          <a:p>
            <a:r>
              <a:t>The identity matrix plays a crucial role in various mathematical operations involving matrices, such as in solving systems of linear equations, computing determinants, and defining transformations in linear algebra. Additionally, it serves as a fundamental concept in the field of mathematics and finds applications in diverse areas, including computer graphics, physics, and engineering.</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Zero Matrix</a:t>
            </a:r>
          </a:p>
        </p:txBody>
      </p:sp>
      <p:sp>
        <p:nvSpPr>
          <p:cNvPr id="3" name="Content Placeholder 2"/>
          <p:cNvSpPr>
            <a:spLocks noGrp="1"/>
          </p:cNvSpPr>
          <p:nvPr>
            <p:ph idx="1"/>
          </p:nvPr>
        </p:nvSpPr>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Zero Matrix</a:t>
            </a:r>
          </a:p>
        </p:txBody>
      </p:sp>
      <p:sp>
        <p:nvSpPr>
          <p:cNvPr id="3" name="Content Placeholder 2"/>
          <p:cNvSpPr>
            <a:spLocks noGrp="1"/>
          </p:cNvSpPr>
          <p:nvPr>
            <p:ph idx="1"/>
          </p:nvPr>
        </p:nvSpPr>
        <p:spPr/>
        <p:txBody>
          <a:bodyPr/>
          <a:lstStyle/>
          <a:p>
            <a:r>
              <a:t>A zero matrix, also known as a zero matrix or null matrix, is a matrix in which all elements are zero. It is denoted by the symbol O or 0. The zero matrix is commonly used in linear algebra and various mathematical applications. This type of matrix does not change the value of other matrices when added or multiplied because all elements are zero. In mathematical operations, the zero matrix behaves like the number zero in regular arithmetic operations. It plays a significant role in matrix theory, especially in operations involving matrices such as addition, subtraction, and multiplication.</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zero matrix, also known as a zero matrix or null matrix, is a matrix in which all elements are zero. It is denoted by the symbol O or 0. The zero matrix is commonly used in linear algebra and various mathematical applications. This type of matrix does not change the value of other matrices when added or multiplied because all elements are zero. In mathematical operations, the zero matrix behaves like the number zero in regular arithmetic operations. It plays a significant role in matrix theory, especially in operations involving matrices such as addition, subtraction, and multiplication.</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Matrix operations are essential in various areas of mathematics and other fields such as computer science, physics, and engineering. They involve different operations that can be performed on matrices to manipulate their elements and properties. These operations include addition, subtraction, multiplication by a scalar, matrix multiplication, transposition, and inversion.</a:t>
            </a:r>
          </a:p>
          <a:p/>
          <a:p>
            <a:r>
              <a:t>1. Addition:</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Matrices can be added together if they have the same dimensions, which means they must have the same number of rows and columns. To add two matrices, you simply add the corresponding elements together. For example, for two matrices A and B:</a:t>
            </a:r>
          </a:p>
          <a:p/>
          <a:p>
            <a:r>
              <a:t>\[ A = \begin{bmatrix} 1 &amp; 2 \\ 3 &amp; 4 \end{bmatrix}, \quad B = \begin{bmatrix} 5 &amp; 6 \\ 7 &amp; 8 \end{bmatrix} \]</a:t>
            </a:r>
          </a:p>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 The sum of A and B, denoted as A + B, would be:</a:t>
            </a:r>
          </a:p>
          <a:p>
            <a:r>
              <a:t>\[ A + B = \begin{bmatrix} 1+5 &amp; 2+6 \\ 3+7 &amp; 4+8 \end{bmatrix} = \begin{bmatrix} 6 &amp; 8 \\ 10 &amp; 12 \end{bmatrix} \]</a:t>
            </a:r>
          </a:p>
          <a:p/>
          <a:p>
            <a:r>
              <a:t>2. Subtraction:</a:t>
            </a:r>
          </a:p>
          <a:p>
            <a:r>
              <a:t>Similar to addition, matrix subtraction is performed by subtracting the corresponding elements of two matrices with the same dimensions. For example, the difference between A and B would be:</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 A - B = \begin{bmatrix} -4 &amp; -4 \\ -4 &amp; -4 \end{bmatrix} \]</a:t>
            </a:r>
          </a:p>
          <a:p/>
          <a:p>
            <a:r>
              <a:t>3. Scalar Multiplication:</a:t>
            </a:r>
          </a:p>
          <a:p>
            <a:r>
              <a:t>Scalar multiplication involves multiplying a matrix by a scalar (a single number). This operation is done by multiplying each element of the matrix by the scalar. For instance, if you multiply matrix A by a scalar k, you get:</a:t>
            </a:r>
          </a:p>
          <a:p>
            <a:r>
              <a:t>\[ kA = \begin{bmatrix} k &amp; 2k \\ 3k &amp; 4k \end{bmatrix} \]</a:t>
            </a:r>
          </a:p>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4. Matrix Multiplication:</a:t>
            </a:r>
          </a:p>
          <a:p>
            <a:r>
              <a:t>Matrix multiplication is more complex than addition and scalar multiplication. It involves multiplying rows of the first matrix by columns of the second matrix and summing the products. To multiply two matrices A and B, the number of columns in matrix A must be equal to the number of rows in matrix B. The product of A and B would be a new matrix C, where:</a:t>
            </a:r>
          </a:p>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 C = AB = \begin{bmatrix} a_{11}b_{11}+a_{12}b_{21} &amp; a_{11}b_{12}+a_{12}b_{22} \\ a_{21}b_{11}+a_{22}b_{21} &amp; a_{21}b_{12}+a_{22}b_{22} \end{bmatrix} \]</a:t>
            </a:r>
          </a:p>
          <a:p/>
          <a:p>
            <a:r>
              <a:t>5. Transposition:</a:t>
            </a:r>
          </a:p>
          <a:p>
            <a:r>
              <a:t>Matrix transposition involves flipping a matrix over its diagonal. This operation is denoted by \( A^T \) and changes the rows of the matrix into columns and vice versa. For a matrix A:</a:t>
            </a:r>
          </a:p>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 A = \begin{bmatrix} 1 &amp; 2 \\ 3 &amp; 4 \end{bmatrix} \]</a:t>
            </a:r>
          </a:p>
          <a:p/>
          <a:p>
            <a:r>
              <a:t>The transpose of matrix A would be:</a:t>
            </a:r>
          </a:p>
          <a:p/>
          <a:p>
            <a:r>
              <a:t>\[ A^T = \begin{bmatrix} 1 &amp; 3 \\ 2 &amp; 4 \end{bmatrix} \]</a:t>
            </a:r>
          </a:p>
          <a:p/>
          <a:p>
            <a:r>
              <a:t>6. Inversion:</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Matrix inversion is defined for square matrices only. A square matrix A is invertible if there exists another matrix B such that the product of A and B is the identity matrix I. The inverse of matrix A is denoted as \( A^{-1} \), and it satisfies the property:</a:t>
            </a:r>
          </a:p>
          <a:p/>
          <a:p>
            <a:r>
              <a:t>\[ AA^{-1} = A^{-1}A = I \]</a:t>
            </a:r>
          </a:p>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Operations on Matrices</a:t>
            </a:r>
          </a:p>
        </p:txBody>
      </p:sp>
      <p:sp>
        <p:nvSpPr>
          <p:cNvPr id="3" name="Content Placeholder 2"/>
          <p:cNvSpPr>
            <a:spLocks noGrp="1"/>
          </p:cNvSpPr>
          <p:nvPr>
            <p:ph idx="1"/>
          </p:nvPr>
        </p:nvSpPr>
        <p:spPr/>
        <p:txBody>
          <a:bodyPr/>
          <a:lstStyle/>
          <a:p>
            <a:r>
              <a:t>Matrix operations play a crucial role in various applications, such as solving systems of linear equations, transformations in computer graphics, optimization problems, and more. Understanding these operations is fundamental in advancing your knowledge of linear algebra and its applications.</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is a list found at the beginning of a document, book, report, or research paper that provides a structured outline of its contents. It usually includes headings, subheadings, chapter titles, and corresponding page numbers to help readers navigate through the material easily. The Table of Contents allows readers to locate specific sections quickly, understand the organization of the document, and jump to different parts as needed. It is an essential component of longer, more complex documents to enhance readability and accessibility.</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and Subtraction of Matrices</a:t>
            </a:r>
          </a:p>
        </p:txBody>
      </p:sp>
      <p:sp>
        <p:nvSpPr>
          <p:cNvPr id="3" name="Content Placeholder 2"/>
          <p:cNvSpPr>
            <a:spLocks noGrp="1"/>
          </p:cNvSpPr>
          <p:nvPr>
            <p:ph idx="1"/>
          </p:nvPr>
        </p:nvSpPr>
        <p:spPr/>
        <p:txBody>
          <a:bodyPr/>
          <a:lstStyle/>
          <a:p>
            <a:r>
              <a:t>Adding and subtracting matrices involves combining or taking away corresponding elements in the same position in each matrix. In order for matrices to be added or subtracted, they must have the same dimensions, meaning they must have the same number of rows and columns. </a:t>
            </a:r>
          </a:p>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and Subtraction of Matrices</a:t>
            </a:r>
          </a:p>
        </p:txBody>
      </p:sp>
      <p:sp>
        <p:nvSpPr>
          <p:cNvPr id="3" name="Content Placeholder 2"/>
          <p:cNvSpPr>
            <a:spLocks noGrp="1"/>
          </p:cNvSpPr>
          <p:nvPr>
            <p:ph idx="1"/>
          </p:nvPr>
        </p:nvSpPr>
        <p:spPr/>
        <p:txBody>
          <a:bodyPr/>
          <a:lstStyle/>
          <a:p>
            <a:r>
              <a:t>To add or subtract matrices, you simply add or subtract the corresponding elements. For example, if you have two matrices A and B, and you want to add them together to form a new matrix C, you would add the elements in the same position from A and B to get the corresponding element in C. </a:t>
            </a:r>
          </a:p>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Addition and Subtraction of Matrices</a:t>
            </a:r>
          </a:p>
        </p:txBody>
      </p:sp>
      <p:sp>
        <p:nvSpPr>
          <p:cNvPr id="3" name="Content Placeholder 2"/>
          <p:cNvSpPr>
            <a:spLocks noGrp="1"/>
          </p:cNvSpPr>
          <p:nvPr>
            <p:ph idx="1"/>
          </p:nvPr>
        </p:nvSpPr>
        <p:spPr/>
        <p:txBody>
          <a:bodyPr/>
          <a:lstStyle/>
          <a:p>
            <a:r>
              <a:t>The addition or subtraction of matrices follows the same principles regardless of the size of the matrices, as long as they have the same dimensions. This operation is a fundamental aspect of matrix algebra and is used in various fields including mathematics, computer science, physics, and engineering.</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Scalar Multiplication</a:t>
            </a:r>
          </a:p>
        </p:txBody>
      </p:sp>
      <p:sp>
        <p:nvSpPr>
          <p:cNvPr id="3" name="Content Placeholder 2"/>
          <p:cNvSpPr>
            <a:spLocks noGrp="1"/>
          </p:cNvSpPr>
          <p:nvPr>
            <p:ph idx="1"/>
          </p:nvPr>
        </p:nvSpPr>
        <p:spPr/>
        <p:txBody>
          <a:bodyPr/>
          <a:lstStyle/>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Scalar Multiplication</a:t>
            </a:r>
          </a:p>
        </p:txBody>
      </p:sp>
      <p:sp>
        <p:nvSpPr>
          <p:cNvPr id="3" name="Content Placeholder 2"/>
          <p:cNvSpPr>
            <a:spLocks noGrp="1"/>
          </p:cNvSpPr>
          <p:nvPr>
            <p:ph idx="1"/>
          </p:nvPr>
        </p:nvSpPr>
        <p:spPr/>
        <p:txBody>
          <a:bodyPr/>
          <a:lstStyle/>
          <a:p>
            <a:r>
              <a:t>Scalar multiplication refers to the operation of multiplying a vector by a scalar, which is a single numerical value. This operation results in the vector's magnitude (length) being scaled by the scalar value, while the direction of the vector remains unchanged. In mathematical terms, if a vector is denoted by \( \mathbf{v} \) and a scalar is denoted by \( c \), then the scalar multiplication of the vector \( \mathbf{v} \) by \( c \) is represented as \( c\mathbf{v} \). </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Scalar Multiplication</a:t>
            </a:r>
          </a:p>
        </p:txBody>
      </p:sp>
      <p:sp>
        <p:nvSpPr>
          <p:cNvPr id="3" name="Content Placeholder 2"/>
          <p:cNvSpPr>
            <a:spLocks noGrp="1"/>
          </p:cNvSpPr>
          <p:nvPr>
            <p:ph idx="1"/>
          </p:nvPr>
        </p:nvSpPr>
        <p:spPr/>
        <p:txBody>
          <a:bodyPr/>
          <a:lstStyle/>
          <a:p/>
          <a:p>
            <a:r>
              <a:t>The process of scalar multiplication can be visualized geometrically as stretching or shrinking the vector along its direction. For instance, multiplying a vector by a scalar greater than 1 would result in the vector being stretched, while multiplying it by a scalar between 0 and 1 would shrink the vector. </a:t>
            </a:r>
          </a:p>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Scalar Multiplication</a:t>
            </a:r>
          </a:p>
        </p:txBody>
      </p:sp>
      <p:sp>
        <p:nvSpPr>
          <p:cNvPr id="3" name="Content Placeholder 2"/>
          <p:cNvSpPr>
            <a:spLocks noGrp="1"/>
          </p:cNvSpPr>
          <p:nvPr>
            <p:ph idx="1"/>
          </p:nvPr>
        </p:nvSpPr>
        <p:spPr/>
        <p:txBody>
          <a:bodyPr/>
          <a:lstStyle/>
          <a:p>
            <a:r>
              <a:t>Scalar multiplication plays a crucial role in various mathematical fields, such as linear algebra and physics, where it is used to manipulate vectors and perform calculations involving scaling operations. It helps in transforming vectors to new magnitudes without changing their direction, making it a fundamental operation in vector algebra.</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Multiplication</a:t>
            </a:r>
          </a:p>
        </p:txBody>
      </p:sp>
      <p:sp>
        <p:nvSpPr>
          <p:cNvPr id="3" name="Content Placeholder 2"/>
          <p:cNvSpPr>
            <a:spLocks noGrp="1"/>
          </p:cNvSpPr>
          <p:nvPr>
            <p:ph idx="1"/>
          </p:nvPr>
        </p:nvSpPr>
        <p:spPr/>
        <p:txBody>
          <a:bodyPr/>
          <a:lstStyle/>
          <a:p>
            <a:r>
              <a:t>Matrix multiplication is a fundamental operation in linear algebra that involves multiplying two matrices to produce a resulting matrix. In C programming, matrix multiplication can be implemented using arrays due to the language's lack of built-in support for matrices.</a:t>
            </a:r>
          </a:p>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Multiplication</a:t>
            </a:r>
          </a:p>
        </p:txBody>
      </p:sp>
      <p:sp>
        <p:nvSpPr>
          <p:cNvPr id="3" name="Content Placeholder 2"/>
          <p:cNvSpPr>
            <a:spLocks noGrp="1"/>
          </p:cNvSpPr>
          <p:nvPr>
            <p:ph idx="1"/>
          </p:nvPr>
        </p:nvSpPr>
        <p:spPr/>
        <p:txBody>
          <a:bodyPr/>
          <a:lstStyle/>
          <a:p>
            <a:r>
              <a:t>To perform matrix multiplication in C, you would typically define two matrices as two-dimensional arrays and then write a function to perform the multiplication. The resulting matrix will have dimensions that depend on the dimensions of the input matrices. For example, if matrix A is of size m x n and matrix B is of size n x p, the resulting matrix C will be of size m x p.</a:t>
            </a:r>
          </a:p>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Multiplication</a:t>
            </a:r>
          </a:p>
        </p:txBody>
      </p:sp>
      <p:sp>
        <p:nvSpPr>
          <p:cNvPr id="3" name="Content Placeholder 2"/>
          <p:cNvSpPr>
            <a:spLocks noGrp="1"/>
          </p:cNvSpPr>
          <p:nvPr>
            <p:ph idx="1"/>
          </p:nvPr>
        </p:nvSpPr>
        <p:spPr/>
        <p:txBody>
          <a:bodyPr/>
          <a:lstStyle/>
          <a:p>
            <a:r>
              <a:t>The algorithm for matrix multiplication involves iterating over the rows and columns of the input matrices and multiplying corresponding elements to compute the elements of the resulting matrix. This process requires nested loops to traverse the matrices efficiently.</a:t>
            </a:r>
          </a:p>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Multiplication</a:t>
            </a:r>
          </a:p>
        </p:txBody>
      </p:sp>
      <p:sp>
        <p:nvSpPr>
          <p:cNvPr id="3" name="Content Placeholder 2"/>
          <p:cNvSpPr>
            <a:spLocks noGrp="1"/>
          </p:cNvSpPr>
          <p:nvPr>
            <p:ph idx="1"/>
          </p:nvPr>
        </p:nvSpPr>
        <p:spPr/>
        <p:txBody>
          <a:bodyPr/>
          <a:lstStyle/>
          <a:p>
            <a:r>
              <a:t>It is important to ensure that the dimensions of the input matrices are compatible for multiplication, i.e., the number of columns in the first matrix must be equal to the number of rows in the second matrix. Otherwise, the multiplication operation is not defined.</a:t>
            </a:r>
          </a:p>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Multiplication</a:t>
            </a:r>
          </a:p>
        </p:txBody>
      </p:sp>
      <p:sp>
        <p:nvSpPr>
          <p:cNvPr id="3" name="Content Placeholder 2"/>
          <p:cNvSpPr>
            <a:spLocks noGrp="1"/>
          </p:cNvSpPr>
          <p:nvPr>
            <p:ph idx="1"/>
          </p:nvPr>
        </p:nvSpPr>
        <p:spPr/>
        <p:txBody>
          <a:bodyPr/>
          <a:lstStyle/>
          <a:p>
            <a:r>
              <a:t>After performing matrix multiplication in C, you can display the resulting matrix as output to verify the correctness of the operation. Implementing matrix multiplication in C requires a good understanding of arrays, loops, and basic arithmetic operations.</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Transpose of a Matrix</a:t>
            </a:r>
          </a:p>
        </p:txBody>
      </p:sp>
      <p:sp>
        <p:nvSpPr>
          <p:cNvPr id="3" name="Content Placeholder 2"/>
          <p:cNvSpPr>
            <a:spLocks noGrp="1"/>
          </p:cNvSpPr>
          <p:nvPr>
            <p:ph idx="1"/>
          </p:nvPr>
        </p:nvSpPr>
        <p:spPr/>
        <p:txBody>
          <a:bodyPr/>
          <a:lstStyle/>
          <a:p>
            <a:r>
              <a:t>The transpose of a matrix is obtained by swapping its rows with its columns. In other words, if A is an m x n matrix, then the transpose of A, denoted as A^T, is an n x m matrix where the rows of A become the columns of A^T and vice versa.</a:t>
            </a:r>
          </a:p>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Transpose of a Matrix</a:t>
            </a:r>
          </a:p>
        </p:txBody>
      </p:sp>
      <p:sp>
        <p:nvSpPr>
          <p:cNvPr id="3" name="Content Placeholder 2"/>
          <p:cNvSpPr>
            <a:spLocks noGrp="1"/>
          </p:cNvSpPr>
          <p:nvPr>
            <p:ph idx="1"/>
          </p:nvPr>
        </p:nvSpPr>
        <p:spPr/>
        <p:txBody>
          <a:bodyPr/>
          <a:lstStyle/>
          <a:p>
            <a:r>
              <a:t>To find the transpose of a matrix, you can simply rewrite the matrix by flipping its elements over its main diagonal. For example, if A = [1 2 3; 4 5 6], then the transpose of A, denoted as A^T, is [1 4; 2 5; 3 6].</a:t>
            </a:r>
          </a:p>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Transpose of a Matrix</a:t>
            </a:r>
          </a:p>
        </p:txBody>
      </p:sp>
      <p:sp>
        <p:nvSpPr>
          <p:cNvPr id="3" name="Content Placeholder 2"/>
          <p:cNvSpPr>
            <a:spLocks noGrp="1"/>
          </p:cNvSpPr>
          <p:nvPr>
            <p:ph idx="1"/>
          </p:nvPr>
        </p:nvSpPr>
        <p:spPr/>
        <p:txBody>
          <a:bodyPr/>
          <a:lstStyle/>
          <a:p>
            <a:r>
              <a:t>The transpose of a matrix has several important properties, such as (A^T)^T = A (transposing twice returns the original matrix), (kA)^T = kA^T (where k is a scalar), and (A + B)^T = A^T + B^T (transpose of a sum is the sum of transposes).</a:t>
            </a:r>
          </a:p>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Transpose of a Matrix</a:t>
            </a:r>
          </a:p>
        </p:txBody>
      </p:sp>
      <p:sp>
        <p:nvSpPr>
          <p:cNvPr id="3" name="Content Placeholder 2"/>
          <p:cNvSpPr>
            <a:spLocks noGrp="1"/>
          </p:cNvSpPr>
          <p:nvPr>
            <p:ph idx="1"/>
          </p:nvPr>
        </p:nvSpPr>
        <p:spPr/>
        <p:txBody>
          <a:bodyPr/>
          <a:lstStyle/>
          <a:p>
            <a:r>
              <a:t>The transpose operation is crucial in various areas of mathematics and applications, such as solving systems of linear equations, computing determinants, and in applications like computer graphics and physics.</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Inverse of a Matrix</a:t>
            </a:r>
          </a:p>
        </p:txBody>
      </p:sp>
      <p:sp>
        <p:nvSpPr>
          <p:cNvPr id="3" name="Content Placeholder 2"/>
          <p:cNvSpPr>
            <a:spLocks noGrp="1"/>
          </p:cNvSpPr>
          <p:nvPr>
            <p:ph idx="1"/>
          </p:nvPr>
        </p:nvSpPr>
        <p:spPr/>
        <p:txBody>
          <a:bodyPr/>
          <a:lstStyle/>
          <a:p>
            <a:r>
              <a:t>The inverse of a matrix is a fundamental concept in linear algebra. Given a square matrix A, the inverse of A, denoted as A^-1, is another matrix such that when A is multiplied by A^-1, the result is the identity matrix, denoted as I. In other words, if A is a square matrix of size n x n, the inverse of A exists if and only if A is non-singular and has a determinant not equal to zero.</a:t>
            </a:r>
          </a:p>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Inverse of a Matrix</a:t>
            </a:r>
          </a:p>
        </p:txBody>
      </p:sp>
      <p:sp>
        <p:nvSpPr>
          <p:cNvPr id="3" name="Content Placeholder 2"/>
          <p:cNvSpPr>
            <a:spLocks noGrp="1"/>
          </p:cNvSpPr>
          <p:nvPr>
            <p:ph idx="1"/>
          </p:nvPr>
        </p:nvSpPr>
        <p:spPr/>
        <p:txBody>
          <a:bodyPr/>
          <a:lstStyle/>
          <a:p>
            <a:r>
              <a:t>To find the inverse of a matrix A, one common method is to use the Gauss-Jordan elimination technique. By augmenting the matrix A with an identity matrix of the same size and performing row operations until the left side becomes the identity matrix, the right side will be the inverse of A.</a:t>
            </a:r>
          </a:p>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Inverse of a Matrix</a:t>
            </a:r>
          </a:p>
        </p:txBody>
      </p:sp>
      <p:sp>
        <p:nvSpPr>
          <p:cNvPr id="3" name="Content Placeholder 2"/>
          <p:cNvSpPr>
            <a:spLocks noGrp="1"/>
          </p:cNvSpPr>
          <p:nvPr>
            <p:ph idx="1"/>
          </p:nvPr>
        </p:nvSpPr>
        <p:spPr/>
        <p:txBody>
          <a:bodyPr/>
          <a:lstStyle/>
          <a:p>
            <a:r>
              <a:t>It is important to note that not all matrices have an inverse. If the determinant of a matrix is zero, it is said to be singular, and it does not have an inverse. In such cases, the matrix is referred to as singular or degenerate.</a:t>
            </a:r>
          </a:p>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Inverse of a Matrix</a:t>
            </a:r>
          </a:p>
        </p:txBody>
      </p:sp>
      <p:sp>
        <p:nvSpPr>
          <p:cNvPr id="3" name="Content Placeholder 2"/>
          <p:cNvSpPr>
            <a:spLocks noGrp="1"/>
          </p:cNvSpPr>
          <p:nvPr>
            <p:ph idx="1"/>
          </p:nvPr>
        </p:nvSpPr>
        <p:spPr/>
        <p:txBody>
          <a:bodyPr/>
          <a:lstStyle/>
          <a:p>
            <a:r>
              <a:t>The inverse of a matrix has several important properties. For example, the product of a matrix and its inverse is commutative, meaning that A * A^-1 = A^-1 * A = I. Additionally, if A and B are invertible matrices, then the product of their inverses is the inverse of their product: (A * B)^-1 = B^-1 * A^-1.</a:t>
            </a:r>
          </a:p>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Table of Contents is a list found at the beginning of a document, book, report, or research paper that provides a structured outline of its contents. It usually includes headings, subheadings, chapter titles, and corresponding page numbers to help readers navigate through the material easily. The Table of Contents allows readers to locate specific sections quickly, understand the organization of the document, and jump to different parts as needed. It is an essential component of longer, more complex documents to enhance readability and accessibility.</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 Inverse of a Matrix</a:t>
            </a:r>
          </a:p>
        </p:txBody>
      </p:sp>
      <p:sp>
        <p:nvSpPr>
          <p:cNvPr id="3" name="Content Placeholder 2"/>
          <p:cNvSpPr>
            <a:spLocks noGrp="1"/>
          </p:cNvSpPr>
          <p:nvPr>
            <p:ph idx="1"/>
          </p:nvPr>
        </p:nvSpPr>
        <p:spPr/>
        <p:txBody>
          <a:bodyPr/>
          <a:lstStyle/>
          <a:p>
            <a:r>
              <a:t>Understanding how to find the inverse of a matrix is crucial in various fields such as mathematics, physics, and engineering, as it allows for solving systems of linear equations, computing determinants, and performing transformations in computer graphics and machine learning.</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inverse of a matrix is a fundamental concept in linear algebra. Given a square matrix A, the inverse of A, denoted as A^-1, is another matrix such that when A is multiplied by A^-1, the result is the identity matrix, denoted as I. In other words, if A is a square matrix of size n x n, the inverse of A exists if and only if A is non-singular and has a determinant not equal to zero.</a:t>
            </a:r>
          </a:p>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To find the inverse of a matrix A, one common method is to use the Gauss-Jordan elimination technique. By augmenting the matrix A with an identity matrix of the same size and performing row operations until the left side becomes the identity matrix, the right side will be the inverse of A.</a:t>
            </a:r>
          </a:p>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It is important to note that not all matrices have an inverse. If the determinant of a matrix is zero, it is said to be singular, and it does not have an inverse. In such cases, the matrix is referred to as singular or degenerate.</a:t>
            </a:r>
          </a:p>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inverse of a matrix has several important properties. For example, the product of a matrix and its inverse is commutative, meaning that A * A^-1 = A^-1 * A = I. Additionally, if A and B are invertible matrices, then the product of their inverses is the inverse of their product: (A * B)^-1 = B^-1 * A^-1.</a:t>
            </a:r>
          </a:p>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Understanding how to find the inverse of a matrix is crucial in various fields such as mathematics, physics, and engineering, as it allows for solving systems of linear equations, computing determinants, and performing transformations in computer graphics and machine learning.</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Applications of matrices are widely seen in various fields including mathematics, physics, computer science, engineering, finance, and many more. Some of the key applications of matrices are:</a:t>
            </a:r>
          </a:p>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1. Transformation of geometric shapes: Matrices are used to represent and manipulate transformations such as translation, rotation, scaling, and shearing of geometric objects in computer graphics, computer-aided design (CAD), and robotics.</a:t>
            </a:r>
          </a:p>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2. Markov chains: Matrices are used to model and analyze systems that undergo a sequence of probabilistic events over discrete time intervals. Markov chains are widely used in various fields including physics, biology, economics, and genetics.</a:t>
            </a:r>
          </a:p>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Applications of Matrices</a:t>
            </a:r>
          </a:p>
        </p:txBody>
      </p:sp>
      <p:sp>
        <p:nvSpPr>
          <p:cNvPr id="3" name="Content Placeholder 2"/>
          <p:cNvSpPr>
            <a:spLocks noGrp="1"/>
          </p:cNvSpPr>
          <p:nvPr>
            <p:ph idx="1"/>
          </p:nvPr>
        </p:nvSpPr>
        <p:spPr/>
        <p:txBody>
          <a:bodyPr/>
          <a:lstStyle/>
          <a:p>
            <a:r>
              <a:t>3. Systems of linear equations: Matrices are used to represent systems of linear equations, which can be solved using matrix algebra techniques like Gaussian elimination, LU decomposition, and matrix inversion.</a:t>
            </a:r>
          </a:p>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