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pPr lvl="1"/>
            <a:r>
              <a:t>**Table of Contents:**</a:t>
            </a:r>
          </a:p>
          <a:p>
            <a:pPr lvl="1"/>
          </a:p>
          <a:p>
            <a:pPr lvl="1"/>
            <a:r>
              <a:t>I. Introduction</a:t>
            </a:r>
          </a:p>
          <a:p>
            <a:pPr lvl="1"/>
            <a:r>
              <a:t>- Definition of Trigonometry</a:t>
            </a:r>
          </a:p>
          <a:p>
            <a:pPr lvl="1"/>
            <a:r>
              <a:t>- Importance of Trigonometry</a:t>
            </a:r>
          </a:p>
          <a:p>
            <a:pPr lvl="1"/>
            <a:r>
              <a:t>- Historical Background</a:t>
            </a:r>
          </a:p>
          <a:p>
            <a:pPr lvl="1"/>
          </a:p>
          <a:p>
            <a:pPr lvl="1"/>
            <a:r>
              <a:t>II. Basic Concepts</a:t>
            </a:r>
          </a:p>
          <a:p>
            <a:pPr lvl="1"/>
            <a:r>
              <a:t>- Right Triangle</a:t>
            </a:r>
          </a:p>
          <a:p>
            <a:pPr lvl="1"/>
            <a:r>
              <a:t>- Trigonometric Ratios</a:t>
            </a:r>
          </a:p>
          <a:p>
            <a:pPr/>
            <a:r>
              <a:t>- SOH-CAH-TOA</a:t>
            </a:r>
          </a:p>
          <a:p>
            <a:pPr lvl="1"/>
            <a:r>
              <a:t>- Pythagorean Identities</a:t>
            </a:r>
          </a:p>
          <a:p>
            <a:pPr lvl="1"/>
            <a:r>
              <a:t>- Unit Circle</a:t>
            </a:r>
          </a:p>
          <a:p>
            <a:pPr lvl="1"/>
          </a:p>
          <a:p>
            <a:pPr lvl="1"/>
            <a:r>
              <a:t>III. Trigonometric Functions</a:t>
            </a:r>
          </a:p>
          <a:p>
            <a:pPr lvl="1"/>
            <a:r>
              <a:t>- Sine Function</a:t>
            </a:r>
          </a:p>
          <a:p>
            <a:pPr lvl="1"/>
            <a:r>
              <a:t>- Cosine Function</a:t>
            </a:r>
          </a:p>
          <a:p>
            <a:pPr lvl="1"/>
            <a:r>
              <a:t>- Tangent Function</a:t>
            </a:r>
          </a:p>
          <a:p>
            <a:pPr lvl="1"/>
            <a:r>
              <a:t>- Cosecant, Secant, and Cotangent Functions</a:t>
            </a:r>
          </a:p>
          <a:p>
            <a:pPr lvl="1"/>
            <a:r>
              <a:t>- Properties of Trigonometric Functions</a:t>
            </a:r>
          </a:p>
          <a:p>
            <a:pPr lvl="1"/>
          </a:p>
          <a:p>
            <a:pPr lvl="1"/>
            <a:r>
              <a:t>IV. Trigonometric Identities</a:t>
            </a:r>
          </a:p>
          <a:p>
            <a:pPr lvl="1"/>
            <a:r>
              <a:t>- Reciprocal Identities</a:t>
            </a:r>
          </a:p>
          <a:p>
            <a:pPr lvl="1"/>
            <a:r>
              <a:t>- Quotient Identities</a:t>
            </a:r>
          </a:p>
          <a:p>
            <a:pPr lvl="1"/>
            <a:r>
              <a:t>- Pythagorean Identities</a:t>
            </a:r>
          </a:p>
          <a:p>
            <a:pPr lvl="1"/>
            <a:r>
              <a:t>- Cofunction Identities</a:t>
            </a:r>
          </a:p>
          <a:p>
            <a:pPr lvl="1"/>
            <a:r>
              <a:t>- Even-Odd Identities</a:t>
            </a:r>
          </a:p>
          <a:p>
            <a:pPr lvl="1"/>
          </a:p>
          <a:p>
            <a:pPr lvl="1"/>
            <a:r>
              <a:t>V. Trigonometric Equations</a:t>
            </a:r>
          </a:p>
          <a:p>
            <a:pPr lvl="1"/>
            <a:r>
              <a:t>- Solving Trigonometric Equations</a:t>
            </a:r>
          </a:p>
          <a:p>
            <a:pPr lvl="1"/>
            <a:r>
              <a:t>- Trigonometric Equations Involving Multiple Angles</a:t>
            </a:r>
          </a:p>
          <a:p>
            <a:pPr lvl="1"/>
            <a:r>
              <a:t>- Applications of Trigonometric Equations</a:t>
            </a:r>
          </a:p>
          <a:p>
            <a:pPr lvl="1"/>
          </a:p>
          <a:p>
            <a:pPr lvl="1"/>
            <a:r>
              <a:t>VI. Graphs of Trigonometric Functions</a:t>
            </a:r>
          </a:p>
          <a:p>
            <a:pPr lvl="1"/>
            <a:r>
              <a:t>- Graphs of Sine and Cosine Functions</a:t>
            </a:r>
          </a:p>
          <a:p>
            <a:pPr lvl="1"/>
            <a:r>
              <a:t>- Amplitude, Period, and Phase Shift</a:t>
            </a:r>
          </a:p>
          <a:p>
            <a:pPr lvl="1"/>
            <a:r>
              <a:t>- Transformations of Trigonometric Graphs</a:t>
            </a:r>
          </a:p>
          <a:p>
            <a:pPr lvl="1"/>
            <a:r>
              <a:t>- Graphs of Tangent, Cosecant, Secant, and Cotangent Functions</a:t>
            </a:r>
          </a:p>
          <a:p>
            <a:pPr lvl="1"/>
          </a:p>
          <a:p>
            <a:pPr lvl="1"/>
            <a:r>
              <a:t>VII. Inverse Trigonometric Functions</a:t>
            </a:r>
          </a:p>
          <a:p>
            <a:pPr lvl="1"/>
            <a:r>
              <a:t>- Definition of Inverse Trigonometric Functions</a:t>
            </a:r>
          </a:p>
          <a:p>
            <a:pPr lvl="1"/>
            <a:r>
              <a:t>- Range and Domain of Inverse Trigonometric Functions</a:t>
            </a:r>
          </a:p>
          <a:p>
            <a:pPr lvl="1"/>
            <a:r>
              <a:t>- Properties of Inverse Trigonometric Functions</a:t>
            </a:r>
          </a:p>
          <a:p>
            <a:pPr lvl="1"/>
            <a:r>
              <a:t>- Applications of Inverse Trigonometric Functions</a:t>
            </a:r>
          </a:p>
          <a:p>
            <a:pPr lvl="1"/>
          </a:p>
          <a:p>
            <a:pPr lvl="1"/>
            <a:r>
              <a:t>VIII. Applications of Trigonometry</a:t>
            </a:r>
          </a:p>
          <a:p>
            <a:pPr lvl="1"/>
            <a:r>
              <a:t>- Trigonometry in Geometry</a:t>
            </a:r>
          </a:p>
          <a:p>
            <a:pPr lvl="1"/>
            <a:r>
              <a:t>- Trigonometry in Physics</a:t>
            </a:r>
          </a:p>
          <a:p>
            <a:pPr lvl="1"/>
            <a:r>
              <a:t>- Trigonometry in Engineering</a:t>
            </a:r>
          </a:p>
          <a:p>
            <a:pPr lvl="1"/>
            <a:r>
              <a:t>- Trigonometry in Real-World Applications</a:t>
            </a:r>
          </a:p>
          <a:p>
            <a:pPr lvl="1"/>
          </a:p>
          <a:p>
            <a:pPr lvl="1"/>
            <a:r>
              <a:t>IX. Advanced Topics</a:t>
            </a:r>
          </a:p>
          <a:p>
            <a:pPr lvl="1"/>
            <a:r>
              <a:t>- Trigonometric Functions of Any Angle</a:t>
            </a:r>
          </a:p>
          <a:p>
            <a:pPr lvl="1"/>
            <a:r>
              <a:t>- Law of Sines and Cosines</a:t>
            </a:r>
          </a:p>
          <a:p>
            <a:pPr lvl="1"/>
            <a:r>
              <a:t>- Vectors and Trigonometry</a:t>
            </a:r>
          </a:p>
          <a:p>
            <a:pPr lvl="1"/>
            <a:r>
              <a:t>- Complex Numbers and Trigonometry</a:t>
            </a:r>
          </a:p>
          <a:p>
            <a:pPr lvl="1"/>
          </a:p>
          <a:p>
            <a:pPr lvl="1"/>
            <a:r>
              <a:t>X. Challenges in Trigonometry</a:t>
            </a:r>
          </a:p>
          <a:p>
            <a:pPr lvl="1"/>
            <a:r>
              <a:t>- Non-right Triangle Trigonometry</a:t>
            </a:r>
          </a:p>
          <a:p>
            <a:pPr lvl="1"/>
            <a:r>
              <a:t>- Trigonometric Proofs</a:t>
            </a:r>
          </a:p>
          <a:p>
            <a:pPr lvl="1"/>
            <a:r>
              <a:t>- Advanced Applications</a:t>
            </a:r>
          </a:p>
          <a:p>
            <a:pPr lvl="1"/>
          </a:p>
          <a:p>
            <a:pPr lvl="1"/>
            <a:r>
              <a:t>XI. Conclusion</a:t>
            </a:r>
          </a:p>
          <a:p>
            <a:pPr lvl="1"/>
            <a:r>
              <a:t>- Summary of Trigonometry Concepts</a:t>
            </a:r>
          </a:p>
          <a:p>
            <a:pPr lvl="1"/>
            <a:r>
              <a:t>- Importance of Trigonometry in Mathematics and Beyond</a:t>
            </a:r>
          </a:p>
          <a:p>
            <a:pPr lvl="1"/>
          </a:p>
          <a:p>
            <a:pPr lvl="1"/>
            <a:r>
              <a:t>XII. References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SOH-CAH-TOA</a:t>
            </a:r>
          </a:p>
        </p:txBody>
      </p:sp>
      <p:sp>
        <p:nvSpPr>
          <p:cNvPr id="3" name="Content Placeholder 2"/>
          <p:cNvSpPr>
            <a:spLocks noGrp="1"/>
          </p:cNvSpPr>
          <p:nvPr>
            <p:ph idx="1"/>
          </p:nvPr>
        </p:nvSpPr>
        <p:spPr/>
        <p:txBody>
          <a:bodyPr/>
          <a:lstStyle/>
          <a:p>
            <a:r>
              <a:t>SOH-CAH-TOA is a mnemonic device used in trigonometry to remember the relationships between the sides and angles in a right triangle. Each letter in SOH-CAH-TOA represents a different trigonometric ratio:</a:t>
            </a:r>
          </a:p>
          <a:p/>
          <a:p>
            <a:r>
              <a:t>1. Sine (sin) is represented by "SOH":</a:t>
            </a:r>
          </a:p>
          <a:p>
            <a:r>
              <a:t>   - Sin(theta) = Opposite / Hypotenuse</a:t>
            </a:r>
          </a:p>
          <a:p>
            <a:r>
              <a:t>   - In a right triangle, the sine of an angle is equal to the length of the side opposite that angle divided by the length of the hypotenuse.</a:t>
            </a:r>
          </a:p>
          <a:p/>
          <a:p>
            <a:r>
              <a:t>2. Cosine (cos) is represented by "CAH":</a:t>
            </a:r>
          </a:p>
          <a:p>
            <a:r>
              <a:t>   - Cos(theta) = Adjacent / Hypotenuse</a:t>
            </a:r>
          </a:p>
          <a:p>
            <a:r>
              <a:t>   - The cosine of an angle in a right triangle is equal to the length of the side adjacent to that angle divided by the length of the hypotenuse.</a:t>
            </a:r>
          </a:p>
          <a:p/>
          <a:p>
            <a:r>
              <a:t>3. Tangent (tan) is represented by "TOA":</a:t>
            </a:r>
          </a:p>
          <a:p>
            <a:r>
              <a:t>   - Tan(theta) = Opposite / Adjacent</a:t>
            </a:r>
          </a:p>
          <a:p>
            <a:r>
              <a:t>   - The tangent of an angle in a right triangle is equal to the length of the side opposite that angle divided by the length of the side adjacent to that angle.</a:t>
            </a:r>
          </a:p>
          <a:p/>
          <a:p>
            <a:r>
              <a:t>By using the SOH-CAH-TOA mnemonic, students can easily recall the definitions of sine, cosine, and tangent and how they relate to the sides of a right triangle. This mnemonic device is helpful for solving trigonometric problems and understanding the basic principles of trigonometry.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Pythagorean Identities</a:t>
            </a:r>
          </a:p>
        </p:txBody>
      </p:sp>
      <p:sp>
        <p:nvSpPr>
          <p:cNvPr id="3" name="Content Placeholder 2"/>
          <p:cNvSpPr>
            <a:spLocks noGrp="1"/>
          </p:cNvSpPr>
          <p:nvPr>
            <p:ph idx="1"/>
          </p:nvPr>
        </p:nvSpPr>
        <p:spPr/>
        <p:txBody>
          <a:bodyPr/>
          <a:lstStyle/>
          <a:p>
            <a:r>
              <a:t>Pythagorean identities are a group of trigonometric identities that are derived from the Pythagorean theorem. The Pythagorean theorem is a fundamental principle in geometry that relates to the sides of a right triangle. It states that in a right triangle, the square of the length of the hypotenuse (the side opposite the right angle) is equal to the sum of the squares of the lengths of the other two sides. In trigonometry, this theorem gives rise to several important identities which are called the Pythagorean identities.</a:t>
            </a:r>
          </a:p>
          <a:p/>
          <a:p>
            <a:r>
              <a:t>The main Pythagorean identity relates the three basic trigonometric functions: sine, cosine, and tangent. It is given by:</a:t>
            </a:r>
          </a:p>
          <a:p/>
          <a:p>
            <a:r>
              <a:t>sin²θ + cos²θ = 1</a:t>
            </a:r>
          </a:p>
          <a:p/>
          <a:p>
            <a:r>
              <a:t>This identity states that the square of the sine of an angle plus the square of the cosine of the same angle is always equal to 1. This identity is fundamental in trigonometry and is used in a wide range of mathematical calculations and derivations.</a:t>
            </a:r>
          </a:p>
          <a:p/>
          <a:p>
            <a:r>
              <a:t>Other Pythagorean identities can be derived from the main identity using basic trigonometric relationships. Some common Pythagorean identities include:</a:t>
            </a:r>
          </a:p>
          <a:p/>
          <a:p>
            <a:r>
              <a:t>- tan²θ + 1 = sec²θ</a:t>
            </a:r>
          </a:p>
          <a:p>
            <a:r>
              <a:t>- 1 + cot²θ = csc²θ</a:t>
            </a:r>
          </a:p>
          <a:p/>
          <a:p>
            <a:r>
              <a:t>These identities are useful in simplifying trigonometric expressions, solving trigonometric equations, and proving various trigonometric properties. Understanding and applying Pythagorean identities are essential in trigonometry and calculus, as they form the basis for many mathematical concepts and calculations involving trigonometric functions.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Unit Circle</a:t>
            </a:r>
          </a:p>
        </p:txBody>
      </p:sp>
      <p:sp>
        <p:nvSpPr>
          <p:cNvPr id="3" name="Content Placeholder 2"/>
          <p:cNvSpPr>
            <a:spLocks noGrp="1"/>
          </p:cNvSpPr>
          <p:nvPr>
            <p:ph idx="1"/>
          </p:nvPr>
        </p:nvSpPr>
        <p:spPr/>
        <p:txBody>
          <a:bodyPr/>
          <a:lstStyle/>
          <a:p>
            <a:r>
              <a:t>The unit circle is a circle with a radius of 1 unit, centered at the origin of a Cartesian coordinate system. It is a fundamental concept in trigonometry and is used to define the values of trigonometric functions for specific angles. The unit circle is divided into 360 degrees or \(2π\) radians.</a:t>
            </a:r>
          </a:p>
          <a:p/>
          <a:p>
            <a:r>
              <a:t>In trigonometry, the unit circle is utilized to define the six trigonometric functions: sine, cosine, tangent, cotangent, secant, and cosecant. These functions represent the ratios of the sides of a right triangle and are used to relate the angles of a triangle to its sides. When an angle is measured in standard position (starting from the positive x-axis and rotating counterclockwise), its terminal point on the unit circle corresponds to the values of the trigonometric functions for that angle.</a:t>
            </a:r>
          </a:p>
          <a:p/>
          <a:p>
            <a:r>
              <a:t>The x-coordinate of a point on the unit circle represents the cosine of the corresponding angle, and the y-coordinate represents the sine of the angle. Therefore, the point \((x, y)\) on the unit circle, where the angle with the positive x-axis is \(θ\), is given by \((cos(θ), sin(θ))\).</a:t>
            </a:r>
          </a:p>
          <a:p/>
          <a:p>
            <a:r>
              <a:t>The unit circle is also used in calculus, complex analysis, and many other areas of mathematics due to its simplicity and geometric significance. It provides a visual representation of trigonometric functions and their relationships, making it a powerful tool for solving various mathematical problems involving angles and circles.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Trigonometric Functions</a:t>
            </a:r>
          </a:p>
        </p:txBody>
      </p:sp>
      <p:sp>
        <p:nvSpPr>
          <p:cNvPr id="3" name="Content Placeholder 2"/>
          <p:cNvSpPr>
            <a:spLocks noGrp="1"/>
          </p:cNvSpPr>
          <p:nvPr>
            <p:ph idx="1"/>
          </p:nvPr>
        </p:nvSpPr>
        <p:spPr/>
        <p:txBody>
          <a:bodyPr/>
          <a:lstStyle/>
          <a:p>
            <a:r>
              <a:t>Trigonometric functions are mathematical functions that relate the angles of a triangle to the lengths of its sides. There are six primary trigonometric functions that form the foundation of trigonometry: sine, cosine, tangent, cosecant, secant, and cotangent. These functions are typically denoted by the abbreviations sin, cos, tan, csc, sec, and cot, respectively.</a:t>
            </a:r>
          </a:p>
          <a:p/>
          <a:p>
            <a:r>
              <a:t>1. Sine (sin): The sine of an angle in a right triangle is defined as the ratio of the length of the side opposite the angle to the length of the hypotenuse. In a right triangle with angle θ, sin(θ) = opposite/hypotenuse.</a:t>
            </a:r>
          </a:p>
          <a:p/>
          <a:p>
            <a:r>
              <a:t>2. Cosine (cos): The cosine of an angle in a right triangle is defined as the ratio of the length of the side adjacent to the angle to the length of the hypotenuse. In a right triangle with angle θ, cos(θ) = adjacent/hypotenuse.</a:t>
            </a:r>
          </a:p>
          <a:p/>
          <a:p>
            <a:r>
              <a:t>3. Tangent (tan): The tangent of an angle in a right triangle is defined as the ratio of the length of the side opposite the angle to the length of the side adjacent to the angle. In a right triangle with angle θ, tan(θ) = opposite/adjacent.</a:t>
            </a:r>
          </a:p>
          <a:p/>
          <a:p>
            <a:r>
              <a:t>4. Cosecant (csc): The cosecant of an angle in a right triangle is the multiplicative inverse of the sine function. csc(θ) = 1/sin(θ).</a:t>
            </a:r>
          </a:p>
          <a:p/>
          <a:p>
            <a:r>
              <a:t>5. Secant (sec): The secant of an angle in a right triangle is the multiplicative inverse of the cosine function. sec(θ) = 1/cos(θ).</a:t>
            </a:r>
          </a:p>
          <a:p/>
          <a:p>
            <a:r>
              <a:t>6. Cotangent (cot): The cotangent of an angle in a right triangle is the multiplicative inverse of the tangent function. cot(θ) = 1/tan(θ).</a:t>
            </a:r>
          </a:p>
          <a:p/>
          <a:p>
            <a:r>
              <a:t>Trigonometric functions are widely used in various fields such as physics, engineering, computer science, and astronomy to model and solve problems involving angles and distances. They have numerous applications, including analyzing periodic phenomena, such as sound waves and alternating currents, and determining distances in navigation and surveying.</a:t>
            </a:r>
          </a:p>
          <a:p/>
          <a:p>
            <a:r>
              <a:t>When working with trigonometric functions, it is essential to understand their properties, relationships, and graphs to effectively solve problems involving angles and trigonometric equations. The study of trigonometry and its functions provides valuable tools for analyzing and understanding a wide range of real-world phenomena and mathematical concepts.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Sine Function</a:t>
            </a:r>
          </a:p>
        </p:txBody>
      </p:sp>
      <p:sp>
        <p:nvSpPr>
          <p:cNvPr id="3" name="Content Placeholder 2"/>
          <p:cNvSpPr>
            <a:spLocks noGrp="1"/>
          </p:cNvSpPr>
          <p:nvPr>
            <p:ph idx="1"/>
          </p:nvPr>
        </p:nvSpPr>
        <p:spPr/>
        <p:txBody>
          <a:bodyPr/>
          <a:lstStyle/>
          <a:p>
            <a:r>
              <a:t>The sine function, often denoted as "sin", is a fundamental trigonometric function in mathematics that relates the angles of a right triangle to the ratio of the length of the side opposite to the angle and the length of the hypotenuse. In simpler terms, the sine of an angle in a right triangle is equal to the length of the side opposite that angle divided by the length of the hypotenuse.</a:t>
            </a:r>
          </a:p>
          <a:p/>
          <a:p>
            <a:r>
              <a:t>Key points about the sine function:</a:t>
            </a:r>
          </a:p>
          <a:p/>
          <a:p>
            <a:r>
              <a:t>1. Domain and Range:</a:t>
            </a:r>
          </a:p>
          <a:p>
            <a:r>
              <a:t>   - The domain of the sine function is all real numbers.</a:t>
            </a:r>
          </a:p>
          <a:p>
            <a:r>
              <a:t>   - The range of the sine function is between -1 and 1, inclusive. It oscillates between these values as the angle varies.</a:t>
            </a:r>
          </a:p>
          <a:p/>
          <a:p>
            <a:r>
              <a:t>2. Periodicity:</a:t>
            </a:r>
          </a:p>
          <a:p>
            <a:r>
              <a:t>   - The sine function is periodic with a period of 2π (radians) or 360° (degrees). This means that the value of the sine function repeats itself every 2π radians or 360 degrees.</a:t>
            </a:r>
          </a:p>
          <a:p/>
          <a:p>
            <a:r>
              <a:t>3. Graph:</a:t>
            </a:r>
          </a:p>
          <a:p>
            <a:r>
              <a:t>   - The graph of the sine function is a smooth, continuous curve that oscillates between -1 and 1. It has a wave-like pattern repeating every 2π radians or 360 degrees.</a:t>
            </a:r>
          </a:p>
          <a:p/>
          <a:p>
            <a:r>
              <a:t>4. Properties:</a:t>
            </a:r>
          </a:p>
          <a:p>
            <a:r>
              <a:t>   - The sine function is an odd function, which means that sin(-θ) = -sin(θ) for all angles θ.</a:t>
            </a:r>
          </a:p>
          <a:p>
            <a:r>
              <a:t>   - The equation sin(90°) = 1 represents the maximum value of the sine function, while sin(270°) = -1 represents the minimum value.</a:t>
            </a:r>
          </a:p>
          <a:p>
            <a:r>
              <a:t>   - The sine function is used in various fields such as physics, engineering, and signal processing to describe periodic phenomena.</a:t>
            </a:r>
          </a:p>
          <a:p/>
          <a:p>
            <a:r>
              <a:t>5. Trigonometric Identities:</a:t>
            </a:r>
          </a:p>
          <a:p>
            <a:r>
              <a:t>   - The sine function is related to other trigonometric functions through various identities. For example, the Pythagorean identity sin^2(θ) + cos^2(θ) = 1 relates the sine function to the cosine function.</a:t>
            </a:r>
          </a:p>
          <a:p/>
          <a:p>
            <a:r>
              <a:t>Overall, the sine function is a fundamental tool in trigonometry for analyzing and solving problems involving angles and triangles. Its properties and characteristics make it essential in various mathematical and scientific applications.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Cosine Function</a:t>
            </a:r>
          </a:p>
        </p:txBody>
      </p:sp>
      <p:sp>
        <p:nvSpPr>
          <p:cNvPr id="3" name="Content Placeholder 2"/>
          <p:cNvSpPr>
            <a:spLocks noGrp="1"/>
          </p:cNvSpPr>
          <p:nvPr>
            <p:ph idx="1"/>
          </p:nvPr>
        </p:nvSpPr>
        <p:spPr/>
        <p:txBody>
          <a:bodyPr/>
          <a:lstStyle/>
          <a:p>
            <a:r>
              <a:t>The cosine function is a fundamental trigonometric function that relates the angle of a right triangle to the ratio of the length of the adjacent side to the hypotenuse. It is denoted by cos(θ), where θ represents the angle. In a right triangle, the cosine of an angle is computed by dividing the length of the adjacent side by the length of the hypotenuse.</a:t>
            </a:r>
          </a:p>
          <a:p/>
          <a:p>
            <a:r>
              <a:t>Mathematically, the cosine function can be defined as:</a:t>
            </a:r>
          </a:p>
          <a:p/>
          <a:p>
            <a:r>
              <a:t>cos(θ) = adjacent side / hypotenuse</a:t>
            </a:r>
          </a:p>
          <a:p/>
          <a:p>
            <a:r>
              <a:t>The cosine function is periodic with a period of 2π, which means it repeats itself every 2π radians (360 degrees). The graph of the cosine function is a periodic wave that oscillates between 1 and -1, as the angle varies from 0 to 2π (or 0 to 360 degrees).</a:t>
            </a:r>
          </a:p>
          <a:p/>
          <a:p>
            <a:r>
              <a:t>Some key properties of the cosine function include:</a:t>
            </a:r>
          </a:p>
          <a:p/>
          <a:p>
            <a:r>
              <a:t>1. Range: The range of the cosine function is -1 ≤ cos(θ) ≤ 1. It means that the value of the cosine function will always lie between -1 and 1 for any angle θ.</a:t>
            </a:r>
          </a:p>
          <a:p/>
          <a:p>
            <a:r>
              <a:t>2. Even Function: The cosine function is an even function, which means it satisfies the property cos(-θ) = cos(θ). This property reflects the symmetry of the graph of the cosine function about the y-axis.</a:t>
            </a:r>
          </a:p>
          <a:p/>
          <a:p>
            <a:r>
              <a:t>3. Periodicity: As mentioned earlier, the cosine function is periodic with a period of 2π. This periodicity results in the repetitive nature of the cosine function's graph.</a:t>
            </a:r>
          </a:p>
          <a:p/>
          <a:p>
            <a:r>
              <a:t>4. Trigonometric Identity: The cosine function is related to the sine function through the Pythagorean identity: cos²(θ) + sin²(θ) = 1. This identity is a fundamental relationship in trigonometry that connects the cosine and sine functions in a right triangle.</a:t>
            </a:r>
          </a:p>
          <a:p/>
          <a:p>
            <a:r>
              <a:t>The cosine function has wide applications in various fields such as mathematics, physics, engineering, signal processing, and many other scientific disciplines. It is used to model periodic phenomena, analyze waveforms, and solve problems involving angles, forces, and oscillatory motion.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Tangent Function</a:t>
            </a:r>
          </a:p>
        </p:txBody>
      </p:sp>
      <p:sp>
        <p:nvSpPr>
          <p:cNvPr id="3" name="Content Placeholder 2"/>
          <p:cNvSpPr>
            <a:spLocks noGrp="1"/>
          </p:cNvSpPr>
          <p:nvPr>
            <p:ph idx="1"/>
          </p:nvPr>
        </p:nvSpPr>
        <p:spPr/>
        <p:txBody>
          <a:bodyPr/>
          <a:lstStyle/>
          <a:p>
            <a:r>
              <a:t>The tangent function is a fundamental trigonometric function in mathematics that represents the ratio of the side opposite to an angle in a right triangle to the side adjacent to the angle. It is denoted by "tan" and is defined as:</a:t>
            </a:r>
          </a:p>
          <a:p/>
          <a:p>
            <a:r>
              <a:t>\[ \tan \theta = \frac{\text{opposite side}}{\text{adjacent side}} \]</a:t>
            </a:r>
          </a:p>
          <a:p/>
          <a:p>
            <a:r>
              <a:t>In a right triangle ABC where angle "A" is θ, the tangent of angle θ can be calculated as follows:</a:t>
            </a:r>
          </a:p>
          <a:p/>
          <a:p>
            <a:r>
              <a:t>\[ \tan \theta = \frac{BC}{AB} \]</a:t>
            </a:r>
          </a:p>
          <a:p/>
          <a:p>
            <a:r>
              <a:t>The tangent function has several important properties:</a:t>
            </a:r>
          </a:p>
          <a:p/>
          <a:p>
            <a:r>
              <a:t>1. **Periodicity**: The tangent function is periodic with a period of π, which means it repeats itself every π radians or 180 degrees.</a:t>
            </a:r>
          </a:p>
          <a:p/>
          <a:p>
            <a:r>
              <a:t>2. **Range**: The range of the tangent function is all real numbers except for the values where the denominator (adjacent side) becomes zero. At those points, the tangent function is said to be undefined.</a:t>
            </a:r>
          </a:p>
          <a:p/>
          <a:p>
            <a:r>
              <a:t>3. **Symmetry**: The tangent function is an odd function, which means that it is symmetric about the origin. This can be observed from the fact that \[ \tan(-\theta) = -\tan(\theta) \].</a:t>
            </a:r>
          </a:p>
          <a:p/>
          <a:p>
            <a:r>
              <a:t>4. **Asymptotes**: The tangent function has asymptotes at odd multiples of π/2 (90 degrees). These are the values where the function approaches infinity as the angle approaches these critical points.</a:t>
            </a:r>
          </a:p>
          <a:p/>
          <a:p>
            <a:r>
              <a:t>5. **Periodic Property**: The tangent function has a periodic property, such that \[ \tan(\theta + \pi) = \tan(\theta) \]. This means that the tangent function repeats itself every π radians.</a:t>
            </a:r>
          </a:p>
          <a:p/>
          <a:p>
            <a:r>
              <a:t>The tangent function is widely used in various fields such as physics, engineering, and computer science for modeling periodic phenomena and solving complex mathematical problems. It is an essential tool in trigonometry and calculus for analyzing angles and solving trigonometric equations.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Cosecant, Secant, and Cotangent Functions</a:t>
            </a:r>
          </a:p>
        </p:txBody>
      </p:sp>
      <p:sp>
        <p:nvSpPr>
          <p:cNvPr id="3" name="Content Placeholder 2"/>
          <p:cNvSpPr>
            <a:spLocks noGrp="1"/>
          </p:cNvSpPr>
          <p:nvPr>
            <p:ph idx="1"/>
          </p:nvPr>
        </p:nvSpPr>
        <p:spPr/>
        <p:txBody>
          <a:bodyPr/>
          <a:lstStyle/>
          <a:p>
            <a:r>
              <a:t>The cosecant, secant, and cotangent functions are three trigonometric functions that are derived from the basic trigonometric functions sine, cosine, and tangent. These three functions are reciprocals of sine, cosine, and tangent, respectively. Let's delve into each function in detail:</a:t>
            </a:r>
          </a:p>
          <a:p/>
          <a:p>
            <a:r>
              <a:t>1. Cosecant Function (csc):</a:t>
            </a:r>
          </a:p>
          <a:p>
            <a:r>
              <a:t>The cosecant function is the reciprocal of the sine function. It is denoted by csc(θ) or cosec(θ). Mathematically, the cosecant of an angle θ is defined as:</a:t>
            </a:r>
          </a:p>
          <a:p>
            <a:r>
              <a:t>csc(θ) = 1 / sin(θ)</a:t>
            </a:r>
          </a:p>
          <a:p/>
          <a:p>
            <a:r>
              <a:t>The graph of the cosecant function is a periodic function that has vertical asymptotes where the sine function crosses the x-axis (i.e., where sin(θ) = 0). The values of the cosecant function oscillate between positive and negative infinity as the values of the sine function go through its maximum and minimum values.</a:t>
            </a:r>
          </a:p>
          <a:p/>
          <a:p>
            <a:r>
              <a:t>2. Secant Function (sec):</a:t>
            </a:r>
          </a:p>
          <a:p>
            <a:r>
              <a:t>The secant function is the reciprocal of the cosine function. It is denoted by sec(θ). The secant of an angle θ is defined as:</a:t>
            </a:r>
          </a:p>
          <a:p>
            <a:r>
              <a:t>sec(θ) = 1 / cos(θ)</a:t>
            </a:r>
          </a:p>
          <a:p/>
          <a:p>
            <a:r>
              <a:t>Similar to the cosecant function, the secant function has vertical asymptotes where the cosine function crosses the x-axis. The graph of the secant function also oscillates between positive and negative infinity as the values of the cosine function change.</a:t>
            </a:r>
          </a:p>
          <a:p/>
          <a:p>
            <a:r>
              <a:t>3. Cotangent Function (cot):</a:t>
            </a:r>
          </a:p>
          <a:p>
            <a:r>
              <a:t>The cotangent function is the reciprocal of the tangent function. It is denoted by cot(θ) or cotg(θ). The cotangent of an angle θ is defined as:</a:t>
            </a:r>
          </a:p>
          <a:p>
            <a:r>
              <a:t>cot(θ) = 1 / tan(θ)</a:t>
            </a:r>
          </a:p>
          <a:p/>
          <a:p>
            <a:r>
              <a:t>The graph of the cotangent function has vertical asymptotes where the tangent function crosses the x-axis. The values of the cotangent function oscillate between positive and negative infinity as the values of the tangent function approach its vertical asymptotes.</a:t>
            </a:r>
          </a:p>
          <a:p/>
          <a:p>
            <a:r>
              <a:t>These trigonometric functions, namely cosecant, secant, and cotangent, are essential in trigonometry and have widespread applications in various fields such as physics, engineering, and mathematics. Understanding these functions enables one to analyze and solve a wide range of problems involving angles and triangles.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Trigonometric Functions</a:t>
            </a:r>
          </a:p>
        </p:txBody>
      </p:sp>
      <p:sp>
        <p:nvSpPr>
          <p:cNvPr id="3" name="Content Placeholder 2"/>
          <p:cNvSpPr>
            <a:spLocks noGrp="1"/>
          </p:cNvSpPr>
          <p:nvPr>
            <p:ph idx="1"/>
          </p:nvPr>
        </p:nvSpPr>
        <p:spPr/>
        <p:txBody>
          <a:bodyPr/>
          <a:lstStyle/>
          <a:p>
            <a:r>
              <a:t>Trigonometric functions are mathematical functions that relate angles to the sides of a right triangle. The main trigonometric functions are sine, cosine, tangent, cosecant, secant, and cotangent. Each of these functions has unique properties that are important to understand in order to solve trigonometric problems and analyze mathematical functions and phenomena involving angles.</a:t>
            </a:r>
          </a:p>
          <a:p/>
          <a:p>
            <a:r>
              <a:t>1. Sine Function (sin):</a:t>
            </a:r>
          </a:p>
          <a:p>
            <a:r>
              <a:t>- Domain: All real numbers </a:t>
            </a:r>
          </a:p>
          <a:p>
            <a:r>
              <a:t>- Range: [-1, 1]</a:t>
            </a:r>
          </a:p>
          <a:p>
            <a:r>
              <a:t>- Period: 2π</a:t>
            </a:r>
          </a:p>
          <a:p>
            <a:r>
              <a:t>- Odd Function: sin(-θ) = -sin(θ)</a:t>
            </a:r>
          </a:p>
          <a:p>
            <a:r>
              <a:t>- Even Function: sin(θ) = sin(-θ)</a:t>
            </a:r>
          </a:p>
          <a:p/>
          <a:p>
            <a:r>
              <a:t>2. Cosine Function (cos):</a:t>
            </a:r>
          </a:p>
          <a:p>
            <a:r>
              <a:t>- Domain: All real numbers </a:t>
            </a:r>
          </a:p>
          <a:p>
            <a:r>
              <a:t>- Range: [-1, 1]</a:t>
            </a:r>
          </a:p>
          <a:p>
            <a:r>
              <a:t>- Period: 2π</a:t>
            </a:r>
          </a:p>
          <a:p>
            <a:r>
              <a:t>- Even Function: cos(-θ) = cos(θ)</a:t>
            </a:r>
          </a:p>
          <a:p/>
          <a:p>
            <a:r>
              <a:t>3. Tangent Function (tan):</a:t>
            </a:r>
          </a:p>
          <a:p>
            <a:r>
              <a:t>- Domain: All real numbers except odd multiples of π/2</a:t>
            </a:r>
          </a:p>
          <a:p>
            <a:r>
              <a:t>- Range: All real numbers</a:t>
            </a:r>
          </a:p>
          <a:p>
            <a:r>
              <a:t>- Period: π</a:t>
            </a:r>
          </a:p>
          <a:p>
            <a:r>
              <a:t>- Odd Function: tan(-θ) = -tan(θ)</a:t>
            </a:r>
          </a:p>
          <a:p/>
          <a:p>
            <a:r>
              <a:t>4. Cosecant Function (csc):</a:t>
            </a:r>
          </a:p>
          <a:p>
            <a:r>
              <a:t>- csc(θ) = 1/sin(θ)</a:t>
            </a:r>
          </a:p>
          <a:p>
            <a:r>
              <a:t>- Vertical asymptotes at odd multiples of π</a:t>
            </a:r>
          </a:p>
          <a:p>
            <a:r>
              <a:t>- Domain: All real numbers excluding multiples of π</a:t>
            </a:r>
          </a:p>
          <a:p/>
          <a:p>
            <a:r>
              <a:t>5. Secant Function (sec):</a:t>
            </a:r>
          </a:p>
          <a:p>
            <a:r>
              <a:t>- sec(θ) = 1/cos(θ)</a:t>
            </a:r>
          </a:p>
          <a:p>
            <a:r>
              <a:t>- Vertical asymptotes at odd multiples of π/2</a:t>
            </a:r>
          </a:p>
          <a:p>
            <a:r>
              <a:t>- Domain: All real numbers excluding odd multiples of π/2</a:t>
            </a:r>
          </a:p>
          <a:p/>
          <a:p>
            <a:r>
              <a:t>6. Cotangent Function (cot):</a:t>
            </a:r>
          </a:p>
          <a:p>
            <a:r>
              <a:t>- cot(θ) = 1/tan(θ)</a:t>
            </a:r>
          </a:p>
          <a:p>
            <a:r>
              <a:t>- Vertical asymptotes at multiples of π</a:t>
            </a:r>
          </a:p>
          <a:p>
            <a:r>
              <a:t>- Domain: All real numbers except multiples of π</a:t>
            </a:r>
          </a:p>
          <a:p/>
          <a:p>
            <a:r>
              <a:t>These properties are fundamental in trigonometry and are used to solve equations, graph functions, and analyze various phenomena in fields such as physics, engineering, and astronomy. Understanding these properties allows mathematicians and scientists to work with angles and trigonometric functions efficiently and accurately.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Trigonometric Identities</a:t>
            </a:r>
          </a:p>
        </p:txBody>
      </p:sp>
      <p:sp>
        <p:nvSpPr>
          <p:cNvPr id="3" name="Content Placeholder 2"/>
          <p:cNvSpPr>
            <a:spLocks noGrp="1"/>
          </p:cNvSpPr>
          <p:nvPr>
            <p:ph idx="1"/>
          </p:nvPr>
        </p:nvSpPr>
        <p:spPr/>
        <p:txBody>
          <a:bodyPr/>
          <a:lstStyle/>
          <a:p>
            <a:r>
              <a:t>Trigonometric identities are mathematical equations that involve trigonometric functions and are true for all values of the variables within their domain. These identities are important in various branches of mathematics and physics, and they are widely used in solving equations, simplifying expressions, and proving theorems.</a:t>
            </a:r>
          </a:p>
          <a:p/>
          <a:p>
            <a:r>
              <a:t>IV. Trigonometric Identities refers to the set of identities that involve inverse trigonometric functions, also known as arc functions. The primary inverse trigonometric functions are arcsine (sin^-1), arccosine (cos^-1), and arctangent (tan^-1). These functions are used to find angles when the trigonometric values are given. The IV. Trigonometric Identities are crucial in trigonometry for solving problems where angles need to be determined.</a:t>
            </a:r>
          </a:p>
          <a:p/>
          <a:p>
            <a:r>
              <a:t>The formulas for the IV. Trigonometric Identities are derived from the definitions of the inverse trigonometric functions and their relationships with the original trigonometric functions. For example:</a:t>
            </a:r>
          </a:p>
          <a:p/>
          <a:p>
            <a:r>
              <a:t>1. arcsin(sin(x)) = x for -π/2 ≤ x ≤ π/2</a:t>
            </a:r>
          </a:p>
          <a:p>
            <a:r>
              <a:t>2. arccos(cos(x)) = x for 0 ≤ x ≤ π</a:t>
            </a:r>
          </a:p>
          <a:p>
            <a:r>
              <a:t>3. arctan(tan(x)) = x for -π/2 &lt; x &lt; π/2</a:t>
            </a:r>
          </a:p>
          <a:p/>
          <a:p>
            <a:r>
              <a:t>These identities are useful when working with trigonometric equations involving both trigonometric and inverse trigonometric functions. They help establish relationships between angles and trigonometric values, making it easier to manipulate expressions and solve problems in trigonometry and calculus.</a:t>
            </a:r>
          </a:p>
          <a:p/>
          <a:p>
            <a:r>
              <a:t>Understanding IV. Trigonometric Identities is essential for students and professionals in fields such as mathematics, physics, engineering, and many other disciplines where trigonometry plays a significant role. Mastery of these identities allows for more efficient problem-solving strategies and a deeper understanding of the connections between different trigonometric functions.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A Table of Contents (TOC) is a list of the topics or chapters in a document along with the corresponding page numbers. It is usually located at the beginning of a book, report, thesis, or any other lengthy piece of writing. The main purpose of a Table of Contents is to provide readers with an overview of the structure of the document and help them navigate through the content efficiently.</a:t>
            </a:r>
          </a:p>
          <a:p/>
          <a:p>
            <a:r>
              <a:t>Here are some key points about a Table of Contents:</a:t>
            </a:r>
          </a:p>
          <a:p/>
          <a:p>
            <a:r>
              <a:t>1. **Organization**: The Table of Contents typically lists the major sections or chapters of a document in a hierarchical manner. It may include chapter titles, subheadings, and sometimes even sub-subheadings, depending on the complexity of the document.</a:t>
            </a:r>
          </a:p>
          <a:p/>
          <a:p>
            <a:r>
              <a:t>2. **Page Numbers**: Each entry in the Table of Contents is accompanied by the page number where that particular section begins. This allows readers to quickly locate specific sections within the document.</a:t>
            </a:r>
          </a:p>
          <a:p/>
          <a:p>
            <a:r>
              <a:t>3. **Formatting**: The Table of Contents is usually formatted using clear headings, indentations, and consistent spacing to make it easy to read and follow. Different levels of headings are often differentiated using formatting techniques such as bolding, italics, or different font sizes.</a:t>
            </a:r>
          </a:p>
          <a:p/>
          <a:p>
            <a:r>
              <a:t>4. **Navigation Aid**: The TOC serves as a navigation aid for readers, especially in longer documents where finding specific information can be challenging. It helps readers orient themselves within the document and locate relevant sections quickly.</a:t>
            </a:r>
          </a:p>
          <a:p/>
          <a:p>
            <a:r>
              <a:t>5. **Updates**: In some cases, the Table of Contents may need to be updated if there are changes to the document's structure or additional content is added. This ensures that the TOC remains accurate and reflects the current organization of the document.</a:t>
            </a:r>
          </a:p>
          <a:p/>
          <a:p>
            <a:r>
              <a:t>6. **Software Tools**: Many word processing programs and document creation tools have built-in features for generating a Table of Contents automatically based on the document's headings and subheadings. This can save time and ensure consistency in formatting.</a:t>
            </a:r>
          </a:p>
          <a:p/>
          <a:p>
            <a:r>
              <a:t>In summary, a Table of Contents is a crucial component of longer documents as it helps readers navigate the content efficiently and understand the document's structure. It serves as a roadmap that guides readers through the document and aids in finding specific information quickly and easily.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Reciprocal Identities</a:t>
            </a:r>
          </a:p>
        </p:txBody>
      </p:sp>
      <p:sp>
        <p:nvSpPr>
          <p:cNvPr id="3" name="Content Placeholder 2"/>
          <p:cNvSpPr>
            <a:spLocks noGrp="1"/>
          </p:cNvSpPr>
          <p:nvPr>
            <p:ph idx="1"/>
          </p:nvPr>
        </p:nvSpPr>
        <p:spPr/>
        <p:txBody>
          <a:bodyPr/>
          <a:lstStyle/>
          <a:p>
            <a:r>
              <a:t>Reciprocal identities are a fundamental concept in trigonometry that involve the reciprocals of the trigonometric functions. In trigonometry, there are six main trigonometric functions: sine (sin), cosine (cos), tangent (tan), cosecant (csc), secant (sec), and cotangent (cot). The reciprocal identities involve the relationships between these trigonometric functions and their reciprocals.</a:t>
            </a:r>
          </a:p>
          <a:p/>
          <a:p>
            <a:r>
              <a:t>The reciprocal identities are derived from the definitions of the trigonometric functions and the properties of right triangles and the unit circle. The reciprocal identities are as follows:</a:t>
            </a:r>
          </a:p>
          <a:p/>
          <a:p>
            <a:r>
              <a:t>1. Cosecant (csc) and Sine (sin): csc(theta) = 1/sin(theta)</a:t>
            </a:r>
          </a:p>
          <a:p>
            <a:r>
              <a:t>2. Secant (sec) and Cosine (cos): sec(theta) = 1/cos(theta)</a:t>
            </a:r>
          </a:p>
          <a:p>
            <a:r>
              <a:t>3. Cotangent (cot) and Tangent (tan): cot(theta) = 1/tan(theta)</a:t>
            </a:r>
          </a:p>
          <a:p/>
          <a:p>
            <a:r>
              <a:t>These identities show the relationships between the trigonometric functions and their reciprocals. For example, if the sine of an angle is equal to a certain value, then the cosecant of that angle is the reciprocal of that value.</a:t>
            </a:r>
          </a:p>
          <a:p/>
          <a:p>
            <a:r>
              <a:t>Reciprocal identities are useful in simplifying trigonometric expressions and equations, as well as in solving trigonometric equations. They can also be used in proving various trigonometric identities and properties.</a:t>
            </a:r>
          </a:p>
          <a:p/>
          <a:p>
            <a:r>
              <a:t>Understanding reciprocal identities is important in trigonometry because they provide alternative ways to express the trigonometric functions and can be used to simplify complex expressions involving trigonometric functions. They are also essential in the study of trigonometric equations, graphs, and applications in fields such as physics, engineering, and mathematics.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Quotient Identities</a:t>
            </a:r>
          </a:p>
        </p:txBody>
      </p:sp>
      <p:sp>
        <p:nvSpPr>
          <p:cNvPr id="3" name="Content Placeholder 2"/>
          <p:cNvSpPr>
            <a:spLocks noGrp="1"/>
          </p:cNvSpPr>
          <p:nvPr>
            <p:ph idx="1"/>
          </p:nvPr>
        </p:nvSpPr>
        <p:spPr/>
        <p:txBody>
          <a:bodyPr/>
          <a:lstStyle/>
          <a:p>
            <a:r>
              <a:t>Quotient identities are a set of trigonometric identities that involve the ratios of the sine, cosine, and tangent functions. These identities are useful in simplifying trigonometric expressions and solving trigonometric equations. There are two main quotient identities:</a:t>
            </a:r>
          </a:p>
          <a:p/>
          <a:p>
            <a:r>
              <a:t>1. **Tangent Identity**: The tangent of an angle in a right triangle is defined as the ratio of the length of the side opposite the angle to the length of the side adjacent to the angle. The tangent identity states that for any angle θ, the following equation holds:</a:t>
            </a:r>
          </a:p>
          <a:p>
            <a:r>
              <a:t>   \[\tan(\theta) = \frac{\sin(\theta)}{\cos(\theta)}\]</a:t>
            </a:r>
          </a:p>
          <a:p>
            <a:r>
              <a:t>   This identity shows that the tangent function can be expressed as the ratio of the sine function to the cosine function.</a:t>
            </a:r>
          </a:p>
          <a:p/>
          <a:p>
            <a:r>
              <a:t>2. **Cotangent Identity**: The cotangent of an angle in a right triangle is defined as the reciprocal of the tangent function. The cotangent identity states that for any angle θ, the following equation holds:</a:t>
            </a:r>
          </a:p>
          <a:p>
            <a:r>
              <a:t>   \[\cot(\theta) = \frac{1}{\tan(\theta)} = \frac{\cos(\theta)}{\sin(\theta)}\]</a:t>
            </a:r>
          </a:p>
          <a:p>
            <a:r>
              <a:t>   This identity shows that the cotangent function can be expressed in terms of the cosine and sine functions.</a:t>
            </a:r>
          </a:p>
          <a:p/>
          <a:p>
            <a:r>
              <a:t>By using these quotient identities, trigonometric expressions can be simplified and manipulated more easily. These identities are derived from the definitions of the trigonometric functions and the properties of right triangles. They are fundamental in trigonometry and are used extensively in various calculations involving angles and relationships between trigonometric functions.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Pythagorean Identities</a:t>
            </a:r>
          </a:p>
        </p:txBody>
      </p:sp>
      <p:sp>
        <p:nvSpPr>
          <p:cNvPr id="3" name="Content Placeholder 2"/>
          <p:cNvSpPr>
            <a:spLocks noGrp="1"/>
          </p:cNvSpPr>
          <p:nvPr>
            <p:ph idx="1"/>
          </p:nvPr>
        </p:nvSpPr>
        <p:spPr/>
        <p:txBody>
          <a:bodyPr/>
          <a:lstStyle/>
          <a:p>
            <a:r>
              <a:t>The Pythagorean identities are a group of trigonometric identities that are derived from the Pythagorean theorem. These identities are essential in trigonometry and are widely used in simplifying trigonometric expressions, solving trigonometric equations, and proving other trigonometric identities.</a:t>
            </a:r>
          </a:p>
          <a:p/>
          <a:p>
            <a:r>
              <a:t>The main Pythagorean identity is derived from the Pythagorean theorem, which states that in a right triangle, the square of the length of the hypotenuse (the side opposite the right angle) is equal to the sum of the squares of the lengths of the other two sides. Mathematically, this can be represented as:</a:t>
            </a:r>
          </a:p>
          <a:p/>
          <a:p>
            <a:r>
              <a:t>a^2 + b^2 = c^2</a:t>
            </a:r>
          </a:p>
          <a:p/>
          <a:p>
            <a:r>
              <a:t>Where:</a:t>
            </a:r>
          </a:p>
          <a:p>
            <a:r>
              <a:t>- 'c' is the length of the hypotenuse,</a:t>
            </a:r>
          </a:p>
          <a:p>
            <a:r>
              <a:t>- 'a' and 'b' are the lengths of the other two sides.</a:t>
            </a:r>
          </a:p>
          <a:p/>
          <a:p>
            <a:r>
              <a:t>By using this relationship, we can derive the two main Pythagorean identities for trigonometric functions. These identities involve the trigonometric functions sine, cosine, and tangent and are as follows:</a:t>
            </a:r>
          </a:p>
          <a:p/>
          <a:p>
            <a:r>
              <a:t>1. sin^2θ + cos^2θ = 1</a:t>
            </a:r>
          </a:p>
          <a:p>
            <a:r>
              <a:t>This identity shows the relationship between the sine and cosine functions. It states that the square of the sine of an angle plus the square of the cosine of the same angle is always equal to 1.</a:t>
            </a:r>
          </a:p>
          <a:p/>
          <a:p>
            <a:r>
              <a:t>2. 1 + tan^2θ = sec^2θ (or sec^2θ - tan^2θ = 1)</a:t>
            </a:r>
          </a:p>
          <a:p>
            <a:r>
              <a:t>This identity relates the tangent and secant functions. It states that the square of the tangent of an angle plus 1 is equal to the square of the secant of the same angle.</a:t>
            </a:r>
          </a:p>
          <a:p/>
          <a:p>
            <a:r>
              <a:t>These identities are fundamental in trigonometry and are used to simplify complex trigonometric expressions, solve trigonometric equations, and prove other trigonometric identities. They are also important in various branches of mathematics, physics, and engineering where trigonometry is applied.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Cofunction Identities</a:t>
            </a:r>
          </a:p>
        </p:txBody>
      </p:sp>
      <p:sp>
        <p:nvSpPr>
          <p:cNvPr id="3" name="Content Placeholder 2"/>
          <p:cNvSpPr>
            <a:spLocks noGrp="1"/>
          </p:cNvSpPr>
          <p:nvPr>
            <p:ph idx="1"/>
          </p:nvPr>
        </p:nvSpPr>
        <p:spPr/>
        <p:txBody>
          <a:bodyPr/>
          <a:lstStyle/>
          <a:p>
            <a:r>
              <a:t>Cofunction identities are a set of trigonometric identities that relate the trigonometric functions of an angle to the complementary functions of its co-angle. In other words, these identities involve pairs of trigonometric functions that have complementary angles. </a:t>
            </a:r>
          </a:p>
          <a:p/>
          <a:p>
            <a:r>
              <a:t>In a right triangle, the co-function of an angle is defined as the trigonometric function of the complementary angle. For example, the sine of an angle is equal to the cosine of its complement and vice versa. Similarly, the tangent of an angle is equal to the cotangent of its complement, and the secant of an angle is equal to the cosecant of its complement.</a:t>
            </a:r>
          </a:p>
          <a:p/>
          <a:p>
            <a:r>
              <a:t>The cofunction identities can be expressed as follows:</a:t>
            </a:r>
          </a:p>
          <a:p/>
          <a:p>
            <a:r>
              <a:t>1. sin(θ) = cos(90° - θ)</a:t>
            </a:r>
          </a:p>
          <a:p>
            <a:r>
              <a:t>2. cos(θ) = sin(90° - θ)</a:t>
            </a:r>
          </a:p>
          <a:p>
            <a:r>
              <a:t>3. tan(θ) = cot(90° - θ)</a:t>
            </a:r>
          </a:p>
          <a:p>
            <a:r>
              <a:t>4. cot(θ) = tan(90° - θ)</a:t>
            </a:r>
          </a:p>
          <a:p>
            <a:r>
              <a:t>5. sec(θ) = csc(90° - θ)</a:t>
            </a:r>
          </a:p>
          <a:p>
            <a:r>
              <a:t>6. csc(θ) = sec(90° - θ)</a:t>
            </a:r>
          </a:p>
          <a:p/>
          <a:p>
            <a:r>
              <a:t>These identities are derived from the properties of right triangles and the definitions of trigonometric functions in terms of the sides of a right triangle. By using these identities, we can simplify trigonometric expressions, solve trigonometric equations, and prove various trigonometric properties.</a:t>
            </a:r>
          </a:p>
          <a:p/>
          <a:p>
            <a:r>
              <a:t>Cofunction identities are particularly useful when working with complementary angles and can help simplify calculations involving trigonometric functions. They are also essential in trigonometry and calculus, where understanding the relationships between trigonometric functions is crucial for solving problems and proving theorems.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Even-Odd Identities</a:t>
            </a:r>
          </a:p>
        </p:txBody>
      </p:sp>
      <p:sp>
        <p:nvSpPr>
          <p:cNvPr id="3" name="Content Placeholder 2"/>
          <p:cNvSpPr>
            <a:spLocks noGrp="1"/>
          </p:cNvSpPr>
          <p:nvPr>
            <p:ph idx="1"/>
          </p:nvPr>
        </p:nvSpPr>
        <p:spPr/>
        <p:txBody>
          <a:bodyPr/>
          <a:lstStyle/>
          <a:p>
            <a:r>
              <a:t>Even-Odd identities in mathematics describe the properties of functions in terms of even and odd symmetry. An even function is symmetric with respect to the y-axis, meaning that the function's values are the same for equal distances from the y-axis in opposite directions. Mathematically, a function \( f(x) \) is even if \( f(x) = f(-x) \) for all \( x \) in the domain of the function.</a:t>
            </a:r>
          </a:p>
          <a:p/>
          <a:p>
            <a:r>
              <a:t>Similarly, an odd function is symmetric with respect to the origin, meaning that the function's values are flipped across the origin when reflected over the y-axis. Mathematically, a function \( g(x) \) is odd if \( g(-x) = -g(x) \) for all \( x \) in the domain of the function.</a:t>
            </a:r>
          </a:p>
          <a:p/>
          <a:p>
            <a:r>
              <a:t>The Even-Odd identities establish relationships between even and odd functions and their operations. Here are some key identities:</a:t>
            </a:r>
          </a:p>
          <a:p/>
          <a:p>
            <a:r>
              <a:t>1. The sum or difference of two even functions is even.</a:t>
            </a:r>
          </a:p>
          <a:p>
            <a:r>
              <a:t>2. The sum of two odd functions is odd, and the difference of two odd functions is odd.</a:t>
            </a:r>
          </a:p>
          <a:p>
            <a:r>
              <a:t>3. The product of an even function and an odd function is odd.</a:t>
            </a:r>
          </a:p>
          <a:p/>
          <a:p>
            <a:r>
              <a:t>These properties can be very useful in simplifying expressions and solving equations involving even and odd functions. By leveraging the Even-Odd identities, mathematicians and scientists can manipulate functions more efficiently and gain deeper insights into their behaviors and properties.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Trigonometric Equations</a:t>
            </a:r>
          </a:p>
        </p:txBody>
      </p:sp>
      <p:sp>
        <p:nvSpPr>
          <p:cNvPr id="3" name="Content Placeholder 2"/>
          <p:cNvSpPr>
            <a:spLocks noGrp="1"/>
          </p:cNvSpPr>
          <p:nvPr>
            <p:ph idx="1"/>
          </p:nvPr>
        </p:nvSpPr>
        <p:spPr/>
        <p:txBody>
          <a:bodyPr/>
          <a:lstStyle/>
          <a:p>
            <a:r>
              <a:t>Trigonometric equations are mathematical expressions that involve trigonometric functions such as sine, cosine, tangent, secant, cosecant, and cotangent. These equations involve one or more trigonometric functions of an unknown variable and they are typically solved for finding the values of the unknown variable that satisfy the equation.</a:t>
            </a:r>
          </a:p>
          <a:p/>
          <a:p>
            <a:r>
              <a:t>There are different types of trigonometric equations, including linear trigonometric equations, quadratic trigonometric equations, and multiple-angle trigonometric equations. The solutions to trigonometric equations can involve finding exact values, general solutions, or numerical approximations depending on the nature of the equation and its context.</a:t>
            </a:r>
          </a:p>
          <a:p/>
          <a:p>
            <a:r>
              <a:t>To solve trigonometric equations, various trigonometric identities, properties, and rules can be used. Some of the commonly used methods for solving trigonometric equations include:</a:t>
            </a:r>
          </a:p>
          <a:p/>
          <a:p>
            <a:r>
              <a:t>1. Substitution method: In this method, trigonometric identities are used to rewrite complex expressions in terms of a single trigonometric function.</a:t>
            </a:r>
          </a:p>
          <a:p/>
          <a:p>
            <a:r>
              <a:t>2. Factoring method: This method involves factoring trigonometric expressions to simplify the equation and find the solutions.</a:t>
            </a:r>
          </a:p>
          <a:p/>
          <a:p>
            <a:r>
              <a:t>3. Adding or subtracting angles: Trigonometric equations can often be solved by adding or subtracting angles to simplify the expressions and find the solutions.</a:t>
            </a:r>
          </a:p>
          <a:p/>
          <a:p>
            <a:r>
              <a:t>4. Trigonometric identities: Various trigonometric identities such as Pythagorean identities, sum and difference identities, double-angle identities, and half-angle identities can be used to simplify equations and find solutions.</a:t>
            </a:r>
          </a:p>
          <a:p/>
          <a:p>
            <a:r>
              <a:t>5. Graphical methods: Graphing the trigonometric functions involved in the equation can help visualize the solutions and determine the values of the variable that satisfy the equation.</a:t>
            </a:r>
          </a:p>
          <a:p/>
          <a:p>
            <a:r>
              <a:t>Solving trigonometric equations is an important part of trigonometry and has applications in various fields such as physics, engineering, architecture, and many other areas where periodic functions are encountered. Understanding how to solve trigonometric equations is essential for mastering trigonometry and its applications in real-world problems.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Solving Trigonometric Equations</a:t>
            </a:r>
          </a:p>
        </p:txBody>
      </p:sp>
      <p:sp>
        <p:nvSpPr>
          <p:cNvPr id="3" name="Content Placeholder 2"/>
          <p:cNvSpPr>
            <a:spLocks noGrp="1"/>
          </p:cNvSpPr>
          <p:nvPr>
            <p:ph idx="1"/>
          </p:nvPr>
        </p:nvSpPr>
        <p:spPr/>
        <p:txBody>
          <a:bodyPr/>
          <a:lstStyle/>
          <a:p>
            <a:r>
              <a:t>Solving trigonometric equations involves finding the values of the variable that satisfy the given trigonometric equation. To do this, we use the properties of trigonometric functions and the unit circle to simplify and solve the equation. Below is a detailed explanation of the steps to solve trigonometric equations:</a:t>
            </a:r>
          </a:p>
          <a:p/>
          <a:p>
            <a:r>
              <a:t>1. **Simplify the Equation**: If the equation contains trigonometric identities or expressions, simplify it using trigonometric properties and formulas. This step is crucial to make the equation easier to work with.</a:t>
            </a:r>
          </a:p>
          <a:p/>
          <a:p>
            <a:r>
              <a:t>2. **Isolate the Trigonometric Function**: If the equation contains multiple trigonometric functions, try to isolate one trigonometric function on one side of the equation. This step can involve moving terms around or applying trigonometric identities to rewrite the equation in terms of a single trigonometric function.</a:t>
            </a:r>
          </a:p>
          <a:p/>
          <a:p>
            <a:r>
              <a:t>3. **Solve for the Variable**: Once you have isolated the trigonometric function, solve for the variable using algebraic techniques such as factoring, using the quadratic formula, or applying trigonometric identities to simplify the equation further. Remember to check for restrictions on the variable based on the domain of the trigonometric functions involved (for example, some trigonometric functions are undefined for certain values).</a:t>
            </a:r>
          </a:p>
          <a:p/>
          <a:p>
            <a:r>
              <a:t>4. **Check Solutions and Domain**: After finding the solutions for the variable, it is essential to check whether these solutions satisfy the original equation. Sometimes extraneous solutions may arise from the process of solving the trigonometric equation, so it is crucial to verify each solution in the original equation to ensure its validity.</a:t>
            </a:r>
          </a:p>
          <a:p/>
          <a:p>
            <a:r>
              <a:t>5. **General Solutions**: In some cases, trigonometric equations may have an infinite number of solutions. To express the general solution, you can add multiples of the period of the trigonometric function to the principal solution. For example, for sine and cosine functions, the period is 2π, so you can add 2πn to the principal solutions to cover all possible solutions.</a:t>
            </a:r>
          </a:p>
          <a:p/>
          <a:p>
            <a:r>
              <a:t>6. **Graphical Approach**: Another method to solve trigonometric equations involves graphing the trigonometric functions involved and identifying the points of intersection with the appropriate value of the variable. This graphical approach can provide a visual representation of the solutions to the trigonometric equation.</a:t>
            </a:r>
          </a:p>
          <a:p/>
          <a:p>
            <a:r>
              <a:t>By following these steps and utilizing trigonometric properties, formulas, and identities, you can effectively solve trigonometric equations and find the values of the variable that satisfy the given equation.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Trigonometric Equations Involving Multiple Angles</a:t>
            </a:r>
          </a:p>
        </p:txBody>
      </p:sp>
      <p:sp>
        <p:nvSpPr>
          <p:cNvPr id="3" name="Content Placeholder 2"/>
          <p:cNvSpPr>
            <a:spLocks noGrp="1"/>
          </p:cNvSpPr>
          <p:nvPr>
            <p:ph idx="1"/>
          </p:nvPr>
        </p:nvSpPr>
        <p:spPr/>
        <p:txBody>
          <a:bodyPr/>
          <a:lstStyle/>
          <a:p>
            <a:r>
              <a:t>Trigonometric equations involving multiple angles are equations that contain trigonometric functions of multiple angles, such as sums, differences, multiples, or halves of angles. These types of equations often require the use of trigonometric identities to simplify and solve them.</a:t>
            </a:r>
          </a:p>
          <a:p/>
          <a:p>
            <a:r>
              <a:t>There are several common types of trigonometric equations involving multiple angles:</a:t>
            </a:r>
          </a:p>
          <a:p/>
          <a:p>
            <a:r>
              <a:t>1. Sum and Difference Identities:</a:t>
            </a:r>
          </a:p>
          <a:p>
            <a:r>
              <a:t>   Trigonometric functions have well-known sum and difference identities that relate the trigonometric functions of the sum or difference of two angles to the trigonometric functions of the individual angles. For example, the sine and cosine of the sum of two angles are given by the formulas:</a:t>
            </a:r>
          </a:p>
          <a:p>
            <a:r>
              <a:t>   - sin(A + B) = sin(A)cos(B) + cos(A)sin(B)</a:t>
            </a:r>
          </a:p>
          <a:p>
            <a:r>
              <a:t>   - cos(A + B) = cos(A)cos(B) - sin(A)sin(B)</a:t>
            </a:r>
          </a:p>
          <a:p>
            <a:r>
              <a:t>   These identities can be used to simplify expressions and solve equations involving multiple angles.</a:t>
            </a:r>
          </a:p>
          <a:p/>
          <a:p>
            <a:r>
              <a:t>2. Double Angle Identities:</a:t>
            </a:r>
          </a:p>
          <a:p>
            <a:r>
              <a:t>   The double angle identities relate the trigonometric functions of a double angle to the trigonometric functions of the angle itself. For example:</a:t>
            </a:r>
          </a:p>
          <a:p>
            <a:r>
              <a:t>   - sin(2A) = 2sin(A)cos(A)</a:t>
            </a:r>
          </a:p>
          <a:p>
            <a:r>
              <a:t>   - cos(2A) = cos^2(A) - sin^2(A)</a:t>
            </a:r>
          </a:p>
          <a:p>
            <a:r>
              <a:t>   These identities are useful when dealing with trigonometric equations involving angles that are doubled.</a:t>
            </a:r>
          </a:p>
          <a:p/>
          <a:p>
            <a:r>
              <a:t>3. Half Angle Identities:</a:t>
            </a:r>
          </a:p>
          <a:p>
            <a:r>
              <a:t>   The half angle identities relate the trigonometric functions of a half angle to the trigonometric functions of the angle itself. For example:</a:t>
            </a:r>
          </a:p>
          <a:p>
            <a:r>
              <a:t>   - sin(A/2) = ± √[(1 - cos(A))/2]</a:t>
            </a:r>
          </a:p>
          <a:p>
            <a:r>
              <a:t>   - cos(A/2) = ± √[(1 + cos(A))/2]</a:t>
            </a:r>
          </a:p>
          <a:p>
            <a:r>
              <a:t>   These identities can be helpful when working with trigonometric equations involving angles that are halved.</a:t>
            </a:r>
          </a:p>
          <a:p/>
          <a:p>
            <a:r>
              <a:t>To solve trigonometric equations involving multiple angles, the general approach is to:</a:t>
            </a:r>
          </a:p>
          <a:p>
            <a:r>
              <a:t>- Simplify the equation using trigonometric identities to reduce it to a form where the unknown angle is isolated.</a:t>
            </a:r>
          </a:p>
          <a:p>
            <a:r>
              <a:t>- Solve the simplified equation for the unknown angle(s) by applying algebraic techniques such as factoring, combining like terms, and using inverse trigonometric functions if necessary.</a:t>
            </a:r>
          </a:p>
          <a:p>
            <a:r>
              <a:t>- Verify the solutions obtained by substituting them back into the original equation to ensure they satisfy the given equation.</a:t>
            </a:r>
          </a:p>
          <a:p/>
          <a:p>
            <a:r>
              <a:t>Trigonometric equations involving multiple angles can be challenging but with a good understanding of trigonometric identities and methods for solving equations, they can be successfully tackled.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Trigonometric Equations</a:t>
            </a:r>
          </a:p>
        </p:txBody>
      </p:sp>
      <p:sp>
        <p:nvSpPr>
          <p:cNvPr id="3" name="Content Placeholder 2"/>
          <p:cNvSpPr>
            <a:spLocks noGrp="1"/>
          </p:cNvSpPr>
          <p:nvPr>
            <p:ph idx="1"/>
          </p:nvPr>
        </p:nvSpPr>
        <p:spPr/>
        <p:txBody>
          <a:bodyPr/>
          <a:lstStyle/>
          <a:p>
            <a:r>
              <a:t>Trigonometric equations play a vital role in various fields such as mathematics, physics, engineering, and many others. Some of the significant applications of trigonometric equations are:</a:t>
            </a:r>
          </a:p>
          <a:p/>
          <a:p>
            <a:r>
              <a:t>1. Engineering: Engineers frequently use trigonometric equations to analyze and design structures such as bridges, buildings, and roads. The equations help in calculating forces acting on structures, determining angles of inclination, and solving problems related to motion and vibrations.</a:t>
            </a:r>
          </a:p>
          <a:p/>
          <a:p>
            <a:r>
              <a:t>2. Physics: In physics, trigonometric equations are used to describe wave functions, harmonic motion, and electromagnetic waves. These equations are essential in understanding phenomena such as light diffraction, sound propagation, and particle motion.</a:t>
            </a:r>
          </a:p>
          <a:p/>
          <a:p>
            <a:r>
              <a:t>3. Navigation: Trigonometric equations are crucial in navigation systems, including GPS (Global Positioning System). By using trigonometry, the exact position of an object can be determined based on angles and distances from known locations.</a:t>
            </a:r>
          </a:p>
          <a:p/>
          <a:p>
            <a:r>
              <a:t>4. Astronomy: Trigonometry is fundamental in astronomy for calculating distances between planets, stars, and other celestial bodies. Astronomers rely on trigonometric equations to determine the positions, sizes, and distances of celestial objects.</a:t>
            </a:r>
          </a:p>
          <a:p/>
          <a:p>
            <a:r>
              <a:t>5. Computer Graphics: In computer graphics, trigonometric equations are used to create realistic animations and visual effects. By manipulating trigonometric functions, designers can generate complex shapes, simulate light effects, and create realistic motion in video games and movies.</a:t>
            </a:r>
          </a:p>
          <a:p/>
          <a:p>
            <a:r>
              <a:t>6. Architecture: Architects use trigonometric equations to design buildings with specific angles, dimensions, and shapes. Trigonometry helps in calculating roof slopes, staircases, and other architectural elements accurately.</a:t>
            </a:r>
          </a:p>
          <a:p/>
          <a:p>
            <a:r>
              <a:t>7. Real-World Problem Solving: Trigonometric equations are applied to solve real-world problems involving angles, distances, and heights. For example, determining the height of a building, calculating the distance between two points, or finding the angle of elevation or depression in surveying.</a:t>
            </a:r>
          </a:p>
          <a:p/>
          <a:p>
            <a:r>
              <a:t>Overall, trigonometric equations are versatile tools that find applications in various fields and play a crucial role in problem-solving, modeling phenomena, and making accurate calculations in both theoretical and practical contexts.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Graphs of Trigonometric Functions</a:t>
            </a:r>
          </a:p>
        </p:txBody>
      </p:sp>
      <p:sp>
        <p:nvSpPr>
          <p:cNvPr id="3" name="Content Placeholder 2"/>
          <p:cNvSpPr>
            <a:spLocks noGrp="1"/>
          </p:cNvSpPr>
          <p:nvPr>
            <p:ph idx="1"/>
          </p:nvPr>
        </p:nvSpPr>
        <p:spPr/>
        <p:txBody>
          <a:bodyPr/>
          <a:lstStyle/>
          <a:p>
            <a:r>
              <a:t>Graphs of trigonometric functions provide a visual representation of how trigonometric functions behave as their inputs (angles) change. One of the fundamental trigonometric functions is the sine function, denoted as \( y = \sin(x) \), where \( y \) represents the value of the sine function at a given angle \( x \).</a:t>
            </a:r>
          </a:p>
          <a:p/>
          <a:p>
            <a:r>
              <a:t>The graph of the sine function is a periodic wave that oscillates between -1 and 1. It starts at the origin (0,0) on the Cartesian coordinate system and reaches its maximum and minimum values at regular intervals. The period of the sine function is \( 2\pi \), meaning that it repeats every \( 2\pi \) units.</a:t>
            </a:r>
          </a:p>
          <a:p/>
          <a:p>
            <a:r>
              <a:t>The cosine function, denoted as \( y = \cos(x) \), is another fundamental trigonometric function. Its graph is also periodic and oscillates between -1 and 1. However, the cosine function is phase-shifted by \( \frac{\pi}{2} \) or 90 degrees compared to the sine function. This means that the cosine function reaches its maximum value at \( x = 0 \) while the sine function is zero, and vice versa.</a:t>
            </a:r>
          </a:p>
          <a:p/>
          <a:p>
            <a:r>
              <a:t>The tangent function, denoted as \( y = \tan(x) \), is the ratio of the sine function to the cosine function (i.e., \( \tan(x) = \frac{\sin(x)}{\cos(x)} \)). The graph of the tangent function has vertical asymptotes at \( x = \frac{\pi}{2} + n\pi \) and horizontal asymptotes at \( y = 1 \) and \( y = -1 \).</a:t>
            </a:r>
          </a:p>
          <a:p/>
          <a:p>
            <a:r>
              <a:t>Similarly, the graphs of other trigonometric functions such as cosecant (\( y = \csc(x) \)), secant (\( y = \sec(x) \)), and cotangent (\( y = \cot(x) \)) can be derived from the graphs of sine, cosine, and tangent functions using reciprocal properties.</a:t>
            </a:r>
          </a:p>
          <a:p/>
          <a:p>
            <a:r>
              <a:t>Overall, understanding the graphs of trigonometric functions is crucial in visualizing their behavior, identifying key points such as zeros, maxima, minima, and asymptotes, and solving problems related to periodic phenomena, physics, engineering, and many other fields.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r>
              <a:t>The introduction is the beginning part of an academic paper, article, essay, or any written work, that serves to introduce the topic to the reader and provide essential background information. It is designed to grab the reader's attention, present the purpose of the work, outline the scope of the content, and often state the thesis or central argument.</a:t>
            </a:r>
          </a:p>
          <a:p/>
          <a:p>
            <a:r>
              <a:t>The introduction typically consists of several key elements:</a:t>
            </a:r>
          </a:p>
          <a:p/>
          <a:p>
            <a:r>
              <a:t>1. **Hook/Attention Grabber**: This is the opening sentence or sentences that are meant to grab the reader's attention and entice them to continue reading. This could be a startling fact, a rhetorical question, a relevant quote, or an anecdote related to the topic.</a:t>
            </a:r>
          </a:p>
          <a:p/>
          <a:p>
            <a:r>
              <a:t>2. **Background Information**: After the hook, the introduction usually provides some context or background information on the topic being discussed. This helps orient the reader and provides necessary context to understand the main idea of the work.</a:t>
            </a:r>
          </a:p>
          <a:p/>
          <a:p>
            <a:r>
              <a:t>3. **Thesis Statement**: Following the background information, the introduction presents the thesis statement. The thesis statement is a concise, clear statement that articulates the main point or argument of the work. It typically appears at the end of the introduction and guides the direction of the rest of the writing.</a:t>
            </a:r>
          </a:p>
          <a:p/>
          <a:p>
            <a:r>
              <a:t>4. **Scope and Organization**: The introduction may also include a brief overview of how the content will be organized and the main points that will be discussed. This helps the reader understand what to expect and how the information will be presented.</a:t>
            </a:r>
          </a:p>
          <a:p/>
          <a:p>
            <a:r>
              <a:t>5. **Transition**: A good introduction smoothly transitions the reader from the general information to the specific focus of the work. This transition can be achieved by connecting the background information to the thesis statement.</a:t>
            </a:r>
          </a:p>
          <a:p/>
          <a:p>
            <a:r>
              <a:t>6. **Length and Tone**: Introductions can vary in length depending on the overall length of the work, but they are generally concise and to the point. The tone of the introduction should be formal and engaging, setting the stage for the rest of the writing.</a:t>
            </a:r>
          </a:p>
          <a:p/>
          <a:p>
            <a:r>
              <a:t>Overall, the introduction is crucial in setting the tone for the rest of the work, capturing the reader's interest, establishing the main argument, and providing a roadmap for what is to come. A well-crafted introduction can make a significant impact on the reader's understanding and engagement with the material.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Graphs of Sine and Cosine Functions</a:t>
            </a:r>
          </a:p>
        </p:txBody>
      </p:sp>
      <p:sp>
        <p:nvSpPr>
          <p:cNvPr id="3" name="Content Placeholder 2"/>
          <p:cNvSpPr>
            <a:spLocks noGrp="1"/>
          </p:cNvSpPr>
          <p:nvPr>
            <p:ph idx="1"/>
          </p:nvPr>
        </p:nvSpPr>
        <p:spPr/>
        <p:txBody>
          <a:bodyPr/>
          <a:lstStyle/>
          <a:p>
            <a:r>
              <a:t>Sine and cosine functions are fundamental trigonometric functions that represent the relationship between the angles of a right triangle and the ratios of its sides. These functions are periodic, meaning they repeat their values at regular intervals. Here is an explanation of the graphs of sine and cosine functions in detail:</a:t>
            </a:r>
          </a:p>
          <a:p/>
          <a:p>
            <a:r>
              <a:t>1. Sine Function:</a:t>
            </a:r>
          </a:p>
          <a:p>
            <a:r>
              <a:t>   - The sine function is denoted by \( y = \sin(x) \), where \( x \) is the angle in radians and \( y \) is the ratio of the length of the opposite side to the hypotenuse in a unit circle.</a:t>
            </a:r>
          </a:p>
          <a:p>
            <a:r>
              <a:t>   - The graph of the sine function is a smooth, continuous wave that oscillates between -1 and 1.</a:t>
            </a:r>
          </a:p>
          <a:p>
            <a:r>
              <a:t>   - The key points on the sine graph are the maximum points at \( (π/2, 1) \) and \( (3π/2, -1) \), and the minimum points at \( (π, 0) \) and \( (2π, 0) \).</a:t>
            </a:r>
          </a:p>
          <a:p>
            <a:r>
              <a:t>   - The sine graph starts at the origin, increases to its maximum value, decreases through the origin to its minimum value, and then repeats this cycle indefinitely as the angle continues to increase.</a:t>
            </a:r>
          </a:p>
          <a:p/>
          <a:p>
            <a:r>
              <a:t>2. Cosine Function:</a:t>
            </a:r>
          </a:p>
          <a:p>
            <a:r>
              <a:t>   - The cosine function is denoted by \( y = \cos(x) \), where \( x \) is the angle in radians and \( y \) is the ratio of the length of the adjacent side to the hypotenuse in a unit circle.</a:t>
            </a:r>
          </a:p>
          <a:p>
            <a:r>
              <a:t>   - The graph of the cosine function is also a smooth, continuous wave that oscillates between -1 and 1.</a:t>
            </a:r>
          </a:p>
          <a:p>
            <a:r>
              <a:t>   - The key points on the cosine graph are the maximum point at \( (0, 1) \) and the minimum point at \( (π, -1) \).</a:t>
            </a:r>
          </a:p>
          <a:p>
            <a:r>
              <a:t>   - The cosine graph starts at its maximum value, decreases to its minimum value, returns to its maximum value at \( 2π \), and repeats this cycle indefinitely as the angle continues to increase.</a:t>
            </a:r>
          </a:p>
          <a:p/>
          <a:p>
            <a:r>
              <a:t>In summary, the sine function graph represents the vertical component of a unit circle's points as the angle varies, while the cosine function graph represents the horizontal component. Both graphs exhibit periodic behavior with a range of -1 to 1 and repeat their values after every full cycle of \( 2π \) radians. These functions have various applications in mathematics, physics, engineering, and other fields where periodic phenomena are analyzed.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Amplitude, Period, and Phase Shift</a:t>
            </a:r>
          </a:p>
        </p:txBody>
      </p:sp>
      <p:sp>
        <p:nvSpPr>
          <p:cNvPr id="3" name="Content Placeholder 2"/>
          <p:cNvSpPr>
            <a:spLocks noGrp="1"/>
          </p:cNvSpPr>
          <p:nvPr>
            <p:ph idx="1"/>
          </p:nvPr>
        </p:nvSpPr>
        <p:spPr/>
        <p:txBody>
          <a:bodyPr/>
          <a:lstStyle/>
          <a:p>
            <a:r>
              <a:t>Amplitude, period, and phase shift are fundamental concepts used in describing the characteristics of a periodic function, particularly in the context of trigonometric functions such as sine and cosine waves. These concepts are commonly seen in mathematics, physics, engineering, and other scientific fields where periodic functions play a significant role.</a:t>
            </a:r>
          </a:p>
          <a:p/>
          <a:p>
            <a:r>
              <a:t>1. Amplitude:</a:t>
            </a:r>
          </a:p>
          <a:p>
            <a:r>
              <a:t>The amplitude of a periodic function, denoted as "A", refers to the maximum distance the function varies from its equilibrium position or the midline. In the context of trigonometric functions like sine and cosine, the amplitude is the coefficient that appears in front of the function. For example, in the function f(x) = A*sin(x), the amplitude is the value of A. Similarly, in f(x) = A*cos(x), the amplitude is again the value of A. The amplitude is always a positive value or zero, representing the magnitude of the oscillation or variation of the function.</a:t>
            </a:r>
          </a:p>
          <a:p/>
          <a:p>
            <a:r>
              <a:t>2. Period:</a:t>
            </a:r>
          </a:p>
          <a:p>
            <a:r>
              <a:t>The period of a periodic function, denoted as "T", is the distance along the x-axis required for the function to complete one full cycle of oscillation or variation before repeating itself. It is the horizontal length of one complete wave or cycle of the function. For trigonometric functions, the period is determined by the coefficient in front of the independent variable in the function. For example, in f(x) = sin(2x), the period is 2, while in f(x) = cos(0.5x), the period is 2π/0.5 = 4π. The period can be seen as the inverse of the frequency of the function, with longer periods corresponding to lower frequencies and vice versa.</a:t>
            </a:r>
          </a:p>
          <a:p/>
          <a:p>
            <a:r>
              <a:t>3. Phase Shift:</a:t>
            </a:r>
          </a:p>
          <a:p>
            <a:r>
              <a:t>The phase shift of a periodic function represents a horizontal translation along the x-axis of the function's waveform. It indicates a shift of the entire function to the left or right without changing the shape or amplitude of the function. A phase shift is denoted by the symbol "φ" and is usually an angle measured in radians. In trigonometric functions, a phase shift can be seen in the argument of the function. For example, in f(x) = sin(x + π/2), there is a phase shift of π/2 units to the left. Similarly, in f(x) = cos(x - π/4), there is a phase shift of π/4 units to the right.</a:t>
            </a:r>
          </a:p>
          <a:p/>
          <a:p>
            <a:r>
              <a:t>Understanding these concepts is crucial for analyzing and modeling periodic phenomena in various fields, such as physics (wave mechanics, vibrations), engineering (signal processing, control systems), and mathematics (trigonometry, Fourier analysis). By manipulating the amplitude, period, and phase shift of periodic functions, one can effectively describe and predict the behavior of such functions in different applications.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Transformations of Trigonometric Graphs</a:t>
            </a:r>
          </a:p>
        </p:txBody>
      </p:sp>
      <p:sp>
        <p:nvSpPr>
          <p:cNvPr id="3" name="Content Placeholder 2"/>
          <p:cNvSpPr>
            <a:spLocks noGrp="1"/>
          </p:cNvSpPr>
          <p:nvPr>
            <p:ph idx="1"/>
          </p:nvPr>
        </p:nvSpPr>
        <p:spPr/>
        <p:txBody>
          <a:bodyPr/>
          <a:lstStyle/>
          <a:p>
            <a:r>
              <a:t>Transformations of trigonometric graphs involve manipulating the equations of trigonometric functions to produce shifts, stretches, compressions, and reflections of the graphs. These transformations allow us to visualize how changes in the function's parameters affect the shape and position of the graph.</a:t>
            </a:r>
          </a:p>
          <a:p/>
          <a:p>
            <a:r>
              <a:t>1. **Horizontal Shift (Phase Shift):** A horizontal shift moves the graph of a trigonometric function to the left or right along the x-axis. For a function f(x), the horizontal shift is given by f(x ± a), where 'a' represents the amount of translation. A positive 'a' value shifts the graph to the right, while a negative 'a' value shifts it to the left.</a:t>
            </a:r>
          </a:p>
          <a:p/>
          <a:p>
            <a:r>
              <a:t>2. **Vertical Shift:** A vertical shift moves the graph of a trigonometric function up or down along the y-axis. For a function f(x), the vertical shift is given by f(x) ± a, where 'a' represents the amount of translation. A positive 'a' value shifts the graph upwards, while a negative 'a' value shifts it downwards.</a:t>
            </a:r>
          </a:p>
          <a:p/>
          <a:p>
            <a:r>
              <a:t>3. **Amplitude:** The amplitude of a trigonometric function affects the vertical stretching or compression of the graph. For the function f(x) = A sin(Bx) or A cos(Bx), 'A' represents the amplitude. If |A| &gt; 1, the graph is vertically stretched; if 0 &lt; |A| &lt; 1, the graph is vertically compressed.</a:t>
            </a:r>
          </a:p>
          <a:p/>
          <a:p>
            <a:r>
              <a:t>4. **Period:** The period of a trigonometric function determines the distance required to complete one full cycle of the function. For the functions f(x) = sin(Bx) or f(x) = cos(Bx), the period is given by 2π/|B|. Changing the value of 'B' causes the graph to stretch or compress horizontally.</a:t>
            </a:r>
          </a:p>
          <a:p/>
          <a:p>
            <a:r>
              <a:t>5. **Reflections:** Reflections involve flipping the graph of a trigonometric function across the x-axis or y-axis. A reflection over the x-axis is achieved by negating the function, i.e., f(x) → -f(x), while a reflection over the y-axis is achieved by negating the x-values, i.e., f(-x).</a:t>
            </a:r>
          </a:p>
          <a:p/>
          <a:p>
            <a:r>
              <a:t>By combining these transformations, we can create various modifications of the standard trigonometric functions, such as sine, cosine, and tangent. Understanding how these transformations impact the graphs enables us to analyze and interpret the behavior of trigonometric functions in different contexts, such as physics, engineering, and statistics.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Graphs of Tangent, Cosecant, Secant, and Cotangent Functions</a:t>
            </a:r>
          </a:p>
        </p:txBody>
      </p:sp>
      <p:sp>
        <p:nvSpPr>
          <p:cNvPr id="3" name="Content Placeholder 2"/>
          <p:cNvSpPr>
            <a:spLocks noGrp="1"/>
          </p:cNvSpPr>
          <p:nvPr>
            <p:ph idx="1"/>
          </p:nvPr>
        </p:nvSpPr>
        <p:spPr/>
        <p:txBody>
          <a:bodyPr/>
          <a:lstStyle/>
          <a:p>
            <a:r>
              <a:t>The tangent, cosecant, secant, and cotangent functions are trigonometric functions that are related to the sine, cosine, and tangent functions. Here is a detailed explanation of each of these functions:</a:t>
            </a:r>
          </a:p>
          <a:p/>
          <a:p>
            <a:r>
              <a:t>1. Tangent Function (tan):</a:t>
            </a:r>
          </a:p>
          <a:p>
            <a:r>
              <a:t>The tangent function is defined as the ratio of the sine function to the cosine function: tan(x) = sin(x) / cos(x). It is a periodic function with a period of π. The graph of the tangent function has vertical asymptotes at odd multiples of π/2, where the function is undefined because the cosine function becomes zero. The graph repeats itself every π radians, creating a pattern of peaks and valleys. The tangent function is an odd function, which means tan(-x) = -tan(x).</a:t>
            </a:r>
          </a:p>
          <a:p/>
          <a:p>
            <a:r>
              <a:t>2. Cosecant Function (csc):</a:t>
            </a:r>
          </a:p>
          <a:p>
            <a:r>
              <a:t>The cosecant function is the reciprocal of the sine function: csc(x) = 1 / sin(x). It is periodic with a period of 2π and has vertical asymptotes at integer multiples of π where the sine function is zero. The graph of the cosecant function approaches zero as it approaches the vertical asymptotes. It is an odd function, which means csc(-x) = -csc(x).</a:t>
            </a:r>
          </a:p>
          <a:p/>
          <a:p>
            <a:r>
              <a:t>3. Secant Function (sec):</a:t>
            </a:r>
          </a:p>
          <a:p>
            <a:r>
              <a:t>The secant function is the reciprocal of the cosine function: sec(x) = 1 / cos(x). It is also periodic with a period of 2π and has vertical asymptotes at odd multiples of π/2 where the cosine function is zero. The graph of the secant function approaches positive or negative infinity as it approaches the vertical asymptotes. It is an even function, which means sec(-x) = sec(x).</a:t>
            </a:r>
          </a:p>
          <a:p/>
          <a:p>
            <a:r>
              <a:t>4. Cotangent Function (cot):</a:t>
            </a:r>
          </a:p>
          <a:p>
            <a:r>
              <a:t>The cotangent function is the reciprocal of the tangent function: cot(x) = 1 / tan(x) = cos(x) / sin(x). It is periodic with a period of π and has vertical asymptotes at multiples of π where the tangent function is zero. The graph of the cotangent function has a pattern of peaks and valleys similar to the tangent function. It is an odd function, which means cot(-x) = -cot(x).</a:t>
            </a:r>
          </a:p>
          <a:p/>
          <a:p>
            <a:r>
              <a:t>In summary, the graphs of the tangent, cosecant, secant, and cotangent functions exhibit specific characteristics due to their relationships with the sine and cosine functions. Understanding these graphs can help in solving trigonometric equations and modeling periodic phenomena in various fields such as physics, engineering, and mathematics.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 Inverse Trigonometric Functions</a:t>
            </a:r>
          </a:p>
        </p:txBody>
      </p:sp>
      <p:sp>
        <p:nvSpPr>
          <p:cNvPr id="3" name="Content Placeholder 2"/>
          <p:cNvSpPr>
            <a:spLocks noGrp="1"/>
          </p:cNvSpPr>
          <p:nvPr>
            <p:ph idx="1"/>
          </p:nvPr>
        </p:nvSpPr>
        <p:spPr/>
        <p:txBody>
          <a:bodyPr/>
          <a:lstStyle/>
          <a:p>
            <a:r>
              <a:t>Inverse trigonometric functions are the counterparts of regular trigonometric functions but with reversed input and output. These functions are used to solve equations involving trigonometric functions and to determine angles in right triangles. The most common inverse trigonometric functions are arcsine (sin⁻¹), arccosine (cos⁻¹), and arctangent (tan⁻¹), denoted as sin⁻¹(x), cos⁻¹(x), and tan⁻¹(x) respectively.</a:t>
            </a:r>
          </a:p>
          <a:p/>
          <a:p>
            <a:r>
              <a:t>1. Arcsine (sin⁻¹): The arcsine function takes an input value between -1 and 1 and returns the angle in radians whose sine is equal to that value. The output of arcsine function lies within the interval [-π/2, π/2].</a:t>
            </a:r>
          </a:p>
          <a:p/>
          <a:p>
            <a:r>
              <a:t>2. Arccosine (cos⁻¹): The arccosine function takes an input value between -1 and 1 and returns the angle in radians whose cosine is equal to that value. The output of arccosine function lies within the interval [0, π].</a:t>
            </a:r>
          </a:p>
          <a:p/>
          <a:p>
            <a:r>
              <a:t>3. Arctangent (tan⁻¹): The arctangent function takes an input value and returns the angle in radians whose tangent is equal to that value. The output of arctangent function lies within the interval [-π/2, π/2].</a:t>
            </a:r>
          </a:p>
          <a:p/>
          <a:p>
            <a:r>
              <a:t>These inverse trigonometric functions are important in solving trigonometric equations, calculating unknown angles, and in applications involving oscillatory motion, waves, and periodic phenomena.</a:t>
            </a:r>
          </a:p>
          <a:p/>
          <a:p>
            <a:r>
              <a:t>It's important to note that the range of values for which the inverse trigonometric functions are defined is limited because trigonometric functions are periodic and have multiple values for a given input. Generally, inverse trigonometric functions are defined to have a principal value within a specific range so that they can act as functions.</a:t>
            </a:r>
          </a:p>
          <a:p/>
          <a:p>
            <a:r>
              <a:t>Inverse trigonometric functions play a crucial role in calculus, physics, engineering, and other branches of mathematics. They are used to model periodic behavior, solve equations involving trigonometric functions, and analyze trigonometric identities and expressions.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Inverse Trigonometric Functions</a:t>
            </a:r>
          </a:p>
        </p:txBody>
      </p:sp>
      <p:sp>
        <p:nvSpPr>
          <p:cNvPr id="3" name="Content Placeholder 2"/>
          <p:cNvSpPr>
            <a:spLocks noGrp="1"/>
          </p:cNvSpPr>
          <p:nvPr>
            <p:ph idx="1"/>
          </p:nvPr>
        </p:nvSpPr>
        <p:spPr/>
        <p:txBody>
          <a:bodyPr/>
          <a:lstStyle/>
          <a:p>
            <a:r>
              <a:t>Inverse trigonometric functions are functions that operate in the opposite direction of traditional trigonometric functions. They are denoted by the prefix "arc" or "a" before the standard trigonometric function symbol. For example, the inverse sine function is denoted as "arcsin" or "asin".</a:t>
            </a:r>
          </a:p>
          <a:p/>
          <a:p>
            <a:r>
              <a:t>The primary purpose of inverse trigonometric functions is to find the angle measure given the ratio of two sides of a right triangle. Traditional trigonometric functions such as sine, cosine, and tangent output the ratio of specific sides based on an angle measure. Inverse trigonometric functions reverse this process by taking the ratio of sides and outputting the corresponding angle measure.</a:t>
            </a:r>
          </a:p>
          <a:p/>
          <a:p>
            <a:r>
              <a:t>The domain and range of inverse trigonometric functions are restricted to ensure that they are one-to-one functions. For example, the domain of the inverse sine function is between -1 and 1 because the sine function has a range between -1 and 1. This restriction allows the inverse function to have a unique output for each input.</a:t>
            </a:r>
          </a:p>
          <a:p/>
          <a:p>
            <a:r>
              <a:t>The common inverse trigonometric functions are as follows:</a:t>
            </a:r>
          </a:p>
          <a:p>
            <a:r>
              <a:t>1. Inverse Sine (arcsin or asin): Returns the angle whose sine is a given ratio.</a:t>
            </a:r>
          </a:p>
          <a:p>
            <a:r>
              <a:t>2. Inverse Cosine (arccos or acos): Returns the angle whose cosine is a given ratio.</a:t>
            </a:r>
          </a:p>
          <a:p>
            <a:r>
              <a:t>3. Inverse Tangent (arctan or atan): Returns the angle whose tangent is a given ratio.</a:t>
            </a:r>
          </a:p>
          <a:p>
            <a:r>
              <a:t>4. Inverse Cosecant (arccsc or acsc): Returns the angle whose cosecant is a given ratio.</a:t>
            </a:r>
          </a:p>
          <a:p>
            <a:r>
              <a:t>5. Inverse Secant (arcsec or asec): Returns the angle whose secant is a given ratio.</a:t>
            </a:r>
          </a:p>
          <a:p>
            <a:r>
              <a:t>6. Inverse Cotangent (arccot or acot): Returns the angle whose cotangent is a given ratio.</a:t>
            </a:r>
          </a:p>
          <a:p/>
          <a:p>
            <a:r>
              <a:t>Inverse trigonometric functions are commonly used in trigonometry, calculus, physics, and engineering to solve problems involving angles and right triangles. They provide a way to determine angle measures when only side ratios are known, allowing for greater flexibility and accuracy in solving trigonometric equations and problems.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Range and Domain of Inverse Trigonometric Functions</a:t>
            </a:r>
          </a:p>
        </p:txBody>
      </p:sp>
      <p:sp>
        <p:nvSpPr>
          <p:cNvPr id="3" name="Content Placeholder 2"/>
          <p:cNvSpPr>
            <a:spLocks noGrp="1"/>
          </p:cNvSpPr>
          <p:nvPr>
            <p:ph idx="1"/>
          </p:nvPr>
        </p:nvSpPr>
        <p:spPr/>
        <p:txBody>
          <a:bodyPr/>
          <a:lstStyle/>
          <a:p>
            <a:r>
              <a:t>Inverse trigonometric functions are functions that are used to find angles when the trigonometric values are given. The range and domain of inverse trigonometric functions are important concepts to understand in order to use these functions effectively.</a:t>
            </a:r>
          </a:p>
          <a:p/>
          <a:p>
            <a:r>
              <a:t>1. **Domain of Inverse Trigonometric Functions**:</a:t>
            </a:r>
          </a:p>
          <a:p>
            <a:r>
              <a:t>   - The domain of an inverse trigonometric function is the range of the corresponding trigonometric function. For example, the domain of the inverse sine function (arcsin or sin^-1) is -1 ≤ x ≤ 1, because the range of the sine function is -1 ≤ y ≤ 1.</a:t>
            </a:r>
          </a:p>
          <a:p>
            <a:r>
              <a:t>   - Each inverse trigonometric function has its own specific domain based on the range of the corresponding trigonometric function. For example:</a:t>
            </a:r>
          </a:p>
          <a:p>
            <a:r>
              <a:t>     - Domain of arcsin(x): -1 ≤ x ≤ 1</a:t>
            </a:r>
          </a:p>
          <a:p>
            <a:r>
              <a:t>     - Domain of arccos(x): -1 ≤ x ≤ 1</a:t>
            </a:r>
          </a:p>
          <a:p>
            <a:r>
              <a:t>     - Domain of arctan(x): -∞ &lt; x &lt; ∞</a:t>
            </a:r>
          </a:p>
          <a:p>
            <a:r>
              <a:t>     - Domain of arccsc(x): x ≤ -1 or x ≥ 1</a:t>
            </a:r>
          </a:p>
          <a:p>
            <a:r>
              <a:t>     - Domain of arcsec(x): x ≤ -1 or x ≥ 1</a:t>
            </a:r>
          </a:p>
          <a:p>
            <a:r>
              <a:t>     - Domain of arccot(x): -∞ &lt; x &lt; ∞</a:t>
            </a:r>
          </a:p>
          <a:p/>
          <a:p>
            <a:r>
              <a:t>2. **Range of Inverse Trigonometric Functions**:</a:t>
            </a:r>
          </a:p>
          <a:p>
            <a:r>
              <a:t>   - The range of an inverse trigonometric function is the domain of the corresponding trigonometric function. For example, the range of the inverse sine function is -π/2 ≤ y ≤ π/2, because the domain of the sine function is -π/2 ≤ x ≤ π/2.</a:t>
            </a:r>
          </a:p>
          <a:p>
            <a:r>
              <a:t>   - Each inverse trigonometric function has its own specific range based on the domain of the corresponding trigonometric function. For example:</a:t>
            </a:r>
          </a:p>
          <a:p>
            <a:r>
              <a:t>     - Range of arcsin(x): -π/2 ≤ y ≤ π/2</a:t>
            </a:r>
          </a:p>
          <a:p>
            <a:r>
              <a:t>     - Range of arccos(x): 0 ≤ y ≤ π</a:t>
            </a:r>
          </a:p>
          <a:p>
            <a:r>
              <a:t>     - Range of arctan(x): -π/2 &lt; y &lt; π/2</a:t>
            </a:r>
          </a:p>
          <a:p>
            <a:r>
              <a:t>     - Range of arccsc(x): -π/2 ≤ y &lt; 0 or 0 &lt; y ≤ π/2</a:t>
            </a:r>
          </a:p>
          <a:p>
            <a:r>
              <a:t>     - Range of arcsec(x): 0 ≤ y &lt; π/2 or π/2 &lt; y ≤ π</a:t>
            </a:r>
          </a:p>
          <a:p>
            <a:r>
              <a:t>     - Range of arccot(x): 0 &lt; y &lt; π</a:t>
            </a:r>
          </a:p>
          <a:p/>
          <a:p>
            <a:r>
              <a:t>Understanding the domain and range of inverse trigonometric functions is crucial for solving trigonometric equations, evaluating trigonometric expressions, and working with trigonometric identities. It helps in determining the valid inputs and outputs for these functions and ensures that the results obtained are accurate and meaningful.</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Properties of Inverse Trigonometric Functions</a:t>
            </a:r>
          </a:p>
        </p:txBody>
      </p:sp>
      <p:sp>
        <p:nvSpPr>
          <p:cNvPr id="3" name="Content Placeholder 2"/>
          <p:cNvSpPr>
            <a:spLocks noGrp="1"/>
          </p:cNvSpPr>
          <p:nvPr>
            <p:ph idx="1"/>
          </p:nvPr>
        </p:nvSpPr>
        <p:spPr/>
        <p:txBody>
          <a:bodyPr/>
          <a:lstStyle/>
          <a:p>
            <a:r>
              <a:t>Inverse trigonometric functions are a set of functions that operate on the outputs of standard trigonometric functions in order to find the angle that produced a specific output. The commonly used inverse trigonometric functions are arcsine (sin⁻¹), arccosine (cos⁻¹), arctangent (tan⁻¹), arcsecant (sec⁻¹), arccosecant (csc⁻¹), and arccotangent (cot⁻¹).</a:t>
            </a:r>
          </a:p>
          <a:p/>
          <a:p>
            <a:r>
              <a:t>Here are some key properties of inverse trigonometric functions:</a:t>
            </a:r>
          </a:p>
          <a:p/>
          <a:p>
            <a:r>
              <a:t>1. **Domain and Range**: The domain of an inverse trigonometric function is restricted to the range of the corresponding trigonometric function, while the range of an inverse trigonometric function corresponds to the domain of the regular trigonometric function. For example, the domain of arcsine (sin⁻¹) is -1 ≤ x ≤ 1, and the range is -π/2 ≤ x ≤ π/2.</a:t>
            </a:r>
          </a:p>
          <a:p/>
          <a:p>
            <a:r>
              <a:t>2. **Principal Values**: Each inverse trigonometric function has a principal value associated with it. For example, the principal value of arcsine lies between -π/2 to π/2, and for arccosine, it is between 0 to π.</a:t>
            </a:r>
          </a:p>
          <a:p/>
          <a:p>
            <a:r>
              <a:t>3. **Periodicity**: Inverse trigonometric functions are not periodic in the same way as regular trigonometric functions. For example, the sine function is periodic with a period of 2π, but the arcsine function is only defined between -π/2 to π/2.</a:t>
            </a:r>
          </a:p>
          <a:p/>
          <a:p>
            <a:r>
              <a:t>4. **Symmetry**: Inverse trigonometric functions have symmetry properties with respect to the origin or specific lines. For instance, the sine function is symmetric about the origin, while the arcsine function is odd.</a:t>
            </a:r>
          </a:p>
          <a:p/>
          <a:p>
            <a:r>
              <a:t>5. **Trigonometric Identities**: Inverse trigonometric functions are often used to solve trigonometric equations and identities. They can help simplify complex trigonometric expressions and equations by providing a way to express angles in terms of trigonometric functions.</a:t>
            </a:r>
          </a:p>
          <a:p/>
          <a:p>
            <a:r>
              <a:t>6. **Inverse Relationships**: Inverse trigonometric functions have inverse relationships with their corresponding trigonometric functions. For example, sin(arcsin(x)) = x and arcsin(sin(x)) = x, where x is within the valid domain and range of the functions.</a:t>
            </a:r>
          </a:p>
          <a:p/>
          <a:p>
            <a:r>
              <a:t>7. **Real-Valued Output**: The outputs of inverse trigonometric functions are real values within the specified range. This makes them useful for solving real-world problems involving angles, distances, and other geometric properties.</a:t>
            </a:r>
          </a:p>
          <a:p/>
          <a:p>
            <a:r>
              <a:t>Understanding the properties of inverse trigonometric functions can help in solving trigonometric equations, calculating angles in triangles, and applying trigonometric concepts in various fields such as physics, engineering, and mathematics.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Applications of Inverse Trigonometric Functions</a:t>
            </a:r>
          </a:p>
        </p:txBody>
      </p:sp>
      <p:sp>
        <p:nvSpPr>
          <p:cNvPr id="3" name="Content Placeholder 2"/>
          <p:cNvSpPr>
            <a:spLocks noGrp="1"/>
          </p:cNvSpPr>
          <p:nvPr>
            <p:ph idx="1"/>
          </p:nvPr>
        </p:nvSpPr>
        <p:spPr/>
        <p:txBody>
          <a:bodyPr/>
          <a:lstStyle/>
          <a:p>
            <a:r>
              <a:t>Inverse trigonometric functions are used in various fields of mathematics, science, and engineering to solve problems involving trigonometric functions. Here are some detailed applications of inverse trigonometric functions:</a:t>
            </a:r>
          </a:p>
          <a:p/>
          <a:p>
            <a:r>
              <a:t>1. Solving equations involving trigonometric functions: Inverse trigonometric functions are used to solve equations involving trigonometric functions. When an equation involves trigonometric ratios and we need to find the angle, we can use the inverse trigonometric functions to find the angle that satisfies the equation.</a:t>
            </a:r>
          </a:p>
          <a:p/>
          <a:p>
            <a:r>
              <a:t>2. Finding angles in triangles: Inverse trigonometric functions are used to find unknown angles in triangles when the lengths of sides are given. By using inverse trigonometric functions such as arcsine, arccosine, and arctangent, we can find the missing angles in a triangle.</a:t>
            </a:r>
          </a:p>
          <a:p/>
          <a:p>
            <a:r>
              <a:t>3. Determining heights and distances: Inverse trigonometric functions are used in surveying, physics, and navigation to determine heights and distances. By measuring angles and distances, inverse trigonometric functions can be used to calculate the height of buildings, distances between objects, and angles of elevation or depression.</a:t>
            </a:r>
          </a:p>
          <a:p/>
          <a:p>
            <a:r>
              <a:t>4. Signal processing: Inverse trigonometric functions are used in signal processing to analyze and process signals in communication systems. By using inverse trigonometric functions, engineers can extract useful information from signals such as frequency, phase, and amplitude.</a:t>
            </a:r>
          </a:p>
          <a:p/>
          <a:p>
            <a:r>
              <a:t>5. Calculus and integration: Inverse trigonometric functions play a crucial role in calculus and integration. They are used to integrate functions that involve trigonometric terms by using inverse trigonometric substitution techniques.</a:t>
            </a:r>
          </a:p>
          <a:p/>
          <a:p>
            <a:r>
              <a:t>6. Engineering applications: Engineers use inverse trigonometric functions in various applications such as designing structures, calculating forces, and analyzing motion. In problems involving oscillations, vibrations, and waves, inverse trigonometric functions help in determining the behavior of the system.</a:t>
            </a:r>
          </a:p>
          <a:p/>
          <a:p>
            <a:r>
              <a:t>7. Computer graphics and animation: Inverse trigonometric functions are widely used in computer graphics and animation to create realistic visual effects. By using inverse trigonometric functions, software developers can generate smooth animations, simulate realistic motion, and create 3D graphics.</a:t>
            </a:r>
          </a:p>
          <a:p/>
          <a:p>
            <a:r>
              <a:t>8. Navigation and geolocation: Inverse trigonometric functions are used in navigation systems and geolocation services to determine the position of satellites, ships, aircraft, and vehicles. By using trigonometric functions inverses, accurate positioning and tracking can be achieved.</a:t>
            </a:r>
          </a:p>
          <a:p/>
          <a:p>
            <a:r>
              <a:t>In conclusion, inverse trigonometric functions have diverse applications in mathematics, science, engineering, and technology. They are essential tools for solving problems involving angles, distances, signals, structures, animations, and more.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VIII. Applications of Trigonometry</a:t>
            </a:r>
          </a:p>
        </p:txBody>
      </p:sp>
      <p:sp>
        <p:nvSpPr>
          <p:cNvPr id="3" name="Content Placeholder 2"/>
          <p:cNvSpPr>
            <a:spLocks noGrp="1"/>
          </p:cNvSpPr>
          <p:nvPr>
            <p:ph idx="1"/>
          </p:nvPr>
        </p:nvSpPr>
        <p:spPr/>
        <p:txBody>
          <a:bodyPr/>
          <a:lstStyle/>
          <a:p>
            <a:r>
              <a:t>Applications of Trigonometry refer to the practical use of trigonometric concepts in various fields such as physics, engineering, architecture, computer science, and more. Here are some key applications of trigonometry:</a:t>
            </a:r>
          </a:p>
          <a:p/>
          <a:p>
            <a:r>
              <a:t>1. **Architecture and Construction**: Trigonometry is used in architecture to design buildings, bridges, and other structures. Architects and engineers use trigonometric concepts such as sine, cosine, and tangent to calculate angles, distances, and heights in order to create accurate and safe structures.</a:t>
            </a:r>
          </a:p>
          <a:p/>
          <a:p>
            <a:r>
              <a:t>2. **Navigation**: Trigonometry is essential for navigation both on land and sea. Sailors and pilots use trigonometric functions to calculate distances, direction, and speed when navigating through water or air. GPS systems also utilize trigonometry to determine positioning coordinates.</a:t>
            </a:r>
          </a:p>
          <a:p/>
          <a:p>
            <a:r>
              <a:t>3. **Physics**: Trigonometry plays a crucial role in physics, especially in the fields of mechanics and waves. Concepts like simple harmonic motion, wave propagation, and angular motion all rely on trigonometric functions to describe and analyze physical phenomena.</a:t>
            </a:r>
          </a:p>
          <a:p/>
          <a:p>
            <a:r>
              <a:t>4. **Engineering**: Engineers use trigonometry extensively in various disciplines such as civil, mechanical, electrical, and aerospace engineering. Trigonometric functions are used to analyze forces, stresses, vibrations, electricity, and other variables in the design and construction of machines, structures, and systems.</a:t>
            </a:r>
          </a:p>
          <a:p/>
          <a:p>
            <a:r>
              <a:t>5. **Computer Graphics**: Trigonometry is fundamental in computer graphics and game development. Algorithms that create 2D and 3D graphics, animations, and simulations rely heavily on trigonometric functions to calculate positions, rotations, and perspectives of objects in a virtual space.</a:t>
            </a:r>
          </a:p>
          <a:p/>
          <a:p>
            <a:r>
              <a:t>6. **Surveying and Cartography**: Trigonometry is applied in surveying and cartography to measure land, map out terrain, and create accurate geographic representations. Surveyors use trigonometric principles to determine distances and angles between points on the Earth's surface.</a:t>
            </a:r>
          </a:p>
          <a:p/>
          <a:p>
            <a:r>
              <a:t>7. **Music and Acoustics**: Trigonometry is used in the analysis of sound waves, frequencies, and musical tones. Mathematical relationships based on trigonometric functions help in understanding the properties of musical intervals, harmonics, and resonance.</a:t>
            </a:r>
          </a:p>
          <a:p/>
          <a:p>
            <a:r>
              <a:t>8. **Optics and Astronomy**: Trigonometry is crucial in optics to study light rays, lenses, mirrors, and other optical devices. In astronomy, trigonometric methods are employed to calculate distances between celestial bodies, determine angles of inclination, and predict celestial events.</a:t>
            </a:r>
          </a:p>
          <a:p/>
          <a:p>
            <a:r>
              <a:t>In conclusion, the applications of trigonometry are vast and diverse, impacting a wide range of fields and industries by providing mathematical tools to solve real-world problems and enhance our understanding of the physical world.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Definition of Trigonometry</a:t>
            </a:r>
          </a:p>
        </p:txBody>
      </p:sp>
      <p:sp>
        <p:nvSpPr>
          <p:cNvPr id="3" name="Content Placeholder 2"/>
          <p:cNvSpPr>
            <a:spLocks noGrp="1"/>
          </p:cNvSpPr>
          <p:nvPr>
            <p:ph idx="1"/>
          </p:nvPr>
        </p:nvSpPr>
        <p:spPr/>
        <p:txBody>
          <a:bodyPr/>
          <a:lstStyle/>
          <a:p>
            <a:r>
              <a:t>Trigonometry is a branch of mathematics that focuses on the relationships between the sides and angles of triangles. The word "trigonometry" is derived from the Greek words "trigonon" meaning triangle and "metron" meaning measure. In essence, trigonometry deals with the study of triangles and the relationships between their sides and angles.</a:t>
            </a:r>
          </a:p>
          <a:p/>
          <a:p>
            <a:r>
              <a:t>Central to trigonometry are the six trigonometric functions: sine (sin), cosine (cos), tangent (tan), cosecant (csc), secant (sec), and cotangent (cot). These functions relate the angles of a triangle to the lengths of its sides. In a right triangle (a triangle with one angle measuring 90 degrees), these functions are defined as ratios of the lengths of the sides. For example, in a right triangle with an angle A, the sine of angle A is defined as the ratio of the opposite side to the hypotenuse, cosine as the adjacent side to the hypotenuse, and tangent as the opposite side to the adjacent side.</a:t>
            </a:r>
          </a:p>
          <a:p/>
          <a:p>
            <a:r>
              <a:t>Trigonometry has numerous applications in various fields including physics, engineering, architecture, astronomy, and more. It is used to solve problems involving distances, angles, velocities, forces, and any situation that can be modeled by a triangle. Trigonometric functions and formulas are also used in calculus, particularly in the study of periodic functions and waves.</a:t>
            </a:r>
          </a:p>
          <a:p/>
          <a:p>
            <a:r>
              <a:t>Overall, trigonometry plays a crucial role in understanding and modeling the relationships between angles and sides of triangles, making it a fundamental part of mathematics with broad practical applications.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Trigonometry in Geometry</a:t>
            </a:r>
          </a:p>
        </p:txBody>
      </p:sp>
      <p:sp>
        <p:nvSpPr>
          <p:cNvPr id="3" name="Content Placeholder 2"/>
          <p:cNvSpPr>
            <a:spLocks noGrp="1"/>
          </p:cNvSpPr>
          <p:nvPr>
            <p:ph idx="1"/>
          </p:nvPr>
        </p:nvSpPr>
        <p:spPr/>
        <p:txBody>
          <a:bodyPr/>
          <a:lstStyle/>
          <a:p>
            <a:r>
              <a:t>Trigonometry is a branch of mathematics that deals with the relationships between the sides and angles of triangles. It is a crucial part of geometry as it provides tools to solve for unknown lengths and angles in triangles, as well as in various other geometric shapes and situations.</a:t>
            </a:r>
          </a:p>
          <a:p/>
          <a:p>
            <a:r>
              <a:t>In geometry, trigonometry is used primarily in right-angled triangles, where one angle is exactly 90 degrees. The three main trigonometric ratios used in trigonometry are sine (sin), cosine (cos), and tangent (tan), which are defined based on the ratio of sides in a right triangle. These ratios are calculated based on the lengths of the sides of the triangle and the measures of the angles. </a:t>
            </a:r>
          </a:p>
          <a:p/>
          <a:p>
            <a:r>
              <a:t>- Sine (sin): In a right triangle, the sine of an angle is equal to the length of the side opposite the angle divided by the length of the hypotenuse.</a:t>
            </a:r>
          </a:p>
          <a:p>
            <a:r>
              <a:t>- Cosine (cos): The cosine of an angle is equal to the length of the adjacent side divided by the length of the hypotenuse in a right triangle.</a:t>
            </a:r>
          </a:p>
          <a:p>
            <a:r>
              <a:t>- Tangent (tan): The tangent of an angle is equal to the length of the side opposite the angle divided by the length of the adjacent side in a right triangle.</a:t>
            </a:r>
          </a:p>
          <a:p/>
          <a:p>
            <a:r>
              <a:t>Trigonometric functions and identities are used to solve various types of problems in geometry, such as finding the lengths of sides, measuring angles, and determining the nature of triangles based on their sides and angles. Trigonometry is also essential in other branches of mathematics, physics, engineering, and various scientific fields.</a:t>
            </a:r>
          </a:p>
          <a:p/>
          <a:p>
            <a:r>
              <a:t>In summary, trigonometry plays a significant role in geometry by providing tools and formulas to analyze and solve problems related to triangles and other geometric shapes. It helps in understanding the relationships between angles and sides of triangles, and it is a fundamental tool for solving a wide range of mathematical problems.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Trigonometry in Physics</a:t>
            </a:r>
          </a:p>
        </p:txBody>
      </p:sp>
      <p:sp>
        <p:nvSpPr>
          <p:cNvPr id="3" name="Content Placeholder 2"/>
          <p:cNvSpPr>
            <a:spLocks noGrp="1"/>
          </p:cNvSpPr>
          <p:nvPr>
            <p:ph idx="1"/>
          </p:nvPr>
        </p:nvSpPr>
        <p:spPr/>
        <p:txBody>
          <a:bodyPr/>
          <a:lstStyle/>
          <a:p>
            <a:r>
              <a:t>Trigonometry plays a significant role in physics, especially in the understanding and analysis of various physical phenomena. In physics, trigonometric functions are used to describe and analyze repetitive wave-like motions, such as the motion of a pendulum, a vibrating string, or an electromagnetic wave.</a:t>
            </a:r>
          </a:p>
          <a:p/>
          <a:p>
            <a:r>
              <a:t>Here are some key applications of trigonometry in physics:</a:t>
            </a:r>
          </a:p>
          <a:p/>
          <a:p>
            <a:r>
              <a:t>1. **Describing Periodic Motion**: Periodic motion is a fundamental concept in physics, and many natural phenomena exhibit periodic behavior. Trigonometric functions such as sine and cosine are used to mathematically describe and analyze periodic motion. For example, when studying the motion of a simple harmonic oscillator like a mass-spring system or a pendulum, trigonometric functions are used to model the displacement, velocity, and acceleration of the object over time.</a:t>
            </a:r>
          </a:p>
          <a:p/>
          <a:p>
            <a:r>
              <a:t>2. **Vector Analysis**: Trigonometry is essential for understanding vectors, which are used to represent quantities that have both magnitude and direction. Trigonometric functions help in decomposing vectors into their components along different directions. For instance, when analyzing forces acting on an object, trigonometry is used to find the horizontal and vertical components of the forces.</a:t>
            </a:r>
          </a:p>
          <a:p/>
          <a:p>
            <a:r>
              <a:t>3. **Wave Phenomena**: Trigonometry is crucial in the study of wave phenomena, such as sound waves and electromagnetic waves. Waves are often represented using trigonometric functions like sine and cosine, which describe the oscillatory behavior of waves over time and space. The wavelength, frequency, and amplitude of a wave can be related to trigonometric functions.</a:t>
            </a:r>
          </a:p>
          <a:p/>
          <a:p>
            <a:r>
              <a:t>4. **Optics**: Trigonometry is extensively used in optics to analyze the behavior of light rays as they interact with different optical elements like lenses, mirrors, and prisms. The properties of light, such as reflection, refraction, and diffraction, can be mathematically modeled using trigonometric relationships.</a:t>
            </a:r>
          </a:p>
          <a:p/>
          <a:p>
            <a:r>
              <a:t>5. **Rotational Motion**: Trigonometry is utilized to study rotational motion in physics, especially when dealing with angles, angular velocity, and torque. Concepts like angular displacement, angular velocity, and angular acceleration are described using trigonometric functions in rotational dynamics.</a:t>
            </a:r>
          </a:p>
          <a:p/>
          <a:p>
            <a:r>
              <a:t>6. **Projectile Motion**: When analyzing the motion of projectiles like a launched ball or a rocket, trigonometry is used to break down the initial velocity vector into horizontal and vertical components. This allows physicists to calculate the trajectory, range, and maximum height of the projectile accurately.</a:t>
            </a:r>
          </a:p>
          <a:p/>
          <a:p>
            <a:r>
              <a:t>In summary, trigonometry is a powerful mathematical tool that is indispensable in the field of physics. It provides the necessary framework to describe, analyze, and predict various physical phenomena, making it an essential component of understanding the natural world and the universe around us.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Trigonometry in Engineering</a:t>
            </a:r>
          </a:p>
        </p:txBody>
      </p:sp>
      <p:sp>
        <p:nvSpPr>
          <p:cNvPr id="3" name="Content Placeholder 2"/>
          <p:cNvSpPr>
            <a:spLocks noGrp="1"/>
          </p:cNvSpPr>
          <p:nvPr>
            <p:ph idx="1"/>
          </p:nvPr>
        </p:nvSpPr>
        <p:spPr/>
        <p:txBody>
          <a:bodyPr/>
          <a:lstStyle/>
          <a:p>
            <a:r>
              <a:t>Trigonometry is a branch of mathematics that focuses on the relationships between the sides and angles of triangles. It plays a crucial role in engineering because it provides engineers with the necessary tools to analyze and solve problems related to angles, distances, and spatial relationships in various applications.</a:t>
            </a:r>
          </a:p>
          <a:p/>
          <a:p>
            <a:r>
              <a:t>Here are some ways in which trigonometry is used in engineering:</a:t>
            </a:r>
          </a:p>
          <a:p/>
          <a:p>
            <a:r>
              <a:t>1. **Structural Engineering**: Trigonometry is essential in structural engineering for calculating forces, stresses, and loads on various structural elements, such as beams, columns, and trusses. Engineers use trigonometric functions such as sine, cosine, and tangent to analyze the forces acting on these structures and ensure they can withstand the expected loads.</a:t>
            </a:r>
          </a:p>
          <a:p/>
          <a:p>
            <a:r>
              <a:t>2. **Surveying**: Trigonometry is widely used in surveying to measure distances, heights, and angles in order to create accurate maps and plans for construction projects. Surveyors use trigonometric principles to calculate unknown distances and angles based on known measurements, allowing them to create detailed and precise maps of the land.</a:t>
            </a:r>
          </a:p>
          <a:p/>
          <a:p>
            <a:r>
              <a:t>3. **Mechanical Engineering**: In mechanical engineering, trigonometry is used to analyze motion, forces, and energy in mechanical systems. Engineers use trigonometric functions to calculate the angles, velocities, and accelerations of moving parts, as well as to design mechanisms that operate smoothly and efficiently.</a:t>
            </a:r>
          </a:p>
          <a:p/>
          <a:p>
            <a:r>
              <a:t>4. **Electrical Engineering**: Trigonometry is also applied in electrical engineering for analyzing circuits, waveforms, and signals. Engineers use trigonometric functions to represent alternating currents, voltage phases, and power factors in electrical systems, allowing them to design and troubleshoot complex circuits effectively.</a:t>
            </a:r>
          </a:p>
          <a:p/>
          <a:p>
            <a:r>
              <a:t>5. **Civil Engineering**: Civil engineers use trigonometry to determine the angles and distances between points on a site, which is crucial for designing roads, bridges, and buildings. By applying trigonometric principles, civil engineers can accurately plan the layout of structures and infrastructure projects to ensure they meet safety and regulatory standards.</a:t>
            </a:r>
          </a:p>
          <a:p/>
          <a:p>
            <a:r>
              <a:t>6. **Aerospace Engineering**: Trigonometry plays a vital role in aerospace engineering for designing aircraft, satellites, and spacecraft. Engineers use trigonometric functions to calculate trajectories, velocities, and forces involved in the flight of these vehicles, enabling them to navigate through space with precision and efficiency.</a:t>
            </a:r>
          </a:p>
          <a:p/>
          <a:p>
            <a:r>
              <a:t>In conclusion, trigonometry is an essential mathematical tool in engineering that allows professionals to analyze, design, and solve a wide range of complex problems in various fields. By understanding and applying trigonometric principles, engineers can develop innovative solutions and technologies that drive the advancements in modern engineering practices.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Trigonometry in Real-World Applications</a:t>
            </a:r>
          </a:p>
        </p:txBody>
      </p:sp>
      <p:sp>
        <p:nvSpPr>
          <p:cNvPr id="3" name="Content Placeholder 2"/>
          <p:cNvSpPr>
            <a:spLocks noGrp="1"/>
          </p:cNvSpPr>
          <p:nvPr>
            <p:ph idx="1"/>
          </p:nvPr>
        </p:nvSpPr>
        <p:spPr/>
        <p:txBody>
          <a:bodyPr/>
          <a:lstStyle/>
          <a:p>
            <a:r>
              <a:t>Trigonometry is a branch of mathematics that deals with the study of angles and the relationships between the sides and angles of triangles. It has a wide range of applications in various real-world scenarios where measurements involving angles and distances are crucial. Here are some detailed explanations of how trigonometry is applied in real-world applications:</a:t>
            </a:r>
          </a:p>
          <a:p/>
          <a:p>
            <a:r>
              <a:t>1. Architecture and Engineering: Trigonometry plays a vital role in architecture and engineering for designing structures such as buildings, bridges, and roads. Architects and engineers use trigonometric principles to calculate the dimensions, heights, and angles of various components of a structure. For example, trigonometry helps in determining the height of a building, the slope of a roof, or the angles of support beams.</a:t>
            </a:r>
          </a:p>
          <a:p/>
          <a:p>
            <a:r>
              <a:t>2. Navigation: Trigonometry is essential in navigation, whether on land, sea, or air. Sailors, pilots, and explorers use trigonometric functions to determine their position, velocity, and direction of travel. For instance, trigonometry helps in calculating distances between two points, determining angles of elevation and depression, and plotting routes using map coordinates.</a:t>
            </a:r>
          </a:p>
          <a:p/>
          <a:p>
            <a:r>
              <a:t>3. Physics and Engineering: Trigonometry is extensively used in physics and engineering to solve problems related to motion, forces, and waves. Concepts such as angular velocity, acceleration, and simple harmonic motion can be analyzed using trigonometric functions like sine, cosine, and tangent. Engineers rely on trigonometry to design mechanisms, analyze stress and strain, and optimize the performance of machines.</a:t>
            </a:r>
          </a:p>
          <a:p/>
          <a:p>
            <a:r>
              <a:t>4. Astronomy: Trigonometry is fundamental in astronomy for measuring distances to celestial objects, calculating the positions of stars and planets, and predicting astronomical events. Astronomers use trigonometric principles to determine the parallax angles of stars, the sizes of planets, and the orbits of comets. Trigonometry also helps in developing celestial navigation techniques.</a:t>
            </a:r>
          </a:p>
          <a:p/>
          <a:p>
            <a:r>
              <a:t>5. Technology and Computer Graphics: Trigonometry is widely used in technology and computer graphics to create visual effects, animations, and simulations. Computer programs and video games rely on trigonometric functions to render 3D graphics, simulate realistic movements, and calculate the angles of light and shadows. Virtual reality applications also utilize trigonometry for immersive experiences.</a:t>
            </a:r>
          </a:p>
          <a:p/>
          <a:p>
            <a:r>
              <a:t>Overall, trigonometry plays a crucial role in a wide range of real-world applications, demonstrating its significance in various fields such as architecture, navigation, physics, astronomy, technology, and engineering. Its practical utility lies in providing solutions to complex problems involving angles, distances, and relationships within triangles, making it an indispensable tool in modern society.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IX. Advanced Topics</a:t>
            </a:r>
          </a:p>
        </p:txBody>
      </p:sp>
      <p:sp>
        <p:nvSpPr>
          <p:cNvPr id="3" name="Content Placeholder 2"/>
          <p:cNvSpPr>
            <a:spLocks noGrp="1"/>
          </p:cNvSpPr>
          <p:nvPr>
            <p:ph idx="1"/>
          </p:nvPr>
        </p:nvSpPr>
        <p:spPr/>
        <p:txBody>
          <a:bodyPr/>
          <a:lstStyle/>
          <a:p>
            <a:r>
              <a:t>IX. Advanced Topics typically refer to complex subjects or in-depth discussions that require a higher level of understanding or expertise. In various fields such as science, technology, business, or academics, advanced topics cover advanced theories, methodologies, or applications that may require a solid foundation in the fundamentals of the subject matter.</a:t>
            </a:r>
          </a:p>
          <a:p/>
          <a:p>
            <a:r>
              <a:t>Depending on the context, advanced topics can include sophisticated concepts, cutting-edge research, specialized techniques, mathematical modeling, advanced calculations, or any subject matter that builds upon the basics and dives deeper into the subject area.</a:t>
            </a:r>
          </a:p>
          <a:p/>
          <a:p>
            <a:r>
              <a:t>In business or finance, advanced topics may include quantitative analysis, risk management strategies, complex financial instruments, advanced statistical modeling, or advanced investment principles.</a:t>
            </a:r>
          </a:p>
          <a:p/>
          <a:p>
            <a:r>
              <a:t>In science and technology, advanced topics can range from advanced topics in physics, quantum mechanics, artificial intelligence, genetic engineering, advanced coding algorithms, or any other area that delves into the nuanced and intricate aspects of the subject.</a:t>
            </a:r>
          </a:p>
          <a:p/>
          <a:p>
            <a:r>
              <a:t>Students or professionals seeking to explore advanced topics are usually required to have a solid understanding of the fundamentals and the prerequisite knowledge to grasp the complexities involved. Advanced topics often require critical thinking, problem-solving skills, and the ability to synthesize information from various sources.</a:t>
            </a:r>
          </a:p>
          <a:p/>
          <a:p>
            <a:r>
              <a:t>Overall, advanced topics aim to deepen understanding, promote critical thinking, and expand knowledge in a particular subject area beyond the basics, offering a more comprehensive perspective and insight into complex phenomena or specialized areas of study.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Trigonometric Functions of Any Angle</a:t>
            </a:r>
          </a:p>
        </p:txBody>
      </p:sp>
      <p:sp>
        <p:nvSpPr>
          <p:cNvPr id="3" name="Content Placeholder 2"/>
          <p:cNvSpPr>
            <a:spLocks noGrp="1"/>
          </p:cNvSpPr>
          <p:nvPr>
            <p:ph idx="1"/>
          </p:nvPr>
        </p:nvSpPr>
        <p:spPr/>
        <p:txBody>
          <a:bodyPr/>
          <a:lstStyle/>
          <a:p>
            <a:r>
              <a:t>Trigonometric functions are mathematical functions that are used to relate the angles of a right triangle to the lengths of its sides. The six main trigonometric functions commonly used are sine (sin), cosine (cos), tangent (tan), cosecant (csc), secant (sec), and cotangent (cot). These functions provide a way to calculate the relationships between the angles and sides of a right triangle.</a:t>
            </a:r>
          </a:p>
          <a:p/>
          <a:p>
            <a:r>
              <a:t>When we talk about trigonometric functions of any angle, we are typically referring to the extension of these functions beyond the usual angles (0 to 90 degrees) to any angle measure in a coordinate plane. This involves using the unit circle and the definitions of trigonometric functions to determine the values of these functions for angles greater than 90 degrees or less than 0 degrees.</a:t>
            </a:r>
          </a:p>
          <a:p/>
          <a:p>
            <a:r>
              <a:t>Key concepts related to trigonometric functions of any angle include:</a:t>
            </a:r>
          </a:p>
          <a:p/>
          <a:p>
            <a:r>
              <a:t>1. Unit Circle: The unit circle is a circle with a radius of 1 unit that is centered at the origin of a coordinate plane. By using the unit circle, we can extend the definitions of sine and cosine functions to any angle measure. The x-coordinate of a point on the unit circle represents the cosine of the angle, while the y-coordinate represents the sine of the angle.</a:t>
            </a:r>
          </a:p>
          <a:p/>
          <a:p>
            <a:r>
              <a:t>2. Reference Angles: When dealing with angles outside the usual range of 0 to 90 degrees, we use reference angles to determine the values of trigonometric functions. The reference angle is the acute angle formed between the terminal side of the angle and the x-axis.</a:t>
            </a:r>
          </a:p>
          <a:p/>
          <a:p>
            <a:r>
              <a:t>3. Periodicity: Trigonometric functions have a periodic nature, meaning they repeat their values at regular intervals. For example, the sine and cosine functions have a period of 360 degrees (or 2π radians), which means their values repeat every 360 degrees.</a:t>
            </a:r>
          </a:p>
          <a:p/>
          <a:p>
            <a:r>
              <a:t>4. Reciprocal Functions: The reciprocal trigonometric functions (cosecant, secant, cotangent) are derived from the basic trigonometric functions (sine, cosine, tangent) and provide information about the ratios of the sides of a right triangle based on the given angle.</a:t>
            </a:r>
          </a:p>
          <a:p/>
          <a:p>
            <a:r>
              <a:t>Overall, understanding trigonometric functions of any angle involves knowing how to apply the definitions and properties of these functions to angles beyond the standard range. This knowledge is essential for various fields such as mathematics, physics, engineering, and more, where trigonometry plays a crucial role in solving problems related to angles, distances, and relationships between shapes.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Law of Sines and Cosines</a:t>
            </a:r>
          </a:p>
        </p:txBody>
      </p:sp>
      <p:sp>
        <p:nvSpPr>
          <p:cNvPr id="3" name="Content Placeholder 2"/>
          <p:cNvSpPr>
            <a:spLocks noGrp="1"/>
          </p:cNvSpPr>
          <p:nvPr>
            <p:ph idx="1"/>
          </p:nvPr>
        </p:nvSpPr>
        <p:spPr/>
        <p:txBody>
          <a:bodyPr/>
          <a:lstStyle/>
          <a:p>
            <a:r>
              <a:t>The Law of Sines and the Law of Cosines are fundamental trigonometric principles used to solve triangles. These laws come into play when dealing with non-right triangles, meaning triangles that do not have a right angle (90 degrees). Let's delve into each law in detail:</a:t>
            </a:r>
          </a:p>
          <a:p/>
          <a:p>
            <a:r>
              <a:t>1. Law of Sines:</a:t>
            </a:r>
          </a:p>
          <a:p>
            <a:r>
              <a:t>The Law of Sines states that in any triangle, the ratio of the length of a side to the sine of its opposing angle is constant. Mathematically, it can be expressed as:</a:t>
            </a:r>
          </a:p>
          <a:p>
            <a:r>
              <a:t>\[ \frac{a}{\sin A} = \frac{b}{\sin B} = \frac{c}{\sin C} \]</a:t>
            </a:r>
          </a:p>
          <a:p>
            <a:r>
              <a:t>where:</a:t>
            </a:r>
          </a:p>
          <a:p>
            <a:r>
              <a:t>- \( a \), \( b \), and \( c \) are the side lengths of the triangle.</a:t>
            </a:r>
          </a:p>
          <a:p>
            <a:r>
              <a:t>- \( A \), \( B \), and \( C \) are the angles of the triangle opposite their respective sides.</a:t>
            </a:r>
          </a:p>
          <a:p/>
          <a:p>
            <a:r>
              <a:t>This law is particularly useful when you are given at least one side-length angle pair, or two angle measurements and one side length.</a:t>
            </a:r>
          </a:p>
          <a:p/>
          <a:p>
            <a:r>
              <a:t>2. Law of Cosines:</a:t>
            </a:r>
          </a:p>
          <a:p>
            <a:r>
              <a:t>The Law of Cosines allows us to find the length of any side of a triangle given the lengths of the other two sides and the included angle. It can be formulated in three different ways depending on which side you want to find. Here is the general form of the Law of Cosines:</a:t>
            </a:r>
          </a:p>
          <a:p>
            <a:r>
              <a:t>\[ c^{2} = a^{2} + b^{2} - 2ab\cos(C) \]</a:t>
            </a:r>
          </a:p>
          <a:p>
            <a:r>
              <a:t>\[ b^{2} = a^{2} + c^{2} - 2ac\cos(B) \]</a:t>
            </a:r>
          </a:p>
          <a:p>
            <a:r>
              <a:t>\[ a^{2} = b^{2} + c^{2} - 2bc\cos(A) \]</a:t>
            </a:r>
          </a:p>
          <a:p/>
          <a:p>
            <a:r>
              <a:t>In these equations:</a:t>
            </a:r>
          </a:p>
          <a:p>
            <a:r>
              <a:t>- \( a \), \( b \), and \( c \) are the side lengths of the triangle.</a:t>
            </a:r>
          </a:p>
          <a:p>
            <a:r>
              <a:t>- \( A \), \( B \), and \( C \) are the angles of the triangle opposite their respective sides.</a:t>
            </a:r>
          </a:p>
          <a:p>
            <a:r>
              <a:t>- \( C \), \( B \), and \( A \) are the angles opposite the respective sides.</a:t>
            </a:r>
          </a:p>
          <a:p/>
          <a:p>
            <a:r>
              <a:t>The Law of Cosines is extremely helpful when you have information about all three sides or two sides and the included angle of a triangle.</a:t>
            </a:r>
          </a:p>
          <a:p/>
          <a:p>
            <a:r>
              <a:t>These laws are crucial tools in trigonometry as they offer a way to analyze and solve non-right triangles by establishing relationships between the side lengths and angles of a triangle. By understanding and applying the Law of Sines and the Law of Cosines, you can solve a wide range of triangle problems efficiently.</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Vectors and Trigonometry</a:t>
            </a:r>
          </a:p>
        </p:txBody>
      </p:sp>
      <p:sp>
        <p:nvSpPr>
          <p:cNvPr id="3" name="Content Placeholder 2"/>
          <p:cNvSpPr>
            <a:spLocks noGrp="1"/>
          </p:cNvSpPr>
          <p:nvPr>
            <p:ph idx="1"/>
          </p:nvPr>
        </p:nvSpPr>
        <p:spPr/>
        <p:txBody>
          <a:bodyPr/>
          <a:lstStyle/>
          <a:p>
            <a:r>
              <a:t>Vectors and trigonometry are two fundamental concepts in mathematics that are closely related and often used together in various applications including physics, engineering, computer graphics, and more. Below is a detailed explanation of both topics:</a:t>
            </a:r>
          </a:p>
          <a:p/>
          <a:p>
            <a:r>
              <a:t>Vectors:</a:t>
            </a:r>
          </a:p>
          <a:p>
            <a:r>
              <a:t>1. Definition: A vector is a mathematical object that has magnitude (size) and direction. Vectors are typically represented by arrows in a coordinate system, with the length of the arrow indicating the magnitude and the direction indicating the direction of the vector. Vectors are used to represent quantities such as force, velocity, acceleration, and displacement.</a:t>
            </a:r>
          </a:p>
          <a:p/>
          <a:p>
            <a:r>
              <a:t>2. Components of a Vector: A vector in a two-dimensional space can be broken down into its x and y components. In a three-dimensional space, a vector can be expressed in terms of its x, y, and z components. The components of a vector represent the projections of the vector onto the coordinate axes.</a:t>
            </a:r>
          </a:p>
          <a:p/>
          <a:p>
            <a:r>
              <a:t>3. Vector Operations: In addition to addition and scalar multiplication, vectors can undergo the following operations:</a:t>
            </a:r>
          </a:p>
          <a:p>
            <a:r>
              <a:t>   - Dot Product: The dot product of two vectors is a scalar quantity that is equal to the product of the magnitudes of the vectors and the cosine of the angle between them.</a:t>
            </a:r>
          </a:p>
          <a:p>
            <a:r>
              <a:t>   - Cross Product: The cross product of two vectors is another vector that is perpendicular to the plane defined by the two original vectors. Its magnitude is equal to the product of the magnitudes of the vectors and the sine of the angle between them.</a:t>
            </a:r>
          </a:p>
          <a:p/>
          <a:p>
            <a:r>
              <a:t>Trigonometry:</a:t>
            </a:r>
          </a:p>
          <a:p>
            <a:r>
              <a:t>1. Definition: Trigonometry is a branch of mathematics that deals with the relationships between the sides and angles of triangles. It primarily focuses on the trigonometric functions such as sine, cosine, tangent, cosecant, secant, and cotangent.</a:t>
            </a:r>
          </a:p>
          <a:p/>
          <a:p>
            <a:r>
              <a:t>2. Trigonometric Functions: The main trigonometric functions are defined based on the ratios of the sides of a right triangle. For a right triangle with an angle θ, the following trigonometric functions can be defined:</a:t>
            </a:r>
          </a:p>
          <a:p>
            <a:r>
              <a:t>   - Sine (sin θ) = opposite/hypotenuse</a:t>
            </a:r>
          </a:p>
          <a:p>
            <a:r>
              <a:t>   - Cosine (cos θ) = adjacent/hypotenuse</a:t>
            </a:r>
          </a:p>
          <a:p>
            <a:r>
              <a:t>   - Tangent (tan θ) = opposite/adjacent</a:t>
            </a:r>
          </a:p>
          <a:p>
            <a:r>
              <a:t>   - Cosecant (csc θ) = 1/sin θ</a:t>
            </a:r>
          </a:p>
          <a:p>
            <a:r>
              <a:t>   - Secant (sec θ) = 1/cos θ</a:t>
            </a:r>
          </a:p>
          <a:p>
            <a:r>
              <a:t>   - Cotangent (cot θ) = 1/tan θ</a:t>
            </a:r>
          </a:p>
          <a:p/>
          <a:p>
            <a:r>
              <a:t>3. Identities and Formulas: Trigonometry involves various identities and formulas to solve problems involving angles and lengths. Some important identities include the Pythagorean identities, sum and difference formulas, double angle formulas, and more.</a:t>
            </a:r>
          </a:p>
          <a:p/>
          <a:p>
            <a:r>
              <a:t>In summary, vectors represent quantities with both magnitude and direction, while trigonometry deals with the relationships between angles and sides of triangles. Together, these two concepts are essential in solving problems related to motion, forces, waves, and many other areas of mathematics and science.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Complex Numbers and Trigonometry</a:t>
            </a:r>
          </a:p>
        </p:txBody>
      </p:sp>
      <p:sp>
        <p:nvSpPr>
          <p:cNvPr id="3" name="Content Placeholder 2"/>
          <p:cNvSpPr>
            <a:spLocks noGrp="1"/>
          </p:cNvSpPr>
          <p:nvPr>
            <p:ph idx="1"/>
          </p:nvPr>
        </p:nvSpPr>
        <p:spPr/>
        <p:txBody>
          <a:bodyPr/>
          <a:lstStyle/>
          <a:p>
            <a:r>
              <a:t>Complex numbers and trigonometry are two fundamental concepts in mathematics with wide applications in various fields, including physics, engineering, computer science, and many more. Let's break down each of them in detail:</a:t>
            </a:r>
          </a:p>
          <a:p/>
          <a:p>
            <a:r>
              <a:t>1. **Complex Numbers**:</a:t>
            </a:r>
          </a:p>
          <a:p>
            <a:r>
              <a:t>   - A complex number is a number that can be expressed in the form **a + bi**, where **a** and **b** are real numbers, and **i** is the imaginary unit (where **i^2 = -1**).</a:t>
            </a:r>
          </a:p>
          <a:p>
            <a:r>
              <a:t>   - Complex numbers can be visualized in a 2-dimensional plane known as the complex plane. The real part (**a**) is represented on the x-axis, and the imaginary part (**bi**) is represented on the y-axis.</a:t>
            </a:r>
          </a:p>
          <a:p>
            <a:r>
              <a:t>   - Operations with complex numbers such as addition, subtraction, multiplication, and division can be performed similarly to real numbers by separating real and imaginary parts.</a:t>
            </a:r>
          </a:p>
          <a:p>
            <a:r>
              <a:t>   - The complex conjugate of a complex number **a + bi** is given by **a - bi**. It reflects the complex number across the real axis.</a:t>
            </a:r>
          </a:p>
          <a:p/>
          <a:p>
            <a:r>
              <a:t>2. **Trigonometry**:</a:t>
            </a:r>
          </a:p>
          <a:p>
            <a:r>
              <a:t>   - Trigonometry is a branch of mathematics that studies the relationships between the sides and angles of triangles.</a:t>
            </a:r>
          </a:p>
          <a:p>
            <a:r>
              <a:t>   - The fundamental trigonometric functions are:</a:t>
            </a:r>
          </a:p>
          <a:p>
            <a:r>
              <a:t>     - **Sine (sin)**: The ratio of the length of the side opposite an angle to the hypotenuse.</a:t>
            </a:r>
          </a:p>
          <a:p>
            <a:r>
              <a:t>     - **Cosine (cos)**: The ratio of the length of the adjacent side to the hypotenuse.</a:t>
            </a:r>
          </a:p>
          <a:p>
            <a:r>
              <a:t>     - **Tangent (tan)**: The ratio of the length of the opposite side to the length of the adjacent side.</a:t>
            </a:r>
          </a:p>
          <a:p>
            <a:r>
              <a:t>   - Trigonometric functions can be extended to the unit circle, where the trigonometric ratios are defined based on the coordinates of points on the circle.</a:t>
            </a:r>
          </a:p>
          <a:p>
            <a:r>
              <a:t>   - Trigonometric identities, equations, and ratios play a crucial role in various applications such as navigation, physics, engineering, and more.</a:t>
            </a:r>
          </a:p>
          <a:p/>
          <a:p>
            <a:r>
              <a:t>**Connection between Complex Numbers and Trigonometry**:</a:t>
            </a:r>
          </a:p>
          <a:p>
            <a:r>
              <a:t>- Euler's formula, **e^(ix) = cos(x) + i*sin(x)**, establishes a profound connection between complex numbers and trigonometry.</a:t>
            </a:r>
          </a:p>
          <a:p>
            <a:r>
              <a:t>- This formula shows that trigonometric functions can be represented using complex exponential functions, allowing for easier manipulation of trigonometric expressions through complex numbers.</a:t>
            </a:r>
          </a:p>
          <a:p>
            <a:r>
              <a:t>- By utilizing Euler's formula, complex numbers provide a powerful tool for analyzing periodic phenomena and simplifying trigonometric calculations.</a:t>
            </a:r>
          </a:p>
          <a:p/>
          <a:p>
            <a:r>
              <a:t>In conclusion, complex numbers and trigonometry are essential mathematical concepts that complement each other and have broad applications in various areas of science and engineering. Understanding the relationship between these two concepts can lead to more efficient problem-solving techniques and deeper insights into mathematical structures.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 Challenges in Trigonometry</a:t>
            </a:r>
          </a:p>
        </p:txBody>
      </p:sp>
      <p:sp>
        <p:nvSpPr>
          <p:cNvPr id="3" name="Content Placeholder 2"/>
          <p:cNvSpPr>
            <a:spLocks noGrp="1"/>
          </p:cNvSpPr>
          <p:nvPr>
            <p:ph idx="1"/>
          </p:nvPr>
        </p:nvSpPr>
        <p:spPr/>
        <p:txBody>
          <a:bodyPr/>
          <a:lstStyle/>
          <a:p>
            <a:r>
              <a:t>Trigonometry is a branch of mathematics that studies the relationships between the sides and angles of triangles. It is used extensively in various fields such as physics, engineering, astronomy, and more. While trigonometry is a powerful tool, it also presents several challenges for students and learners. Some of the key challenges in trigonometry include:</a:t>
            </a:r>
          </a:p>
          <a:p/>
          <a:p>
            <a:r>
              <a:t>1. Understanding the concepts: Trigonometry involves concepts such as sine, cosine, tangent, and their respective functions, as well as inverse trigonometric functions. Students often struggle to understand these concepts and how they relate to each other.</a:t>
            </a:r>
          </a:p>
          <a:p/>
          <a:p>
            <a:r>
              <a:t>2. Memorization of formulas: Trigonometry requires students to memorize several trigonometric identities, formulas, and properties. This can be challenging for some learners, especially when it comes to applying them correctly in problem-solving.</a:t>
            </a:r>
          </a:p>
          <a:p/>
          <a:p>
            <a:r>
              <a:t>3. Visualizing problems: Trigonometry often involves visualizing triangles and angles in two or three dimensions. Some students may find it difficult to translate a problem into a visual representation, making it harder to grasp the concepts.</a:t>
            </a:r>
          </a:p>
          <a:p/>
          <a:p>
            <a:r>
              <a:t>4. Complex problem-solving: Trigonometry problems can range from simple calculations to complex real-world applications. Students may face challenges in breaking down complex problems, applying the right formulas, and arriving at the correct solution.</a:t>
            </a:r>
          </a:p>
          <a:p/>
          <a:p>
            <a:r>
              <a:t>5. Practical applications: While trigonometry is a theoretical subject, its real-world applications can be challenging to understand and apply. Students may struggle to see the relevance of trigonometry in practical scenarios, leading to disinterest and difficulty in learning.</a:t>
            </a:r>
          </a:p>
          <a:p/>
          <a:p>
            <a:r>
              <a:t>6. Mastering trigonometric functions: Understanding the behavior of trigonometric functions, such as their periodicity, amplitude, and phase shifts, can be challenging for students. This requires a deep understanding of the functions and how they change with different inputs.</a:t>
            </a:r>
          </a:p>
          <a:p/>
          <a:p>
            <a:r>
              <a:t>To overcome these challenges in trigonometry, students can practice regularly, seek help from teachers or tutors, use online resources and interactive tools, and try to visualize problems to gain a better understanding. Breaking down problems into smaller steps and focusing on the fundamentals can also help in mastering trigonometry concepts. With persistence and dedication, students can overcome the challenges in trigonometry and develop a strong foundation in this important branch of mathematics.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Trigonometry</a:t>
            </a:r>
          </a:p>
        </p:txBody>
      </p:sp>
      <p:sp>
        <p:nvSpPr>
          <p:cNvPr id="3" name="Content Placeholder 2"/>
          <p:cNvSpPr>
            <a:spLocks noGrp="1"/>
          </p:cNvSpPr>
          <p:nvPr>
            <p:ph idx="1"/>
          </p:nvPr>
        </p:nvSpPr>
        <p:spPr/>
        <p:txBody>
          <a:bodyPr/>
          <a:lstStyle/>
          <a:p>
            <a:r>
              <a:t>Trigonometry is a branch of mathematics that deals with the relationships between the angles and sides of triangles. It has numerous practical applications in various fields and plays an important role in many aspects of our daily lives. Here are some key points detailing the importance of trigonometry:</a:t>
            </a:r>
          </a:p>
          <a:p/>
          <a:p>
            <a:r>
              <a:t>1. **Engineering and Physics**: Trigonometry is essential in solving problems related to mechanics, such as calculating forces, determining distances, and analyzing structures like bridges and buildings. It is also used in physics to describe and analyze periodic phenomena such as waves and oscillations.</a:t>
            </a:r>
          </a:p>
          <a:p/>
          <a:p>
            <a:r>
              <a:t>2. **Navigation**: Trigonometry has been crucial in navigation for centuries. Sailors and pilots use trigonometric functions to determine their position, course, and distances to navigate accurately across seas, skies, and land.</a:t>
            </a:r>
          </a:p>
          <a:p/>
          <a:p>
            <a:r>
              <a:t>3. **Architecture**: Architects use trigonometry to calculate structural design elements, roof slopes, loads on beams, and angles for aesthetic purposes. Trigonometric principles ensure that buildings are stable, safe, and pleasing to the eye.</a:t>
            </a:r>
          </a:p>
          <a:p/>
          <a:p>
            <a:r>
              <a:t>4. **Astronomy**: Trigonometry is fundamental in astronomy for measuring distances between stars, planets, and celestial bodies. It helps astronomers calculate the size and distance of celestial objects, as well as in positioning telescopes and spacecraft.</a:t>
            </a:r>
          </a:p>
          <a:p/>
          <a:p>
            <a:r>
              <a:t>5. **Surveying and Mapping**: Trigonometry is heavily used in surveying and cartography to measure distances, heights, and angles on the Earth's surface. It plays a vital role in creating accurate maps, determining property boundaries, and planning construction projects.</a:t>
            </a:r>
          </a:p>
          <a:p/>
          <a:p>
            <a:r>
              <a:t>6. **Computer Graphics and Animation**: Trigonometry is at the core of computer graphics, video games, and animation. Concepts like rotations, translations, and scaling of shapes are achieved through trigonometric functions, which help create realistic and visually appealing graphics.</a:t>
            </a:r>
          </a:p>
          <a:p/>
          <a:p>
            <a:r>
              <a:t>7. **Music and Sound**: Trigonometry is involved in the study of sound waves and music theory. It helps in analyzing waveforms, frequencies, and harmonics, which are essential in musical composition, audio engineering, and acoustics.</a:t>
            </a:r>
          </a:p>
          <a:p/>
          <a:p>
            <a:r>
              <a:t>8. **Medical Imaging**: In medical imaging technologies like MRI and CT scans, trigonometry is used to reconstruct images of the human body by processing data collected from multiple angles. It aids in accurate diagnosis and treatment of various health conditions.</a:t>
            </a:r>
          </a:p>
          <a:p/>
          <a:p>
            <a:r>
              <a:t>In conclusion, trigonometry is a fundamental mathematical tool that has a wide range of applications in diverse fields. Its importance lies in its ability to help us understand and model natural phenomena, solve real-world problems, and drive technological advancements that enhance our quality of life.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Non-right Triangle Trigonometry</a:t>
            </a:r>
          </a:p>
        </p:txBody>
      </p:sp>
      <p:sp>
        <p:nvSpPr>
          <p:cNvPr id="3" name="Content Placeholder 2"/>
          <p:cNvSpPr>
            <a:spLocks noGrp="1"/>
          </p:cNvSpPr>
          <p:nvPr>
            <p:ph idx="1"/>
          </p:nvPr>
        </p:nvSpPr>
        <p:spPr/>
        <p:txBody>
          <a:bodyPr/>
          <a:lstStyle/>
          <a:p>
            <a:r>
              <a:t>Non-right triangle trigonometry deals with finding the unknown sides and angles of a triangle that is not a right triangle. In a non-right triangle, we use the Law of Sines and Law of Cosines to solve for missing sides and angles.</a:t>
            </a:r>
          </a:p>
          <a:p/>
          <a:p>
            <a:r>
              <a:t>1. Law of Sines:</a:t>
            </a:r>
          </a:p>
          <a:p>
            <a:r>
              <a:t>The Law of Sines states that the ratio of the length of a side of a triangle to the sine of its opposite angle is constant for all three sides. Mathematically, it can be written as:</a:t>
            </a:r>
          </a:p>
          <a:p>
            <a:r>
              <a:t>a/sin(A) = b/sin(B) = c/sin(C)</a:t>
            </a:r>
          </a:p>
          <a:p>
            <a:r>
              <a:t>where:</a:t>
            </a:r>
          </a:p>
          <a:p>
            <a:r>
              <a:t>- a, b, c are the side lengths of the triangle, and</a:t>
            </a:r>
          </a:p>
          <a:p>
            <a:r>
              <a:t>- A, B, C are the angles opposite the corresponding sides.</a:t>
            </a:r>
          </a:p>
          <a:p/>
          <a:p>
            <a:r>
              <a:t>To use the Law of Sines to solve a triangle, you need to know:</a:t>
            </a:r>
          </a:p>
          <a:p>
            <a:r>
              <a:t>- At least one side and its opposite angle, or</a:t>
            </a:r>
          </a:p>
          <a:p>
            <a:r>
              <a:t>- Two sides and the angle between them.</a:t>
            </a:r>
          </a:p>
          <a:p/>
          <a:p>
            <a:r>
              <a:t>2. Law of Cosines:</a:t>
            </a:r>
          </a:p>
          <a:p>
            <a:r>
              <a:t>The Law of Cosines relates the lengths of the sides of a triangle to the cosine of one of its angles. It can be used when you know:</a:t>
            </a:r>
          </a:p>
          <a:p>
            <a:r>
              <a:t>- All three sides of the triangle, or</a:t>
            </a:r>
          </a:p>
          <a:p>
            <a:r>
              <a:t>- Two sides and their included angle.</a:t>
            </a:r>
          </a:p>
          <a:p/>
          <a:p>
            <a:r>
              <a:t>The Law of Cosines can be expressed as follows for a triangle with sides a, b, c and angles A, B, C:</a:t>
            </a:r>
          </a:p>
          <a:p>
            <a:r>
              <a:t>a^2 = b^2 + c^2 - 2bc * cos(A)</a:t>
            </a:r>
          </a:p>
          <a:p>
            <a:r>
              <a:t>b^2 = a^2 + c^2 - 2ac * cos(B)</a:t>
            </a:r>
          </a:p>
          <a:p>
            <a:r>
              <a:t>c^2 = a^2 + b^2 - 2ab * cos(C)</a:t>
            </a:r>
          </a:p>
          <a:p/>
          <a:p>
            <a:r>
              <a:t>When working with non-right triangles, it’s essential to keep in mind whether the given information is sufficient to apply the Law of Sines or the Law of Cosines. It is often necessary to combine both laws to solve for all unknown sides and angles of the triangle.</a:t>
            </a:r>
          </a:p>
          <a:p/>
          <a:p>
            <a:r>
              <a:t>Non-right triangle trigonometry is widely used in various fields such as engineering, physics, navigation, and astronomy where the measurements of angles and distances between points are crucial.</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Trigonometric Proofs</a:t>
            </a:r>
          </a:p>
        </p:txBody>
      </p:sp>
      <p:sp>
        <p:nvSpPr>
          <p:cNvPr id="3" name="Content Placeholder 2"/>
          <p:cNvSpPr>
            <a:spLocks noGrp="1"/>
          </p:cNvSpPr>
          <p:nvPr>
            <p:ph idx="1"/>
          </p:nvPr>
        </p:nvSpPr>
        <p:spPr/>
        <p:txBody>
          <a:bodyPr/>
          <a:lstStyle/>
          <a:p>
            <a:r>
              <a:t>Trigonometric proofs are mathematical demonstrations that use trigonometric identities and properties to establish the equality or relationship between different trigonometric expressions. These proofs are particularly common in trigonometry and are used to validate various trigonometric formulas, identities, and theorems.</a:t>
            </a:r>
          </a:p>
          <a:p/>
          <a:p>
            <a:r>
              <a:t>When proving a trigonometric statement, one typically starts with one side of the equation or inequality and manipulates it using known trigonometric identities, properties, algebraic manipulations, and geometric interpretations to transform it into the other side. The ultimate goal is to show that both sides are equal or related in the desired way.</a:t>
            </a:r>
          </a:p>
          <a:p/>
          <a:p>
            <a:r>
              <a:t>Common techniques and strategies used in trigonometric proofs include:</a:t>
            </a:r>
          </a:p>
          <a:p/>
          <a:p>
            <a:r>
              <a:t>1. **Basic Trigonometric Identities**: These include the Pythagorean identities, reciprocal identities, co-function identities, and quotient identities. These can be used to simplify expressions or create connections between different trigonometric functions.</a:t>
            </a:r>
          </a:p>
          <a:p/>
          <a:p>
            <a:r>
              <a:t>2. **Sum and Difference Formulas**: These formulas express trigonometric functions of the sum or difference of two angles in terms of trigonometric functions of the individual angles. They are particularly useful in simplifying or expanding trigonometric expressions.</a:t>
            </a:r>
          </a:p>
          <a:p/>
          <a:p>
            <a:r>
              <a:t>3. **Double Angle Formulas**: These formulas relate trigonometric functions of double angles to trigonometric functions of the original angles. They are useful for simplifying expressions involving double angles.</a:t>
            </a:r>
          </a:p>
          <a:p/>
          <a:p>
            <a:r>
              <a:t>4. **Trigonometric Equations**: Solving trigonometric equations can also be part of trigonometric proofs. By solving equations involving trigonometric functions, one can establish relationships between different trigonometric expressions.</a:t>
            </a:r>
          </a:p>
          <a:p/>
          <a:p>
            <a:r>
              <a:t>5. **Geometric Interpretations**: Trigonometric functions can be visualized geometrically on the unit circle or in right-angled triangles. Utilizing these geometric interpretations can help in proving trigonometric statements.</a:t>
            </a:r>
          </a:p>
          <a:p/>
          <a:p>
            <a:r>
              <a:t>6. **Trigonometric Substitution**: Sometimes, substituting certain trigonometric expressions for others can simplify the proof or lead to the desired relationship between trigonometric functions.</a:t>
            </a:r>
          </a:p>
          <a:p/>
          <a:p>
            <a:r>
              <a:t>It is important to keep in mind that trigonometric proofs require a good understanding of trigonometric functions, identities, and properties. Practice and familiarity with various trigonometric concepts are essential for successfully proving trigonometric statements.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Advanced Applications</a:t>
            </a:r>
          </a:p>
        </p:txBody>
      </p:sp>
      <p:sp>
        <p:nvSpPr>
          <p:cNvPr id="3" name="Content Placeholder 2"/>
          <p:cNvSpPr>
            <a:spLocks noGrp="1"/>
          </p:cNvSpPr>
          <p:nvPr>
            <p:ph idx="1"/>
          </p:nvPr>
        </p:nvSpPr>
        <p:spPr/>
        <p:txBody>
          <a:bodyPr/>
          <a:lstStyle/>
          <a:p>
            <a:r>
              <a:t>Advanced applications refer to software programs or tools that incorporate complex features and functionalities beyond basic functions. These applications are designed to meet specific user needs or perform advanced tasks that require specialized capabilities. Advanced applications are typically more sophisticated, powerful, and versatile than basic software programs, allowing users to accomplish tasks efficiently and effectively.</a:t>
            </a:r>
          </a:p>
          <a:p/>
          <a:p>
            <a:r>
              <a:t>Some common examples of advanced applications include:</a:t>
            </a:r>
          </a:p>
          <a:p/>
          <a:p>
            <a:r>
              <a:t>1. Data analytics software: Advanced applications for data analysis and visualization, such as Tableau or Power BI, enable users to gather, analyze, and interpret large datasets to derive meaningful insights and make data-driven decisions.</a:t>
            </a:r>
          </a:p>
          <a:p/>
          <a:p>
            <a:r>
              <a:t>2. Computer-aided design (CAD) software: CAD applications like AutoCAD or SolidWorks provide advanced tools for designing and drafting intricate 2D and 3D models used in architecture, engineering, and manufacturing.</a:t>
            </a:r>
          </a:p>
          <a:p/>
          <a:p>
            <a:r>
              <a:t>3. Video editing software: Advanced video editing applications such as Adobe Premiere Pro or Final Cut Pro offer a wide range of editing tools and effects for creating professional-quality videos with high production value.</a:t>
            </a:r>
          </a:p>
          <a:p/>
          <a:p>
            <a:r>
              <a:t>4. Virtual reality (VR) and augmented reality (AR) applications: Advanced VR and AR applications like Oculus Rift or Pokemon Go utilize cutting-edge technology to create immersive virtual experiences or overlay digital information onto the real world.</a:t>
            </a:r>
          </a:p>
          <a:p/>
          <a:p>
            <a:r>
              <a:t>5. Machine learning and artificial intelligence (AI) software: Advanced applications for machine learning and AI, such as TensorFlow or IBM Watson, enable developers to create intelligent systems that can learn from data, recognize patterns, and make autonomous decisions.</a:t>
            </a:r>
          </a:p>
          <a:p/>
          <a:p>
            <a:r>
              <a:t>Overall, advanced applications play a crucial role in various industries and fields, offering users advanced capabilities to streamline processes, enhance productivity, and drive innovation. As technology continues to evolve, the development of advanced applications will remain a key focus area to meet the growing demands of users and businesses for more sophisticated tools and solutions.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 Conclusion</a:t>
            </a:r>
          </a:p>
        </p:txBody>
      </p:sp>
      <p:sp>
        <p:nvSpPr>
          <p:cNvPr id="3" name="Content Placeholder 2"/>
          <p:cNvSpPr>
            <a:spLocks noGrp="1"/>
          </p:cNvSpPr>
          <p:nvPr>
            <p:ph idx="1"/>
          </p:nvPr>
        </p:nvSpPr>
        <p:spPr/>
        <p:txBody>
          <a:bodyPr/>
          <a:lstStyle/>
          <a:p>
            <a:r>
              <a:t>In an essay or research paper, the conclusion serves as the final wrap-up of your argument or research. It provides closure to your piece by summarizing the main points discussed in the body of the work and restating the thesis statement. The conclusion is crucial as it leaves a lasting impression on the reader and reinforces the significance of the topic you have been discussing.</a:t>
            </a:r>
          </a:p>
          <a:p/>
          <a:p>
            <a:r>
              <a:t>When writing a conclusion, you should avoid introducing new information or arguments. Instead, focus on synthesizing the information you have presented throughout the paper. You can also highlight the broader implications of your findings and suggest potential areas for further research.</a:t>
            </a:r>
          </a:p>
          <a:p/>
          <a:p>
            <a:r>
              <a:t>Some key elements to include in a conclusion are:</a:t>
            </a:r>
          </a:p>
          <a:p/>
          <a:p>
            <a:r>
              <a:t>1. Restate the thesis statement: Remind the reader of the main argument or research question you have been addressing.</a:t>
            </a:r>
          </a:p>
          <a:p/>
          <a:p>
            <a:r>
              <a:t>2. Summarize main points: Provide a brief overview of the key points discussed in the body of the paper.</a:t>
            </a:r>
          </a:p>
          <a:p/>
          <a:p>
            <a:r>
              <a:t>3. Reflect on significance: Explain the importance of your findings and how they contribute to the broader understanding of the topic.</a:t>
            </a:r>
          </a:p>
          <a:p/>
          <a:p>
            <a:r>
              <a:t>4. Offer recommendations or implications: Suggest possible implications of your research or propose recommendations for future action or study.</a:t>
            </a:r>
          </a:p>
          <a:p/>
          <a:p>
            <a:r>
              <a:t>5. Provoking a thought: Leave the reader with something to ponder; this could be a thought-provoking question or a call to action related to your topic.</a:t>
            </a:r>
          </a:p>
          <a:p/>
          <a:p>
            <a:r>
              <a:t>In conclusion, the final paragraph of an essay or research paper is a critical component that should effectively wrap up your arguments and leave a lasting impression on the reader. It should reinforce the main points of your work and provide closure while also suggesting avenues for future exploration or reflection.</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Summary of Trigonometry Concepts</a:t>
            </a:r>
          </a:p>
        </p:txBody>
      </p:sp>
      <p:sp>
        <p:nvSpPr>
          <p:cNvPr id="3" name="Content Placeholder 2"/>
          <p:cNvSpPr>
            <a:spLocks noGrp="1"/>
          </p:cNvSpPr>
          <p:nvPr>
            <p:ph idx="1"/>
          </p:nvPr>
        </p:nvSpPr>
        <p:spPr/>
        <p:txBody>
          <a:bodyPr/>
          <a:lstStyle/>
          <a:p>
            <a:r>
              <a:t>Trigonometry is a branch of mathematics that deals with the study of relationships involving lengths and angles of triangles. Here is a summary of some key concepts in trigonometry:</a:t>
            </a:r>
          </a:p>
          <a:p/>
          <a:p>
            <a:r>
              <a:t>1. Trigonometric Functions:</a:t>
            </a:r>
          </a:p>
          <a:p>
            <a:r>
              <a:t>    - Sine (sin), cosine (cos), tangent (tan), cosecant (csc), secant (sec), and cotangent (cot) are the six main trigonometric functions.</a:t>
            </a:r>
          </a:p>
          <a:p>
            <a:r>
              <a:t>    - These functions relate the angles of a right triangle to the ratios of the lengths of its sides.</a:t>
            </a:r>
          </a:p>
          <a:p/>
          <a:p>
            <a:r>
              <a:t>2. Right Triangle Trigonometry:</a:t>
            </a:r>
          </a:p>
          <a:p>
            <a:r>
              <a:t>    - In a right triangle, the sine of an angle is the ratio of the length of the side opposite the angle to the hypotenuse.</a:t>
            </a:r>
          </a:p>
          <a:p>
            <a:r>
              <a:t>    - The cosine of an angle is the ratio of the length of the side adjacent to the angle to the hypotenuse.</a:t>
            </a:r>
          </a:p>
          <a:p>
            <a:r>
              <a:t>    - The tangent of an angle is the ratio of the length of the side opposite the angle to the side adjacent to the angle.</a:t>
            </a:r>
          </a:p>
          <a:p/>
          <a:p>
            <a:r>
              <a:t>3. Unit Circle:</a:t>
            </a:r>
          </a:p>
          <a:p>
            <a:r>
              <a:t>    - The unit circle is a circle with a radius of 1 centered at the origin of a coordinate plane.</a:t>
            </a:r>
          </a:p>
          <a:p>
            <a:r>
              <a:t>    - Trigonometric functions can be defined using the unit circle, where the coordinates of points on the unit circle correspond to the cosine and sine values of angles in standard position.</a:t>
            </a:r>
          </a:p>
          <a:p/>
          <a:p>
            <a:r>
              <a:t>4. Trigonometric Identities:</a:t>
            </a:r>
          </a:p>
          <a:p>
            <a:r>
              <a:t>    - Trigonometric identities are equations that are true for all values of the variables in the identities.</a:t>
            </a:r>
          </a:p>
          <a:p>
            <a:r>
              <a:t>    - Examples of trigonometric identities include Pythagorean identities, cofunction identities, reciprocal identities, and quotient identities.</a:t>
            </a:r>
          </a:p>
          <a:p/>
          <a:p>
            <a:r>
              <a:t>5. Trigonometric Equations:</a:t>
            </a:r>
          </a:p>
          <a:p>
            <a:r>
              <a:t>    - Trigonometric equations involve trigonometric functions and are solved by finding the values of the angles that satisfy the equations.</a:t>
            </a:r>
          </a:p>
          <a:p>
            <a:r>
              <a:t>    - Common techniques for solving trigonometric equations include factoring, using trigonometric identities, and applying properties of trigonometric functions.</a:t>
            </a:r>
          </a:p>
          <a:p/>
          <a:p>
            <a:r>
              <a:t>6. Applications of Trigonometry:</a:t>
            </a:r>
          </a:p>
          <a:p>
            <a:r>
              <a:t>    - Trigonometry has various applications in real-world scenarios, such as in engineering, physics, astronomy, and navigation.</a:t>
            </a:r>
          </a:p>
          <a:p>
            <a:r>
              <a:t>    - Trigonometric functions are used to model periodic phenomena, analyze waveforms, calculate distances and angles, and solve problems involving triangles and circular motion.</a:t>
            </a:r>
          </a:p>
          <a:p/>
          <a:p>
            <a:r>
              <a:t>Overall, trigonometry plays a crucial role in mathematics and has practical applications in many fields, making it an essential concept to understand for students and professionals alike.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Importance of Trigonometry in Mathematics and Beyond</a:t>
            </a:r>
          </a:p>
        </p:txBody>
      </p:sp>
      <p:sp>
        <p:nvSpPr>
          <p:cNvPr id="3" name="Content Placeholder 2"/>
          <p:cNvSpPr>
            <a:spLocks noGrp="1"/>
          </p:cNvSpPr>
          <p:nvPr>
            <p:ph idx="1"/>
          </p:nvPr>
        </p:nvSpPr>
        <p:spPr/>
        <p:txBody>
          <a:bodyPr/>
          <a:lstStyle/>
          <a:p>
            <a:r>
              <a:t>Trigonometry is a branch of mathematics that deals with the relationship between the sides and angles of triangles. Its importance extends beyond mathematics and finds applications in various fields such as physics, engineering, architecture, computer science, geography, and even in everyday activities.</a:t>
            </a:r>
          </a:p>
          <a:p/>
          <a:p>
            <a:r>
              <a:t>1. **Mathematics**: Trigonometry is a fundamental part of mathematics and is essential for understanding and solving problems related to triangles and periodic phenomena. It provides tools for calculating distances, angles, and heights, as well as for solving problems involving right-angled and oblique triangles.</a:t>
            </a:r>
          </a:p>
          <a:p/>
          <a:p>
            <a:r>
              <a:t>2. **Physics**: Trigonometry is extensively used in physics to analyze and model periodic phenomena such as sound waves and electromagnetic waves. It is also crucial for understanding concepts like oscillations, wave motion, light refraction, and diffraction.</a:t>
            </a:r>
          </a:p>
          <a:p/>
          <a:p>
            <a:r>
              <a:t>3. **Engineering**: Engineers frequently use trigonometry in designing structures, analyzing forces, and calculating distances. It is indispensable in fields such as civil engineering for designing bridges, buildings, and roads, as well as in electrical engineering for analyzing alternating current circuits.</a:t>
            </a:r>
          </a:p>
          <a:p/>
          <a:p>
            <a:r>
              <a:t>4. **Architecture**: Architects use trigonometry to ensure that buildings are structurally sound and aesthetically pleasing. It helps in determining angles for building foundations, roof designs, and structural integrity, ensuring that buildings can withstand various forces.</a:t>
            </a:r>
          </a:p>
          <a:p/>
          <a:p>
            <a:r>
              <a:t>5. **Computer Science**: Trigonometric functions like sine and cosine are essential in computer graphics, animation, and game development. They are used to create smooth animations, simulate real-world physics, and design user interfaces, making trigonometry indispensable in the field of computer science.</a:t>
            </a:r>
          </a:p>
          <a:p/>
          <a:p>
            <a:r>
              <a:t>6. **Geography**: Trigonometry plays a vital role in geography for determining distances between geographical points, measuring land areas, and creating accurate maps. By using trigonometric principles, geographers can calculate heights of mountains, depths of valleys, and distances between cities.</a:t>
            </a:r>
          </a:p>
          <a:p/>
          <a:p>
            <a:r>
              <a:t>7. **Navigation**: Trigonometry is crucial in navigation, whether it is in the air, on the sea, or on land. Pilots, sailors, and surveyors use trigonometric calculations to determine their position, plot courses, and navigate accurately using tools like GPS systems and compasses.</a:t>
            </a:r>
          </a:p>
          <a:p/>
          <a:p>
            <a:r>
              <a:t>8. **Everyday Life**: Trigonometry influences our daily lives more than we realize. From setting up furniture at home to adjusting satellite dishes, understanding angles and distances through trigonometric principles can make everyday tasks easier and more efficient.</a:t>
            </a:r>
          </a:p>
          <a:p/>
          <a:p>
            <a:r>
              <a:t>In conclusion, trigonometry holds immense importance in various fields of study and application beyond mathematics. Its principles and functions are indispensable for solving complex problems, analyzing relationships between angles and distances, and modeling real-world phenomena in a wide range of disciplines. Mastering trigonometry not only enhances mathematical skills but also opens up opportunities for innovation and problem-solving in diverse fields.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XII. References</a:t>
            </a:r>
          </a:p>
        </p:txBody>
      </p:sp>
      <p:sp>
        <p:nvSpPr>
          <p:cNvPr id="3" name="Content Placeholder 2"/>
          <p:cNvSpPr>
            <a:spLocks noGrp="1"/>
          </p:cNvSpPr>
          <p:nvPr>
            <p:ph idx="1"/>
          </p:nvPr>
        </p:nvSpPr>
        <p:spPr/>
        <p:txBody>
          <a:bodyPr/>
          <a:lstStyle/>
          <a:p>
            <a:r>
              <a:t>References in an academic or research context typically refer to a list of sources or citations that an author has used in their work. These references serve several important purposes in scholarly writing:</a:t>
            </a:r>
          </a:p>
          <a:p/>
          <a:p>
            <a:r>
              <a:t>1. **Verification of Information**: By including references, an author allows readers to verify the accuracy and credibility of the information presented in the text. Readers can track down the original sources to ensure that the information is reliable and up-to-date.</a:t>
            </a:r>
          </a:p>
          <a:p/>
          <a:p>
            <a:r>
              <a:t>2. **Credit and Acknowledgment**: Proper referencing gives credit to the original authors and researchers whose work has been utilized or built upon in the current study. It acknowledges their contributions and prevents plagiarism.</a:t>
            </a:r>
          </a:p>
          <a:p/>
          <a:p>
            <a:r>
              <a:t>3. **Context and Depth**: References provide additional context and depth to the arguments and discussions presented in a paper. They show that the author has considered existing research and theories in the field.</a:t>
            </a:r>
          </a:p>
          <a:p/>
          <a:p>
            <a:r>
              <a:t>4. **Further Reading**: References also serve as a guide for interested readers who wish to explore the topic further. By following the references provided, readers can delve deeper into the subject matter and gain a more comprehensive understanding.</a:t>
            </a:r>
          </a:p>
          <a:p/>
          <a:p>
            <a:r>
              <a:t>In academic writing, references are usually listed at the end of the document in a section titled "References" or "Bibliography". Different citation styles such as APA (American Psychological Association), MLA (Modern Language Association), Chicago, or Harvard have specific formats for listing references. These formats dictate how to present information such as author names, publication titles, publication dates, and other details to ensure consistency and clarity.</a:t>
            </a:r>
          </a:p>
          <a:p/>
          <a:p>
            <a:r>
              <a:t>Overall, references play a crucial role in academic writing by supporting arguments, giving credit to original sources, and guiding readers to additional resources for further exploration. Proper referencing is essential for maintaining academic integrity and credibility.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Historical Background</a:t>
            </a:r>
          </a:p>
        </p:txBody>
      </p:sp>
      <p:sp>
        <p:nvSpPr>
          <p:cNvPr id="3" name="Content Placeholder 2"/>
          <p:cNvSpPr>
            <a:spLocks noGrp="1"/>
          </p:cNvSpPr>
          <p:nvPr>
            <p:ph idx="1"/>
          </p:nvPr>
        </p:nvSpPr>
        <p:spPr/>
        <p:txBody>
          <a:bodyPr/>
          <a:lstStyle/>
          <a:p>
            <a:r>
              <a:t>Historical background refers to the events, circumstances, and social, economic, and political contexts that are important for understanding a particular subject, event, or issue in history. Providing a historical background is crucial because it helps to explain why things are the way they are and how they have evolved over time. </a:t>
            </a:r>
          </a:p>
          <a:p/>
          <a:p>
            <a:r>
              <a:t>When discussing historical background, it is essential to examine the key events, people, and ideas that have shaped the subject under consideration. This can involve looking at significant milestones, developments, and turning points in history that have had an impact on the topic at hand.</a:t>
            </a:r>
          </a:p>
          <a:p/>
          <a:p>
            <a:r>
              <a:t>For example, if we were to provide historical background on the American Civil Rights Movement, we would need to explore the legacy of slavery, the abolitionist movement, the Jim Crow era, and key figures such as Martin Luther King Jr., Rosa Parks, and Malcolm X. By understanding the historical context in which the Civil Rights Movement emerged, we can better appreciate the challenges faced by activists and the strategies they employed to bring about change.</a:t>
            </a:r>
          </a:p>
          <a:p/>
          <a:p>
            <a:r>
              <a:t>When presenting historical background, it is important to be comprehensive, accurate, and objective. This may involve consulting a variety of sources, such as historical texts, academic journals, primary sources, and expert opinions. It is also crucial to consider different perspectives and interpretations of historical events, as history is often subject to interpretation and revision.</a:t>
            </a:r>
          </a:p>
          <a:p/>
          <a:p>
            <a:r>
              <a:t>In summary, historical background provides the necessary context for understanding the significance and impact of historical events and phenomena. By delving into the historical context of a particular subject, we can gain insights into the motivations, challenges, and outcomes associated with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Basic Concepts</a:t>
            </a:r>
          </a:p>
        </p:txBody>
      </p:sp>
      <p:sp>
        <p:nvSpPr>
          <p:cNvPr id="3" name="Content Placeholder 2"/>
          <p:cNvSpPr>
            <a:spLocks noGrp="1"/>
          </p:cNvSpPr>
          <p:nvPr>
            <p:ph idx="1"/>
          </p:nvPr>
        </p:nvSpPr>
        <p:spPr/>
        <p:txBody>
          <a:bodyPr/>
          <a:lstStyle/>
          <a:p>
            <a:r>
              <a:t>Basic concepts are fundamental ideas or principles that form the foundation of a particular subject or area of study. They are essential components that help individuals understand more complex topics and build a solid understanding of a subject. In this context, "Basic Concepts" typically refer to the foundational principles that are crucial for comprehending a specific subject matter.</a:t>
            </a:r>
          </a:p>
          <a:p/>
          <a:p>
            <a:r>
              <a:t>II. Basic Concepts can be applied in various fields, including mathematics, sciences, social sciences, language studies, and many more. These concepts serve as building blocks upon which more advanced ideas are developed. Understanding these basic concepts is essential for mastering higher-level concepts and for solving complex problems within a given field.</a:t>
            </a:r>
          </a:p>
          <a:p/>
          <a:p>
            <a:r>
              <a:t>In mathematics, some fundamental basic concepts include arithmetic operations (addition, subtraction, multiplication, division), number systems (natural numbers, integers, fractions, decimals), geometry (shapes, angles, area, perimeter), algebra (variables, equations, inequalities), and calculus (differentiation, integration). These basic concepts provide the foundation for more advanced mathematical topics.</a:t>
            </a:r>
          </a:p>
          <a:p/>
          <a:p>
            <a:r>
              <a:t>In the sciences, basic concepts often include principles such as the scientific method, laws of motion, atomic structure, cell theory, and the periodic table of elements. These concepts help scientists make observations, conduct experiments, and form hypotheses to understand the natural world.</a:t>
            </a:r>
          </a:p>
          <a:p/>
          <a:p>
            <a:r>
              <a:t>In social sciences, basic concepts may include factors like culture, society, economics, politics, and psychology. These concepts help researchers and scholars analyze human behavior, societal structures, economic systems, and political dynamics.</a:t>
            </a:r>
          </a:p>
          <a:p/>
          <a:p>
            <a:r>
              <a:t>In language studies, basic concepts include grammar rules, vocabulary, syntax, and semantics. These concepts are essential for understanding and effectively communicating in a given language.</a:t>
            </a:r>
          </a:p>
          <a:p/>
          <a:p>
            <a:r>
              <a:t>Overall, grasping II. Basic Concepts lays the groundwork for deeper comprehension and critical thinking within a specific field of study, enabling individuals to apply their knowledge and skills effectively.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Right Triangle</a:t>
            </a:r>
          </a:p>
        </p:txBody>
      </p:sp>
      <p:sp>
        <p:nvSpPr>
          <p:cNvPr id="3" name="Content Placeholder 2"/>
          <p:cNvSpPr>
            <a:spLocks noGrp="1"/>
          </p:cNvSpPr>
          <p:nvPr>
            <p:ph idx="1"/>
          </p:nvPr>
        </p:nvSpPr>
        <p:spPr/>
        <p:txBody>
          <a:bodyPr/>
          <a:lstStyle/>
          <a:p>
            <a:r>
              <a:t>A right triangle is a geometric shape that consists of three sides and three angles, where one of the angles is a right angle, measuring 90 degrees. The side opposite the right angle is called the hypotenuse, while the other two sides are known as the legs of the right triangle.</a:t>
            </a:r>
          </a:p>
          <a:p/>
          <a:p>
            <a:r>
              <a:t>The Pythagorean theorem is a fundamental principle that governs right triangles. It states that the square of the length of the hypotenuse is equal to the sum of the squares of the lengths of the other two sides. This theorem can be expressed mathematically as:</a:t>
            </a:r>
          </a:p>
          <a:p/>
          <a:p>
            <a:r>
              <a:t>a² + b² = c²</a:t>
            </a:r>
          </a:p>
          <a:p/>
          <a:p>
            <a:r>
              <a:t>Where:</a:t>
            </a:r>
          </a:p>
          <a:p>
            <a:r>
              <a:t>- 'a' and 'b' are the lengths of the legs of the right triangle</a:t>
            </a:r>
          </a:p>
          <a:p>
            <a:r>
              <a:t>- 'c' is the length of the hypotenuse</a:t>
            </a:r>
          </a:p>
          <a:p/>
          <a:p>
            <a:r>
              <a:t>Right triangles are used extensively in mathematics, particularly in trigonometry. The trigonometric functions such as sine, cosine, and tangent are defined based on the ratios of the sides in a right triangle. These functions are used in various fields like physics, engineering, architecture, and more to solve problems related to angles and distances.</a:t>
            </a:r>
          </a:p>
          <a:p/>
          <a:p>
            <a:r>
              <a:t>Right triangles also have unique properties that differentiate them from other types of triangles. For example, the sum of the two acute angles in a right triangle is always equal to 90 degrees. Additionally, the right triangle provides a simple way to understand and calculate distances, heights, angles, and areas in real-world applications.</a:t>
            </a:r>
          </a:p>
          <a:p/>
          <a:p>
            <a:r>
              <a:t>Overall, the right triangle is a fundamental geometric concept with practical applications in various fields, making it an essential shape to study and understand in mathematics and beyond.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Trigonometric Ratios</a:t>
            </a:r>
          </a:p>
        </p:txBody>
      </p:sp>
      <p:sp>
        <p:nvSpPr>
          <p:cNvPr id="3" name="Content Placeholder 2"/>
          <p:cNvSpPr>
            <a:spLocks noGrp="1"/>
          </p:cNvSpPr>
          <p:nvPr>
            <p:ph idx="1"/>
          </p:nvPr>
        </p:nvSpPr>
        <p:spPr/>
        <p:txBody>
          <a:bodyPr/>
          <a:lstStyle/>
          <a:p>
            <a:r>
              <a:t>Trigonometric ratios are mathematical relationships between the angles and sides of a right triangle. There are six trigonometric ratios: sine, cosine, tangent, cosecant, secant, and cotangent. These ratios are fundamental in trigonometry and are used to solve various problems related to triangles and angles.</a:t>
            </a:r>
          </a:p>
          <a:p/>
          <a:p>
            <a:r>
              <a:t>1. Sine (sin): The sine of an angle in a right triangle is the ratio of the length of the side opposite the angle to the length of the hypotenuse. It is represented as sinθ = Opposite/Hypotenuse.</a:t>
            </a:r>
          </a:p>
          <a:p/>
          <a:p>
            <a:r>
              <a:t>2. Cosine (cos): The cosine of an angle in a right triangle is the ratio of the length of the side adjacent to the angle to the length of the hypotenuse. It is represented as cosθ = Adjacent/Hypotenuse.</a:t>
            </a:r>
          </a:p>
          <a:p/>
          <a:p>
            <a:r>
              <a:t>3. Tangent (tan): The tangent of an angle in a right triangle is the ratio of the length of the side opposite the angle to the length of the side adjacent to the angle. It is represented as tanθ = Opposite/Adjacent.</a:t>
            </a:r>
          </a:p>
          <a:p/>
          <a:p>
            <a:r>
              <a:t>4. Cosecant (csc): The cosecant of an angle is the reciprocal of the sine of that angle. It is represented as cscθ = 1/sinθ = Hypotenuse/Opposite.</a:t>
            </a:r>
          </a:p>
          <a:p/>
          <a:p>
            <a:r>
              <a:t>5. Secant (sec): The secant of an angle is the reciprocal of the cosine of that angle. It is represented as secθ = 1/cosθ = Hypotenuse/Adjacent.</a:t>
            </a:r>
          </a:p>
          <a:p/>
          <a:p>
            <a:r>
              <a:t>6. Cotangent (cot): The cotangent of an angle is the reciprocal of the tangent of that angle. It is represented as cotθ = 1/tanθ = Adjacent/Opposite.</a:t>
            </a:r>
          </a:p>
          <a:p/>
          <a:p>
            <a:r>
              <a:t>These trigonometric ratios can be used to find missing side lengths and angles in right triangles, as well as to solve real-world problems involving angles and distances. They are also used in fields such as physics, engineering, architecture, and navigation.</a:t>
            </a:r>
          </a:p>
          <a:p/>
          <a:p>
            <a:r>
              <a:t>Understanding trigonometric ratios is essential for solving trigonometric equations, graphing trigonometric functions, and analyzing periodic phenomena. Mastering these ratios can help in understanding the behavior of angles and sides in triangles, leading to a deeper comprehension of geometry and mathematics as a whole.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