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45"/>
  </p:normalViewPr>
  <p:slideViewPr>
    <p:cSldViewPr snapToGrid="0">
      <p:cViewPr varScale="1">
        <p:scale>
          <a:sx n="125" d="100"/>
          <a:sy n="125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60FD-DC1C-204F-8C1F-00DE41EB5C58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0B75221-7FF7-5846-8D81-216EBB3FA69A}" type="slidenum">
              <a:rPr lang="en-AM" smtClean="0"/>
              <a:t>‹#›</a:t>
            </a:fld>
            <a:endParaRPr lang="en-AM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49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60FD-DC1C-204F-8C1F-00DE41EB5C58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5221-7FF7-5846-8D81-216EBB3FA69A}" type="slidenum">
              <a:rPr lang="en-AM" smtClean="0"/>
              <a:t>‹#›</a:t>
            </a:fld>
            <a:endParaRPr lang="en-AM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74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60FD-DC1C-204F-8C1F-00DE41EB5C58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5221-7FF7-5846-8D81-216EBB3FA69A}" type="slidenum">
              <a:rPr lang="en-AM" smtClean="0"/>
              <a:t>‹#›</a:t>
            </a:fld>
            <a:endParaRPr lang="en-AM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3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60FD-DC1C-204F-8C1F-00DE41EB5C58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5221-7FF7-5846-8D81-216EBB3FA69A}" type="slidenum">
              <a:rPr lang="en-AM" smtClean="0"/>
              <a:t>‹#›</a:t>
            </a:fld>
            <a:endParaRPr lang="en-AM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4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60FD-DC1C-204F-8C1F-00DE41EB5C58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5221-7FF7-5846-8D81-216EBB3FA69A}" type="slidenum">
              <a:rPr lang="en-AM" smtClean="0"/>
              <a:t>‹#›</a:t>
            </a:fld>
            <a:endParaRPr lang="en-AM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55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60FD-DC1C-204F-8C1F-00DE41EB5C58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5221-7FF7-5846-8D81-216EBB3FA69A}" type="slidenum">
              <a:rPr lang="en-AM" smtClean="0"/>
              <a:t>‹#›</a:t>
            </a:fld>
            <a:endParaRPr lang="en-AM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36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60FD-DC1C-204F-8C1F-00DE41EB5C58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5221-7FF7-5846-8D81-216EBB3FA69A}" type="slidenum">
              <a:rPr lang="en-AM" smtClean="0"/>
              <a:t>‹#›</a:t>
            </a:fld>
            <a:endParaRPr lang="en-AM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21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60FD-DC1C-204F-8C1F-00DE41EB5C58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5221-7FF7-5846-8D81-216EBB3FA69A}" type="slidenum">
              <a:rPr lang="en-AM" smtClean="0"/>
              <a:t>‹#›</a:t>
            </a:fld>
            <a:endParaRPr lang="en-AM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33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60FD-DC1C-204F-8C1F-00DE41EB5C58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5221-7FF7-5846-8D81-216EBB3FA69A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22144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60FD-DC1C-204F-8C1F-00DE41EB5C58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5221-7FF7-5846-8D81-216EBB3FA69A}" type="slidenum">
              <a:rPr lang="en-AM" smtClean="0"/>
              <a:t>‹#›</a:t>
            </a:fld>
            <a:endParaRPr lang="en-AM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8F60FD-DC1C-204F-8C1F-00DE41EB5C58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5221-7FF7-5846-8D81-216EBB3FA69A}" type="slidenum">
              <a:rPr lang="en-AM" smtClean="0"/>
              <a:t>‹#›</a:t>
            </a:fld>
            <a:endParaRPr lang="en-AM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50444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F60FD-DC1C-204F-8C1F-00DE41EB5C58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0B75221-7FF7-5846-8D81-216EBB3FA69A}" type="slidenum">
              <a:rPr lang="en-AM" smtClean="0"/>
              <a:t>‹#›</a:t>
            </a:fld>
            <a:endParaRPr lang="en-AM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82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Convolutional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Introduction to CNNs and Their Applications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CNNs have revolutionized the field of image recognition and continue to push the boundaries of what is possible in machine learning and artificial intelligence</a:t>
            </a:r>
          </a:p>
          <a:p>
            <a:pPr>
              <a:spcAft>
                <a:spcPts val="720"/>
              </a:spcAft>
            </a:pPr>
            <a:r>
              <a:rPr sz="1800"/>
              <a:t>Ongoing research and development promise to further expand their capabilities and applications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Convolutional Neural Networks?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Convolutional Neural Networks (CNNs) are a class of deep neural networks most commonly applied to analyzing visual imagery</a:t>
            </a:r>
          </a:p>
          <a:p>
            <a:pPr>
              <a:spcAft>
                <a:spcPts val="720"/>
              </a:spcAft>
            </a:pPr>
            <a:r>
              <a:rPr sz="1800"/>
              <a:t>They are specifically designed to process pixel data and are used in image recognition and classification challenges</a:t>
            </a:r>
          </a:p>
          <a:p>
            <a:pPr>
              <a:spcAft>
                <a:spcPts val="720"/>
              </a:spcAft>
            </a:pPr>
            <a:r>
              <a:rPr sz="1800"/>
              <a:t>CNNs use a series of convolutional layers to filter inputs for useful information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of CNNs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 architecture of a CNN includes layers like convolutional layers, pooling layers, and fully connected layers</a:t>
            </a:r>
          </a:p>
          <a:p>
            <a:pPr>
              <a:spcAft>
                <a:spcPts val="720"/>
              </a:spcAft>
            </a:pPr>
            <a:r>
              <a:rPr sz="1800"/>
              <a:t>Each layer performs distinct operations on the input data to capture and represent the features effectively</a:t>
            </a:r>
          </a:p>
        </p:txBody>
      </p:sp>
      <p:pic>
        <p:nvPicPr>
          <p:cNvPr id="4" name="Content Placeholder 3" descr="downloaded_image_0.png"/>
          <p:cNvPicPr>
            <a:picLocks noGrp="1" noChangeAspect="1"/>
          </p:cNvPicPr>
          <p:nvPr>
            <p:ph idx="2" sz="half"/>
          </p:nvPr>
        </p:nvPicPr>
        <p:blipFill>
          <a:blip r:embed="rId2"/>
          <a:srcRect t="12956" b="12956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Convolutional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Convolutional masks use filters to perform convolution operations</a:t>
            </a:r>
          </a:p>
          <a:p>
            <a:pPr>
              <a:spcAft>
                <a:spcPts val="720"/>
              </a:spcAft>
            </a:pPr>
            <a:r>
              <a:rPr sz="1800"/>
              <a:t>This operation extracts high-level features such as edges from the input image</a:t>
            </a:r>
          </a:p>
          <a:p>
            <a:pPr>
              <a:spcAft>
                <a:spcPts val="720"/>
              </a:spcAft>
            </a:pPr>
            <a:r>
              <a:rPr sz="1800"/>
              <a:t>Filters are adjusted during the learning process to capture the most relevant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Pooling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Pooling layers reduce the spatial size of the representation to reduce the number of parameters and computation in the network</a:t>
            </a:r>
          </a:p>
          <a:p>
            <a:pPr>
              <a:spcAft>
                <a:spcPts val="720"/>
              </a:spcAft>
            </a:pPr>
            <a:r>
              <a:rPr sz="1800"/>
              <a:t>The most common type of pooling is max pooling, which selects the maximum value from each sub-region of the feature map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Fully Connected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After several convolutional and pooling layers, the high-level reasoning in the neural network is done via fully connected layers</a:t>
            </a:r>
          </a:p>
          <a:p>
            <a:pPr>
              <a:spcAft>
                <a:spcPts val="720"/>
              </a:spcAft>
            </a:pPr>
            <a:r>
              <a:rPr sz="1800"/>
              <a:t>Neurons in a fully connected layer have full connections to all activations in the previous layer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CNNs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CNNs are widely used in image and video recognition, image classification, medical image analysis, and natural language processing</a:t>
            </a:r>
          </a:p>
          <a:p>
            <a:pPr>
              <a:spcAft>
                <a:spcPts val="720"/>
              </a:spcAft>
            </a:pPr>
            <a:r>
              <a:rPr sz="1800"/>
              <a:t>They also play a crucial role in the development of autonomous vehicles by enabling them to recognize obstacles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Advancements in CNNs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Research in CNN architectures has led to the development of deeper and more complex networks capable of achieving state-of-the-art performance on various tasks</a:t>
            </a:r>
          </a:p>
          <a:p>
            <a:pPr>
              <a:spcAft>
                <a:spcPts val="720"/>
              </a:spcAft>
            </a:pPr>
            <a:r>
              <a:rPr sz="1800"/>
              <a:t>New advancements focus on making CNNs more efficient, requiring less computational power and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CNN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Despite their success, CNNs face challenges such as overfitting to training data</a:t>
            </a:r>
          </a:p>
          <a:p>
            <a:pPr>
              <a:spcAft>
                <a:spcPts val="720"/>
              </a:spcAft>
            </a:pPr>
            <a:r>
              <a:rPr sz="1800"/>
              <a:t>They also require significant computational resources, which can be a barrier to entry for smaller organizations</a:t>
            </a:r>
          </a:p>
        </p:txBody>
      </p:sp>
      <p:pic>
        <p:nvPicPr>
          <p:cNvPr id="4" name="Content Placeholder 3" descr="downloaded_image_1.png"/>
          <p:cNvPicPr>
            <a:picLocks noGrp="1" noChangeAspect="1"/>
          </p:cNvPicPr>
          <p:nvPr>
            <p:ph idx="2" sz="half"/>
          </p:nvPr>
        </p:nvPicPr>
        <p:blipFill>
          <a:blip r:embed="rId2"/>
          <a:srcRect t="12956" b="12956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Gallery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davit01@student.ubc.ca</dc:creator>
  <cp:lastModifiedBy>davit01@student.ubc.ca</cp:lastModifiedBy>
  <cp:revision>2</cp:revision>
  <dcterms:created xsi:type="dcterms:W3CDTF">2024-03-20T01:37:17Z</dcterms:created>
  <dcterms:modified xsi:type="dcterms:W3CDTF">2024-03-20T02:07:18Z</dcterms:modified>
</cp:coreProperties>
</file>