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the Roman Empire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Brief Overview of the Roman Empire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Beard, M. (2016). SPQR: A History of Ancient Rome. Liveright Publishing.</a:t>
            </a:r>
          </a:p>
          <a:p>
            <a:pPr>
              <a:spcAft>
                <a:spcPts val="720"/>
              </a:spcAft>
            </a:pPr>
            <a:r>
              <a:rPr sz="1800"/>
              <a:t>2. Grant, M. (1978). The History of Rome. Faber &amp; Faber.</a:t>
            </a:r>
          </a:p>
          <a:p>
            <a:pPr>
              <a:spcAft>
                <a:spcPts val="720"/>
              </a:spcAft>
            </a:pPr>
            <a:r>
              <a:rPr sz="1800"/>
              <a:t>3. Ward-Perkins, B. (2005). The Fall of Rome and the End of Civilization. Oxford University Press.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was one of the most powerful and enduring civilizations in history.</a:t>
            </a:r>
          </a:p>
          <a:p>
            <a:pPr>
              <a:spcAft>
                <a:spcPts val="720"/>
              </a:spcAft>
            </a:pPr>
            <a:r>
              <a:rPr sz="1800"/>
              <a:t>It began as a small city-state in Italy and gradually expanded its territory through conquest and diplomacy.</a:t>
            </a:r>
          </a:p>
          <a:p>
            <a:pPr>
              <a:spcAft>
                <a:spcPts val="720"/>
              </a:spcAft>
            </a:pPr>
            <a:r>
              <a:rPr sz="1800"/>
              <a:t>Under the leadership of ambitious emperors, such as Julius Caesar and Augustus, Rome became a dominant force in the ancient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Government and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had a complex system of government and administration.</a:t>
            </a:r>
          </a:p>
          <a:p>
            <a:pPr>
              <a:spcAft>
                <a:spcPts val="720"/>
              </a:spcAft>
            </a:pPr>
            <a:r>
              <a:rPr sz="1800"/>
              <a:t>At its height, the empire was divided into provinces, each ruled by a governor appointed by the emperor.</a:t>
            </a:r>
          </a:p>
          <a:p>
            <a:pPr>
              <a:spcAft>
                <a:spcPts val="720"/>
              </a:spcAft>
            </a:pPr>
            <a:r>
              <a:rPr sz="1800"/>
              <a:t>The emperor held absolute power, but he relied on a vast bureaucracy to govern and enforce his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Architecture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Roman architecture was known for its grandeur and innovation.</a:t>
            </a:r>
          </a:p>
          <a:p>
            <a:pPr>
              <a:spcAft>
                <a:spcPts val="720"/>
              </a:spcAft>
            </a:pPr>
            <a:r>
              <a:rPr sz="1800"/>
              <a:t>The Romans built impressive structures, such as the Colosseum and aqueducts, that still awe us today.</a:t>
            </a:r>
          </a:p>
          <a:p>
            <a:pPr>
              <a:spcAft>
                <a:spcPts val="720"/>
              </a:spcAft>
            </a:pPr>
            <a:r>
              <a:rPr sz="1800"/>
              <a:t>Their engineering skills allowed them to construct vast networks of roads, bridges, and buildings.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Colosseum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Life in Ancient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Life in ancient Rome was busy and vibrant.</a:t>
            </a:r>
          </a:p>
          <a:p>
            <a:pPr>
              <a:spcAft>
                <a:spcPts val="720"/>
              </a:spcAft>
            </a:pPr>
            <a:r>
              <a:rPr sz="1800"/>
              <a:t>The city was filled with markets, theaters, and bathhouses, where people socialized and conducted business.</a:t>
            </a:r>
          </a:p>
          <a:p>
            <a:pPr>
              <a:spcAft>
                <a:spcPts val="720"/>
              </a:spcAft>
            </a:pPr>
            <a:r>
              <a:rPr sz="1800"/>
              <a:t>Slavery was widespread, and the economy was based on agriculture, trade, and mining.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Culture and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Roman culture and society were greatly influenced by the Greeks.</a:t>
            </a:r>
          </a:p>
          <a:p>
            <a:pPr>
              <a:spcAft>
                <a:spcPts val="720"/>
              </a:spcAft>
            </a:pPr>
            <a:r>
              <a:rPr sz="1800"/>
              <a:t>They adopted Greek art, literature, and philosophy, and made significant contributions to these fields.</a:t>
            </a:r>
          </a:p>
          <a:p>
            <a:pPr>
              <a:spcAft>
                <a:spcPts val="720"/>
              </a:spcAft>
            </a:pPr>
            <a:r>
              <a:rPr sz="1800"/>
              <a:t>The Romans also valued education, with wealthy families hiring private tutors for their children.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Military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military was a dominant force in the ancient world.</a:t>
            </a:r>
          </a:p>
          <a:p>
            <a:pPr>
              <a:spcAft>
                <a:spcPts val="720"/>
              </a:spcAft>
            </a:pPr>
            <a:r>
              <a:rPr sz="1800"/>
              <a:t>They had highly disciplined armies, with well-trained soldiers called legionaries.</a:t>
            </a:r>
          </a:p>
          <a:p>
            <a:pPr>
              <a:spcAft>
                <a:spcPts val="720"/>
              </a:spcAft>
            </a:pPr>
            <a:r>
              <a:rPr sz="1800"/>
              <a:t>Their military campaigns resulted in the conquest of vast territories across Europe, North Africa, and the Middle East.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Roman Legionaries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Decline and Fall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Despite its power and achievements, the Roman Empire eventually faced significant challenges.</a:t>
            </a:r>
          </a:p>
          <a:p>
            <a:pPr>
              <a:spcAft>
                <a:spcPts val="720"/>
              </a:spcAft>
            </a:pPr>
            <a:r>
              <a:rPr sz="1800"/>
              <a:t>External threats, such as invasions by barbarian tribes, and internal problems, such as political instability and economic decline, contributed to its downfall.</a:t>
            </a:r>
          </a:p>
          <a:p>
            <a:pPr>
              <a:spcAft>
                <a:spcPts val="720"/>
              </a:spcAft>
            </a:pPr>
            <a:r>
              <a:rPr sz="1800"/>
              <a:t>The empire split into two, and the Western Roman Empire collapsed in 476 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left a lasting legacy on Western civilization.</a:t>
            </a:r>
          </a:p>
          <a:p>
            <a:pPr>
              <a:spcAft>
                <a:spcPts val="720"/>
              </a:spcAft>
            </a:pPr>
            <a:r>
              <a:rPr sz="1800"/>
              <a:t>Roman law, government structures, and architecture influenced future societies.</a:t>
            </a:r>
          </a:p>
          <a:p>
            <a:pPr>
              <a:spcAft>
                <a:spcPts val="720"/>
              </a:spcAft>
            </a:pPr>
            <a:r>
              <a:rPr sz="1800"/>
              <a:t>The Latin language, from which many Romance languages evolved, traces its roots to ancient Rome.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