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23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FC2699F-4AAB-46F5-B118-0D415F0087C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33B247D-7D0F-4CD3-830E-7965F99CD75E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1A1A2FF-581E-4223-938F-A8B7A48A8054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A35BB51-626D-440E-8DA8-26F20AB984D0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DC69940-5075-4E7F-925F-2601F7C07A36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75F4DA2D-6596-4C12-A953-5F8DADDD7764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A1326F0F-14D3-4D96-A90B-89A0318A313A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EA85A294-A7E8-4D49-8F97-37F146F1CAF7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D599B95-014C-4606-9AD0-B1DD77CEB788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A5AE0FC6-D85A-4C68-92FD-4732B9CFF80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82C9170-B5D8-40B6-BC3F-8D202493B360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EFFD37BF-85F5-4CF0-B603-6B452B13421F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2AB5BC3-19CD-41E1-97F4-5F8B56B84EE0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8D4F2D6-1519-44D3-8FCC-26B08D2D2A84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D2ADC71-D68A-4431-AD35-4289B9093ED8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8B24A9A-98E2-40AA-BA4D-19B123B7EAEA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35506868-C1F2-4EFB-BABB-4B5185CE8A8F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4929E4B2-1F80-496C-B81D-A20132FEC133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6220414-D3F8-4386-B588-83A7C6120F82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703572FE-55AD-4B4B-89DB-AD345C86BAC9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AA76CD5-DC5A-4352-B9CE-654A9A7518A5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949320" y="4540320"/>
            <a:ext cx="5384520" cy="437940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E95D5043-19DC-4492-AA41-EDB1CAB11F96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03B22E24-67C7-4C93-8A59-69E7A41C453D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F8C816B-2414-48B4-97B6-52694B95FDBB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65E14949-1995-41C4-829F-E588A0BF6009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77720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3660840"/>
            <a:ext cx="77720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48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8480" y="366084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5800" y="366084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13800" y="91440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41440" y="91440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941440" y="366084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13800" y="366084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5800" y="366084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914400"/>
            <a:ext cx="7772040" cy="52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777204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37926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8480" y="914400"/>
            <a:ext cx="37926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76320"/>
            <a:ext cx="7772040" cy="388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85800" y="366084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8480" y="914400"/>
            <a:ext cx="37926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914400"/>
            <a:ext cx="7772040" cy="52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37926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848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8480" y="366084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848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5800" y="3660840"/>
            <a:ext cx="77720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77720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5800" y="3660840"/>
            <a:ext cx="77720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848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8480" y="366084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85800" y="366084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13800" y="91440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41440" y="91440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941440" y="366084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13800" y="366084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5800" y="3660840"/>
            <a:ext cx="250236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777204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37926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480" y="914400"/>
            <a:ext cx="37926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76320"/>
            <a:ext cx="7772040" cy="388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5800" y="366084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8480" y="914400"/>
            <a:ext cx="37926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37926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48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480" y="366084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480" y="914400"/>
            <a:ext cx="3792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3660840"/>
            <a:ext cx="77720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85800" y="838080"/>
            <a:ext cx="777240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837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85800" y="914400"/>
            <a:ext cx="7772040" cy="5257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4C19EFC-B79E-42A8-9A77-31EE0B25C46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685800" y="838080"/>
            <a:ext cx="777240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C3B1200-EF16-4B7A-A579-EC6B1BACF7D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i5.nyu.edu/~mm64/x52.9265/january1966.html" TargetMode="External"/><Relationship Id="rId2" Type="http://schemas.openxmlformats.org/officeDocument/2006/relationships/hyperlink" Target="http://en.wikipedia.org/wiki/Chinese_room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research.ibm.com/deepqa/" TargetMode="External"/><Relationship Id="rId2" Type="http://schemas.openxmlformats.org/officeDocument/2006/relationships/hyperlink" Target="http://www.nytimes.com/2010/06/20/magazine/20Computer-t.html?pagewanted=1" TargetMode="External"/><Relationship Id="rId3" Type="http://schemas.openxmlformats.org/officeDocument/2006/relationships/hyperlink" Target="http://www.nytimes.com/interactive/2010/06/16/magazine/watson-trivia-game.html?ref=magazine" TargetMode="External"/><Relationship Id="rId4" Type="http://schemas.openxmlformats.org/officeDocument/2006/relationships/hyperlink" Target="http://www.youtube.com/watch?v=3e22ufcqfTs" TargetMode="External"/><Relationship Id="rId5" Type="http://schemas.openxmlformats.org/officeDocument/2006/relationships/hyperlink" Target="http://www.pcworld.com/businesscenter/article/219893/ibm_watson_vanquishes_human_jeopardy_foes.html" TargetMode="External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nytimes.com/2010/10/10/science/10google.html" TargetMode="External"/><Relationship Id="rId2" Type="http://schemas.openxmlformats.org/officeDocument/2006/relationships/hyperlink" Target="http://www.nytimes.com/2010/10/10/science/10google.html" TargetMode="External"/><Relationship Id="rId3" Type="http://schemas.openxmlformats.org/officeDocument/2006/relationships/hyperlink" Target="http://www.theguardian.com/technology/2014/may/28/google-self-driving-car-how-does-it-work" TargetMode="External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google.com/mobile/google-mobile-app/" TargetMode="External"/><Relationship Id="rId2" Type="http://schemas.openxmlformats.org/officeDocument/2006/relationships/hyperlink" Target="http://translate.google.com/" TargetMode="External"/><Relationship Id="rId3" Type="http://schemas.openxmlformats.org/officeDocument/2006/relationships/hyperlink" Target="http://www.nytimes.com/interactive/2010/03/09/technology/20100309-translate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apple.com/ilife/iphoto/" TargetMode="External"/><Relationship Id="rId2" Type="http://schemas.openxmlformats.org/officeDocument/2006/relationships/hyperlink" Target="http://www.google.com/mobile/goggles/" TargetMode="External"/><Relationship Id="rId3" Type="http://schemas.openxmlformats.org/officeDocument/2006/relationships/hyperlink" Target="http://www.mobileye.com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www.nytimes.com/library/cyber/week/1210math.html" TargetMode="External"/><Relationship Id="rId2" Type="http://schemas.openxmlformats.org/officeDocument/2006/relationships/hyperlink" Target="http://www.sciencemag.org/cgi/content/full/317/5844/1518" TargetMode="External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ti.arc.nasa.gov/tech/asr/planning-and-scheduling/remote-agent/" TargetMode="External"/><Relationship Id="rId2" Type="http://schemas.openxmlformats.org/officeDocument/2006/relationships/hyperlink" Target="http://www.nasa.gov/centers/ames/research/exploringtheuniverse/exploringtheuniverse-mapgen.html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www.darpa.mil/grandchallenge05/" TargetMode="External"/><Relationship Id="rId2" Type="http://schemas.openxmlformats.org/officeDocument/2006/relationships/hyperlink" Target="http://www.youtube.com/watch?v=0JL04JJjocc" TargetMode="External"/><Relationship Id="rId3" Type="http://schemas.openxmlformats.org/officeDocument/2006/relationships/hyperlink" Target="http://www.robocup.org/" TargetMode="External"/><Relationship Id="rId4" Type="http://schemas.openxmlformats.org/officeDocument/2006/relationships/hyperlink" Target="http://www.nytimes.com/2010/07/05/science/05robot.html?_r=1&amp;ref=artificial_intelligence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jpe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www.cs.berkeley.edu/~pabbeel/papers/Maitin-ShepardCusumano-TownerLeiAbbeel_ICRA2010.pdf" TargetMode="Externa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aima.cs.berkeley.edu/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://www.loebner.net/Prizef/TuringArticle.html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COSC 473/573: Artificial Intelligence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858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228600" y="2133720"/>
            <a:ext cx="1531440" cy="1904760"/>
          </a:xfrm>
          <a:prstGeom prst="rect">
            <a:avLst/>
          </a:prstGeom>
          <a:ln w="19080">
            <a:noFill/>
          </a:ln>
        </p:spPr>
      </p:pic>
      <p:pic>
        <p:nvPicPr>
          <p:cNvPr id="92" name="Picture 4" descr=""/>
          <p:cNvPicPr/>
          <p:nvPr/>
        </p:nvPicPr>
        <p:blipFill>
          <a:blip r:embed="rId2"/>
          <a:stretch/>
        </p:blipFill>
        <p:spPr>
          <a:xfrm>
            <a:off x="1905120" y="1066680"/>
            <a:ext cx="1980720" cy="1887120"/>
          </a:xfrm>
          <a:prstGeom prst="rect">
            <a:avLst/>
          </a:prstGeom>
          <a:ln w="19080">
            <a:noFill/>
          </a:ln>
        </p:spPr>
      </p:pic>
      <p:pic>
        <p:nvPicPr>
          <p:cNvPr id="93" name="Picture 10" descr=""/>
          <p:cNvPicPr/>
          <p:nvPr/>
        </p:nvPicPr>
        <p:blipFill>
          <a:blip r:embed="rId3"/>
          <a:stretch/>
        </p:blipFill>
        <p:spPr>
          <a:xfrm>
            <a:off x="2752560" y="2514600"/>
            <a:ext cx="2580840" cy="1771200"/>
          </a:xfrm>
          <a:prstGeom prst="rect">
            <a:avLst/>
          </a:prstGeom>
          <a:ln w="19080">
            <a:noFill/>
          </a:ln>
        </p:spPr>
      </p:pic>
      <p:pic>
        <p:nvPicPr>
          <p:cNvPr id="94" name="Picture 2" descr=""/>
          <p:cNvPicPr/>
          <p:nvPr/>
        </p:nvPicPr>
        <p:blipFill>
          <a:blip r:embed="rId4"/>
          <a:stretch/>
        </p:blipFill>
        <p:spPr>
          <a:xfrm>
            <a:off x="4800600" y="990720"/>
            <a:ext cx="3809520" cy="2276280"/>
          </a:xfrm>
          <a:prstGeom prst="rect">
            <a:avLst/>
          </a:prstGeom>
          <a:ln w="9360">
            <a:noFill/>
          </a:ln>
        </p:spPr>
      </p:pic>
      <p:pic>
        <p:nvPicPr>
          <p:cNvPr id="95" name="Picture 3" descr=""/>
          <p:cNvPicPr/>
          <p:nvPr/>
        </p:nvPicPr>
        <p:blipFill>
          <a:blip r:embed="rId5"/>
          <a:stretch/>
        </p:blipFill>
        <p:spPr>
          <a:xfrm>
            <a:off x="304920" y="4419720"/>
            <a:ext cx="3320280" cy="220932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4" descr=""/>
          <p:cNvPicPr/>
          <p:nvPr/>
        </p:nvPicPr>
        <p:blipFill>
          <a:blip r:embed="rId6"/>
          <a:stretch/>
        </p:blipFill>
        <p:spPr>
          <a:xfrm>
            <a:off x="3933720" y="4572000"/>
            <a:ext cx="2619000" cy="1742760"/>
          </a:xfrm>
          <a:prstGeom prst="rect">
            <a:avLst/>
          </a:prstGeom>
          <a:ln w="9360">
            <a:noFill/>
          </a:ln>
        </p:spPr>
      </p:pic>
      <p:pic>
        <p:nvPicPr>
          <p:cNvPr id="97" name="Picture 14" descr=""/>
          <p:cNvPicPr/>
          <p:nvPr/>
        </p:nvPicPr>
        <p:blipFill>
          <a:blip r:embed="rId7"/>
          <a:stretch/>
        </p:blipFill>
        <p:spPr>
          <a:xfrm>
            <a:off x="6783480" y="3733920"/>
            <a:ext cx="1827000" cy="2742840"/>
          </a:xfrm>
          <a:prstGeom prst="rect">
            <a:avLst/>
          </a:prstGeom>
          <a:ln w="1908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990720"/>
            <a:ext cx="815292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are some potential problems with the Turing Test?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Some human behavior is not intelligent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Some intelligent behavior may not be human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Human observers may be easy to fool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lot depends on expectations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Anthropomorphic fallacy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Chatbots, e.g.,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ELIZA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Chinese room argument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one may simulate intelligence without having true intelligence (more of a philosophical objection)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 passing the Turing test a good scientific goal?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 a good way to solve practical problems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create intelligent agents without trying to imitate humans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Turing Test: Criticism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3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7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03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27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44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45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96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39" end="5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Thinking rationally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04920" y="914400"/>
            <a:ext cx="876276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Idealized or “right” way of thinking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Logic: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patterns of argument that always yield correct conclusions when supplied with correct premises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Socrates is a man; all men are mortal; therefore Socrates is mortal.”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Beginning with Aristotle, philosophers and mathematicians have attempted to formalize the rules of logical thought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Logicist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approach to AI: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describe problem in formal logical notation and apply general deduction procedures to solve 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Problems with the logicist approach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Computational complexity of finding the solution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Describing real-world problems and knowledge in logical notation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lot of intelligent or “rational” behavior has nothing to do with logic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7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3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10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25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45" end="4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81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30" end="5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95" end="6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Acting rationally: Rational agent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85800" y="914400"/>
            <a:ext cx="792432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rational agent is one that acts to achieve the best expected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Goals are application-dependent and are expressed in terms of the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utility of outcomes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Being rational means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maximizing your expected utility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practice, utility optimization is subject to the agent’s computational constraints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bounded rationality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bounded optimality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definition of rationality only concerns the decisions/actions that are made, not the cognitive process behind them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57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11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41" end="4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Acting rationally: Rational agent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85800" y="914400"/>
            <a:ext cx="792432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Advantages of the “utility maximization” formulation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Generality: goes beyond explicit reasoning, and even human cognition altogether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Practicality: can be adapted to many real-world problems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Amenable to good scientific and engineering methodology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Avoids philosophy and psychology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Any disadvantages?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3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46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79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AI Connections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09480" y="914400"/>
            <a:ext cx="815292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Philosophy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logic, methods of reasoning, mind vs. matter,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foundations of learning and knowledge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Mathematics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logic, probability, optimization 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Economics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utility, decision theory 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Neuroscience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biological basis of intelligence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Cognitive science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computational models of human intelligence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Linguistics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rules of language, language acquisition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design of systems that use experience to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improve 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Control theory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design of dynamical systems that use a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controller to achieve desired behavior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Computer engineering, mechanical engineering, robotics, …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What are some examples of AI today?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IBM Watson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85800" y="4495680"/>
            <a:ext cx="7772040" cy="2209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http://www.research.ibm.com/deepqa/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NY Times article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Trivia demo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YouTube 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IBM Watson wins on Jeopardy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(February 2011)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6"/>
          <a:stretch/>
        </p:blipFill>
        <p:spPr>
          <a:xfrm>
            <a:off x="2209680" y="1143000"/>
            <a:ext cx="4973400" cy="2971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Google self-driving cars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85800" y="5486400"/>
            <a:ext cx="777204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NY Times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article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Video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4"/>
          <a:stretch/>
        </p:blipFill>
        <p:spPr>
          <a:xfrm>
            <a:off x="1752480" y="990720"/>
            <a:ext cx="5333760" cy="44344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Natural Language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58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Speech technologies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Automatic speech recognition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Google voice search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Text-to-speech synthesis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Dialog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Machine translation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translate.google.com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Comparison of several translation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4"/>
          <a:stretch/>
        </p:blipFill>
        <p:spPr>
          <a:xfrm>
            <a:off x="6705720" y="1066680"/>
            <a:ext cx="1676160" cy="2514240"/>
          </a:xfrm>
          <a:prstGeom prst="rect">
            <a:avLst/>
          </a:prstGeom>
          <a:ln w="19080">
            <a:noFill/>
          </a:ln>
        </p:spPr>
      </p:pic>
      <p:pic>
        <p:nvPicPr>
          <p:cNvPr id="139" name="Picture 4" descr=""/>
          <p:cNvPicPr/>
          <p:nvPr/>
        </p:nvPicPr>
        <p:blipFill>
          <a:blip r:embed="rId5"/>
          <a:stretch/>
        </p:blipFill>
        <p:spPr>
          <a:xfrm>
            <a:off x="1523880" y="4114800"/>
            <a:ext cx="5067000" cy="2742840"/>
          </a:xfrm>
          <a:prstGeom prst="rect">
            <a:avLst/>
          </a:prstGeom>
          <a:ln w="19080">
            <a:noFill/>
          </a:ln>
        </p:spPr>
      </p:pic>
    </p:spTree>
  </p:cSld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Vision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OCR, handwriting recognition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Face detection/recognition: many consumer cameras,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Apple iPhoto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Visual search: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Google Goggles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Vehicle safety systems: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Mobileye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8" descr=""/>
          <p:cNvPicPr/>
          <p:nvPr/>
        </p:nvPicPr>
        <p:blipFill>
          <a:blip r:embed="rId4"/>
          <a:stretch/>
        </p:blipFill>
        <p:spPr>
          <a:xfrm>
            <a:off x="2743200" y="3720960"/>
            <a:ext cx="3352320" cy="2125440"/>
          </a:xfrm>
          <a:prstGeom prst="rect">
            <a:avLst/>
          </a:prstGeom>
          <a:ln w="19080">
            <a:noFill/>
          </a:ln>
        </p:spPr>
      </p:pic>
      <p:pic>
        <p:nvPicPr>
          <p:cNvPr id="143" name="Picture 7" descr=""/>
          <p:cNvPicPr/>
          <p:nvPr/>
        </p:nvPicPr>
        <p:blipFill>
          <a:blip r:embed="rId5"/>
          <a:stretch/>
        </p:blipFill>
        <p:spPr>
          <a:xfrm>
            <a:off x="2819520" y="5854680"/>
            <a:ext cx="3200040" cy="698040"/>
          </a:xfrm>
          <a:prstGeom prst="rect">
            <a:avLst/>
          </a:prstGeom>
          <a:ln w="19080">
            <a:noFill/>
          </a:ln>
        </p:spPr>
      </p:pic>
      <p:pic>
        <p:nvPicPr>
          <p:cNvPr id="144" name="Picture 4" descr=""/>
          <p:cNvPicPr/>
          <p:nvPr/>
        </p:nvPicPr>
        <p:blipFill>
          <a:blip r:embed="rId6"/>
          <a:stretch/>
        </p:blipFill>
        <p:spPr>
          <a:xfrm>
            <a:off x="76320" y="3962520"/>
            <a:ext cx="2703240" cy="1828440"/>
          </a:xfrm>
          <a:prstGeom prst="rect">
            <a:avLst/>
          </a:prstGeom>
          <a:ln w="9360">
            <a:noFill/>
          </a:ln>
        </p:spPr>
      </p:pic>
      <p:pic>
        <p:nvPicPr>
          <p:cNvPr id="145" name="Picture 4" descr=""/>
          <p:cNvPicPr/>
          <p:nvPr/>
        </p:nvPicPr>
        <p:blipFill>
          <a:blip r:embed="rId7"/>
          <a:srcRect l="0" t="0" r="19279" b="0"/>
          <a:stretch/>
        </p:blipFill>
        <p:spPr>
          <a:xfrm>
            <a:off x="6248520" y="4038480"/>
            <a:ext cx="2828520" cy="18046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Today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58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Course 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is AI?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Examples of AI today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Math, games, puzzles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0948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1996, a computer program written by researchers at Argonne National Laboratory proved a mathematical conjecture (Robbins conjecture) unsolved for decades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NY Times story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“[The proof] would have been called creative if a human had thought of it”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IBM’s Deep Blue defeated the reigning world chess champion Garry Kasparov in 1997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1996: Kasparov Beats Deep Blue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“I could feel --- I could smell --- a new kind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intelligence across the table.”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1997: Deep Blue Beats Kasparov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“Deep Blue hasn't proven anything.”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2007, checkers was “solved” --- a computer system that never loses was developed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Science article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3"/>
          <a:stretch/>
        </p:blipFill>
        <p:spPr>
          <a:xfrm>
            <a:off x="6629400" y="3886200"/>
            <a:ext cx="2223720" cy="1468080"/>
          </a:xfrm>
          <a:prstGeom prst="rect">
            <a:avLst/>
          </a:prstGeom>
          <a:ln w="19080">
            <a:noFill/>
          </a:ln>
        </p:spPr>
      </p:pic>
    </p:spTree>
  </p:cSld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5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35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17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31" end="4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98" end="5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82" end="5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Logistics, scheduling, planning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858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During the 1991 Gulf War, US forces deployed an AI logistics planning and scheduling program that involved up to 50,000 vehicles, cargo, and people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NASA’s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Remote Agent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software operated the Deep Space 1 spacecraft during two experiments in May 1999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2004, NASA introduced the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MAPGEN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system to plan the daily operations for the Mars Exploration Rovers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49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38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Information agents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858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Search engines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Recommendation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Spam filtering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Automated helpdesks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Medical diagnosis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Fraud detection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Automated trading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Robotics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858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Mars rovers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Autonomous vehicles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DARPA Grand Challenge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Google self-driving cars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Autonomous helicopters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Robot soccer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RoboCup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Personal robotics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Humanoid robots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Robotic pets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Personal assistants?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5"/>
          <a:stretch/>
        </p:blipFill>
        <p:spPr>
          <a:xfrm>
            <a:off x="5943600" y="3048120"/>
            <a:ext cx="2628720" cy="1752120"/>
          </a:xfrm>
          <a:prstGeom prst="rect">
            <a:avLst/>
          </a:prstGeom>
          <a:ln w="19080">
            <a:noFill/>
          </a:ln>
        </p:spPr>
      </p:pic>
      <p:pic>
        <p:nvPicPr>
          <p:cNvPr id="156" name="Picture 3" descr=""/>
          <p:cNvPicPr/>
          <p:nvPr/>
        </p:nvPicPr>
        <p:blipFill>
          <a:blip r:embed="rId6"/>
          <a:stretch/>
        </p:blipFill>
        <p:spPr>
          <a:xfrm>
            <a:off x="5943600" y="990720"/>
            <a:ext cx="2619000" cy="1752120"/>
          </a:xfrm>
          <a:prstGeom prst="rect">
            <a:avLst/>
          </a:prstGeom>
          <a:ln w="19080">
            <a:noFill/>
          </a:ln>
        </p:spPr>
      </p:pic>
      <p:pic>
        <p:nvPicPr>
          <p:cNvPr id="157" name="Picture 4" descr=""/>
          <p:cNvPicPr/>
          <p:nvPr/>
        </p:nvPicPr>
        <p:blipFill>
          <a:blip r:embed="rId7"/>
          <a:stretch/>
        </p:blipFill>
        <p:spPr>
          <a:xfrm>
            <a:off x="5943600" y="5181480"/>
            <a:ext cx="2628720" cy="1445760"/>
          </a:xfrm>
          <a:prstGeom prst="rect">
            <a:avLst/>
          </a:prstGeom>
          <a:ln w="19080">
            <a:noFill/>
          </a:ln>
        </p:spPr>
      </p:pic>
    </p:spTree>
  </p:cSld>
  <p:timing>
    <p:tnLst>
      <p:par>
        <p:cTn id="313" dur="indefinite" restart="never" nodeType="tmRoot">
          <p:childTnLst>
            <p:seq>
              <p:cTn id="314" dur="indefinite" nodeType="mainSeq">
                <p:childTnLst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Towel-folding robot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33520" y="56386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J. Maitin-Shepard, M. Cusumano-Towner, J. Lei and P. Abbeel,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“Cloth Grasp Point Detection based on Multiple-View Geometric Cues with Application to Robotic Towel Folding,”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ICRA 2010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2"/>
          <a:stretch/>
        </p:blipFill>
        <p:spPr>
          <a:xfrm>
            <a:off x="1828800" y="1047600"/>
            <a:ext cx="5283000" cy="3962160"/>
          </a:xfrm>
          <a:prstGeom prst="rect">
            <a:avLst/>
          </a:prstGeom>
          <a:ln w="19080"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3363120" y="5010120"/>
            <a:ext cx="199008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Who is this course for?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858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 introductory survey of AI techniques for students who have not previously had an exposure to this subject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Juniors, seniors, beginning graduate students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Prerequisites: solid programming skills, algorithms, calculus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Exposure to linear algebra and probability a plus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Credit: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3 units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990720"/>
            <a:ext cx="8457840" cy="5638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Textbook: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S. Russell and P. Norvig,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Artificial Intelligence: A Modern Approach,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Prentice Hall,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3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rd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ed.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http://aima.cs.berkeley.edu/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br/>
            <a:br/>
            <a:br/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Basic Info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2"/>
          <a:stretch/>
        </p:blipFill>
        <p:spPr>
          <a:xfrm>
            <a:off x="4673520" y="3584520"/>
            <a:ext cx="1345680" cy="1744200"/>
          </a:xfrm>
          <a:prstGeom prst="rect">
            <a:avLst/>
          </a:prstGeom>
          <a:ln w="19080">
            <a:noFill/>
          </a:ln>
        </p:spPr>
      </p:pic>
      <p:pic>
        <p:nvPicPr>
          <p:cNvPr id="105" name="Picture 3" descr=""/>
          <p:cNvPicPr/>
          <p:nvPr/>
        </p:nvPicPr>
        <p:blipFill>
          <a:blip r:embed="rId3"/>
          <a:stretch/>
        </p:blipFill>
        <p:spPr>
          <a:xfrm>
            <a:off x="3052800" y="3573360"/>
            <a:ext cx="1425240" cy="1760040"/>
          </a:xfrm>
          <a:prstGeom prst="rect">
            <a:avLst/>
          </a:prstGeom>
          <a:ln w="1908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Course Requirements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58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Participation: 5%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Come to class!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Ask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Answer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Participate in discussions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Assignments: 45%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Written and programming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Individual and group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Programming assignments: you can use whatever language you wish.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Midterm/final: 50%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book, no notes, no calculator, no collaboration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Mainly straightforward questions testing comprehension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19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38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89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Academic integrity policy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858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Feel free to discuss assignments with each other, but coding and reports must be done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individually</a:t>
            </a:r>
            <a:br/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Feel free to incorporate code or tips you find on the Web, provided you understand every bit of it and you explicitly acknowledge your sources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Remember: I can Google as well as you can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What is AI?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85800" y="91440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Some possible definitions from the textbook: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Thinking humanly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Acting humanly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Thinking rationally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Acting rationally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Thinking humanly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33520" y="990720"/>
            <a:ext cx="807696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Cognitive science: the brain as an information processing machine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Requires scientific theories of how the brain works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to understand cognition as a computational process?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Introspection: try to think about how we think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Predict and test behavior of human subjects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Image the brain, examine neurological data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latter two methodologies are the domains of cognitive science and cognitive neuroscience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76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23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68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12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2590920" y="2057400"/>
            <a:ext cx="3947760" cy="1368000"/>
          </a:xfrm>
          <a:prstGeom prst="rect">
            <a:avLst/>
          </a:prstGeom>
          <a:ln w="9360"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304920" y="990720"/>
            <a:ext cx="838152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Turing (1950)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"Computing machinery and intelligence"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Turing Test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capabilities would a computer need to have to pass the Turing Test?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Natural language processing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Knowledge representation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Automated reasoning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Turing predicted that by the year 2000, machines would be able to fool 30% of human judges for five minutes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85800" y="763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Acting humanly</a:t>
            </a:r>
            <a:endParaRPr b="0" lang="en-US" sz="3400" spc="-1" strike="noStrike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3"/>
          <a:stretch/>
        </p:blipFill>
        <p:spPr>
          <a:xfrm>
            <a:off x="7086600" y="1523880"/>
            <a:ext cx="1531440" cy="1904760"/>
          </a:xfrm>
          <a:prstGeom prst="rect">
            <a:avLst/>
          </a:prstGeom>
          <a:ln w="19080"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3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6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81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98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79458</TotalTime>
  <Application>LibreOffice/5.4.7.2$Linux_X86_64 LibreOffice_project/c838ef25c16710f8838b1faec480ebba495259d0</Application>
  <Words>900</Words>
  <Paragraphs>186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2003-06-12T19:48:44Z</dcterms:created>
  <dc:creator>Lana</dc:creator>
  <dc:description/>
  <dc:language>en-US</dc:language>
  <cp:lastModifiedBy>Darsana Josyula</cp:lastModifiedBy>
  <dcterms:modified xsi:type="dcterms:W3CDTF">2015-09-03T17:09:11Z</dcterms:modified>
  <cp:revision>2780</cp:revision>
  <dc:subject/>
  <dc:title>A Sparse Texture Representation Using Affine-Invariant Regions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