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.png" ContentType="image/png"/>
  <Override PartName="/ppt/media/image22.png" ContentType="image/png"/>
  <Override PartName="/ppt/media/image5.jpeg" ContentType="image/jpeg"/>
  <Override PartName="/ppt/media/image6.jpeg" ContentType="image/jpeg"/>
  <Override PartName="/ppt/media/image12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1.png" ContentType="image/png"/>
  <Override PartName="/ppt/media/image13.png" ContentType="image/png"/>
  <Override PartName="/ppt/media/image21.png" ContentType="image/png"/>
  <Override PartName="/ppt/media/image14.jpeg" ContentType="image/jpeg"/>
  <Override PartName="/ppt/media/image20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C45661-320A-47D8-B97A-6C6F54392A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74B694B-8375-4E0F-887A-F3BAC8156FE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0ED8343-E9EB-447B-A77B-2DC14A2FB00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0623722-ADE7-4D3A-BC31-80113533EF4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15D3DF7-1A08-45B2-ACBC-136EC5B9834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B23E8424-04D1-4EB8-9BA8-BA69B35539E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FA9D4D9-98FC-418D-BFE4-B802B6E2768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EC4D42A-1315-4728-A4C7-BAA318DC4B2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928C327-6EEE-4421-949D-064FF51247C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EB501CC-C513-4414-B694-E172E17BE36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55157BD-0978-4884-9600-33BDC10E238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2CFD439-6564-41B8-9745-741551B012A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6E70208-53F3-48B9-B74B-C8CB5B21B5C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4343698-FF53-4DF6-ACD4-8F73661F08A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1070A42-D01C-425D-857D-3369AA5E839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41A3D2B-1641-4A98-BABB-12B53E37146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FB28FEA-BDEB-4C54-B5E4-3D5A0CEE5C5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78CE478-CA50-433D-80DC-2FB5834D0AA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0BB1367-69EE-4F59-8C1A-14ABEE3E949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EA29DD9-BF74-4304-8686-265D047FD61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DD54FC2-5195-4ACD-9AB4-6E23B2C7C81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2D371C8-991B-4209-971D-E308A9E5CDF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85186A7-2CC0-438B-B11E-3893E1AE61C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05D084F-D162-4AAA-86EB-F9CC0B49831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2F5B615-E4AA-4971-BC75-817ED3F4277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9103C95-DA08-4088-8AB9-48EA7FFEC52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5C59C90-8E09-40E2-A590-5E35465F9B1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14DD636-5991-4412-B1BE-9A5EFBD1942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82B188E-4330-4827-87D9-922166615B4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EFA8D4D-EB08-4415-A7D0-00410B524F4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CB331C9-4C0F-442E-9A13-B34E9E7F171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94D3E7A-30BC-4154-A742-A3BD29F37C9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0263167-17E1-4DD4-BE32-5A696B08C3A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EB2A60A-93AB-4DE9-A77A-E82460D61F5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r>
              <a:rPr b="0" lang="en-US" sz="2000" spc="-1" strike="noStrike">
                <a:latin typeface="Arial"/>
              </a:rPr>
              <a:t>Scruffy versus neats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ADBC532-8F27-44B6-8A12-5D0681F3F13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r>
              <a:rPr b="0" lang="en-US" sz="2000" spc="-1" strike="noStrike">
                <a:latin typeface="Arial"/>
              </a:rPr>
              <a:t>ExpectedUtility(action) = sum_outcomes Utility(outcome) * P(outcome)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588CDEF-E55D-4D4A-A93C-C1B73582A64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BF6207AE-8B97-4EB8-8B4B-BD620B37A79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2221906-0C00-4F56-AED6-DE15F767F6C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B13E1D77-2B81-49CB-B3F3-15EDE3E0495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24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45800"/>
            <a:ext cx="822924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1430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1430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7458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7458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7458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745800"/>
            <a:ext cx="822924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24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745800"/>
            <a:ext cx="822924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1430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1430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7458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7458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745800"/>
            <a:ext cx="26496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49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458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143000"/>
            <a:ext cx="401580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45800"/>
            <a:ext cx="8229240" cy="237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3C27E81-A80A-49B9-90B2-9B64EB9903A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381452A-D486-43EA-8436-6A441ED0384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www.aaai.org/Papers/AAAI/1986/AAAI86-027.pdf" TargetMode="Externa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7632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Rational Agents and Search (Chapters 2 &amp; 3)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743040" y="1447920"/>
            <a:ext cx="7714800" cy="5028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Environment types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Fully observable (vs. partially observable):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agent's sensors give it access to the complete (vs. partial) state of the environment at each point in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Deterministic (vs. stochastic):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next state of the environment is completely (vs. probabilistically) determined by the current state and the agent’s 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Strategic: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environment is deterministic except for the actions of other agents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Episodic (vs. sequential):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agent's experience is divided into atomic “episodes,” and the choice of action in each episode does not affect future decisions (vs. could affect future decisions)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57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16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99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Environment types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Static (vs. dynamic):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environment is unchanged while an agent is deliberating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Semidynamic: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environment does not change with the passage of time, but the agent's performance score does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Discrete (vs. continuous):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environment provides a fixed number of distinct percepts, actions, and environment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Time can also evolve in a discrete or continuous fashion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Single agent (vs. multi-agent):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agent operating by itself in an 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Known (vs. unknown):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agent knows the rules (laws of physics) of the 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2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92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13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70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49" end="5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Examples of different environments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0" y="3322800"/>
            <a:ext cx="906732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Observable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Deterministic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Episodic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Discrete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Single agent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751560" y="3246480"/>
            <a:ext cx="718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Fully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581800" y="3246480"/>
            <a:ext cx="108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Partially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7486920" y="3246480"/>
            <a:ext cx="108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Partially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3752280" y="3780000"/>
            <a:ext cx="1185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Strategic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581440" y="3780000"/>
            <a:ext cx="1356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Stochastic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7490520" y="3799080"/>
            <a:ext cx="1356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Stochastic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3754440" y="4313160"/>
            <a:ext cx="1383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Sequential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569920" y="4332240"/>
            <a:ext cx="1383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Sequential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7488360" y="4313160"/>
            <a:ext cx="1383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Sequential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3754800" y="4884480"/>
            <a:ext cx="170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Semidynamic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7498080" y="4865400"/>
            <a:ext cx="1173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Dynamic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5580360" y="4903560"/>
            <a:ext cx="81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751560" y="5437080"/>
            <a:ext cx="1116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Discrete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5580360" y="5418000"/>
            <a:ext cx="1116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Discrete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7514640" y="5418000"/>
            <a:ext cx="147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Continuous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3751560" y="6027480"/>
            <a:ext cx="717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Multi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616000" y="6027480"/>
            <a:ext cx="717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Multi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7520760" y="6046560"/>
            <a:ext cx="717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Multi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1833120" y="3246480"/>
            <a:ext cx="718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Fully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835640" y="3780000"/>
            <a:ext cx="1653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Deterministic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1834560" y="4313160"/>
            <a:ext cx="1144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Episodic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1833120" y="4884480"/>
            <a:ext cx="81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1833120" y="5437080"/>
            <a:ext cx="1116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Discrete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1834200" y="6027480"/>
            <a:ext cx="888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Single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27"/>
          <p:cNvSpPr/>
          <p:nvPr/>
        </p:nvSpPr>
        <p:spPr>
          <a:xfrm>
            <a:off x="1752480" y="3094200"/>
            <a:ext cx="7314840" cy="3504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3733920" y="1143000"/>
            <a:ext cx="1498320" cy="1142640"/>
          </a:xfrm>
          <a:prstGeom prst="rect">
            <a:avLst/>
          </a:prstGeom>
          <a:ln w="9360">
            <a:noFill/>
          </a:ln>
        </p:spPr>
      </p:pic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5624640" y="1143000"/>
            <a:ext cx="1385640" cy="1142640"/>
          </a:xfrm>
          <a:prstGeom prst="rect">
            <a:avLst/>
          </a:prstGeom>
          <a:ln w="9360">
            <a:noFill/>
          </a:ln>
        </p:spPr>
      </p:pic>
      <p:pic>
        <p:nvPicPr>
          <p:cNvPr id="141" name="Picture 6" descr=""/>
          <p:cNvPicPr/>
          <p:nvPr/>
        </p:nvPicPr>
        <p:blipFill>
          <a:blip r:embed="rId3"/>
          <a:stretch/>
        </p:blipFill>
        <p:spPr>
          <a:xfrm>
            <a:off x="7325640" y="1219320"/>
            <a:ext cx="1742040" cy="799920"/>
          </a:xfrm>
          <a:prstGeom prst="rect">
            <a:avLst/>
          </a:prstGeom>
          <a:ln w="9360">
            <a:noFill/>
          </a:ln>
        </p:spPr>
      </p:pic>
      <p:sp>
        <p:nvSpPr>
          <p:cNvPr id="142" name="CustomShape 28"/>
          <p:cNvSpPr/>
          <p:nvPr/>
        </p:nvSpPr>
        <p:spPr>
          <a:xfrm>
            <a:off x="3753000" y="2286000"/>
            <a:ext cx="14277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Chess with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clock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29"/>
          <p:cNvSpPr/>
          <p:nvPr/>
        </p:nvSpPr>
        <p:spPr>
          <a:xfrm>
            <a:off x="5581080" y="2286000"/>
            <a:ext cx="1186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Scrabble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0"/>
          <p:cNvSpPr/>
          <p:nvPr/>
        </p:nvSpPr>
        <p:spPr>
          <a:xfrm>
            <a:off x="7487280" y="228600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Taxi driving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1"/>
          <p:cNvSpPr/>
          <p:nvPr/>
        </p:nvSpPr>
        <p:spPr>
          <a:xfrm>
            <a:off x="1758960" y="2286000"/>
            <a:ext cx="16059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Word jumble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solver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6" name="Picture 8" descr=""/>
          <p:cNvPicPr/>
          <p:nvPr/>
        </p:nvPicPr>
        <p:blipFill>
          <a:blip r:embed="rId4"/>
          <a:stretch/>
        </p:blipFill>
        <p:spPr>
          <a:xfrm>
            <a:off x="1848600" y="1219320"/>
            <a:ext cx="1351440" cy="990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Hierarchy of agent types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Simple reflex agents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Model-based reflex agents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Goal-based agents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Utility-based agents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Simple reflex agent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Select action on the basis of current percept, ignoring all past percepts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527120" y="2797920"/>
            <a:ext cx="6018120" cy="3831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Model-based reflex agent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Maintains internal state that keeps track of aspects of the environment that cannot be currently observed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527120" y="2797920"/>
            <a:ext cx="6018840" cy="3831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Goal-based agent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agent uses goal information to select between possible actions in the current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1"/>
          <a:stretch/>
        </p:blipFill>
        <p:spPr>
          <a:xfrm>
            <a:off x="1523880" y="2797200"/>
            <a:ext cx="6019560" cy="3831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Utility-based agent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143000"/>
            <a:ext cx="853416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agent uses a utility function to evaluate the desirability of states that could result from each possible 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1527120" y="2797920"/>
            <a:ext cx="6018480" cy="3831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Where does learning come in?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1"/>
          <a:stretch/>
        </p:blipFill>
        <p:spPr>
          <a:xfrm>
            <a:off x="1527120" y="2797920"/>
            <a:ext cx="6018480" cy="3831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Where does learning come in?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990720" y="1143000"/>
            <a:ext cx="6705360" cy="46861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Agent function and agent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Rationality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PEAS (Performance measure, Environment, Actuators, Sensors)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Environment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Agent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Solving problems by searching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371600" y="11430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Chapter 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2057400" y="1752480"/>
            <a:ext cx="5028840" cy="5028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193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will consider the problem of designing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goal-based agents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fully observable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deterministic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discrete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environments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3072240" y="3624840"/>
            <a:ext cx="2960280" cy="3004200"/>
          </a:xfrm>
          <a:prstGeom prst="rect">
            <a:avLst/>
          </a:prstGeom>
          <a:ln w="9360"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3236760" y="3393720"/>
            <a:ext cx="164160" cy="2221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2525760" y="3007080"/>
            <a:ext cx="122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Start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 rot="5400000">
            <a:off x="6141600" y="6298200"/>
            <a:ext cx="166680" cy="2188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6184080" y="620748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Goal state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2193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will consider the problem of designing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goal-based agents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fully observable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deterministic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discrete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environments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solution is a fixed sequence of 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Search is the process of looking for the sequence of actions that reaches the goal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Once the agent begins executing the search solution, it can ignore its percepts (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open-loop system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0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6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46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 problem components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33520" y="1371600"/>
            <a:ext cx="8229240" cy="51051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Initial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Transition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What is the result of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performing a given action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a given state?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Goal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Path cost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Assume that it is a sum of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nonnegative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step costs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optimal solution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the sequence of actions that gives the lowest path cost for reaching the goal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040360" y="2057400"/>
            <a:ext cx="228240" cy="304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4839120" y="1371600"/>
            <a:ext cx="712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Initial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5400000">
            <a:off x="7728840" y="4762440"/>
            <a:ext cx="228240" cy="304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8008560" y="4572000"/>
            <a:ext cx="72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Goal </a:t>
            </a:r>
            <a:br/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4947120" y="2438280"/>
            <a:ext cx="2666520" cy="2706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3" dur="indefinite" restart="never" nodeType="tmRoot">
          <p:childTnLst>
            <p:seq>
              <p:cTn id="354" dur="indefinite" nodeType="mainSeq">
                <p:childTnLst>
                  <p:par>
                    <p:cTn id="355" fill="hold">
                      <p:stCondLst>
                        <p:cond delay="0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81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Example: Romania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09480" y="2332080"/>
            <a:ext cx="449532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Initial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Go from one city to another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Transition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you go from city A to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city B, you end up in city 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Goal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Bucharest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Path cost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Sum of edge costs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4596840" y="3809880"/>
            <a:ext cx="4437720" cy="266652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609480" y="1341360"/>
            <a:ext cx="86101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 vacation in Romania; currently in Arad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Flight leaves tomorrow from Bucharest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0" name="Picture 4" descr=""/>
          <p:cNvPicPr/>
          <p:nvPr/>
        </p:nvPicPr>
        <p:blipFill>
          <a:blip r:embed="rId2"/>
          <a:stretch/>
        </p:blipFill>
        <p:spPr>
          <a:xfrm>
            <a:off x="6781680" y="1721880"/>
            <a:ext cx="1980720" cy="1554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2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3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5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State space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28600" y="1600200"/>
            <a:ext cx="891504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initial state, actions, and transition model define the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state space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the problem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set of all states reachable from initial state by any sequence of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represented as a </a:t>
            </a:r>
            <a:r>
              <a:rPr b="1" lang="en-US" sz="2000" spc="-1" strike="noStrike">
                <a:solidFill>
                  <a:srgbClr val="cc0099"/>
                </a:solidFill>
                <a:latin typeface="Arial"/>
              </a:rPr>
              <a:t>directed graph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where the nodes are states and links between nodes are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state space for the Romania problem?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7" dur="indefinite" restart="never" nodeType="tmRoot">
          <p:childTnLst>
            <p:seq>
              <p:cTn id="418" dur="indefinite" nodeType="mainSeq">
                <p:childTnLst>
                  <p:par>
                    <p:cTn id="419" fill="hold">
                      <p:stCondLst>
                        <p:cond delay="0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6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67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Example: Vacuum world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09480" y="2895480"/>
            <a:ext cx="7924320" cy="36111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Agent location and dirt location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many possible states?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if there are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possible locations?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Left, right, suck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Transition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tretch/>
        </p:blipFill>
        <p:spPr>
          <a:xfrm>
            <a:off x="2895480" y="990720"/>
            <a:ext cx="3276360" cy="16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Vacuum world state space graph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6" descr=""/>
          <p:cNvPicPr/>
          <p:nvPr/>
        </p:nvPicPr>
        <p:blipFill>
          <a:blip r:embed="rId1"/>
          <a:stretch/>
        </p:blipFill>
        <p:spPr>
          <a:xfrm>
            <a:off x="228600" y="1752480"/>
            <a:ext cx="8636760" cy="4114440"/>
          </a:xfrm>
          <a:prstGeom prst="rect">
            <a:avLst/>
          </a:prstGeom>
          <a:ln w="9360">
            <a:noFill/>
          </a:ln>
        </p:spPr>
      </p:pic>
      <p:sp>
        <p:nvSpPr>
          <p:cNvPr id="198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Example: The 8-puzzle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80880" y="1143000"/>
            <a:ext cx="8457840" cy="56383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2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3100" spc="-1" strike="noStrike">
                <a:solidFill>
                  <a:srgbClr val="cc0099"/>
                </a:solidFill>
                <a:latin typeface="Arial"/>
              </a:rPr>
              <a:t>States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Locations of tiles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8-puzzle: 181,440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15-puzzle: 1.3 trillion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24-puzzle: 10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</a:rPr>
              <a:t>25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62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3100" spc="-1" strike="noStrike">
                <a:solidFill>
                  <a:srgbClr val="cc0099"/>
                </a:solidFill>
                <a:latin typeface="Arial"/>
              </a:rPr>
              <a:t>Actions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62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Move blank left, right, up, down 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62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3100" spc="-1" strike="noStrike">
                <a:solidFill>
                  <a:srgbClr val="cc0099"/>
                </a:solidFill>
                <a:latin typeface="Arial"/>
              </a:rPr>
              <a:t>Path cost 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62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1 per move</a:t>
            </a:r>
            <a:br/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9999"/>
                </a:solidFill>
                <a:uFillTx/>
                <a:latin typeface="Arial"/>
                <a:hlinkClick r:id="rId1"/>
              </a:rPr>
              <a:t>Finding the optimal solution of n-Puzzle is NP-hard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Picture 6" descr=""/>
          <p:cNvPicPr/>
          <p:nvPr/>
        </p:nvPicPr>
        <p:blipFill>
          <a:blip r:embed="rId2"/>
          <a:srcRect l="0" t="0" r="49387" b="0"/>
          <a:stretch/>
        </p:blipFill>
        <p:spPr>
          <a:xfrm>
            <a:off x="6608520" y="1447920"/>
            <a:ext cx="2154240" cy="2161800"/>
          </a:xfrm>
          <a:prstGeom prst="rect">
            <a:avLst/>
          </a:prstGeom>
          <a:ln>
            <a:noFill/>
          </a:ln>
        </p:spPr>
      </p:pic>
      <p:pic>
        <p:nvPicPr>
          <p:cNvPr id="202" name="Picture 6" descr=""/>
          <p:cNvPicPr/>
          <p:nvPr/>
        </p:nvPicPr>
        <p:blipFill>
          <a:blip r:embed="rId3"/>
          <a:srcRect l="49387" t="0" r="0" b="0"/>
          <a:stretch/>
        </p:blipFill>
        <p:spPr>
          <a:xfrm>
            <a:off x="6324480" y="3809880"/>
            <a:ext cx="2154240" cy="21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1" dur="indefinite" restart="never" nodeType="tmRoot">
          <p:childTnLst>
            <p:seq>
              <p:cTn id="462" dur="indefinite" nodeType="mainSeq">
                <p:childTnLst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1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4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5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7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Example: Robot motion planning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202716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cc0099"/>
                </a:solidFill>
                <a:latin typeface="Arial"/>
              </a:rPr>
              <a:t>States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Real-valued coordinates of robot joint angles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cc0099"/>
                </a:solidFill>
                <a:latin typeface="Arial"/>
              </a:rPr>
              <a:t>Actions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Continuous motions of robot joints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cc0099"/>
                </a:solidFill>
                <a:latin typeface="Arial"/>
              </a:rPr>
              <a:t>Goal state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Desired final configuration (e.g., object is grasped)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cc0099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cc0099"/>
                </a:solidFill>
                <a:latin typeface="Arial"/>
              </a:rPr>
              <a:t>Path cost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 to execute, smoothness of path,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1676520" y="1295280"/>
            <a:ext cx="5800320" cy="23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6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7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Agents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066680"/>
            <a:ext cx="8229240" cy="152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agent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anything that can be viewed as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perceiving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its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environment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through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sensors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acting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upon that environment through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actuators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574920" y="2743200"/>
            <a:ext cx="7959240" cy="3428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152388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Initial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Transition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Goal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cc0099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Path cost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 we find the optimal solution?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about building the state space and then using Dijkstra’s shortest path algorithm?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state space may be huge!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Complexity of Dijkstra’s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+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log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where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the size of the state space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3" dur="indefinite" restart="never" nodeType="tmRoot">
          <p:childTnLst>
            <p:seq>
              <p:cTn id="534" dur="indefinite" nodeType="mainSeq"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91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20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Tree Search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Let’s begin at the start node and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expand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it by making a list of all possible successor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Maintain 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fringe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a list of unexpanded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 each step, pick a state from the fringe to expand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going until you reach the goal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to expand as few states as possible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 tree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28600" y="1600200"/>
            <a:ext cx="5790960" cy="50288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if” tree of possible actions and outcomes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root node corresponds to the starting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children of a node correspond to the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successor states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that node’s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path through the tree corresponds to a sequence of 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solution is a path ending in the goal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Nodes vs.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state is a representation of a physical configuration, while a node is a data structure that is part of the search tree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849280" y="4191120"/>
            <a:ext cx="86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70c0"/>
                </a:solidFill>
                <a:latin typeface="Arial"/>
              </a:rPr>
              <a:t>…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611400" y="4191120"/>
            <a:ext cx="86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70c0"/>
                </a:solidFill>
                <a:latin typeface="Arial"/>
              </a:rPr>
              <a:t>…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7382160" y="4191120"/>
            <a:ext cx="86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70c0"/>
                </a:solidFill>
                <a:latin typeface="Arial"/>
              </a:rPr>
              <a:t>…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8067960" y="3200400"/>
            <a:ext cx="86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70c0"/>
                </a:solidFill>
                <a:latin typeface="Arial"/>
              </a:rPr>
              <a:t>…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7696080" y="2057400"/>
            <a:ext cx="304560" cy="30456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 rot="5400000">
            <a:off x="7232760" y="2431800"/>
            <a:ext cx="653760" cy="4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9"/>
          <p:cNvSpPr/>
          <p:nvPr/>
        </p:nvSpPr>
        <p:spPr>
          <a:xfrm rot="5400000">
            <a:off x="6623280" y="3390840"/>
            <a:ext cx="653760" cy="4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0"/>
          <p:cNvSpPr/>
          <p:nvPr/>
        </p:nvSpPr>
        <p:spPr>
          <a:xfrm rot="5400000">
            <a:off x="6226200" y="428940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1"/>
          <p:cNvSpPr/>
          <p:nvPr/>
        </p:nvSpPr>
        <p:spPr>
          <a:xfrm>
            <a:off x="5638680" y="5486400"/>
            <a:ext cx="304560" cy="304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2"/>
          <p:cNvSpPr/>
          <p:nvPr/>
        </p:nvSpPr>
        <p:spPr>
          <a:xfrm rot="5400000">
            <a:off x="5769000" y="505116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3"/>
          <p:cNvSpPr/>
          <p:nvPr/>
        </p:nvSpPr>
        <p:spPr>
          <a:xfrm flipH="1" rot="16200000">
            <a:off x="7809480" y="2432160"/>
            <a:ext cx="653760" cy="4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4"/>
          <p:cNvSpPr/>
          <p:nvPr/>
        </p:nvSpPr>
        <p:spPr>
          <a:xfrm flipH="1" rot="16200000">
            <a:off x="7200000" y="3391200"/>
            <a:ext cx="653760" cy="4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5"/>
          <p:cNvSpPr/>
          <p:nvPr/>
        </p:nvSpPr>
        <p:spPr>
          <a:xfrm flipH="1" rot="16200000">
            <a:off x="6683040" y="432108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 rot="5400000">
            <a:off x="7369200" y="432072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7"/>
          <p:cNvSpPr/>
          <p:nvPr/>
        </p:nvSpPr>
        <p:spPr>
          <a:xfrm flipH="1" rot="16200000">
            <a:off x="7826040" y="432108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8"/>
          <p:cNvSpPr/>
          <p:nvPr/>
        </p:nvSpPr>
        <p:spPr>
          <a:xfrm rot="5400000">
            <a:off x="7978680" y="337500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9"/>
          <p:cNvSpPr/>
          <p:nvPr/>
        </p:nvSpPr>
        <p:spPr>
          <a:xfrm flipH="1" rot="16200000">
            <a:off x="8435880" y="3375360"/>
            <a:ext cx="50148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0"/>
          <p:cNvSpPr/>
          <p:nvPr/>
        </p:nvSpPr>
        <p:spPr>
          <a:xfrm>
            <a:off x="7285680" y="1411200"/>
            <a:ext cx="1096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Starting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6012720" y="2666880"/>
            <a:ext cx="122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Successor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6780600" y="22096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3"/>
          <p:cNvSpPr/>
          <p:nvPr/>
        </p:nvSpPr>
        <p:spPr>
          <a:xfrm>
            <a:off x="5938560" y="5421960"/>
            <a:ext cx="122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Goal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7086600" y="2971800"/>
            <a:ext cx="304560" cy="30456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5"/>
          <p:cNvSpPr/>
          <p:nvPr/>
        </p:nvSpPr>
        <p:spPr>
          <a:xfrm>
            <a:off x="6553080" y="3930840"/>
            <a:ext cx="304560" cy="30456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6"/>
          <p:cNvSpPr/>
          <p:nvPr/>
        </p:nvSpPr>
        <p:spPr>
          <a:xfrm>
            <a:off x="8305920" y="2971800"/>
            <a:ext cx="304560" cy="30456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7"/>
          <p:cNvSpPr/>
          <p:nvPr/>
        </p:nvSpPr>
        <p:spPr>
          <a:xfrm>
            <a:off x="7696080" y="3930840"/>
            <a:ext cx="304560" cy="30456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63" dur="indefinite" restart="never" nodeType="tmRoot">
          <p:childTnLst>
            <p:seq>
              <p:cTn id="564" dur="indefinite" nodeType="mainSeq">
                <p:childTnLst>
                  <p:par>
                    <p:cTn id="565" fill="hold">
                      <p:stCondLst>
                        <p:cond delay="0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7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3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8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99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Tree Search Algorithm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04920" y="172260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Initialize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using the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starting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While the fringe is not empty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Choose a fringe node to expand according to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search strategy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the node contains the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goal state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return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Else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</a:rPr>
              <a:t>expand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node and add its children to the fringe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91" dur="indefinite" restart="never" nodeType="tmRoot">
          <p:childTnLst>
            <p:seq>
              <p:cTn id="592" dur="indefinite" nodeType="mainSeq">
                <p:childTnLst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3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Tree search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1014840" y="1673280"/>
            <a:ext cx="6985800" cy="1728000"/>
          </a:xfrm>
          <a:prstGeom prst="rect">
            <a:avLst/>
          </a:prstGeom>
          <a:ln>
            <a:noFill/>
          </a:ln>
        </p:spPr>
      </p:pic>
      <p:pic>
        <p:nvPicPr>
          <p:cNvPr id="241" name="Picture 4" descr=""/>
          <p:cNvPicPr/>
          <p:nvPr/>
        </p:nvPicPr>
        <p:blipFill>
          <a:blip r:embed="rId2"/>
          <a:stretch/>
        </p:blipFill>
        <p:spPr>
          <a:xfrm>
            <a:off x="2362320" y="3809880"/>
            <a:ext cx="4691160" cy="281916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Tree search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1014480" y="1671480"/>
            <a:ext cx="6986160" cy="1723680"/>
          </a:xfrm>
          <a:prstGeom prst="rect">
            <a:avLst/>
          </a:prstGeom>
          <a:ln w="9360">
            <a:noFill/>
          </a:ln>
        </p:spPr>
      </p:pic>
      <p:pic>
        <p:nvPicPr>
          <p:cNvPr id="244" name="Picture 4" descr=""/>
          <p:cNvPicPr/>
          <p:nvPr/>
        </p:nvPicPr>
        <p:blipFill>
          <a:blip r:embed="rId2"/>
          <a:stretch/>
        </p:blipFill>
        <p:spPr>
          <a:xfrm>
            <a:off x="2362320" y="3809880"/>
            <a:ext cx="4691160" cy="281916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Tree search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1"/>
          <a:stretch/>
        </p:blipFill>
        <p:spPr>
          <a:xfrm>
            <a:off x="1014480" y="1671480"/>
            <a:ext cx="6986160" cy="1723680"/>
          </a:xfrm>
          <a:prstGeom prst="rect">
            <a:avLst/>
          </a:prstGeom>
          <a:ln w="9360">
            <a:noFill/>
          </a:ln>
        </p:spPr>
      </p:pic>
      <p:pic>
        <p:nvPicPr>
          <p:cNvPr id="247" name="Picture 4" descr=""/>
          <p:cNvPicPr/>
          <p:nvPr/>
        </p:nvPicPr>
        <p:blipFill>
          <a:blip r:embed="rId2"/>
          <a:stretch/>
        </p:blipFill>
        <p:spPr>
          <a:xfrm>
            <a:off x="2362320" y="3809880"/>
            <a:ext cx="4691160" cy="281916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720360" y="1976760"/>
            <a:ext cx="7248240" cy="1426680"/>
          </a:xfrm>
          <a:custGeom>
            <a:avLst/>
            <a:gdLst/>
            <a:ahLst/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7508880" y="1688040"/>
            <a:ext cx="82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Fringe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3" dur="indefinite" restart="never" nodeType="tmRoot">
          <p:childTnLst>
            <p:seq>
              <p:cTn id="614" dur="indefinite" nodeType="mainSeq">
                <p:childTnLst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 strategies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search strategy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defined by picking the order of node expansion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Strategies are evaluated along the following dimensions: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Completeness: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does it always find a solution if one exists?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Optimality: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does it always find a least-cost solution?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Time complexity: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number of nodes generated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Space complexity: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maximum number of nodes in memory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 and space complexity are measured in terms of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b: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maximum branching factor of the search tree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d: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depth of the least-cost solution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maximum length of any path in the state space (may be infinite)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21" dur="indefinite" restart="never" nodeType="tmRoot">
          <p:childTnLst>
            <p:seq>
              <p:cTn id="622" dur="indefinite" nodeType="mainSeq">
                <p:childTnLst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2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8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40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83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35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87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34" end="4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70" end="5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Uninformed search strategies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600200"/>
            <a:ext cx="838152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Uninformed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search strategies use only the information available in the problem 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Breadth-first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Uniform-cost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Depth-first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Iterative deepening 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49" dur="indefinite" restart="never" nodeType="tmRoot">
          <p:childTnLst>
            <p:seq>
              <p:cTn id="650" dur="indefinite" nodeType="mainSeq"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3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5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Agent function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agent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function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maps from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percept histories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actions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agent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program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runs on the physical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architecture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produce the agent 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agent = architecture +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Vacuum-cleaner world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28600" y="1066680"/>
            <a:ext cx="8915040" cy="3077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Percepts: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Location and status,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e.g.,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[A,Dirty]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Actions: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Left, Right, Suck, NoOp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 vacuum agent program: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function Vacuum-Agent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[location,status]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returns an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status = Dirty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else 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location =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else 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location = B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Left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5042880" y="1143000"/>
            <a:ext cx="387216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77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12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51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Rational agents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each possible percept sequence, a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rational agent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should select an action that is expected to maximize its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performance measure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given the evidence provided by the percept sequence and the agent’s built-in knowledge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Performance measure (utility function):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objective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criterion for success of an agent's behavior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a rational agent make mistakes?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19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19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Back to vacuum-cleaner world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28600" y="1066680"/>
            <a:ext cx="8915040" cy="3077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Percepts: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Location and status,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e.g.,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[A,Dirty]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Actions: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Left, Right, Suck, NoOp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function Vacuum-Agent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[location,status]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returns an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status = Dirty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else 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location =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else 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location = B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Left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this agent rational?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Depends on performance measure, environment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5042880" y="1143000"/>
            <a:ext cx="387216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81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2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59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83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Specifying the task environment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Problem specification: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Performance measure, Environment, Actuators, Sensors (PEAS)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Example: automated taxi driver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Performance measure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Safe, fast, legal, comfortable trip, maximize profits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Roads, other traffic, pedestrians, customers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Actuators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Steering wheel, accelerator, brake, signal, horn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Sensors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Cameras, sonar, speedometer, GPS, odometer, engine sensors, keyboard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8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0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4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56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05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13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Agent: Spam filter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Performance measure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Minimizing false positives, false negatives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user’s email account, email server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Actuators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Mark as spam, delete,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Sensors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Incoming messages, other information about user’s account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Application>LibreOffice/5.4.7.2$Linux_X86_64 LibreOffice_project/c838ef25c16710f8838b1faec480ebba495259d0</Application>
  <Words>1349</Words>
  <Paragraphs>302</Paragraphs>
  <Company>NUS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2003-12-17T02:32:09Z</dcterms:created>
  <dc:creator>Min-Yen Kan</dc:creator>
  <dc:description/>
  <dc:language>en-US</dc:language>
  <cp:lastModifiedBy>Darsana Josyula</cp:lastModifiedBy>
  <dcterms:modified xsi:type="dcterms:W3CDTF">2018-09-05T02:26:15Z</dcterms:modified>
  <cp:revision>108</cp:revision>
  <dc:subject/>
  <dc:title>Intelligent Agents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NUS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38</vt:i4>
  </property>
</Properties>
</file>