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</p:sldIdLst>
  <p:sldSz cy="5143500" cx="9144000"/>
  <p:notesSz cx="6858000" cy="9144000"/>
  <p:embeddedFontLst>
    <p:embeddedFont>
      <p:font typeface="Ubuntu"/>
      <p:regular r:id="rId42"/>
      <p:bold r:id="rId43"/>
      <p:italic r:id="rId44"/>
      <p:boldItalic r:id="rId45"/>
    </p:embeddedFont>
    <p:embeddedFont>
      <p:font typeface="Itim"/>
      <p:regular r:id="rId4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20" Type="http://schemas.openxmlformats.org/officeDocument/2006/relationships/slide" Target="slides/slide15.xml"/><Relationship Id="rId42" Type="http://schemas.openxmlformats.org/officeDocument/2006/relationships/font" Target="fonts/Ubuntu-regular.fntdata"/><Relationship Id="rId41" Type="http://schemas.openxmlformats.org/officeDocument/2006/relationships/slide" Target="slides/slide36.xml"/><Relationship Id="rId22" Type="http://schemas.openxmlformats.org/officeDocument/2006/relationships/slide" Target="slides/slide17.xml"/><Relationship Id="rId44" Type="http://schemas.openxmlformats.org/officeDocument/2006/relationships/font" Target="fonts/Ubuntu-italic.fntdata"/><Relationship Id="rId21" Type="http://schemas.openxmlformats.org/officeDocument/2006/relationships/slide" Target="slides/slide16.xml"/><Relationship Id="rId43" Type="http://schemas.openxmlformats.org/officeDocument/2006/relationships/font" Target="fonts/Ubuntu-bold.fntdata"/><Relationship Id="rId24" Type="http://schemas.openxmlformats.org/officeDocument/2006/relationships/slide" Target="slides/slide19.xml"/><Relationship Id="rId46" Type="http://schemas.openxmlformats.org/officeDocument/2006/relationships/font" Target="fonts/Itim-regular.fntdata"/><Relationship Id="rId23" Type="http://schemas.openxmlformats.org/officeDocument/2006/relationships/slide" Target="slides/slide18.xml"/><Relationship Id="rId45" Type="http://schemas.openxmlformats.org/officeDocument/2006/relationships/font" Target="fonts/Ubuntu-bold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slide" Target="slides/slide28.xml"/><Relationship Id="rId10" Type="http://schemas.openxmlformats.org/officeDocument/2006/relationships/slide" Target="slides/slide5.xml"/><Relationship Id="rId32" Type="http://schemas.openxmlformats.org/officeDocument/2006/relationships/slide" Target="slides/slide27.xml"/><Relationship Id="rId13" Type="http://schemas.openxmlformats.org/officeDocument/2006/relationships/slide" Target="slides/slide8.xml"/><Relationship Id="rId35" Type="http://schemas.openxmlformats.org/officeDocument/2006/relationships/slide" Target="slides/slide30.xml"/><Relationship Id="rId12" Type="http://schemas.openxmlformats.org/officeDocument/2006/relationships/slide" Target="slides/slide7.xml"/><Relationship Id="rId34" Type="http://schemas.openxmlformats.org/officeDocument/2006/relationships/slide" Target="slides/slide29.xml"/><Relationship Id="rId15" Type="http://schemas.openxmlformats.org/officeDocument/2006/relationships/slide" Target="slides/slide10.xml"/><Relationship Id="rId37" Type="http://schemas.openxmlformats.org/officeDocument/2006/relationships/slide" Target="slides/slide32.xml"/><Relationship Id="rId14" Type="http://schemas.openxmlformats.org/officeDocument/2006/relationships/slide" Target="slides/slide9.xml"/><Relationship Id="rId36" Type="http://schemas.openxmlformats.org/officeDocument/2006/relationships/slide" Target="slides/slide31.xml"/><Relationship Id="rId17" Type="http://schemas.openxmlformats.org/officeDocument/2006/relationships/slide" Target="slides/slide12.xml"/><Relationship Id="rId39" Type="http://schemas.openxmlformats.org/officeDocument/2006/relationships/slide" Target="slides/slide34.xml"/><Relationship Id="rId16" Type="http://schemas.openxmlformats.org/officeDocument/2006/relationships/slide" Target="slides/slide11.xml"/><Relationship Id="rId38" Type="http://schemas.openxmlformats.org/officeDocument/2006/relationships/slide" Target="slides/slide33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377bb8acb29_5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" name="Google Shape;28;g377bb8acb29_5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77bb8acb29_5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77bb8acb29_5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77bb8acb29_5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77bb8acb29_5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77bb8acb29_5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77bb8acb29_5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g377bb8acb29_5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2" name="Google Shape;132;g377bb8acb29_5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77bb8acb29_5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377bb8acb29_5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377bb8acb29_5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377bb8acb29_5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77bb8acb29_5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77bb8acb29_5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377bb8acb29_5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" name="Google Shape;162;g377bb8acb29_5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g377bb8acb29_6_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" name="Google Shape;171;g377bb8acb29_6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77bb8acb29_6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77bb8acb29_6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g377bb8acb29_5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" name="Google Shape;35;g377bb8acb29_5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77bb8acb29_6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77bb8acb29_6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7bb8acb29_6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6" name="Google Shape;196;g377bb8acb29_6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377bb8acb29_6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377bb8acb29_6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377bb8acb29_6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6" name="Google Shape;216;g377bb8acb29_6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77bb8acb29_7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77bb8acb29_7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377bb8acb29_7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3" name="Google Shape;233;g377bb8acb29_7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0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377bb8acb29_7_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2" name="Google Shape;242;g377bb8acb29_7_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377bb8acb29_7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9" name="Google Shape;249;g377bb8acb29_7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77bb8acb29_7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6" name="Google Shape;256;g377bb8acb29_7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g377bb8acb29_7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3" name="Google Shape;263;g377bb8acb29_7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g377bb8acb29_5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" name="Google Shape;43;g377bb8acb29_5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77bb8acb29_7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77bb8acb29_7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77bb8acb29_7_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77bb8acb29_7_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77bb8acb29_7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77bb8acb29_7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g377bb8acb29_7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8" name="Google Shape;308;g377bb8acb29_7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g377bb8acb29_7_1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5" name="Google Shape;315;g377bb8acb29_7_1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77bb8acb29_7_1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77bb8acb29_7_1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g377bb8acb29_6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3" name="Google Shape;333;g377bb8acb29_6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g2f449501800_1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" name="Google Shape;51;g2f449501800_1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77bb8acb29_5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77bb8acb29_5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2f449501800_1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2f449501800_1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77bb8acb29_5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77bb8acb29_5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2f449501800_1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2f449501800_1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377bb8acb29_5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377bb8acb29_5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4400"/>
              <a:buNone/>
              <a:defRPr sz="4400">
                <a:solidFill>
                  <a:srgbClr val="E6002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2800"/>
              <a:buFont typeface="Itim"/>
              <a:buNone/>
              <a:defRPr sz="2800">
                <a:solidFill>
                  <a:srgbClr val="000054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None/>
              <a:defRPr sz="3600">
                <a:solidFill>
                  <a:srgbClr val="E60028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 algn="ctr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3600"/>
              <a:buFont typeface="Comic Sans MS"/>
              <a:buNone/>
              <a:defRPr sz="36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None/>
              <a:defRPr b="1" sz="2400">
                <a:solidFill>
                  <a:srgbClr val="E60028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Char char="●"/>
              <a:defRPr>
                <a:solidFill>
                  <a:srgbClr val="000054"/>
                </a:solidFill>
              </a:defRPr>
            </a:lvl1pPr>
            <a:lvl2pPr indent="-317500" lvl="1" marL="9144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Char char="○"/>
              <a:defRPr>
                <a:solidFill>
                  <a:srgbClr val="000054"/>
                </a:solidFill>
              </a:defRPr>
            </a:lvl2pPr>
            <a:lvl3pPr indent="-317500" lvl="2" marL="13716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Char char="■"/>
              <a:defRPr>
                <a:solidFill>
                  <a:srgbClr val="000054"/>
                </a:solidFill>
              </a:defRPr>
            </a:lvl3pPr>
            <a:lvl4pPr indent="-317500" lvl="3" marL="18288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Char char="●"/>
              <a:defRPr>
                <a:solidFill>
                  <a:srgbClr val="000054"/>
                </a:solidFill>
              </a:defRPr>
            </a:lvl4pPr>
            <a:lvl5pPr indent="-317500" lvl="4" marL="22860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Char char="○"/>
              <a:defRPr>
                <a:solidFill>
                  <a:srgbClr val="000054"/>
                </a:solidFill>
              </a:defRPr>
            </a:lvl5pPr>
            <a:lvl6pPr indent="-317500" lvl="5" marL="27432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Char char="■"/>
              <a:defRPr>
                <a:solidFill>
                  <a:srgbClr val="000054"/>
                </a:solidFill>
              </a:defRPr>
            </a:lvl6pPr>
            <a:lvl7pPr indent="-317500" lvl="6" marL="32004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Char char="●"/>
              <a:defRPr>
                <a:solidFill>
                  <a:srgbClr val="000054"/>
                </a:solidFill>
              </a:defRPr>
            </a:lvl7pPr>
            <a:lvl8pPr indent="-317500" lvl="7" marL="36576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Char char="○"/>
              <a:defRPr>
                <a:solidFill>
                  <a:srgbClr val="000054"/>
                </a:solidFill>
              </a:defRPr>
            </a:lvl8pPr>
            <a:lvl9pPr indent="-317500" lvl="8" marL="4114800" rtl="0"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Char char="■"/>
              <a:defRPr>
                <a:solidFill>
                  <a:srgbClr val="000054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2" name="Google Shape;22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 rtl="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 rtl="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 rtl="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 rtl="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Itim"/>
              <a:buNone/>
              <a:defRPr sz="2400">
                <a:solidFill>
                  <a:srgbClr val="E60028"/>
                </a:solidFill>
                <a:latin typeface="Itim"/>
                <a:ea typeface="Itim"/>
                <a:cs typeface="Itim"/>
                <a:sym typeface="Itim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2400"/>
              <a:buFont typeface="Comic Sans MS"/>
              <a:buNone/>
              <a:defRPr sz="2400">
                <a:solidFill>
                  <a:srgbClr val="E60028"/>
                </a:solidFill>
                <a:latin typeface="Comic Sans MS"/>
                <a:ea typeface="Comic Sans MS"/>
                <a:cs typeface="Comic Sans MS"/>
                <a:sym typeface="Comic Sans MS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800"/>
              <a:buFont typeface="Ubuntu"/>
              <a:buChar char="●"/>
              <a:defRPr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defRPr>
            </a:lvl1pPr>
            <a:lvl2pPr indent="-317500" lvl="1" marL="914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Ubuntu"/>
              <a:buChar char="○"/>
              <a:defRPr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defRPr>
            </a:lvl2pPr>
            <a:lvl3pPr indent="-317500" lvl="2" marL="1371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Ubuntu"/>
              <a:buChar char="■"/>
              <a:defRPr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defRPr>
            </a:lvl3pPr>
            <a:lvl4pPr indent="-317500" lvl="3" marL="1828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Ubuntu"/>
              <a:buChar char="●"/>
              <a:defRPr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defRPr>
            </a:lvl4pPr>
            <a:lvl5pPr indent="-317500" lvl="4" marL="22860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Ubuntu"/>
              <a:buChar char="○"/>
              <a:defRPr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defRPr>
            </a:lvl5pPr>
            <a:lvl6pPr indent="-317500" lvl="5" marL="2743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Ubuntu"/>
              <a:buChar char="■"/>
              <a:defRPr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defRPr>
            </a:lvl6pPr>
            <a:lvl7pPr indent="-317500" lvl="6" marL="32004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Ubuntu"/>
              <a:buChar char="●"/>
              <a:defRPr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defRPr>
            </a:lvl7pPr>
            <a:lvl8pPr indent="-317500" lvl="7" marL="36576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Ubuntu"/>
              <a:buChar char="○"/>
              <a:defRPr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defRPr>
            </a:lvl8pPr>
            <a:lvl9pPr indent="-317500" lvl="8" marL="41148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54"/>
              </a:buClr>
              <a:buSzPts val="1400"/>
              <a:buFont typeface="Ubuntu"/>
              <a:buChar char="■"/>
              <a:defRPr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rtl="0" algn="r">
              <a:buNone/>
              <a:defRPr sz="1000">
                <a:solidFill>
                  <a:schemeClr val="dk2"/>
                </a:solidFill>
              </a:defRPr>
            </a:lvl1pPr>
            <a:lvl2pPr lvl="1" rtl="0" algn="r">
              <a:buNone/>
              <a:defRPr sz="1000">
                <a:solidFill>
                  <a:schemeClr val="dk2"/>
                </a:solidFill>
              </a:defRPr>
            </a:lvl2pPr>
            <a:lvl3pPr lvl="2" rtl="0" algn="r">
              <a:buNone/>
              <a:defRPr sz="1000">
                <a:solidFill>
                  <a:schemeClr val="dk2"/>
                </a:solidFill>
              </a:defRPr>
            </a:lvl3pPr>
            <a:lvl4pPr lvl="3" rtl="0" algn="r">
              <a:buNone/>
              <a:defRPr sz="1000">
                <a:solidFill>
                  <a:schemeClr val="dk2"/>
                </a:solidFill>
              </a:defRPr>
            </a:lvl4pPr>
            <a:lvl5pPr lvl="4" rtl="0" algn="r">
              <a:buNone/>
              <a:defRPr sz="1000">
                <a:solidFill>
                  <a:schemeClr val="dk2"/>
                </a:solidFill>
              </a:defRPr>
            </a:lvl5pPr>
            <a:lvl6pPr lvl="5" rtl="0" algn="r">
              <a:buNone/>
              <a:defRPr sz="1000">
                <a:solidFill>
                  <a:schemeClr val="dk2"/>
                </a:solidFill>
              </a:defRPr>
            </a:lvl6pPr>
            <a:lvl7pPr lvl="6" rtl="0" algn="r">
              <a:buNone/>
              <a:defRPr sz="1000">
                <a:solidFill>
                  <a:schemeClr val="dk2"/>
                </a:solidFill>
              </a:defRPr>
            </a:lvl7pPr>
            <a:lvl8pPr lvl="7" rtl="0" algn="r">
              <a:buNone/>
              <a:defRPr sz="1000">
                <a:solidFill>
                  <a:schemeClr val="dk2"/>
                </a:solidFill>
              </a:defRPr>
            </a:lvl8pPr>
            <a:lvl9pPr lvl="8" rtl="0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github.com/COSC1127-AI/prolog-lab#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3.png"/><Relationship Id="rId4" Type="http://schemas.openxmlformats.org/officeDocument/2006/relationships/hyperlink" Target="https://en.wikipedia.org/wiki/Indo-European_languages#/media/File:Indo-European_language_tree_(with_major_international_languages_highlighted).svg" TargetMode="Externa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6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Uralic_languages#/media/File:UralicTree.svg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Relationship Id="rId4" Type="http://schemas.openxmlformats.org/officeDocument/2006/relationships/hyperlink" Target="https://en.wikipedia.org/wiki/Uralic_languages#/media/File:UralicTree.sv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7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COSC1127/1125</a:t>
            </a:r>
            <a:br>
              <a:rPr lang="en"/>
            </a:br>
            <a:r>
              <a:rPr lang="en"/>
              <a:t>Artificial Intelligence</a:t>
            </a:r>
            <a:endParaRPr/>
          </a:p>
        </p:txBody>
      </p:sp>
      <p:sp>
        <p:nvSpPr>
          <p:cNvPr id="31" name="Google Shape;31;p7"/>
          <p:cNvSpPr txBox="1"/>
          <p:nvPr>
            <p:ph idx="1" type="subTitle"/>
          </p:nvPr>
        </p:nvSpPr>
        <p:spPr>
          <a:xfrm>
            <a:off x="311700" y="2834125"/>
            <a:ext cx="8520600" cy="205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Prolog Lab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</a:rPr>
              <a:t>Semester 2, 2025</a:t>
            </a:r>
            <a:br>
              <a:rPr lang="en">
                <a:solidFill>
                  <a:srgbClr val="E60028"/>
                </a:solidFill>
              </a:rPr>
            </a:br>
            <a:r>
              <a:rPr lang="en">
                <a:solidFill>
                  <a:srgbClr val="E60028"/>
                </a:solidFill>
              </a:rPr>
              <a:t>Prof. Sebastian Sardi</a:t>
            </a:r>
            <a:r>
              <a:rPr lang="en">
                <a:solidFill>
                  <a:srgbClr val="E60028"/>
                </a:solidFill>
              </a:rPr>
              <a:t>ña</a:t>
            </a:r>
            <a:endParaRPr>
              <a:solidFill>
                <a:srgbClr val="E60028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</a:rPr>
              <a:t>Designed and Delivered by Harry Porter (Tutor)</a:t>
            </a:r>
            <a:endParaRPr>
              <a:solidFill>
                <a:srgbClr val="E60028"/>
              </a:solidFill>
            </a:endParaRPr>
          </a:p>
        </p:txBody>
      </p:sp>
      <p:sp>
        <p:nvSpPr>
          <p:cNvPr id="32" name="Google Shape;32;p7"/>
          <p:cNvSpPr txBox="1"/>
          <p:nvPr/>
        </p:nvSpPr>
        <p:spPr>
          <a:xfrm>
            <a:off x="0" y="4717725"/>
            <a:ext cx="1792200" cy="4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3"/>
              </a:rPr>
              <a:t>Associated repository!</a:t>
            </a:r>
            <a:endParaRPr sz="12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Unification</a:t>
            </a:r>
            <a:endParaRPr/>
          </a:p>
        </p:txBody>
      </p:sp>
      <p:sp>
        <p:nvSpPr>
          <p:cNvPr id="114" name="Google Shape;114;p16"/>
          <p:cNvSpPr txBox="1"/>
          <p:nvPr>
            <p:ph idx="1" type="body"/>
          </p:nvPr>
        </p:nvSpPr>
        <p:spPr>
          <a:xfrm>
            <a:off x="311700" y="1152475"/>
            <a:ext cx="8520600" cy="71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Identical ground terms also unify.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ground term contains no variables</a:t>
            </a:r>
            <a:endParaRPr/>
          </a:p>
        </p:txBody>
      </p:sp>
      <p:sp>
        <p:nvSpPr>
          <p:cNvPr id="115" name="Google Shape;115;p16"/>
          <p:cNvSpPr txBox="1"/>
          <p:nvPr>
            <p:ph idx="1" type="body"/>
          </p:nvPr>
        </p:nvSpPr>
        <p:spPr>
          <a:xfrm>
            <a:off x="311700" y="1871275"/>
            <a:ext cx="8520600" cy="1391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professor(sebastian, sardiña) = professor(sebastian, sardiña).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professor(sebastian, sardiña) = tutor(harry, porter).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b="1" sz="1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Unification: Variables</a:t>
            </a:r>
            <a:endParaRPr/>
          </a:p>
        </p:txBody>
      </p:sp>
      <p:sp>
        <p:nvSpPr>
          <p:cNvPr id="121" name="Google Shape;121;p17"/>
          <p:cNvSpPr txBox="1"/>
          <p:nvPr>
            <p:ph idx="1" type="body"/>
          </p:nvPr>
        </p:nvSpPr>
        <p:spPr>
          <a:xfrm>
            <a:off x="311700" y="1152475"/>
            <a:ext cx="8520600" cy="1594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represent and unify with arbitrary terms.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Variables begin with an uppercase letter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is_parent('Old West Norse', X)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Variables can be instantiated to any value.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Different variables can be unified to produce a single variable.</a:t>
            </a:r>
            <a:endParaRPr/>
          </a:p>
        </p:txBody>
      </p:sp>
      <p:sp>
        <p:nvSpPr>
          <p:cNvPr id="122" name="Google Shape;122;p17"/>
          <p:cNvSpPr txBox="1"/>
          <p:nvPr>
            <p:ph idx="1" type="body"/>
          </p:nvPr>
        </p:nvSpPr>
        <p:spPr>
          <a:xfrm>
            <a:off x="311700" y="2746975"/>
            <a:ext cx="8520600" cy="2134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X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X = professor(sebastian, sardiña).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professor(sebastian, sardiña).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X = Y, Y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Y, Y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Unification: Variables</a:t>
            </a:r>
            <a:endParaRPr/>
          </a:p>
        </p:txBody>
      </p:sp>
      <p:sp>
        <p:nvSpPr>
          <p:cNvPr id="128" name="Google Shape;128;p18"/>
          <p:cNvSpPr txBox="1"/>
          <p:nvPr>
            <p:ph idx="1" type="body"/>
          </p:nvPr>
        </p:nvSpPr>
        <p:spPr>
          <a:xfrm>
            <a:off x="311700" y="1152475"/>
            <a:ext cx="8520600" cy="96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Unification </a:t>
            </a:r>
            <a:r>
              <a:rPr b="1" lang="en"/>
              <a:t>instantiates</a:t>
            </a:r>
            <a:r>
              <a:rPr lang="en"/>
              <a:t> variables.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a variable occurs multiple times, all instances are unified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Unification can occur in either term being unified</a:t>
            </a:r>
            <a:endParaRPr/>
          </a:p>
        </p:txBody>
      </p:sp>
      <p:sp>
        <p:nvSpPr>
          <p:cNvPr id="129" name="Google Shape;129;p18"/>
          <p:cNvSpPr txBox="1"/>
          <p:nvPr>
            <p:ph idx="1" type="body"/>
          </p:nvPr>
        </p:nvSpPr>
        <p:spPr>
          <a:xfrm>
            <a:off x="311700" y="2119075"/>
            <a:ext cx="8520600" cy="2382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X = professor(sebastian, Y), Y = sardiña.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professor(sebastian, sardiña),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 = sardiña.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?- professor(X, sardiña) = professor(sebastian, Y).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X = sebastian,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Y = sardiña.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?- professor(sebastian, sardiña), professor(X, X).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Why will this fail?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Unification: Queries</a:t>
            </a:r>
            <a:endParaRPr/>
          </a:p>
        </p:txBody>
      </p:sp>
      <p:sp>
        <p:nvSpPr>
          <p:cNvPr id="135" name="Google Shape;135;p19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Prolog attempts to unify queries with some part of the knowledge 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it is successfully unified, the query is true.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Every possible unification is returned, one by one.</a:t>
            </a:r>
            <a:endParaRPr/>
          </a:p>
        </p:txBody>
      </p:sp>
      <p:sp>
        <p:nvSpPr>
          <p:cNvPr id="136" name="Google Shape;136;p19"/>
          <p:cNvSpPr txBox="1"/>
          <p:nvPr>
            <p:ph idx="1" type="body"/>
          </p:nvPr>
        </p:nvSpPr>
        <p:spPr>
          <a:xfrm>
            <a:off x="311700" y="2251375"/>
            <a:ext cx="8520600" cy="2630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$ swipl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consult("language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predicates.pl").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Update your knowledge base.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is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_p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arent(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Old West Norse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, X).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Faroese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Greenlandic Norse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Icelandic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Norn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Norwegian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</a:t>
            </a:r>
            <a:endParaRPr/>
          </a:p>
        </p:txBody>
      </p:sp>
      <p:sp>
        <p:nvSpPr>
          <p:cNvPr id="142" name="Google Shape;142;p20"/>
          <p:cNvSpPr txBox="1"/>
          <p:nvPr>
            <p:ph idx="1" type="body"/>
          </p:nvPr>
        </p:nvSpPr>
        <p:spPr>
          <a:xfrm>
            <a:off x="311700" y="1152475"/>
            <a:ext cx="8520600" cy="1098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Rules derive new facts from the existing knowledge base.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Our knowledge base contains the predicate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is_parent/2</a:t>
            </a:r>
            <a:r>
              <a:rPr lang="en"/>
              <a:t>—what if we want to derive the opposite: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is_child/2</a:t>
            </a:r>
            <a:r>
              <a:rPr lang="en"/>
              <a:t>?</a:t>
            </a:r>
            <a:endParaRPr/>
          </a:p>
        </p:txBody>
      </p:sp>
      <p:sp>
        <p:nvSpPr>
          <p:cNvPr id="143" name="Google Shape;143;p20"/>
          <p:cNvSpPr txBox="1"/>
          <p:nvPr>
            <p:ph idx="1" type="body"/>
          </p:nvPr>
        </p:nvSpPr>
        <p:spPr>
          <a:xfrm>
            <a:off x="311700" y="2251375"/>
            <a:ext cx="8520600" cy="114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_p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arent(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Achaean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Arcado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_p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arent(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Achaean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Cypriot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s_p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arent(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Aeolic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Aegean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Etc.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is_child/2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49" name="Google Shape;149;p21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True if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the child of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1800"/>
              <a:buChar char="●"/>
            </a:pPr>
            <a:r>
              <a:rPr lang="en">
                <a:solidFill>
                  <a:srgbClr val="E60028"/>
                </a:solidFill>
              </a:rPr>
              <a:t>Queries are unified against the head; if the body holds, the head is true.</a:t>
            </a:r>
            <a:endParaRPr>
              <a:solidFill>
                <a:srgbClr val="E60028"/>
              </a:solidFill>
            </a:endParaRPr>
          </a:p>
        </p:txBody>
      </p:sp>
      <p:sp>
        <p:nvSpPr>
          <p:cNvPr id="150" name="Google Shape;150;p21"/>
          <p:cNvSpPr txBox="1"/>
          <p:nvPr/>
        </p:nvSpPr>
        <p:spPr>
          <a:xfrm>
            <a:off x="311700" y="2294700"/>
            <a:ext cx="8520600" cy="554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isChild(X, Y) </a:t>
            </a:r>
            <a:r>
              <a:rPr lang="en" sz="2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2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isParent(Y, X).</a:t>
            </a:r>
            <a:endParaRPr sz="18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51" name="Google Shape;151;p21"/>
          <p:cNvSpPr txBox="1"/>
          <p:nvPr>
            <p:ph idx="1" type="body"/>
          </p:nvPr>
        </p:nvSpPr>
        <p:spPr>
          <a:xfrm>
            <a:off x="1661850" y="2848800"/>
            <a:ext cx="2252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Head</a:t>
            </a:r>
            <a:endParaRPr/>
          </a:p>
        </p:txBody>
      </p:sp>
      <p:sp>
        <p:nvSpPr>
          <p:cNvPr id="152" name="Google Shape;152;p21"/>
          <p:cNvSpPr txBox="1"/>
          <p:nvPr>
            <p:ph idx="1" type="body"/>
          </p:nvPr>
        </p:nvSpPr>
        <p:spPr>
          <a:xfrm>
            <a:off x="4780875" y="2848800"/>
            <a:ext cx="2642400" cy="461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Body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is_child/2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58" name="Google Shape;158;p22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is_child/2</a:t>
            </a:r>
            <a:r>
              <a:rPr lang="en"/>
              <a:t> to the knowledge base, then:</a:t>
            </a:r>
            <a:endParaRPr/>
          </a:p>
        </p:txBody>
      </p:sp>
      <p:sp>
        <p:nvSpPr>
          <p:cNvPr id="159" name="Google Shape;159;p22"/>
          <p:cNvSpPr txBox="1"/>
          <p:nvPr>
            <p:ph idx="1" type="body"/>
          </p:nvPr>
        </p:nvSpPr>
        <p:spPr>
          <a:xfrm>
            <a:off x="311700" y="1614175"/>
            <a:ext cx="8520600" cy="33741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consult(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language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predicates.pl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consult(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&lt;your-prolog-file&gt;.pl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).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Should contain the `is_child/2` rule.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is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_c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hild(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English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, X).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Old English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is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_c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hild(X,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Old English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English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;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Type `;` to request another unification.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Scots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;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Yola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'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is_spoken/1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5" name="Google Shape;165;p23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True if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still spoken.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311700" y="2310150"/>
            <a:ext cx="8520600" cy="523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_s</a:t>
            </a:r>
            <a:r>
              <a:rPr lang="en" sz="2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poken(X) </a:t>
            </a:r>
            <a:r>
              <a:rPr lang="en" sz="2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2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_l</a:t>
            </a:r>
            <a:r>
              <a:rPr lang="en" sz="2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anguage(X), </a:t>
            </a:r>
            <a:r>
              <a:rPr lang="en" sz="2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2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</a:t>
            </a:r>
            <a:r>
              <a:rPr lang="en" sz="2200">
                <a:latin typeface="Courier New"/>
                <a:ea typeface="Courier New"/>
                <a:cs typeface="Courier New"/>
                <a:sym typeface="Courier New"/>
              </a:rPr>
              <a:t>_e</a:t>
            </a:r>
            <a:r>
              <a:rPr lang="en" sz="2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xtinct(X).</a:t>
            </a:r>
            <a:endParaRPr sz="2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67" name="Google Shape;167;p23"/>
          <p:cNvSpPr txBox="1"/>
          <p:nvPr/>
        </p:nvSpPr>
        <p:spPr>
          <a:xfrm>
            <a:off x="1151700" y="2985742"/>
            <a:ext cx="684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spoken </a:t>
            </a:r>
            <a:r>
              <a:rPr b="1" lang="en" sz="18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language </a:t>
            </a:r>
            <a:r>
              <a:rPr b="1"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8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NOT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extinct</a:t>
            </a:r>
            <a:endParaRPr sz="18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68" name="Google Shape;168;p23"/>
          <p:cNvSpPr txBox="1"/>
          <p:nvPr/>
        </p:nvSpPr>
        <p:spPr>
          <a:xfrm>
            <a:off x="3853500" y="4125775"/>
            <a:ext cx="49788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Every possible unification is tried for each term in the body—backtracking!</a:t>
            </a:r>
            <a:endParaRPr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is_sibling/2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4" name="Google Shape;174;p24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True if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the sibling of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311700" y="2353650"/>
            <a:ext cx="8520600" cy="436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720">
                <a:latin typeface="Courier New"/>
                <a:ea typeface="Courier New"/>
                <a:cs typeface="Courier New"/>
                <a:sym typeface="Courier New"/>
              </a:rPr>
              <a:t>_s</a:t>
            </a:r>
            <a:r>
              <a:rPr lang="en" sz="17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ibling(X, Y) </a:t>
            </a:r>
            <a:r>
              <a:rPr lang="en" sz="172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7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</a:t>
            </a:r>
            <a:r>
              <a:rPr lang="en" sz="1720">
                <a:latin typeface="Courier New"/>
                <a:ea typeface="Courier New"/>
                <a:cs typeface="Courier New"/>
                <a:sym typeface="Courier New"/>
              </a:rPr>
              <a:t>_p</a:t>
            </a:r>
            <a:r>
              <a:rPr lang="en" sz="17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arent(Z, X), is</a:t>
            </a:r>
            <a:r>
              <a:rPr lang="en" sz="1720">
                <a:latin typeface="Courier New"/>
                <a:ea typeface="Courier New"/>
                <a:cs typeface="Courier New"/>
                <a:sym typeface="Courier New"/>
              </a:rPr>
              <a:t>_p</a:t>
            </a:r>
            <a:r>
              <a:rPr lang="en" sz="17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arent(Z, Y), X </a:t>
            </a:r>
            <a:r>
              <a:rPr lang="en" sz="172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n" sz="172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Y.</a:t>
            </a:r>
            <a:endParaRPr sz="172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p24"/>
          <p:cNvSpPr txBox="1"/>
          <p:nvPr/>
        </p:nvSpPr>
        <p:spPr>
          <a:xfrm>
            <a:off x="311700" y="2942250"/>
            <a:ext cx="85206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are siblings </a:t>
            </a:r>
            <a:r>
              <a:rPr b="1"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parent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parent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do not unify</a:t>
            </a:r>
            <a:endParaRPr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77" name="Google Shape;177;p24"/>
          <p:cNvSpPr txBox="1"/>
          <p:nvPr/>
        </p:nvSpPr>
        <p:spPr>
          <a:xfrm>
            <a:off x="6312000" y="3692700"/>
            <a:ext cx="2520300" cy="302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Why is this required?</a:t>
            </a:r>
            <a:endParaRPr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is_cousin/2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3" name="Google Shape;183;p25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True if languages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are cousins.</a:t>
            </a:r>
            <a:endParaRPr/>
          </a:p>
        </p:txBody>
      </p:sp>
      <p:sp>
        <p:nvSpPr>
          <p:cNvPr id="184" name="Google Shape;184;p25"/>
          <p:cNvSpPr txBox="1"/>
          <p:nvPr/>
        </p:nvSpPr>
        <p:spPr>
          <a:xfrm>
            <a:off x="311700" y="1789800"/>
            <a:ext cx="4260300" cy="1563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is_cousin(X, Y)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is_parent(A, X),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is_parent(B, Y),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is_sibling(A, B),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X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Y.</a:t>
            </a:r>
            <a:endParaRPr/>
          </a:p>
        </p:txBody>
      </p:sp>
      <p:sp>
        <p:nvSpPr>
          <p:cNvPr id="185" name="Google Shape;185;p25"/>
          <p:cNvSpPr txBox="1"/>
          <p:nvPr/>
        </p:nvSpPr>
        <p:spPr>
          <a:xfrm>
            <a:off x="4572000" y="1703700"/>
            <a:ext cx="4260300" cy="1736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are cousins </a:t>
            </a:r>
            <a:r>
              <a:rPr b="1" lang="en" sz="18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endParaRPr b="1" sz="18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parent of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8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parent of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8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are siblings </a:t>
            </a:r>
            <a:r>
              <a:rPr b="1"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8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8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do not unify</a:t>
            </a:r>
            <a:endParaRPr sz="18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Setup: Visual Studio Code</a:t>
            </a:r>
            <a:endParaRPr/>
          </a:p>
        </p:txBody>
      </p:sp>
      <p:sp>
        <p:nvSpPr>
          <p:cNvPr id="38" name="Google Shape;38;p8"/>
          <p:cNvSpPr txBox="1"/>
          <p:nvPr>
            <p:ph idx="1" type="body"/>
          </p:nvPr>
        </p:nvSpPr>
        <p:spPr>
          <a:xfrm>
            <a:off x="311700" y="1152475"/>
            <a:ext cx="8520600" cy="141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Install “Better Prolog Syntax”!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Configure Visual Studio Code to interpret the `.pl` extension as Prolog files (otherwise it may conflict with Perl files). One method is to add this to your user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settings.json</a:t>
            </a:r>
            <a:r>
              <a:rPr lang="en"/>
              <a:t> file:</a:t>
            </a:r>
            <a:endParaRPr/>
          </a:p>
        </p:txBody>
      </p:sp>
      <p:sp>
        <p:nvSpPr>
          <p:cNvPr id="39" name="Google Shape;39;p8"/>
          <p:cNvSpPr txBox="1"/>
          <p:nvPr/>
        </p:nvSpPr>
        <p:spPr>
          <a:xfrm>
            <a:off x="311700" y="2704725"/>
            <a:ext cx="8520600" cy="99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files.associations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: {</a:t>
            </a:r>
            <a:b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*.pl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: 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prolog</a:t>
            </a:r>
            <a:r>
              <a:rPr lang="en" sz="1600">
                <a:solidFill>
                  <a:srgbClr val="333393"/>
                </a:solidFill>
                <a:latin typeface="Comic Sans MS"/>
                <a:ea typeface="Comic Sans MS"/>
                <a:cs typeface="Comic Sans MS"/>
                <a:sym typeface="Comic Sans MS"/>
              </a:rPr>
              <a:t>"</a:t>
            </a:r>
            <a:b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</a:br>
            <a:r>
              <a:rPr lang="en" sz="1600">
                <a:solidFill>
                  <a:srgbClr val="333393"/>
                </a:solidFill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8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pic>
        <p:nvPicPr>
          <p:cNvPr id="40" name="Google Shape;40;p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90000" y="3836975"/>
            <a:ext cx="3042301" cy="1054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6"/>
          <p:cNvSpPr txBox="1"/>
          <p:nvPr/>
        </p:nvSpPr>
        <p:spPr>
          <a:xfrm>
            <a:off x="4572000" y="2022300"/>
            <a:ext cx="4260300" cy="109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grandparent of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8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endParaRPr b="1" sz="18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parent of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8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8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parent of </a:t>
            </a:r>
            <a:r>
              <a:rPr lang="en" sz="18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8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191" name="Google Shape;191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is_grandparent/2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2" name="Google Shape;192;p26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True if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 grandparent of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/>
          </a:p>
        </p:txBody>
      </p:sp>
      <p:sp>
        <p:nvSpPr>
          <p:cNvPr id="193" name="Google Shape;193;p26"/>
          <p:cNvSpPr txBox="1"/>
          <p:nvPr/>
        </p:nvSpPr>
        <p:spPr>
          <a:xfrm>
            <a:off x="311700" y="2073000"/>
            <a:ext cx="4260300" cy="99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is_grandparent(X,Y)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is_parent(X,Z),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is_parent(Z,Y).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Recursion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is_ancestor/2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99" name="Google Shape;199;p27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True if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is an ancestor of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.</a:t>
            </a:r>
            <a:endParaRPr/>
          </a:p>
        </p:txBody>
      </p:sp>
      <p:sp>
        <p:nvSpPr>
          <p:cNvPr id="200" name="Google Shape;200;p27"/>
          <p:cNvSpPr txBox="1"/>
          <p:nvPr/>
        </p:nvSpPr>
        <p:spPr>
          <a:xfrm>
            <a:off x="311700" y="1819350"/>
            <a:ext cx="42603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is_ancestor(X, Y) 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isParent(X, Y).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1" name="Google Shape;201;p27"/>
          <p:cNvSpPr txBox="1"/>
          <p:nvPr>
            <p:ph idx="1" type="body"/>
          </p:nvPr>
        </p:nvSpPr>
        <p:spPr>
          <a:xfrm>
            <a:off x="311700" y="2326650"/>
            <a:ext cx="4260300" cy="8958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_a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ncestor(X, Y) </a:t>
            </a: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4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_p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arent(X, Z),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_a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ncestor(Z, Y).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02" name="Google Shape;202;p27"/>
          <p:cNvSpPr txBox="1"/>
          <p:nvPr/>
        </p:nvSpPr>
        <p:spPr>
          <a:xfrm>
            <a:off x="4572000" y="1803900"/>
            <a:ext cx="42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an ancestor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parent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OR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3" name="Google Shape;203;p27"/>
          <p:cNvSpPr txBox="1"/>
          <p:nvPr/>
        </p:nvSpPr>
        <p:spPr>
          <a:xfrm>
            <a:off x="4572000" y="2275800"/>
            <a:ext cx="4260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an ancestor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parent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6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an ancestor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b="1" sz="16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04" name="Google Shape;204;p27"/>
          <p:cNvSpPr txBox="1"/>
          <p:nvPr/>
        </p:nvSpPr>
        <p:spPr>
          <a:xfrm>
            <a:off x="311700" y="4529400"/>
            <a:ext cx="85206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CHALLENGE</a:t>
            </a: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: try to write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is_descendant/2</a:t>
            </a: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. It should be very similar to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is_ancestor/2</a:t>
            </a: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share_ancestor/3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0" name="Google Shape;210;p28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True if languages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share an ancestor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/>
              <a:t>.</a:t>
            </a:r>
            <a:endParaRPr/>
          </a:p>
        </p:txBody>
      </p:sp>
      <p:sp>
        <p:nvSpPr>
          <p:cNvPr id="211" name="Google Shape;211;p28"/>
          <p:cNvSpPr txBox="1"/>
          <p:nvPr/>
        </p:nvSpPr>
        <p:spPr>
          <a:xfrm>
            <a:off x="311700" y="1931400"/>
            <a:ext cx="4260300" cy="1280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share_ancestor(X, Y, Z)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is_ancestor(Z, X),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is_ancestor(Z, Y),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X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Y.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2" name="Google Shape;212;p28"/>
          <p:cNvSpPr txBox="1"/>
          <p:nvPr/>
        </p:nvSpPr>
        <p:spPr>
          <a:xfrm>
            <a:off x="4572000" y="1931400"/>
            <a:ext cx="4260300" cy="1280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share an ancestor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an ancestor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6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an ancestor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6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do not unify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13" name="Google Shape;213;p28"/>
          <p:cNvSpPr txBox="1"/>
          <p:nvPr>
            <p:ph idx="1" type="body"/>
          </p:nvPr>
        </p:nvSpPr>
        <p:spPr>
          <a:xfrm>
            <a:off x="311700" y="4507500"/>
            <a:ext cx="8520600" cy="400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400"/>
              <a:t>This rule returns every shared ancestor! What if we only want the </a:t>
            </a:r>
            <a:r>
              <a:rPr b="1" lang="en" sz="1400"/>
              <a:t>most recent</a:t>
            </a:r>
            <a:r>
              <a:rPr lang="en" sz="1400"/>
              <a:t> ancestor?</a:t>
            </a:r>
            <a:endParaRPr sz="14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Rules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share_recent_ancestor/3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19" name="Google Shape;219;p29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True if languages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/>
              <a:t> share an ancestor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 and no children of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/>
              <a:t> are ancestors of both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 and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0" name="Google Shape;220;p29"/>
          <p:cNvSpPr txBox="1"/>
          <p:nvPr/>
        </p:nvSpPr>
        <p:spPr>
          <a:xfrm>
            <a:off x="311700" y="1932775"/>
            <a:ext cx="4260300" cy="18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share_recent_ancestor(X, Y,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share_ancestor(X, Y, A),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	is_parent(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	share_ancestor(X, Y, B)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	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1" name="Google Shape;221;p29"/>
          <p:cNvSpPr txBox="1"/>
          <p:nvPr/>
        </p:nvSpPr>
        <p:spPr>
          <a:xfrm>
            <a:off x="4572000" y="1932775"/>
            <a:ext cx="4260300" cy="184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the most recent ancestor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shared ancestor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6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NOT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the parent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6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	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a shared ancestor of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22" name="Google Shape;222;p29"/>
          <p:cNvSpPr txBox="1"/>
          <p:nvPr/>
        </p:nvSpPr>
        <p:spPr>
          <a:xfrm>
            <a:off x="311700" y="3932275"/>
            <a:ext cx="4722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Negation applied to entire parenthesised expression!</a:t>
            </a:r>
            <a:endParaRPr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23" name="Google Shape;223;p29"/>
          <p:cNvSpPr txBox="1"/>
          <p:nvPr/>
        </p:nvSpPr>
        <p:spPr>
          <a:xfrm>
            <a:off x="311700" y="46218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CHALLENGE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: What is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 (is_parent(A, B), share_ancestor(X, Y, B))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 equivalent to by De Morgan’s Law?</a:t>
            </a:r>
            <a:endParaRPr sz="12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29" name="Google Shape;229;p30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are ordered collections of terms.</a:t>
            </a:r>
            <a:endParaRPr/>
          </a:p>
        </p:txBody>
      </p:sp>
      <p:sp>
        <p:nvSpPr>
          <p:cNvPr id="230" name="Google Shape;230;p30"/>
          <p:cNvSpPr txBox="1"/>
          <p:nvPr/>
        </p:nvSpPr>
        <p:spPr>
          <a:xfrm>
            <a:off x="311700" y="2340900"/>
            <a:ext cx="85206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[alan</a:t>
            </a:r>
            <a:r>
              <a:rPr lang="en" sz="20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,</a:t>
            </a:r>
            <a:r>
              <a:rPr lang="en" sz="20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turing, ada, lovelace, claude, shannon]</a:t>
            </a:r>
            <a:endParaRPr sz="20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Lists</a:t>
            </a:r>
            <a:endParaRPr/>
          </a:p>
        </p:txBody>
      </p:sp>
      <p:sp>
        <p:nvSpPr>
          <p:cNvPr id="236" name="Google Shape;236;p31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be unified into their </a:t>
            </a:r>
            <a:r>
              <a:rPr b="1" lang="en"/>
              <a:t>head</a:t>
            </a:r>
            <a:r>
              <a:rPr lang="en"/>
              <a:t> (the first element) and </a:t>
            </a:r>
            <a:r>
              <a:rPr b="1" lang="en"/>
              <a:t>tail</a:t>
            </a:r>
            <a:r>
              <a:rPr lang="en"/>
              <a:t> (a list containing all subsequent elements).</a:t>
            </a:r>
            <a:endParaRPr/>
          </a:p>
        </p:txBody>
      </p:sp>
      <p:sp>
        <p:nvSpPr>
          <p:cNvPr id="237" name="Google Shape;237;p31"/>
          <p:cNvSpPr txBox="1"/>
          <p:nvPr/>
        </p:nvSpPr>
        <p:spPr>
          <a:xfrm>
            <a:off x="311700" y="2340900"/>
            <a:ext cx="8520600" cy="4617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[</a:t>
            </a:r>
            <a:r>
              <a:rPr lang="en" sz="20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alan</a:t>
            </a:r>
            <a:r>
              <a:rPr lang="en" sz="20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| turing, ada, lovelace, claude, shannon]</a:t>
            </a:r>
            <a:endParaRPr sz="20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38" name="Google Shape;238;p31"/>
          <p:cNvSpPr txBox="1"/>
          <p:nvPr/>
        </p:nvSpPr>
        <p:spPr>
          <a:xfrm>
            <a:off x="1056125" y="2873025"/>
            <a:ext cx="9255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HEAD</a:t>
            </a:r>
            <a:endParaRPr b="1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39" name="Google Shape;239;p31"/>
          <p:cNvSpPr txBox="1"/>
          <p:nvPr/>
        </p:nvSpPr>
        <p:spPr>
          <a:xfrm>
            <a:off x="1981625" y="2873025"/>
            <a:ext cx="6089100" cy="54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TAIL</a:t>
            </a:r>
            <a:endParaRPr b="1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Unification: Lists</a:t>
            </a:r>
            <a:endParaRPr/>
          </a:p>
        </p:txBody>
      </p:sp>
      <p:sp>
        <p:nvSpPr>
          <p:cNvPr id="245" name="Google Shape;245;p32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Lists unify according to their elements.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can be unified into their </a:t>
            </a:r>
            <a:r>
              <a:rPr b="1" lang="en"/>
              <a:t>head</a:t>
            </a:r>
            <a:r>
              <a:rPr lang="en"/>
              <a:t> and </a:t>
            </a:r>
            <a:r>
              <a:rPr b="1" lang="en"/>
              <a:t>tail</a:t>
            </a:r>
            <a:r>
              <a:rPr lang="en"/>
              <a:t>.</a:t>
            </a:r>
            <a:endParaRPr/>
          </a:p>
        </p:txBody>
      </p:sp>
      <p:sp>
        <p:nvSpPr>
          <p:cNvPr id="246" name="Google Shape;246;p32"/>
          <p:cNvSpPr txBox="1"/>
          <p:nvPr/>
        </p:nvSpPr>
        <p:spPr>
          <a:xfrm>
            <a:off x="311700" y="1932775"/>
            <a:ext cx="8520600" cy="2916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[X, Y] = [ada, lovelace].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ada,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 = lovelace.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[H | T] = [ada, lovelace, claude, shannon].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 = ada,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 = [lovelace, claude, shannon].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[X, Y | T] = [ada, lovelace, claude, shannon].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ada,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 = lovelace,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 = [claude, shannon].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6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Unification: Lists</a:t>
            </a:r>
            <a:endParaRPr/>
          </a:p>
        </p:txBody>
      </p:sp>
      <p:sp>
        <p:nvSpPr>
          <p:cNvPr id="252" name="Google Shape;252;p33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Empty lists only unify with themselves.</a:t>
            </a:r>
            <a:endParaRPr/>
          </a:p>
        </p:txBody>
      </p:sp>
      <p:sp>
        <p:nvSpPr>
          <p:cNvPr id="253" name="Google Shape;253;p33"/>
          <p:cNvSpPr txBox="1"/>
          <p:nvPr/>
        </p:nvSpPr>
        <p:spPr>
          <a:xfrm>
            <a:off x="311700" y="1614175"/>
            <a:ext cx="8520600" cy="3376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[] = [].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[] = [claude, shannon].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</a:t>
            </a:r>
            <a:r>
              <a:rPr b="1" lang="en" sz="13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alse.</a:t>
            </a:r>
            <a:endParaRPr b="1" sz="13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[X] = [turing].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turing.</a:t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[X] = [X | []].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 Lists with length 1 have an `[]` tail.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true.</a:t>
            </a:r>
            <a:endParaRPr b="1"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3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3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[X] = [ada, lovelace]. </a:t>
            </a:r>
            <a:r>
              <a:rPr lang="en" sz="1300">
                <a:solidFill>
                  <a:schemeClr val="dk2"/>
                </a:solidFill>
                <a:latin typeface="Courier New"/>
                <a:ea typeface="Courier New"/>
                <a:cs typeface="Courier New"/>
                <a:sym typeface="Courier New"/>
              </a:rPr>
              <a:t>% Why does this unification fail?</a:t>
            </a:r>
            <a:endParaRPr sz="1300">
              <a:solidFill>
                <a:schemeClr val="dk2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3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b="1" sz="13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1" st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2" st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3">
                                            <p:txEl>
                                              <p:pRg end="13" st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</a:t>
            </a:r>
            <a:endParaRPr/>
          </a:p>
        </p:txBody>
      </p:sp>
      <p:sp>
        <p:nvSpPr>
          <p:cNvPr id="259" name="Google Shape;259;p34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Let’s rewrite some built-in list operation predicates!</a:t>
            </a:r>
            <a:endParaRPr/>
          </a:p>
        </p:txBody>
      </p:sp>
      <p:sp>
        <p:nvSpPr>
          <p:cNvPr id="260" name="Google Shape;260;p34"/>
          <p:cNvSpPr txBox="1"/>
          <p:nvPr/>
        </p:nvSpPr>
        <p:spPr>
          <a:xfrm>
            <a:off x="311700" y="1614175"/>
            <a:ext cx="8520600" cy="2134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member(ada, [claude, shannon, ada, lovelace]).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length([claude, shannon, ada, lovelace], N).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 = 4.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append([ada, lovelace], [alan, turing], X).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 = [ada, lovelace, alan, turing].</a:t>
            </a:r>
            <a:endParaRPr b="1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has_size/2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6" name="Google Shape;266;p35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version of the built-in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length/2</a:t>
            </a:r>
            <a:r>
              <a:rPr lang="en"/>
              <a:t> predicate.</a:t>
            </a:r>
            <a:endParaRPr/>
          </a:p>
        </p:txBody>
      </p:sp>
      <p:sp>
        <p:nvSpPr>
          <p:cNvPr id="267" name="Google Shape;267;p35"/>
          <p:cNvSpPr txBox="1"/>
          <p:nvPr/>
        </p:nvSpPr>
        <p:spPr>
          <a:xfrm>
            <a:off x="311700" y="1819350"/>
            <a:ext cx="4260300" cy="4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has_size([], 0).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68" name="Google Shape;268;p35"/>
          <p:cNvSpPr txBox="1"/>
          <p:nvPr/>
        </p:nvSpPr>
        <p:spPr>
          <a:xfrm>
            <a:off x="311700" y="2326650"/>
            <a:ext cx="4260300" cy="99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has_size([_ | T], N)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has_size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(T, M),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M + 1.</a:t>
            </a:r>
            <a:endParaRPr/>
          </a:p>
        </p:txBody>
      </p:sp>
      <p:sp>
        <p:nvSpPr>
          <p:cNvPr id="269" name="Google Shape;269;p35"/>
          <p:cNvSpPr txBox="1"/>
          <p:nvPr/>
        </p:nvSpPr>
        <p:spPr>
          <a:xfrm>
            <a:off x="4572000" y="1819350"/>
            <a:ext cx="42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has size 0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0" name="Google Shape;270;p35"/>
          <p:cNvSpPr txBox="1"/>
          <p:nvPr/>
        </p:nvSpPr>
        <p:spPr>
          <a:xfrm>
            <a:off x="4572000" y="2326650"/>
            <a:ext cx="4260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 list with tail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has size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has size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M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6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equals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M + 1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1" name="Google Shape;271;p35"/>
          <p:cNvSpPr txBox="1"/>
          <p:nvPr/>
        </p:nvSpPr>
        <p:spPr>
          <a:xfrm>
            <a:off x="311700" y="3400350"/>
            <a:ext cx="42603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`_`</a:t>
            </a: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 is an anonymous variable. Use it when a variable is only referenced once, so it doesn't need a name.</a:t>
            </a:r>
            <a:endParaRPr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72" name="Google Shape;272;p35"/>
          <p:cNvSpPr txBox="1"/>
          <p:nvPr/>
        </p:nvSpPr>
        <p:spPr>
          <a:xfrm>
            <a:off x="346100" y="45909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u="sng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REMEMBER</a:t>
            </a: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: Different cases for the same rule should generally be mutually exclusive!</a:t>
            </a:r>
            <a:endParaRPr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0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Knowledge Base</a:t>
            </a:r>
            <a:endParaRPr/>
          </a:p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Separate knowledge from reasoning processes!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This language family tree denotes four pieces of information—which languages are: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Attested</a:t>
            </a:r>
            <a:r>
              <a:rPr lang="en"/>
              <a:t>, where speakers or written records exist (green and red nodes).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Unattested</a:t>
            </a:r>
            <a:r>
              <a:rPr lang="en"/>
              <a:t>, which have been reconstructed from their children (white nodes).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b="1" lang="en"/>
              <a:t>Extinct</a:t>
            </a:r>
            <a:r>
              <a:rPr lang="en"/>
              <a:t>, where there are no living speakers (red nodes).</a:t>
            </a:r>
            <a:endParaRPr/>
          </a:p>
          <a:p>
            <a:pPr indent="-304800" lvl="1" marL="914400" rtl="0" algn="l">
              <a:spcBef>
                <a:spcPts val="0"/>
              </a:spcBef>
              <a:spcAft>
                <a:spcPts val="0"/>
              </a:spcAft>
              <a:buSzPts val="1200"/>
              <a:buChar char="○"/>
            </a:pPr>
            <a:r>
              <a:rPr lang="en"/>
              <a:t>Descendants of a given parent language (edges).</a:t>
            </a:r>
            <a:endParaRPr/>
          </a:p>
        </p:txBody>
      </p:sp>
      <p:pic>
        <p:nvPicPr>
          <p:cNvPr id="47" name="Google Shape;47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832414" y="1016000"/>
            <a:ext cx="3999887" cy="3689349"/>
          </a:xfrm>
          <a:prstGeom prst="rect">
            <a:avLst/>
          </a:prstGeom>
          <a:noFill/>
          <a:ln>
            <a:noFill/>
          </a:ln>
        </p:spPr>
      </p:pic>
      <p:sp>
        <p:nvSpPr>
          <p:cNvPr id="48" name="Google Shape;48;p9"/>
          <p:cNvSpPr txBox="1"/>
          <p:nvPr/>
        </p:nvSpPr>
        <p:spPr>
          <a:xfrm>
            <a:off x="311700" y="4568875"/>
            <a:ext cx="2321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Image source!</a:t>
            </a:r>
            <a:endParaRPr sz="12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contains/2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78" name="Google Shape;278;p36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version of the built-in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member/2</a:t>
            </a:r>
            <a:r>
              <a:rPr lang="en"/>
              <a:t> predicate.</a:t>
            </a:r>
            <a:endParaRPr/>
          </a:p>
        </p:txBody>
      </p:sp>
      <p:sp>
        <p:nvSpPr>
          <p:cNvPr id="279" name="Google Shape;279;p36"/>
          <p:cNvSpPr txBox="1"/>
          <p:nvPr/>
        </p:nvSpPr>
        <p:spPr>
          <a:xfrm>
            <a:off x="311700" y="1819350"/>
            <a:ext cx="4260300" cy="4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contains([X | _], X).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0" name="Google Shape;280;p36"/>
          <p:cNvSpPr txBox="1"/>
          <p:nvPr/>
        </p:nvSpPr>
        <p:spPr>
          <a:xfrm>
            <a:off x="311700" y="2326650"/>
            <a:ext cx="4260300" cy="997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contains([H | T], X)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 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\=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X,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contains(T, X).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1" name="Google Shape;281;p36"/>
          <p:cNvSpPr txBox="1"/>
          <p:nvPr/>
        </p:nvSpPr>
        <p:spPr>
          <a:xfrm>
            <a:off x="311700" y="3400350"/>
            <a:ext cx="4260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What happens if we query </a:t>
            </a:r>
            <a:endParaRPr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?- contains([], turing)</a:t>
            </a: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282" name="Google Shape;282;p36"/>
          <p:cNvSpPr txBox="1"/>
          <p:nvPr/>
        </p:nvSpPr>
        <p:spPr>
          <a:xfrm>
            <a:off x="4572000" y="1819350"/>
            <a:ext cx="42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 list with head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contains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b="1"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3" name="Google Shape;283;p36"/>
          <p:cNvSpPr txBox="1"/>
          <p:nvPr/>
        </p:nvSpPr>
        <p:spPr>
          <a:xfrm>
            <a:off x="4572000" y="2326650"/>
            <a:ext cx="4260300" cy="99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 list with head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tail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contains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do not unify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 sz="16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contains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is_concatenated/3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89" name="Google Shape;289;p37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Our version of the built-in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append/3</a:t>
            </a:r>
            <a:r>
              <a:rPr lang="en"/>
              <a:t> predicate.</a:t>
            </a:r>
            <a:endParaRPr/>
          </a:p>
        </p:txBody>
      </p:sp>
      <p:sp>
        <p:nvSpPr>
          <p:cNvPr id="290" name="Google Shape;290;p37"/>
          <p:cNvSpPr txBox="1"/>
          <p:nvPr/>
        </p:nvSpPr>
        <p:spPr>
          <a:xfrm>
            <a:off x="311700" y="1960938"/>
            <a:ext cx="4260300" cy="431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is_concatenated([], L, L).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1" name="Google Shape;291;p37"/>
          <p:cNvSpPr txBox="1"/>
          <p:nvPr/>
        </p:nvSpPr>
        <p:spPr>
          <a:xfrm>
            <a:off x="311700" y="2468238"/>
            <a:ext cx="8520600" cy="7143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is_concatenated([X | A], L, [X | B]) </a:t>
            </a: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is_concatenated(A, L, B).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2" name="Google Shape;292;p37"/>
          <p:cNvSpPr txBox="1"/>
          <p:nvPr/>
        </p:nvSpPr>
        <p:spPr>
          <a:xfrm>
            <a:off x="4572000" y="1960938"/>
            <a:ext cx="4260300" cy="431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concatenated with a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list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3" name="Google Shape;293;p37"/>
          <p:cNvSpPr txBox="1"/>
          <p:nvPr/>
        </p:nvSpPr>
        <p:spPr>
          <a:xfrm>
            <a:off x="311700" y="3258738"/>
            <a:ext cx="8520600" cy="714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 list with head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tail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concatenated with list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prepended to list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 sz="16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endParaRPr b="1" sz="16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List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is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600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concatenated with </a:t>
            </a: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L</a:t>
            </a:r>
            <a:endParaRPr b="1" sz="16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294" name="Google Shape;294;p37"/>
          <p:cNvSpPr txBox="1"/>
          <p:nvPr/>
        </p:nvSpPr>
        <p:spPr>
          <a:xfrm>
            <a:off x="311700" y="4590900"/>
            <a:ext cx="8520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This one is a bit tricker! Take your time stepping through it with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?- trace.</a:t>
            </a:r>
            <a:r>
              <a:rPr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 and try different queries!</a:t>
            </a:r>
            <a:endParaRPr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Operations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are_languages_related/2</a:t>
            </a:r>
            <a:endParaRPr/>
          </a:p>
        </p:txBody>
      </p:sp>
      <p:sp>
        <p:nvSpPr>
          <p:cNvPr id="300" name="Google Shape;300;p38"/>
          <p:cNvSpPr txBox="1"/>
          <p:nvPr>
            <p:ph idx="1" type="body"/>
          </p:nvPr>
        </p:nvSpPr>
        <p:spPr>
          <a:xfrm>
            <a:off x="311700" y="1152475"/>
            <a:ext cx="8520600" cy="461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What does this predicate do?</a:t>
            </a:r>
            <a:endParaRPr/>
          </a:p>
        </p:txBody>
      </p:sp>
      <p:sp>
        <p:nvSpPr>
          <p:cNvPr id="301" name="Google Shape;301;p38"/>
          <p:cNvSpPr txBox="1"/>
          <p:nvPr/>
        </p:nvSpPr>
        <p:spPr>
          <a:xfrm>
            <a:off x="311700" y="1614175"/>
            <a:ext cx="8520600" cy="4002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are_languages_related([], []).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02" name="Google Shape;302;p38"/>
          <p:cNvSpPr txBox="1"/>
          <p:nvPr/>
        </p:nvSpPr>
        <p:spPr>
          <a:xfrm>
            <a:off x="311700" y="2090575"/>
            <a:ext cx="8520600" cy="89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are_languages_related([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languages(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X, Y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| A], [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related(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X, Y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| B]) 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share_recent_ancestor(X, Y, _),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are_languages_related(A, B).</a:t>
            </a:r>
            <a:endParaRPr/>
          </a:p>
        </p:txBody>
      </p:sp>
      <p:sp>
        <p:nvSpPr>
          <p:cNvPr id="303" name="Google Shape;303;p38"/>
          <p:cNvSpPr txBox="1"/>
          <p:nvPr/>
        </p:nvSpPr>
        <p:spPr>
          <a:xfrm>
            <a:off x="311700" y="3062575"/>
            <a:ext cx="8520600" cy="895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are_languages_related([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languages(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X, Y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| A],[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unrelated(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X, Y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)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| B]) </a:t>
            </a: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\+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share_recent_ancestor(X, Y, _),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are_languages_related(A, B).</a:t>
            </a:r>
            <a:endParaRPr/>
          </a:p>
        </p:txBody>
      </p:sp>
      <p:sp>
        <p:nvSpPr>
          <p:cNvPr id="304" name="Google Shape;304;p38"/>
          <p:cNvSpPr txBox="1"/>
          <p:nvPr/>
        </p:nvSpPr>
        <p:spPr>
          <a:xfrm>
            <a:off x="311700" y="46218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CHALLENGE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: Exclude any terms that do not unify with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languages/2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 from the output list.</a:t>
            </a:r>
            <a:endParaRPr sz="12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  <p:sp>
        <p:nvSpPr>
          <p:cNvPr id="305" name="Google Shape;305;p38"/>
          <p:cNvSpPr txBox="1"/>
          <p:nvPr/>
        </p:nvSpPr>
        <p:spPr>
          <a:xfrm>
            <a:off x="311700" y="4034575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Why have I used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share_recent_ancestor/3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 and not simply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share_ancestor/3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?</a:t>
            </a:r>
            <a:endParaRPr sz="12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p3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List Knowledge Base</a:t>
            </a:r>
            <a:endParaRPr/>
          </a:p>
        </p:txBody>
      </p:sp>
      <p:sp>
        <p:nvSpPr>
          <p:cNvPr id="311" name="Google Shape;311;p39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represent our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is_parent/2</a:t>
            </a:r>
            <a:r>
              <a:rPr lang="en"/>
              <a:t> predicate using lists!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1800"/>
              <a:buChar char="●"/>
            </a:pPr>
            <a:r>
              <a:rPr lang="en">
                <a:solidFill>
                  <a:srgbClr val="E60028"/>
                </a:solidFill>
              </a:rPr>
              <a:t>Use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languages_database_lists.pl</a:t>
            </a:r>
            <a:r>
              <a:rPr lang="en">
                <a:solidFill>
                  <a:srgbClr val="E60028"/>
                </a:solidFill>
              </a:rPr>
              <a:t> for the following exercises.</a:t>
            </a:r>
            <a:endParaRPr>
              <a:solidFill>
                <a:srgbClr val="E60028"/>
              </a:solidFill>
            </a:endParaRPr>
          </a:p>
        </p:txBody>
      </p:sp>
      <p:sp>
        <p:nvSpPr>
          <p:cNvPr id="312" name="Google Shape;312;p39"/>
          <p:cNvSpPr txBox="1"/>
          <p:nvPr/>
        </p:nvSpPr>
        <p:spPr>
          <a:xfrm>
            <a:off x="311700" y="1932775"/>
            <a:ext cx="8520600" cy="18471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Predicates like this: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is_parent('Old East Norse', 'Swedish').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is_parent('Old East Norse', 'Danish').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33339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Can be expressed like this:</a:t>
            </a:r>
            <a:endParaRPr sz="16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is_parent('Old East Norse', ['Swedish', 'Danish']).</a:t>
            </a:r>
            <a:endParaRPr sz="16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1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2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6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p40"/>
          <p:cNvSpPr txBox="1"/>
          <p:nvPr/>
        </p:nvSpPr>
        <p:spPr>
          <a:xfrm>
            <a:off x="4154700" y="3141625"/>
            <a:ext cx="4677600" cy="1391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has descendants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[]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 list with head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tail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has descendants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IF</a:t>
            </a:r>
            <a:endParaRPr b="1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has descendants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has descendants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</a:t>
            </a:r>
            <a:r>
              <a:rPr b="1"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AND</a:t>
            </a:r>
            <a:endParaRPr b="1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Concatenating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and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</a:t>
            </a:r>
            <a:r>
              <a:rPr lang="en">
                <a:solidFill>
                  <a:srgbClr val="000054"/>
                </a:solidFill>
                <a:latin typeface="Ubuntu"/>
                <a:ea typeface="Ubuntu"/>
                <a:cs typeface="Ubuntu"/>
                <a:sym typeface="Ubuntu"/>
              </a:rPr>
              <a:t> yields </a:t>
            </a:r>
            <a:r>
              <a:rPr lang="en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Z</a:t>
            </a:r>
            <a:endParaRPr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8" name="Google Shape;318;p4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Recursion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has_descendants/2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19" name="Google Shape;319;p40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List all the descendants of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assuming languages are their own descendants!</a:t>
            </a:r>
            <a:endParaRPr/>
          </a:p>
        </p:txBody>
      </p:sp>
      <p:sp>
        <p:nvSpPr>
          <p:cNvPr id="320" name="Google Shape;320;p40"/>
          <p:cNvSpPr txBox="1"/>
          <p:nvPr/>
        </p:nvSpPr>
        <p:spPr>
          <a:xfrm>
            <a:off x="311700" y="1932775"/>
            <a:ext cx="3843000" cy="12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has_descend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nts(X, [X])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is_parent(X, _).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has_descend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nts(X, [X | Y])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isParent(X, Z),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have_descend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nts(Z, Y).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1" name="Google Shape;321;p40"/>
          <p:cNvSpPr txBox="1"/>
          <p:nvPr/>
        </p:nvSpPr>
        <p:spPr>
          <a:xfrm>
            <a:off x="311700" y="3227875"/>
            <a:ext cx="3843000" cy="12189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have_descendants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([], []).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have_descendants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([X | Y], Z)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endParaRPr sz="12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 A),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have_descendants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(Y, B),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is_concatenated(A, B, Z).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2" name="Google Shape;322;p40"/>
          <p:cNvSpPr txBox="1"/>
          <p:nvPr/>
        </p:nvSpPr>
        <p:spPr>
          <a:xfrm>
            <a:off x="311700" y="46218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CHALLENGE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: Annotate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has_descendants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/2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!</a:t>
            </a:r>
            <a:endParaRPr sz="12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4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Mutual Recursion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has_spoken_descendants/3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28" name="Google Shape;328;p41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Count all non-extinct descendants of a language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X</a:t>
            </a:r>
            <a:r>
              <a:rPr lang="en"/>
              <a:t>, assuming languages are their own descendants!</a:t>
            </a:r>
            <a:endParaRPr/>
          </a:p>
        </p:txBody>
      </p:sp>
      <p:sp>
        <p:nvSpPr>
          <p:cNvPr id="329" name="Google Shape;329;p41"/>
          <p:cNvSpPr txBox="1"/>
          <p:nvPr/>
        </p:nvSpPr>
        <p:spPr>
          <a:xfrm>
            <a:off x="311700" y="1932775"/>
            <a:ext cx="8520600" cy="24936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has_spoken_descendants(X, 0)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is_parent(X, _), is_extinct(X).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has_spoken_descendants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 1)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:-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is_parent(X, _),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is_extinct(X).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has_spoken_descendants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 N)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:-</a:t>
            </a:r>
            <a:endParaRPr sz="12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is_parent(X, Y),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is_extinct(X),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have_spoken_descendants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(Y, N).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has_spoken_descendants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(X, N)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:-</a:t>
            </a:r>
            <a:endParaRPr sz="12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s_parent(X, Y),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\+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is_extinct(X),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have_spoken_descendants(Y, M),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   N </a:t>
            </a:r>
            <a:r>
              <a:rPr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</a:t>
            </a:r>
            <a:r>
              <a:rPr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 M + 1.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30" name="Google Shape;330;p41"/>
          <p:cNvSpPr txBox="1"/>
          <p:nvPr/>
        </p:nvSpPr>
        <p:spPr>
          <a:xfrm>
            <a:off x="311700" y="4621800"/>
            <a:ext cx="85206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 u="sng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CHALLENGE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: Implement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have_spoken_descendants/3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! Refer to </a:t>
            </a:r>
            <a:r>
              <a:rPr b="1" lang="en" sz="12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have_descendants/2</a:t>
            </a:r>
            <a:r>
              <a:rPr lang="en" sz="1200">
                <a:solidFill>
                  <a:srgbClr val="E60028"/>
                </a:solidFill>
                <a:latin typeface="Ubuntu"/>
                <a:ea typeface="Ubuntu"/>
                <a:cs typeface="Ubuntu"/>
                <a:sym typeface="Ubuntu"/>
              </a:rPr>
              <a:t> on the previous slide.</a:t>
            </a:r>
            <a:endParaRPr sz="1200">
              <a:solidFill>
                <a:srgbClr val="E60028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4" name="Shape 3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5" name="Google Shape;335;p42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Finished!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10"/>
          <p:cNvSpPr txBox="1"/>
          <p:nvPr>
            <p:ph idx="1" type="body"/>
          </p:nvPr>
        </p:nvSpPr>
        <p:spPr>
          <a:xfrm>
            <a:off x="311700" y="1152475"/>
            <a:ext cx="8520600" cy="12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Prolog programs are queries over databases of facts.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fact (or atom) represents a proposition—an assertion that something is true.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Facts start with a lower-case letter.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S</a:t>
            </a:r>
            <a:r>
              <a:rPr lang="en"/>
              <a:t>tatements end with a full-stop.</a:t>
            </a:r>
            <a:endParaRPr/>
          </a:p>
        </p:txBody>
      </p:sp>
      <p:sp>
        <p:nvSpPr>
          <p:cNvPr id="54" name="Google Shape;54;p1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Logic: Facts</a:t>
            </a:r>
            <a:endParaRPr/>
          </a:p>
        </p:txBody>
      </p:sp>
      <p:sp>
        <p:nvSpPr>
          <p:cNvPr id="55" name="Google Shape;55;p10"/>
          <p:cNvSpPr txBox="1"/>
          <p:nvPr>
            <p:ph idx="1" type="body"/>
          </p:nvPr>
        </p:nvSpPr>
        <p:spPr>
          <a:xfrm>
            <a:off x="311700" y="2366875"/>
            <a:ext cx="8520600" cy="11436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Refer to language_database_propositional.pl!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english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_i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s_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anguage.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spanish_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_l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anguage.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classical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_l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atin_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i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s_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e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xtinct.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Propositional Logic: Queries</a:t>
            </a:r>
            <a:endParaRPr/>
          </a:p>
        </p:txBody>
      </p:sp>
      <p:sp>
        <p:nvSpPr>
          <p:cNvPr id="61" name="Google Shape;61;p11"/>
          <p:cNvSpPr txBox="1"/>
          <p:nvPr>
            <p:ph idx="1" type="body"/>
          </p:nvPr>
        </p:nvSpPr>
        <p:spPr>
          <a:xfrm>
            <a:off x="311700" y="1152475"/>
            <a:ext cx="8520600" cy="780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Queries</a:t>
            </a:r>
            <a:r>
              <a:rPr lang="en"/>
              <a:t> ask whether or not some assertion holds, given the knowledge base.</a:t>
            </a:r>
            <a:endParaRPr/>
          </a:p>
        </p:txBody>
      </p:sp>
      <p:sp>
        <p:nvSpPr>
          <p:cNvPr id="62" name="Google Shape;62;p11"/>
          <p:cNvSpPr txBox="1"/>
          <p:nvPr>
            <p:ph idx="1" type="body"/>
          </p:nvPr>
        </p:nvSpPr>
        <p:spPr>
          <a:xfrm>
            <a:off x="311700" y="1932775"/>
            <a:ext cx="8520600" cy="16392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$ swipl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consult("language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database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propositional.pl"). </a:t>
            </a:r>
            <a:r>
              <a:rPr lang="en" sz="1400">
                <a:solidFill>
                  <a:srgbClr val="434343"/>
                </a:solidFill>
                <a:latin typeface="Courier New"/>
                <a:ea typeface="Courier New"/>
                <a:cs typeface="Courier New"/>
                <a:sym typeface="Courier New"/>
              </a:rPr>
              <a:t>% Add database to the KB.</a:t>
            </a:r>
            <a:endParaRPr sz="1400">
              <a:solidFill>
                <a:srgbClr val="434343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english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_i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s_</a:t>
            </a: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l</a:t>
            </a: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anguage.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true.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688" y="152400"/>
            <a:ext cx="697863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2"/>
          <p:cNvSpPr txBox="1"/>
          <p:nvPr/>
        </p:nvSpPr>
        <p:spPr>
          <a:xfrm>
            <a:off x="6322625" y="3194150"/>
            <a:ext cx="2496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uralic_is_proto_language</a:t>
            </a:r>
            <a:endParaRPr b="1" sz="18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69" name="Google Shape;69;p12"/>
          <p:cNvSpPr txBox="1"/>
          <p:nvPr/>
        </p:nvSpPr>
        <p:spPr>
          <a:xfrm>
            <a:off x="6663425" y="4154300"/>
            <a:ext cx="18147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yurats_is_extinct</a:t>
            </a:r>
            <a:endParaRPr b="1" sz="18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0" name="Google Shape;70;p12"/>
          <p:cNvCxnSpPr>
            <a:stCxn id="71" idx="0"/>
          </p:cNvCxnSpPr>
          <p:nvPr/>
        </p:nvCxnSpPr>
        <p:spPr>
          <a:xfrm rot="-5400000">
            <a:off x="1042475" y="2471075"/>
            <a:ext cx="1474500" cy="1104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2" name="Google Shape;72;p12"/>
          <p:cNvCxnSpPr>
            <a:stCxn id="69" idx="1"/>
          </p:cNvCxnSpPr>
          <p:nvPr/>
        </p:nvCxnSpPr>
        <p:spPr>
          <a:xfrm flipH="1">
            <a:off x="5737925" y="4334900"/>
            <a:ext cx="925500" cy="252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3" name="Google Shape;73;p12"/>
          <p:cNvSpPr txBox="1"/>
          <p:nvPr/>
        </p:nvSpPr>
        <p:spPr>
          <a:xfrm>
            <a:off x="123575" y="3764150"/>
            <a:ext cx="2208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hungarian_is_language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74" name="Google Shape;74;p12"/>
          <p:cNvCxnSpPr>
            <a:stCxn id="68" idx="0"/>
          </p:cNvCxnSpPr>
          <p:nvPr/>
        </p:nvCxnSpPr>
        <p:spPr>
          <a:xfrm flipH="1" rot="5400000">
            <a:off x="4718225" y="341600"/>
            <a:ext cx="2851200" cy="2853900"/>
          </a:xfrm>
          <a:prstGeom prst="curvedConnector2">
            <a:avLst/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75" name="Google Shape;75;p12"/>
          <p:cNvCxnSpPr/>
          <p:nvPr/>
        </p:nvCxnSpPr>
        <p:spPr>
          <a:xfrm flipH="1" rot="10800000">
            <a:off x="1377950" y="755600"/>
            <a:ext cx="457500" cy="298500"/>
          </a:xfrm>
          <a:prstGeom prst="curvedConnector3">
            <a:avLst>
              <a:gd fmla="val 15268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76" name="Google Shape;76;p12"/>
          <p:cNvSpPr txBox="1"/>
          <p:nvPr/>
        </p:nvSpPr>
        <p:spPr>
          <a:xfrm>
            <a:off x="152400" y="104523"/>
            <a:ext cx="34041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baltic_finnic_is_parent_of_estonian</a:t>
            </a:r>
            <a:endParaRPr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77" name="Google Shape;77;p12"/>
          <p:cNvSpPr txBox="1"/>
          <p:nvPr/>
        </p:nvSpPr>
        <p:spPr>
          <a:xfrm>
            <a:off x="0" y="4774200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Image source!</a:t>
            </a:r>
            <a:endParaRPr sz="12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First-order Logic: Predicates</a:t>
            </a:r>
            <a:endParaRPr/>
          </a:p>
        </p:txBody>
      </p:sp>
      <p:sp>
        <p:nvSpPr>
          <p:cNvPr id="83" name="Google Shape;83;p13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Predicates represent information with more structure than propositions.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They are defined by their </a:t>
            </a:r>
            <a:r>
              <a:rPr b="1" lang="en"/>
              <a:t>functor</a:t>
            </a:r>
            <a:r>
              <a:rPr lang="en"/>
              <a:t> and </a:t>
            </a:r>
            <a:r>
              <a:rPr b="1" lang="en"/>
              <a:t>arity</a:t>
            </a:r>
            <a:r>
              <a:rPr lang="en"/>
              <a:t>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1400"/>
              <a:buFont typeface="Courier New"/>
              <a:buChar char="○"/>
            </a:pP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functor/arity</a:t>
            </a:r>
            <a:endParaRPr b="1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is_parent/2</a:t>
            </a:r>
            <a:r>
              <a:rPr lang="en"/>
              <a:t> denotes the predicate with functor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isParent</a:t>
            </a:r>
            <a:r>
              <a:rPr lang="en"/>
              <a:t> and 2 </a:t>
            </a:r>
            <a:r>
              <a:rPr lang="en"/>
              <a:t>arguments, for example: </a:t>
            </a: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is_parent('Old West Norse', 'Icelandic')</a:t>
            </a:r>
            <a:endParaRPr>
              <a:latin typeface="Courier New"/>
              <a:ea typeface="Courier New"/>
              <a:cs typeface="Courier New"/>
              <a:sym typeface="Courier New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Atoms can be 'quoted' inside terms, or begin with a lower-case letter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can represent our family trees using four predicates: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is_language/1</a:t>
            </a:r>
            <a:r>
              <a:rPr lang="en"/>
              <a:t> means the language is attested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is_proto_language/1</a:t>
            </a:r>
            <a:r>
              <a:rPr lang="en"/>
              <a:t> means the language is unattested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is_extinct/1</a:t>
            </a:r>
            <a:r>
              <a:rPr lang="en"/>
              <a:t> means the language isn't spoken anymore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>
                <a:latin typeface="Courier New"/>
                <a:ea typeface="Courier New"/>
                <a:cs typeface="Courier New"/>
                <a:sym typeface="Courier New"/>
              </a:rPr>
              <a:t>is_parent/2</a:t>
            </a:r>
            <a:r>
              <a:rPr lang="en"/>
              <a:t> means that the latter language evolved from the former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rgbClr val="E60028"/>
              </a:buClr>
              <a:buSzPts val="1800"/>
              <a:buChar char="●"/>
            </a:pPr>
            <a:r>
              <a:rPr lang="en">
                <a:solidFill>
                  <a:srgbClr val="E60028"/>
                </a:solidFill>
              </a:rPr>
              <a:t>Use </a:t>
            </a:r>
            <a:r>
              <a:rPr b="1" lang="en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language_database_predicates.pl</a:t>
            </a:r>
            <a:r>
              <a:rPr lang="en">
                <a:solidFill>
                  <a:srgbClr val="E60028"/>
                </a:solidFill>
              </a:rPr>
              <a:t> for the following exercises!</a:t>
            </a:r>
            <a:endParaRPr>
              <a:solidFill>
                <a:srgbClr val="E60028"/>
              </a:solidFill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5" st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6" st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7" st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8" st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9" st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>
                                            <p:txEl>
                                              <p:pRg end="10" st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" name="Google Shape;8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82688" y="152400"/>
            <a:ext cx="6978632" cy="48387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4"/>
          <p:cNvSpPr txBox="1"/>
          <p:nvPr/>
        </p:nvSpPr>
        <p:spPr>
          <a:xfrm>
            <a:off x="-20500" y="3531875"/>
            <a:ext cx="2496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is_language/1</a:t>
            </a:r>
            <a:endParaRPr b="1" sz="18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0" name="Google Shape;90;p14"/>
          <p:cNvSpPr txBox="1"/>
          <p:nvPr/>
        </p:nvSpPr>
        <p:spPr>
          <a:xfrm>
            <a:off x="6143825" y="3194150"/>
            <a:ext cx="28539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is_proto_language/1</a:t>
            </a:r>
            <a:endParaRPr b="1" sz="18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1" name="Google Shape;91;p14"/>
          <p:cNvSpPr txBox="1"/>
          <p:nvPr/>
        </p:nvSpPr>
        <p:spPr>
          <a:xfrm>
            <a:off x="6695225" y="4105850"/>
            <a:ext cx="22083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is_extinct/1</a:t>
            </a:r>
            <a:endParaRPr b="1" sz="18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2" name="Google Shape;92;p14"/>
          <p:cNvCxnSpPr>
            <a:stCxn id="89" idx="0"/>
          </p:cNvCxnSpPr>
          <p:nvPr/>
        </p:nvCxnSpPr>
        <p:spPr>
          <a:xfrm rot="-5400000">
            <a:off x="1155950" y="2372375"/>
            <a:ext cx="1231200" cy="10878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93" name="Google Shape;93;p14"/>
          <p:cNvCxnSpPr>
            <a:stCxn id="91" idx="1"/>
          </p:cNvCxnSpPr>
          <p:nvPr/>
        </p:nvCxnSpPr>
        <p:spPr>
          <a:xfrm flipH="1">
            <a:off x="5769725" y="4336700"/>
            <a:ext cx="925500" cy="252300"/>
          </a:xfrm>
          <a:prstGeom prst="curvedConnector3">
            <a:avLst>
              <a:gd fmla="val 50000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4" name="Google Shape;94;p14"/>
          <p:cNvSpPr txBox="1"/>
          <p:nvPr/>
        </p:nvSpPr>
        <p:spPr>
          <a:xfrm>
            <a:off x="-20500" y="3841163"/>
            <a:ext cx="24963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is_language('Hungarian')</a:t>
            </a:r>
            <a:endParaRPr b="1"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5" name="Google Shape;95;p14"/>
          <p:cNvSpPr txBox="1"/>
          <p:nvPr/>
        </p:nvSpPr>
        <p:spPr>
          <a:xfrm>
            <a:off x="6695225" y="4415150"/>
            <a:ext cx="2208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is_extinct('Yurats')</a:t>
            </a:r>
            <a:endParaRPr b="1"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96" name="Google Shape;96;p14"/>
          <p:cNvSpPr txBox="1"/>
          <p:nvPr/>
        </p:nvSpPr>
        <p:spPr>
          <a:xfrm>
            <a:off x="6184625" y="3503450"/>
            <a:ext cx="2772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is_proto_language('Uralic')</a:t>
            </a:r>
            <a:endParaRPr b="1"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7" name="Google Shape;97;p14"/>
          <p:cNvCxnSpPr>
            <a:stCxn id="90" idx="0"/>
          </p:cNvCxnSpPr>
          <p:nvPr/>
        </p:nvCxnSpPr>
        <p:spPr>
          <a:xfrm flipH="1" rot="5400000">
            <a:off x="4718225" y="341600"/>
            <a:ext cx="2851200" cy="2853900"/>
          </a:xfrm>
          <a:prstGeom prst="curvedConnector2">
            <a:avLst/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98" name="Google Shape;98;p14"/>
          <p:cNvSpPr txBox="1"/>
          <p:nvPr/>
        </p:nvSpPr>
        <p:spPr>
          <a:xfrm>
            <a:off x="76200" y="309475"/>
            <a:ext cx="1991400" cy="461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8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is_parent/2</a:t>
            </a:r>
            <a:endParaRPr b="1" sz="1800">
              <a:solidFill>
                <a:srgbClr val="E6002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cxnSp>
        <p:nvCxnSpPr>
          <p:cNvPr id="99" name="Google Shape;99;p14"/>
          <p:cNvCxnSpPr/>
          <p:nvPr/>
        </p:nvCxnSpPr>
        <p:spPr>
          <a:xfrm flipH="1" rot="10800000">
            <a:off x="1377950" y="755600"/>
            <a:ext cx="457500" cy="298500"/>
          </a:xfrm>
          <a:prstGeom prst="curvedConnector3">
            <a:avLst>
              <a:gd fmla="val 15268" name="adj1"/>
            </a:avLst>
          </a:prstGeom>
          <a:noFill/>
          <a:ln cap="flat" cmpd="sng" w="19050">
            <a:solidFill>
              <a:srgbClr val="E60028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100" name="Google Shape;100;p14"/>
          <p:cNvSpPr txBox="1"/>
          <p:nvPr/>
        </p:nvSpPr>
        <p:spPr>
          <a:xfrm>
            <a:off x="76200" y="100675"/>
            <a:ext cx="3729000" cy="3612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is_parent('Baltic Finnic', 'Estonian')</a:t>
            </a:r>
            <a:endParaRPr b="1" sz="12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01" name="Google Shape;101;p14"/>
          <p:cNvSpPr txBox="1"/>
          <p:nvPr/>
        </p:nvSpPr>
        <p:spPr>
          <a:xfrm>
            <a:off x="0" y="4784450"/>
            <a:ext cx="25341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latin typeface="Ubuntu"/>
                <a:ea typeface="Ubuntu"/>
                <a:cs typeface="Ubuntu"/>
                <a:sym typeface="Ubuntu"/>
                <a:hlinkClick r:id="rId4"/>
              </a:rPr>
              <a:t>Image source!</a:t>
            </a:r>
            <a:endParaRPr sz="1200">
              <a:solidFill>
                <a:srgbClr val="000054"/>
              </a:solidFill>
              <a:latin typeface="Ubuntu"/>
              <a:ea typeface="Ubuntu"/>
              <a:cs typeface="Ubuntu"/>
              <a:sym typeface="Ubuntu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Unification</a:t>
            </a:r>
            <a:endParaRPr/>
          </a:p>
        </p:txBody>
      </p:sp>
      <p:sp>
        <p:nvSpPr>
          <p:cNvPr id="107" name="Google Shape;107;p15"/>
          <p:cNvSpPr txBox="1"/>
          <p:nvPr>
            <p:ph idx="1" type="body"/>
          </p:nvPr>
        </p:nvSpPr>
        <p:spPr>
          <a:xfrm>
            <a:off x="311700" y="1152475"/>
            <a:ext cx="8520600" cy="128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Unification is the process of matching terms to each other, by checking if they can be made equal.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Identical atoms unify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Non-identical atoms don't unify</a:t>
            </a:r>
            <a:endParaRPr/>
          </a:p>
        </p:txBody>
      </p:sp>
      <p:sp>
        <p:nvSpPr>
          <p:cNvPr id="108" name="Google Shape;108;p15"/>
          <p:cNvSpPr txBox="1"/>
          <p:nvPr>
            <p:ph idx="1" type="body"/>
          </p:nvPr>
        </p:nvSpPr>
        <p:spPr>
          <a:xfrm>
            <a:off x="311700" y="2437675"/>
            <a:ext cx="8520600" cy="1391400"/>
          </a:xfrm>
          <a:prstGeom prst="rect">
            <a:avLst/>
          </a:prstGeom>
          <a:solidFill>
            <a:schemeClr val="lt2"/>
          </a:solidFill>
        </p:spPr>
        <p:txBody>
          <a:bodyPr anchorCtr="0" anchor="ctr" bIns="91425" lIns="91425" spcFirstLastPara="1" rIns="91425" wrap="square" tIns="91425">
            <a:sp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?- harry = harry.</a:t>
            </a:r>
            <a:endParaRPr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latin typeface="Courier New"/>
                <a:ea typeface="Courier New"/>
                <a:cs typeface="Courier New"/>
                <a:sym typeface="Courier New"/>
              </a:rPr>
              <a:t>t</a:t>
            </a:r>
            <a:r>
              <a:rPr b="1" lang="en" sz="1400">
                <a:solidFill>
                  <a:srgbClr val="000054"/>
                </a:solidFill>
                <a:latin typeface="Courier New"/>
                <a:ea typeface="Courier New"/>
                <a:cs typeface="Courier New"/>
                <a:sym typeface="Courier New"/>
              </a:rPr>
              <a:t>rue.</a:t>
            </a:r>
            <a:endParaRPr b="1" sz="1400">
              <a:solidFill>
                <a:srgbClr val="00005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t/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35"/>
              <a:buFont typeface="Arial"/>
              <a:buNone/>
            </a:pPr>
            <a:r>
              <a:rPr lang="en" sz="1400">
                <a:latin typeface="Courier New"/>
                <a:ea typeface="Courier New"/>
                <a:cs typeface="Courier New"/>
                <a:sym typeface="Courier New"/>
              </a:rPr>
              <a:t>?- harry = sebastian.</a:t>
            </a:r>
            <a:endParaRPr sz="1400"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935"/>
              <a:buNone/>
            </a:pPr>
            <a:r>
              <a:rPr b="1" lang="en" sz="1400">
                <a:solidFill>
                  <a:srgbClr val="E60028"/>
                </a:solidFill>
                <a:latin typeface="Courier New"/>
                <a:ea typeface="Courier New"/>
                <a:cs typeface="Courier New"/>
                <a:sym typeface="Courier New"/>
              </a:rPr>
              <a:t>false.</a:t>
            </a:r>
            <a:endParaRPr b="1" sz="14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1" st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2" st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3" st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>
                                            <p:txEl>
                                              <p:pRg end="4" st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AI24 Prolog Lab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