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079445100_3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079445100_3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45679720d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f45679720d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45679720d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f45679720d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45679720d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45679720d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816f3689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816f3689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16f3689a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816f3689a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816f3689a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816f3689a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16f3689a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816f3689a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816f3689a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816f3689a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8ae90047eb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8ae90047eb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6f77f7a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6f77f7a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079445100_3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0079445100_3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816f3689a0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816f3689a0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0079445100_3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0079445100_3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816f3689a0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816f3689a0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816f3689a0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816f3689a0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16f3689a0_1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816f3689a0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816f3689a0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816f3689a0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816f3689a0_1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816f3689a0_1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816f3689a0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816f3689a0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0079445100_3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0079445100_3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449501800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449501800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0079445100_3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0079445100_3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0079445100_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0079445100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079445100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0079445100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816f3689a0_1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816f3689a0_1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816f3689a0_1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816f3689a0_1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816f3689a0_1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816f3689a0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816f3689a0_1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816f3689a0_1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44950180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44950180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079445100_3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079445100_3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44950180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44950180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44950180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44950180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449501800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449501800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449501800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449501800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4400"/>
              <a:buFont typeface="Comic Sans MS"/>
              <a:buNone/>
              <a:defRPr sz="4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2800"/>
              <a:buFont typeface="Comic Sans MS"/>
              <a:buNone/>
              <a:defRPr sz="28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3600"/>
              <a:buFont typeface="Comic Sans MS"/>
              <a:buNone/>
              <a:defRPr sz="36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3600"/>
              <a:buFont typeface="Comic Sans MS"/>
              <a:buNone/>
              <a:defRPr sz="36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3600"/>
              <a:buFont typeface="Comic Sans MS"/>
              <a:buNone/>
              <a:defRPr sz="36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3600"/>
              <a:buFont typeface="Comic Sans MS"/>
              <a:buNone/>
              <a:defRPr sz="36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3600"/>
              <a:buFont typeface="Comic Sans MS"/>
              <a:buNone/>
              <a:defRPr sz="36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3600"/>
              <a:buFont typeface="Comic Sans MS"/>
              <a:buNone/>
              <a:defRPr sz="36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3600"/>
              <a:buFont typeface="Comic Sans MS"/>
              <a:buNone/>
              <a:defRPr sz="36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3600"/>
              <a:buFont typeface="Comic Sans MS"/>
              <a:buNone/>
              <a:defRPr sz="36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3600"/>
              <a:buFont typeface="Comic Sans MS"/>
              <a:buNone/>
              <a:defRPr sz="36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2400"/>
              <a:buFont typeface="Comic Sans MS"/>
              <a:buNone/>
              <a:defRPr b="1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800"/>
              <a:buFont typeface="Comic Sans MS"/>
              <a:buChar char="●"/>
              <a:defRPr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Comic Sans MS"/>
              <a:buChar char="○"/>
              <a:defRPr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Comic Sans MS"/>
              <a:buChar char="■"/>
              <a:defRPr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Comic Sans MS"/>
              <a:buChar char="●"/>
              <a:defRPr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Comic Sans MS"/>
              <a:buChar char="○"/>
              <a:defRPr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Comic Sans MS"/>
              <a:buChar char="■"/>
              <a:defRPr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Comic Sans MS"/>
              <a:buChar char="●"/>
              <a:defRPr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Comic Sans MS"/>
              <a:buChar char="○"/>
              <a:defRPr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Comic Sans MS"/>
              <a:buChar char="■"/>
              <a:defRPr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4260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2400"/>
              <a:buFont typeface="Comic Sans MS"/>
              <a:buNone/>
              <a:defRPr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2400"/>
              <a:buFont typeface="Comic Sans MS"/>
              <a:buNone/>
              <a:defRPr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2400"/>
              <a:buFont typeface="Comic Sans MS"/>
              <a:buNone/>
              <a:defRPr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2400"/>
              <a:buFont typeface="Comic Sans MS"/>
              <a:buNone/>
              <a:defRPr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2400"/>
              <a:buFont typeface="Comic Sans MS"/>
              <a:buNone/>
              <a:defRPr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2400"/>
              <a:buFont typeface="Comic Sans MS"/>
              <a:buNone/>
              <a:defRPr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2400"/>
              <a:buFont typeface="Comic Sans MS"/>
              <a:buNone/>
              <a:defRPr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2400"/>
              <a:buFont typeface="Comic Sans MS"/>
              <a:buNone/>
              <a:defRPr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2400"/>
              <a:buFont typeface="Comic Sans MS"/>
              <a:buNone/>
              <a:defRPr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800"/>
              <a:buFont typeface="Comic Sans MS"/>
              <a:buChar char="●"/>
              <a:defRPr sz="18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Comic Sans MS"/>
              <a:buChar char="○"/>
              <a:defRPr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Comic Sans MS"/>
              <a:buChar char="■"/>
              <a:defRPr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Comic Sans MS"/>
              <a:buChar char="●"/>
              <a:defRPr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Comic Sans MS"/>
              <a:buChar char="○"/>
              <a:defRPr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Comic Sans MS"/>
              <a:buChar char="■"/>
              <a:defRPr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Comic Sans MS"/>
              <a:buChar char="●"/>
              <a:defRPr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Comic Sans MS"/>
              <a:buChar char="○"/>
              <a:defRPr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Comic Sans MS"/>
              <a:buChar char="■"/>
              <a:defRPr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OSC1127-AI/prolog-lab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Indo-European_languages#/media/File:Indo-European_language_tree_(with_major_international_languages_highlighted).svg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en.wikipedia.org/wiki/Uralic_languages#/media/File:UralicTree.sv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en.wikipedia.org/wiki/Uralic_languages#/media/File:UralicTree.sv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ctrTitle"/>
          </p:nvPr>
        </p:nvSpPr>
        <p:spPr>
          <a:xfrm>
            <a:off x="311700" y="168225"/>
            <a:ext cx="8520600" cy="13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COSC1127/1125</a:t>
            </a:r>
            <a:endParaRPr b="1" sz="3600"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Artificial Intelligence</a:t>
            </a:r>
            <a:endParaRPr b="1" sz="3600"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1562925"/>
            <a:ext cx="8520600" cy="1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Semester 2, 2024</a:t>
            </a:r>
            <a:endParaRPr sz="2400"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Prof. Sebastian Sardiña</a:t>
            </a:r>
            <a:endParaRPr sz="2400"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Lab designed &amp; delivered by Harry Porter (AI24 tutor)</a:t>
            </a:r>
            <a:endParaRPr sz="2400"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66625"/>
            <a:ext cx="85206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33339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Prolog Lab</a:t>
            </a:r>
            <a:endParaRPr b="1" sz="2400">
              <a:solidFill>
                <a:srgbClr val="33339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4400550"/>
            <a:ext cx="85206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Associated repo: </a:t>
            </a:r>
            <a:r>
              <a:rPr lang="en" u="sng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https://github.com/COSC1127-AI/prolog-lab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Unification</a:t>
            </a:r>
            <a:endParaRPr b="1" sz="2400"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494125"/>
            <a:ext cx="8520600" cy="114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professor(sebastian,sardiña) = 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professor(sebastian,sardiña)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rue.</a:t>
            </a:r>
            <a:endParaRPr b="1"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professor(sebastian,sardiña) = tutor(harry,porter).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false.</a:t>
            </a:r>
            <a:endParaRPr b="1" sz="14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311700" y="10939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Identical ground predicates, or complex terms, also unify.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Unification: Variables</a:t>
            </a:r>
            <a:endParaRPr b="1" sz="2400"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093925"/>
            <a:ext cx="8520600" cy="15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represent (and unify with) arbitrary terms.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Variables begin with an uppercase letter.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isParent("Old West Norse",X).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can be instantiated to any value. Different variables are unified to produce a single variable.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2764625"/>
            <a:ext cx="8520600" cy="1639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X = harry.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harry.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X = professor(sebastian,sardiña).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professor(sebastian,sardiña).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X = Y, Y = harry.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Y, Y = harry.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10177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800"/>
              <a:buFont typeface="Comic Sans MS"/>
              <a:buChar char="●"/>
            </a:pPr>
            <a:r>
              <a:rPr b="1"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Unification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instantiates</a:t>
            </a:r>
            <a:r>
              <a:rPr i="1"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variables.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Unification: Variables</a:t>
            </a:r>
            <a:endParaRPr b="1" sz="2400"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11700" y="299717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Unification can occur in either term being unified.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948975"/>
            <a:ext cx="8520600" cy="895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X = professor(sebastian,Y), Y = sardiña.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professor(sebastian,sardiña),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Y = sardiña.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11700" y="3397375"/>
            <a:ext cx="8520600" cy="1391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professor(X,sardiña) = professor(sebastian,Y).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sebastian,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Y = sardiña.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?- professor(sebastian,sardiña), professor(X,X).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% Why does this fail?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311700" y="15556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a variable occurs multiple times, all instances are unified.</a:t>
            </a:r>
            <a:endParaRPr sz="1800"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Unification: Queries</a:t>
            </a:r>
            <a:endParaRPr b="1" sz="2400"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311700" y="10939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When queried, Prolog attempts to unify queries with some part of the knowledge base—if 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successful, the query is true.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 possible unification is returned, one by one.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2269025"/>
            <a:ext cx="8520600" cy="2382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$ swipl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consult("language-database-predicates.pl"). </a:t>
            </a: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% Update your knowledge base.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true.</a:t>
            </a:r>
            <a:endParaRPr b="1"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isParent("Old West Norse",X).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"Faroese" ;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"Greenlandic Norse" ;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"Icelandic" ;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"Norn" ;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"Norwegian".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Rules</a:t>
            </a:r>
            <a:endParaRPr b="1" sz="2400"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311700" y="10939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800"/>
              <a:buFont typeface="Comic Sans MS"/>
              <a:buChar char="●"/>
            </a:pPr>
            <a:r>
              <a:rPr b="1"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Rules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derive new facts from the existing knowledge base.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 knowledge base contains the predicate </a:t>
            </a: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isParent/2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if we want to specify the opposite: </a:t>
            </a: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isChild/2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2269025"/>
            <a:ext cx="8520600" cy="114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isParent("Achaean","Arcado").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isParent("Achaean","Cypriot").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isParent("Aeolic","Aegean").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% Etc.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Rules </a:t>
            </a:r>
            <a:r>
              <a:rPr b="1" lang="en" sz="2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isChild/</a:t>
            </a:r>
            <a:r>
              <a:rPr lang="en" sz="2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400"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2294700"/>
            <a:ext cx="8520600" cy="55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isChild(X,Y) </a:t>
            </a:r>
            <a:r>
              <a:rPr lang="en" sz="2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en" sz="2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isParent(Y,X).</a:t>
            </a:r>
            <a:endParaRPr sz="2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1853100" y="3137050"/>
            <a:ext cx="2088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</a:t>
            </a:r>
            <a:endParaRPr b="1" sz="1800">
              <a:solidFill>
                <a:srgbClr val="000054"/>
              </a:solidFill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4792176" y="3137050"/>
            <a:ext cx="245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Body</a:t>
            </a:r>
            <a:endParaRPr b="1" sz="1800">
              <a:solidFill>
                <a:srgbClr val="000054"/>
              </a:solidFill>
            </a:endParaRPr>
          </a:p>
        </p:txBody>
      </p:sp>
      <p:sp>
        <p:nvSpPr>
          <p:cNvPr id="182" name="Google Shape;182;p27"/>
          <p:cNvSpPr txBox="1"/>
          <p:nvPr/>
        </p:nvSpPr>
        <p:spPr>
          <a:xfrm>
            <a:off x="311700" y="1648688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Query is first unified with the head. T</a:t>
            </a:r>
            <a:r>
              <a:rPr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hen, if the body holds, the head is true.</a:t>
            </a:r>
            <a:endParaRPr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311700" y="10177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True if language X is the child of language Y.</a:t>
            </a:r>
            <a:endParaRPr b="1" sz="2400"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Add </a:t>
            </a: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isChild/2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 our knowledge base, then: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Rules </a:t>
            </a:r>
            <a:r>
              <a:rPr b="1" lang="en" sz="2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isChild/2</a:t>
            </a:r>
            <a:endParaRPr b="1" sz="2400"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11700" y="439697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Test this out yourself! What happens if you query </a:t>
            </a:r>
            <a:r>
              <a:rPr b="1" lang="en" sz="18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isChild(A,B)</a:t>
            </a:r>
            <a:r>
              <a:rPr lang="en" sz="18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>
              <a:solidFill>
                <a:srgbClr val="E60028"/>
              </a:solidFill>
            </a:endParaRPr>
          </a:p>
        </p:txBody>
      </p:sp>
      <p:sp>
        <p:nvSpPr>
          <p:cNvPr id="191" name="Google Shape;191;p28"/>
          <p:cNvSpPr txBox="1"/>
          <p:nvPr>
            <p:ph idx="1" type="body"/>
          </p:nvPr>
        </p:nvSpPr>
        <p:spPr>
          <a:xfrm>
            <a:off x="311700" y="1614175"/>
            <a:ext cx="8520600" cy="2630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consult("language-database-predicates.pl").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true.</a:t>
            </a:r>
            <a:endParaRPr b="1"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consult("&lt;your-prolog-file&gt;.pl"). </a:t>
            </a: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% Should contain the isChild/2 rule.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true.</a:t>
            </a:r>
            <a:endParaRPr b="1"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isChild("English",X).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"Old English".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isChild(X,"Old English").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"English" ; </a:t>
            </a: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% Type the semicolon to request another possible unification.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"Scots" ;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"Yola". </a:t>
            </a: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% REMEMBER: Every possible unification will be returned.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Rules </a:t>
            </a:r>
            <a:r>
              <a:rPr b="1" lang="en" sz="2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isSpoken/1</a:t>
            </a:r>
            <a:endParaRPr b="1" sz="2400"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7" name="Google Shape;197;p29"/>
          <p:cNvSpPr txBox="1"/>
          <p:nvPr>
            <p:ph idx="1" type="body"/>
          </p:nvPr>
        </p:nvSpPr>
        <p:spPr>
          <a:xfrm>
            <a:off x="311700" y="2310150"/>
            <a:ext cx="8520600" cy="5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isSpoken(X) </a:t>
            </a:r>
            <a:r>
              <a:rPr lang="en" sz="2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en" sz="2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isLanguage(X), </a:t>
            </a:r>
            <a:r>
              <a:rPr lang="en" sz="2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\+</a:t>
            </a:r>
            <a:r>
              <a:rPr lang="en" sz="2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isExtinct(X).</a:t>
            </a:r>
            <a:endParaRPr sz="2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29"/>
          <p:cNvSpPr txBox="1"/>
          <p:nvPr/>
        </p:nvSpPr>
        <p:spPr>
          <a:xfrm>
            <a:off x="1327648" y="3001200"/>
            <a:ext cx="64887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spoken </a:t>
            </a:r>
            <a:r>
              <a:rPr b="1"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a language </a:t>
            </a:r>
            <a:r>
              <a:rPr b="1"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extinct.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4313200" y="3728950"/>
            <a:ext cx="37422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Every possible unification is tried for each body predicate—backtracking!</a:t>
            </a:r>
            <a:endParaRPr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311700" y="10177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True if language X is still spoken.</a:t>
            </a:r>
            <a:endParaRPr b="1" sz="2400"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Rules </a:t>
            </a:r>
            <a:r>
              <a:rPr b="1" lang="en" sz="2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isSibling/2</a:t>
            </a:r>
            <a:endParaRPr b="1" sz="2400"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2339100"/>
            <a:ext cx="85206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92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isSibling(X,Y) </a:t>
            </a:r>
            <a:r>
              <a:rPr lang="en" sz="192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en" sz="192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isParent(Z,X), isParent(Z,Y), X </a:t>
            </a:r>
            <a:r>
              <a:rPr lang="en" sz="192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\=</a:t>
            </a:r>
            <a:r>
              <a:rPr lang="en" sz="192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Y.</a:t>
            </a:r>
            <a:endParaRPr sz="192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30"/>
          <p:cNvSpPr txBox="1"/>
          <p:nvPr/>
        </p:nvSpPr>
        <p:spPr>
          <a:xfrm>
            <a:off x="6847200" y="3372892"/>
            <a:ext cx="19851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 is this required?</a:t>
            </a:r>
            <a:endParaRPr sz="1200">
              <a:solidFill>
                <a:srgbClr val="E60028"/>
              </a:solidFill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311700" y="2949600"/>
            <a:ext cx="8520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are siblings </a:t>
            </a:r>
            <a:r>
              <a:rPr b="1"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Z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’s parent </a:t>
            </a:r>
            <a:r>
              <a:rPr b="1"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Z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’s Parent </a:t>
            </a:r>
            <a:r>
              <a:rPr b="1"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do not unify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311700" y="10177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True if language X is the sibling of language Y.</a:t>
            </a:r>
            <a:endParaRPr b="1" sz="2400"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Rules </a:t>
            </a:r>
            <a:r>
              <a:rPr b="1" lang="en" sz="2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isSibling/2</a:t>
            </a:r>
            <a:endParaRPr b="1" sz="2400"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311700" y="2339100"/>
            <a:ext cx="85206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92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isSibling(X,Y) </a:t>
            </a:r>
            <a:r>
              <a:rPr lang="en" sz="192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en" sz="192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isParent(Z,X), isParent(Z,Y), X </a:t>
            </a:r>
            <a:r>
              <a:rPr lang="en" sz="192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\=</a:t>
            </a:r>
            <a:r>
              <a:rPr lang="en" sz="192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Y.</a:t>
            </a:r>
            <a:endParaRPr sz="192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6847200" y="3372892"/>
            <a:ext cx="19851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Why is this required?</a:t>
            </a:r>
            <a:endParaRPr sz="1200">
              <a:solidFill>
                <a:srgbClr val="E60028"/>
              </a:solidFill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311700" y="2949600"/>
            <a:ext cx="85206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are siblings </a:t>
            </a:r>
            <a:r>
              <a:rPr b="1"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Z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’s parent </a:t>
            </a:r>
            <a:r>
              <a:rPr b="1"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Z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’s Parent </a:t>
            </a:r>
            <a:r>
              <a:rPr b="1"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do not unify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311700" y="10177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True if language X is the sibling of language Y.</a:t>
            </a:r>
            <a:endParaRPr b="1" sz="2400"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Setup: Visual Studio Code</a:t>
            </a:r>
            <a:endParaRPr b="1" sz="2400"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093925"/>
            <a:ext cx="85206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Install “Better Prolog Syntax”!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Configure Visual Studio Code to recognise the </a:t>
            </a: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.pl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extension as denoting Prolog files (this may conflict with Perl files). One way is to add this to your user </a:t>
            </a: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settings.json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file:</a:t>
            </a:r>
            <a:endParaRPr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000" y="3723750"/>
            <a:ext cx="3042301" cy="10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2587625"/>
            <a:ext cx="8520600" cy="923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333393"/>
                </a:solidFill>
                <a:latin typeface="Comic Sans MS"/>
                <a:ea typeface="Comic Sans MS"/>
                <a:cs typeface="Comic Sans MS"/>
                <a:sym typeface="Comic Sans MS"/>
              </a:rPr>
              <a:t>"</a:t>
            </a:r>
            <a:r>
              <a:rPr lang="en" sz="1600">
                <a:solidFill>
                  <a:srgbClr val="333393"/>
                </a:solidFill>
                <a:latin typeface="Courier New"/>
                <a:ea typeface="Courier New"/>
                <a:cs typeface="Courier New"/>
                <a:sym typeface="Courier New"/>
              </a:rPr>
              <a:t>files.associations</a:t>
            </a:r>
            <a:r>
              <a:rPr lang="en" sz="1600">
                <a:solidFill>
                  <a:srgbClr val="333393"/>
                </a:solidFill>
                <a:latin typeface="Comic Sans MS"/>
                <a:ea typeface="Comic Sans MS"/>
                <a:cs typeface="Comic Sans MS"/>
                <a:sym typeface="Comic Sans MS"/>
              </a:rPr>
              <a:t>"</a:t>
            </a:r>
            <a:r>
              <a:rPr lang="en" sz="1600">
                <a:solidFill>
                  <a:srgbClr val="333393"/>
                </a:solidFill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br>
              <a:rPr lang="en" sz="1600">
                <a:solidFill>
                  <a:srgbClr val="33339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333393"/>
                </a:solidFill>
                <a:latin typeface="Comic Sans MS"/>
                <a:ea typeface="Comic Sans MS"/>
                <a:cs typeface="Comic Sans MS"/>
                <a:sym typeface="Comic Sans MS"/>
              </a:rPr>
              <a:t>"</a:t>
            </a:r>
            <a:r>
              <a:rPr lang="en" sz="1600">
                <a:solidFill>
                  <a:srgbClr val="333393"/>
                </a:solidFill>
                <a:latin typeface="Courier New"/>
                <a:ea typeface="Courier New"/>
                <a:cs typeface="Courier New"/>
                <a:sym typeface="Courier New"/>
              </a:rPr>
              <a:t>*.pl</a:t>
            </a:r>
            <a:r>
              <a:rPr lang="en" sz="1600">
                <a:solidFill>
                  <a:srgbClr val="333393"/>
                </a:solidFill>
                <a:latin typeface="Comic Sans MS"/>
                <a:ea typeface="Comic Sans MS"/>
                <a:cs typeface="Comic Sans MS"/>
                <a:sym typeface="Comic Sans MS"/>
              </a:rPr>
              <a:t>"</a:t>
            </a:r>
            <a:r>
              <a:rPr lang="en" sz="1600">
                <a:solidFill>
                  <a:srgbClr val="333393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600">
                <a:solidFill>
                  <a:srgbClr val="333393"/>
                </a:solidFill>
                <a:latin typeface="Comic Sans MS"/>
                <a:ea typeface="Comic Sans MS"/>
                <a:cs typeface="Comic Sans MS"/>
                <a:sym typeface="Comic Sans MS"/>
              </a:rPr>
              <a:t>"</a:t>
            </a:r>
            <a:r>
              <a:rPr lang="en" sz="1600">
                <a:solidFill>
                  <a:srgbClr val="333393"/>
                </a:solidFill>
                <a:latin typeface="Courier New"/>
                <a:ea typeface="Courier New"/>
                <a:cs typeface="Courier New"/>
                <a:sym typeface="Courier New"/>
              </a:rPr>
              <a:t>prolog</a:t>
            </a:r>
            <a:r>
              <a:rPr lang="en" sz="1600">
                <a:solidFill>
                  <a:srgbClr val="333393"/>
                </a:solidFill>
                <a:latin typeface="Comic Sans MS"/>
                <a:ea typeface="Comic Sans MS"/>
                <a:cs typeface="Comic Sans MS"/>
                <a:sym typeface="Comic Sans MS"/>
              </a:rPr>
              <a:t>"</a:t>
            </a:r>
            <a:br>
              <a:rPr lang="en" sz="1600">
                <a:solidFill>
                  <a:srgbClr val="33339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Rules </a:t>
            </a:r>
            <a:r>
              <a:rPr b="1" lang="en" sz="2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isCousin/2</a:t>
            </a:r>
            <a:endParaRPr b="1" sz="2400"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1570325"/>
            <a:ext cx="4261500" cy="15639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isCousin(X,Y) </a:t>
            </a: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 </a:t>
            </a:r>
            <a:endParaRPr sz="16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isParent(A,X),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isParent(B,Y),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	isSibling(A,B),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	X </a:t>
            </a: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\=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Y.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5" name="Google Shape;225;p32"/>
          <p:cNvSpPr txBox="1"/>
          <p:nvPr/>
        </p:nvSpPr>
        <p:spPr>
          <a:xfrm>
            <a:off x="4573200" y="1570325"/>
            <a:ext cx="42591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are cousins </a:t>
            </a:r>
            <a:r>
              <a:rPr b="1"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  <a:endParaRPr b="1"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’s parent </a:t>
            </a:r>
            <a:r>
              <a:rPr b="1"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endParaRPr b="1">
              <a:solidFill>
                <a:srgbClr val="000054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’s parent </a:t>
            </a:r>
            <a:r>
              <a:rPr b="1"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endParaRPr b="1">
              <a:solidFill>
                <a:srgbClr val="000054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are siblings </a:t>
            </a:r>
            <a:r>
              <a:rPr b="1"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endParaRPr b="1">
              <a:solidFill>
                <a:srgbClr val="000054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do not unify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311700" y="10177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True if languages X and Y are cousins.</a:t>
            </a:r>
            <a:endParaRPr b="1" sz="2400"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Rules </a:t>
            </a:r>
            <a:r>
              <a:rPr b="1" lang="en" sz="2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isGrandparent/2</a:t>
            </a:r>
            <a:endParaRPr b="1" sz="2400"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5832300" y="1570325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the grandparent of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  <a:endParaRPr b="1"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Z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’s parent </a:t>
            </a:r>
            <a:r>
              <a:rPr b="1"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endParaRPr b="1"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Z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’s parent.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311700" y="1570325"/>
            <a:ext cx="4260300" cy="997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isGrandparent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(X,Y) </a:t>
            </a: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 </a:t>
            </a:r>
            <a:endParaRPr sz="16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isParent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(X,Z),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isParent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(Z,Y).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311700" y="10177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rue if language X is the grandparent of language Y.</a:t>
            </a:r>
            <a:endParaRPr b="1" sz="2400"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Recursion </a:t>
            </a:r>
            <a:r>
              <a:rPr b="1" lang="en" sz="2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isAncestor/2</a:t>
            </a:r>
            <a:endParaRPr sz="2400">
              <a:solidFill>
                <a:srgbClr val="E60028"/>
              </a:solidFill>
            </a:endParaRPr>
          </a:p>
        </p:txBody>
      </p:sp>
      <p:sp>
        <p:nvSpPr>
          <p:cNvPr id="240" name="Google Shape;240;p34"/>
          <p:cNvSpPr txBox="1"/>
          <p:nvPr/>
        </p:nvSpPr>
        <p:spPr>
          <a:xfrm>
            <a:off x="311700" y="2077625"/>
            <a:ext cx="61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the ancestor of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’s parent, </a:t>
            </a:r>
            <a:r>
              <a:rPr b="1"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OR</a:t>
            </a:r>
            <a:endParaRPr b="1">
              <a:solidFill>
                <a:srgbClr val="000054"/>
              </a:solidFill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311700" y="3311150"/>
            <a:ext cx="617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the ancestor of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Z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’s parent </a:t>
            </a:r>
            <a:r>
              <a:rPr b="1"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Z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the ancestor of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>
              <a:solidFill>
                <a:srgbClr val="000054"/>
              </a:solidFill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282300" y="448767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CHALLENGE!</a:t>
            </a:r>
            <a:r>
              <a:rPr b="1"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 Try to write </a:t>
            </a:r>
            <a:r>
              <a:rPr b="1" lang="en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isDescendant/2</a:t>
            </a:r>
            <a:r>
              <a:rPr b="1"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. It can be very similar to </a:t>
            </a:r>
            <a:r>
              <a:rPr b="1" lang="en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isAncestor/2</a:t>
            </a:r>
            <a:r>
              <a:rPr b="1"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!</a:t>
            </a:r>
            <a:endParaRPr>
              <a:solidFill>
                <a:srgbClr val="E60028"/>
              </a:solidFill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4570801" y="2077625"/>
            <a:ext cx="425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BASE CASE!</a:t>
            </a:r>
            <a:endParaRPr>
              <a:solidFill>
                <a:srgbClr val="E60028"/>
              </a:solidFill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6519000" y="3303425"/>
            <a:ext cx="231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RECURSIVE CASE!</a:t>
            </a:r>
            <a:endParaRPr>
              <a:solidFill>
                <a:srgbClr val="E60028"/>
              </a:solidFill>
            </a:endParaRPr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311700" y="1570325"/>
            <a:ext cx="8520600" cy="431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isAncestor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(X,Y) </a:t>
            </a: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isParent(X,Y).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4"/>
          <p:cNvSpPr txBox="1"/>
          <p:nvPr>
            <p:ph idx="1" type="body"/>
          </p:nvPr>
        </p:nvSpPr>
        <p:spPr>
          <a:xfrm>
            <a:off x="311700" y="2793788"/>
            <a:ext cx="8520600" cy="431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isAncestor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(X,Y) </a:t>
            </a: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isParent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(X,Z), isAncestor(Z,Y).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311700" y="10177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True if language X is the ancestor of language Y.</a:t>
            </a:r>
            <a:endParaRPr b="1" sz="2400"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Rules</a:t>
            </a: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2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shareAncestor/3</a:t>
            </a:r>
            <a:endParaRPr b="1" sz="2400"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4572000" y="1570325"/>
            <a:ext cx="42309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Z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the ancestor of both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  <a:endParaRPr b="1"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Z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 ancestor of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endParaRPr b="1">
              <a:solidFill>
                <a:srgbClr val="000054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Z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 ancestor of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endParaRPr b="1">
              <a:solidFill>
                <a:srgbClr val="000054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do not unify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282300" y="448767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predicate returns every ancestor! How can we return 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only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 most recent ancestor?</a:t>
            </a:r>
            <a:endParaRPr>
              <a:solidFill>
                <a:srgbClr val="000054"/>
              </a:solidFill>
            </a:endParaRPr>
          </a:p>
        </p:txBody>
      </p:sp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311700" y="1570325"/>
            <a:ext cx="4260300" cy="1280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shareAncestor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(X,Y,Z) </a:t>
            </a: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 </a:t>
            </a:r>
            <a:endParaRPr sz="16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isAncestor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(Z,X),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isAncestor(Z,Y),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   X </a:t>
            </a: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\=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Y.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311700" y="10177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True if languages X and Y share an ancestor Z.</a:t>
            </a:r>
            <a:endParaRPr b="1" sz="2400"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Rules </a:t>
            </a:r>
            <a:r>
              <a:rPr b="1" lang="en" sz="2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shareMostRecentAncestor/3</a:t>
            </a:r>
            <a:endParaRPr b="1" sz="24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36"/>
          <p:cNvSpPr txBox="1"/>
          <p:nvPr/>
        </p:nvSpPr>
        <p:spPr>
          <a:xfrm>
            <a:off x="4572000" y="1570325"/>
            <a:ext cx="4259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the most recent ancestor of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  <a:endParaRPr b="1"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an ancestor of both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endParaRPr b="1">
              <a:solidFill>
                <a:srgbClr val="000054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</a:t>
            </a:r>
            <a:endParaRPr b="1"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’s parent </a:t>
            </a:r>
            <a:r>
              <a:rPr b="1"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endParaRPr b="1">
              <a:solidFill>
                <a:srgbClr val="000054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an ancestor of both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311700" y="3585000"/>
            <a:ext cx="425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Negation applied to entire parenthesised expression!</a:t>
            </a:r>
            <a:endParaRPr sz="1100">
              <a:solidFill>
                <a:srgbClr val="E60028"/>
              </a:solidFill>
            </a:endParaRPr>
          </a:p>
        </p:txBody>
      </p:sp>
      <p:sp>
        <p:nvSpPr>
          <p:cNvPr id="264" name="Google Shape;264;p36"/>
          <p:cNvSpPr txBox="1"/>
          <p:nvPr/>
        </p:nvSpPr>
        <p:spPr>
          <a:xfrm>
            <a:off x="282300" y="4487675"/>
            <a:ext cx="852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CHALLENGE!</a:t>
            </a:r>
            <a:r>
              <a:rPr b="1" lang="en" sz="12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 What is </a:t>
            </a:r>
            <a:r>
              <a:rPr b="1"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\+ (isParent(A,B), shareAncestor(X,Y,B))</a:t>
            </a:r>
            <a:r>
              <a:rPr b="1" lang="en" sz="12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 equivalent to by De Morgan’s Law?</a:t>
            </a:r>
            <a:endParaRPr sz="1200">
              <a:solidFill>
                <a:srgbClr val="E60028"/>
              </a:solidFill>
            </a:endParaRPr>
          </a:p>
        </p:txBody>
      </p:sp>
      <p:sp>
        <p:nvSpPr>
          <p:cNvPr id="265" name="Google Shape;265;p36"/>
          <p:cNvSpPr txBox="1"/>
          <p:nvPr>
            <p:ph idx="1" type="body"/>
          </p:nvPr>
        </p:nvSpPr>
        <p:spPr>
          <a:xfrm>
            <a:off x="311700" y="1570325"/>
            <a:ext cx="4392000" cy="1847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shareMostRecentAncestor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(X,Y,A) </a:t>
            </a: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 </a:t>
            </a:r>
            <a:endParaRPr sz="16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shareAncestor(X,Y,A)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\+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		isParent(A,B),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		shareAncestor(X,Y,B)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	).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36"/>
          <p:cNvSpPr txBox="1"/>
          <p:nvPr/>
        </p:nvSpPr>
        <p:spPr>
          <a:xfrm>
            <a:off x="311700" y="1017725"/>
            <a:ext cx="84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True if languages X and Y share an ancestor A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no children of A are ancestors of X and 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Lists</a:t>
            </a:r>
            <a:endParaRPr b="1" sz="2400"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2" name="Google Shape;272;p37"/>
          <p:cNvSpPr txBox="1"/>
          <p:nvPr/>
        </p:nvSpPr>
        <p:spPr>
          <a:xfrm>
            <a:off x="311700" y="1555613"/>
            <a:ext cx="852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[sebastian,sardiña,harry,porter]</a:t>
            </a:r>
            <a:endParaRPr b="1" sz="2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37"/>
          <p:cNvSpPr txBox="1"/>
          <p:nvPr/>
        </p:nvSpPr>
        <p:spPr>
          <a:xfrm>
            <a:off x="311700" y="3526400"/>
            <a:ext cx="852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en" sz="2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sebastian</a:t>
            </a:r>
            <a:r>
              <a:rPr b="1" lang="en" sz="2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b="1" lang="en" sz="2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sardiña,harry,porter]</a:t>
            </a:r>
            <a:endParaRPr b="1" sz="2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4" name="Google Shape;274;p37"/>
          <p:cNvSpPr txBox="1"/>
          <p:nvPr/>
        </p:nvSpPr>
        <p:spPr>
          <a:xfrm>
            <a:off x="1713950" y="4080500"/>
            <a:ext cx="186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</a:t>
            </a:r>
            <a:endParaRPr b="1" sz="1000">
              <a:solidFill>
                <a:srgbClr val="E60028"/>
              </a:solidFill>
            </a:endParaRPr>
          </a:p>
        </p:txBody>
      </p:sp>
      <p:sp>
        <p:nvSpPr>
          <p:cNvPr id="275" name="Google Shape;275;p37"/>
          <p:cNvSpPr txBox="1"/>
          <p:nvPr/>
        </p:nvSpPr>
        <p:spPr>
          <a:xfrm>
            <a:off x="3547850" y="4080500"/>
            <a:ext cx="3862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TAIL</a:t>
            </a:r>
            <a:endParaRPr b="1" sz="1000">
              <a:solidFill>
                <a:srgbClr val="000054"/>
              </a:solidFill>
            </a:endParaRPr>
          </a:p>
        </p:txBody>
      </p:sp>
      <p:sp>
        <p:nvSpPr>
          <p:cNvPr id="276" name="Google Shape;276;p37"/>
          <p:cNvSpPr txBox="1"/>
          <p:nvPr/>
        </p:nvSpPr>
        <p:spPr>
          <a:xfrm>
            <a:off x="311700" y="2746100"/>
            <a:ext cx="8520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They can be unified into their </a:t>
            </a:r>
            <a:r>
              <a:rPr b="1" lang="en" sz="18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</a:t>
            </a:r>
            <a:r>
              <a:rPr lang="en" sz="18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(first element) and </a:t>
            </a:r>
            <a:r>
              <a:rPr b="1" lang="en" sz="18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tail</a:t>
            </a:r>
            <a:r>
              <a:rPr lang="en" sz="18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(list of subsequent elements):</a:t>
            </a:r>
            <a:endParaRPr sz="1800"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7" name="Google Shape;277;p37"/>
          <p:cNvSpPr txBox="1"/>
          <p:nvPr/>
        </p:nvSpPr>
        <p:spPr>
          <a:xfrm>
            <a:off x="311700" y="109392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Lists are ordered collections of terms:</a:t>
            </a:r>
            <a:endParaRPr sz="1800"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/>
          <p:nvPr>
            <p:ph idx="1" type="body"/>
          </p:nvPr>
        </p:nvSpPr>
        <p:spPr>
          <a:xfrm>
            <a:off x="311700" y="10939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Lists </a:t>
            </a:r>
            <a:r>
              <a:rPr b="1"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unify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according to their elements. 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3" name="Google Shape;283;p38"/>
          <p:cNvSpPr txBox="1"/>
          <p:nvPr>
            <p:ph idx="1" type="body"/>
          </p:nvPr>
        </p:nvSpPr>
        <p:spPr>
          <a:xfrm>
            <a:off x="311700" y="1546800"/>
            <a:ext cx="8520600" cy="895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[X,Y] = [sebastian,sardiña].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sebastian,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Y = sardiña.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38"/>
          <p:cNvSpPr txBox="1"/>
          <p:nvPr>
            <p:ph type="title"/>
          </p:nvPr>
        </p:nvSpPr>
        <p:spPr>
          <a:xfrm>
            <a:off x="311700" y="436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Unification: </a:t>
            </a: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Lists</a:t>
            </a:r>
            <a:endParaRPr b="1" sz="2400"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5" name="Google Shape;285;p38"/>
          <p:cNvSpPr txBox="1"/>
          <p:nvPr/>
        </p:nvSpPr>
        <p:spPr>
          <a:xfrm>
            <a:off x="311700" y="2518800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They can be unified into their </a:t>
            </a:r>
            <a:r>
              <a:rPr b="1" lang="en" sz="18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head</a:t>
            </a:r>
            <a:r>
              <a:rPr lang="en" sz="18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b="1" lang="en" sz="18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tail</a:t>
            </a:r>
            <a:r>
              <a:rPr lang="en" sz="18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/>
          </a:p>
        </p:txBody>
      </p:sp>
      <p:sp>
        <p:nvSpPr>
          <p:cNvPr id="286" name="Google Shape;286;p38"/>
          <p:cNvSpPr txBox="1"/>
          <p:nvPr>
            <p:ph idx="1" type="body"/>
          </p:nvPr>
        </p:nvSpPr>
        <p:spPr>
          <a:xfrm>
            <a:off x="311700" y="2980488"/>
            <a:ext cx="8520600" cy="1887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[H|T] = [sebastian, sardiña, harry, porter].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 = sebastian,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T = [sardiña, harry, porter].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[X,Y|T] = [sebastian, sardiña, harry, porter].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sebastian,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Y = sardiña,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T = [harry, porter].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0028"/>
                </a:solidFill>
              </a:rPr>
              <a:t>Unification: Lists</a:t>
            </a:r>
            <a:endParaRPr sz="2400">
              <a:solidFill>
                <a:srgbClr val="E60028"/>
              </a:solidFill>
            </a:endParaRPr>
          </a:p>
        </p:txBody>
      </p:sp>
      <p:sp>
        <p:nvSpPr>
          <p:cNvPr id="292" name="Google Shape;292;p39"/>
          <p:cNvSpPr txBox="1"/>
          <p:nvPr/>
        </p:nvSpPr>
        <p:spPr>
          <a:xfrm>
            <a:off x="311700" y="277542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Lists with a single element have an empty tail!</a:t>
            </a:r>
            <a:endParaRPr sz="1800"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93" name="Google Shape;293;p39"/>
          <p:cNvSpPr txBox="1"/>
          <p:nvPr>
            <p:ph idx="1" type="body"/>
          </p:nvPr>
        </p:nvSpPr>
        <p:spPr>
          <a:xfrm>
            <a:off x="311700" y="1555625"/>
            <a:ext cx="8520600" cy="114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[] = [].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rue.</a:t>
            </a:r>
            <a:endParaRPr b="1"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[] = [sebastian,sardiña].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false.</a:t>
            </a:r>
            <a:endParaRPr b="1" sz="14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39"/>
          <p:cNvSpPr txBox="1"/>
          <p:nvPr>
            <p:ph idx="1" type="body"/>
          </p:nvPr>
        </p:nvSpPr>
        <p:spPr>
          <a:xfrm>
            <a:off x="311700" y="3237125"/>
            <a:ext cx="8520600" cy="1639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[X] = [harry].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harry.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[X] = [X|[]].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true.</a:t>
            </a:r>
            <a:endParaRPr b="1"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[X] = [sebastian,sardiña]. </a:t>
            </a: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% Why does this unification fail?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false.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39"/>
          <p:cNvSpPr txBox="1"/>
          <p:nvPr>
            <p:ph idx="1" type="body"/>
          </p:nvPr>
        </p:nvSpPr>
        <p:spPr>
          <a:xfrm>
            <a:off x="311700" y="10939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Empty lists only unify with themselves.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0028"/>
                </a:solidFill>
              </a:rPr>
              <a:t>List Operations</a:t>
            </a:r>
            <a:endParaRPr b="1" sz="2400"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1" name="Google Shape;301;p40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Let’s rewrite some built-in predicates for operating on lists!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2" name="Google Shape;302;p40"/>
          <p:cNvSpPr txBox="1"/>
          <p:nvPr>
            <p:ph idx="1" type="body"/>
          </p:nvPr>
        </p:nvSpPr>
        <p:spPr>
          <a:xfrm>
            <a:off x="311700" y="2025175"/>
            <a:ext cx="8520600" cy="648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member(sardiña,[harry,sebastian,sardiña]).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true.</a:t>
            </a:r>
            <a:endParaRPr b="1"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40"/>
          <p:cNvSpPr txBox="1"/>
          <p:nvPr>
            <p:ph idx="1" type="body"/>
          </p:nvPr>
        </p:nvSpPr>
        <p:spPr>
          <a:xfrm>
            <a:off x="311700" y="3073375"/>
            <a:ext cx="8520600" cy="648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length([harry,sebastian,sardiña],N).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N = 3.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40"/>
          <p:cNvSpPr txBox="1"/>
          <p:nvPr>
            <p:ph idx="1" type="body"/>
          </p:nvPr>
        </p:nvSpPr>
        <p:spPr>
          <a:xfrm>
            <a:off x="311700" y="4121575"/>
            <a:ext cx="8520600" cy="648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append([harry,porter],[sebastian,sardiña],X).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[harry,porter,sebastian,sardiña].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40"/>
          <p:cNvSpPr txBox="1"/>
          <p:nvPr/>
        </p:nvSpPr>
        <p:spPr>
          <a:xfrm>
            <a:off x="311700" y="267317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`length/2`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counts the number of elements in a list.</a:t>
            </a:r>
            <a:endParaRPr/>
          </a:p>
        </p:txBody>
      </p:sp>
      <p:sp>
        <p:nvSpPr>
          <p:cNvPr id="306" name="Google Shape;306;p40"/>
          <p:cNvSpPr txBox="1"/>
          <p:nvPr/>
        </p:nvSpPr>
        <p:spPr>
          <a:xfrm>
            <a:off x="311700" y="372137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`append/3`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concatenates two lists.</a:t>
            </a:r>
            <a:endParaRPr/>
          </a:p>
        </p:txBody>
      </p:sp>
      <p:sp>
        <p:nvSpPr>
          <p:cNvPr id="307" name="Google Shape;307;p40"/>
          <p:cNvSpPr txBox="1"/>
          <p:nvPr/>
        </p:nvSpPr>
        <p:spPr>
          <a:xfrm>
            <a:off x="311700" y="162497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`member/2`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tests if a term occurs within a list.</a:t>
            </a:r>
            <a:endParaRPr sz="1800"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0028"/>
                </a:solidFill>
              </a:rPr>
              <a:t>List Operations</a:t>
            </a: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2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hasLength/2</a:t>
            </a:r>
            <a:endParaRPr b="1" sz="14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41"/>
          <p:cNvSpPr txBox="1"/>
          <p:nvPr/>
        </p:nvSpPr>
        <p:spPr>
          <a:xfrm>
            <a:off x="4572000" y="1511775"/>
            <a:ext cx="42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[] has length 0.</a:t>
            </a:r>
            <a:endParaRPr>
              <a:solidFill>
                <a:srgbClr val="000054"/>
              </a:solidFill>
            </a:endParaRPr>
          </a:p>
        </p:txBody>
      </p:sp>
      <p:sp>
        <p:nvSpPr>
          <p:cNvPr id="314" name="Google Shape;314;p41"/>
          <p:cNvSpPr txBox="1"/>
          <p:nvPr/>
        </p:nvSpPr>
        <p:spPr>
          <a:xfrm>
            <a:off x="4571400" y="2947325"/>
            <a:ext cx="42309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A list with tail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has length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  <a:endParaRPr b="1"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has length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endParaRPr b="1">
              <a:solidFill>
                <a:srgbClr val="000054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N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equals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M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+ 1.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5" name="Google Shape;315;p41"/>
          <p:cNvSpPr txBox="1"/>
          <p:nvPr/>
        </p:nvSpPr>
        <p:spPr>
          <a:xfrm>
            <a:off x="312000" y="2203925"/>
            <a:ext cx="42600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11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 denotes an a</a:t>
            </a:r>
            <a:r>
              <a:rPr lang="en" sz="11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nonymous variable! </a:t>
            </a:r>
            <a:endParaRPr sz="1100"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Used wherever a variable is only referenced once, so it doesn’t need a name.</a:t>
            </a:r>
            <a:endParaRPr sz="1100">
              <a:solidFill>
                <a:srgbClr val="E60028"/>
              </a:solidFill>
            </a:endParaRPr>
          </a:p>
        </p:txBody>
      </p:sp>
      <p:sp>
        <p:nvSpPr>
          <p:cNvPr id="316" name="Google Shape;316;p41"/>
          <p:cNvSpPr txBox="1"/>
          <p:nvPr/>
        </p:nvSpPr>
        <p:spPr>
          <a:xfrm>
            <a:off x="282300" y="4487675"/>
            <a:ext cx="852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REMEMBER!</a:t>
            </a:r>
            <a:r>
              <a:rPr b="1" lang="en" sz="12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 empty list will not unify with any list that contains elements: </a:t>
            </a:r>
            <a:r>
              <a:rPr b="1"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?- [] = [X]</a:t>
            </a:r>
            <a:r>
              <a:rPr b="1" lang="en" sz="12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</a:t>
            </a:r>
            <a:r>
              <a:rPr b="1"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false.</a:t>
            </a:r>
            <a:endParaRPr b="1" sz="12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41"/>
          <p:cNvSpPr txBox="1"/>
          <p:nvPr>
            <p:ph idx="1" type="body"/>
          </p:nvPr>
        </p:nvSpPr>
        <p:spPr>
          <a:xfrm>
            <a:off x="311700" y="1494125"/>
            <a:ext cx="4260000" cy="431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hasLength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([],0).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41"/>
          <p:cNvSpPr txBox="1"/>
          <p:nvPr>
            <p:ph idx="1" type="body"/>
          </p:nvPr>
        </p:nvSpPr>
        <p:spPr>
          <a:xfrm>
            <a:off x="312300" y="2947325"/>
            <a:ext cx="4259100" cy="997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hasLength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([_|T],N) </a:t>
            </a: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 </a:t>
            </a:r>
            <a:endParaRPr sz="16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hasLength(T,M),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   N </a:t>
            </a: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M + 1.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41"/>
          <p:cNvSpPr txBox="1"/>
          <p:nvPr/>
        </p:nvSpPr>
        <p:spPr>
          <a:xfrm>
            <a:off x="311700" y="10177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 version of the built-in </a:t>
            </a: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length/2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predicate.</a:t>
            </a:r>
            <a:endParaRPr b="1" sz="2400"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Knowledge Base</a:t>
            </a:r>
            <a:endParaRPr b="1" sz="2400"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093925"/>
            <a:ext cx="4260300" cy="3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Separate knowledge from reasoning processes!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language family tree denotes four pieces of information—which languages are: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Comic Sans MS"/>
              <a:buChar char="○"/>
            </a:pPr>
            <a:r>
              <a:rPr b="1"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Attested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, where speakers or written records exist (green and red nodes).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Comic Sans MS"/>
              <a:buChar char="○"/>
            </a:pPr>
            <a:r>
              <a:rPr b="1"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Unattested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, which have been reconstructed from 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their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children (white nodes).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Comic Sans MS"/>
              <a:buChar char="○"/>
            </a:pPr>
            <a:r>
              <a:rPr b="1"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Extinct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, where there are no living speakers (red 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nodes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).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Comic Sans MS"/>
              <a:buChar char="○"/>
            </a:pPr>
            <a:r>
              <a:rPr b="1"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Descendants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of a given parent language (edges).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524" y="941200"/>
            <a:ext cx="3535601" cy="32610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76200" y="4759500"/>
            <a:ext cx="773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https://en.wikipedia.org/wiki/Indo-European_languages#/media/File:Indo-European_language_tree_(with_major_international_languages_highlighted).svg</a:t>
            </a:r>
            <a:endParaRPr sz="800">
              <a:solidFill>
                <a:srgbClr val="AA008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title"/>
          </p:nvPr>
        </p:nvSpPr>
        <p:spPr>
          <a:xfrm>
            <a:off x="3117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0028"/>
                </a:solidFill>
              </a:rPr>
              <a:t>List Operations</a:t>
            </a: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2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contains/2</a:t>
            </a:r>
            <a:endParaRPr b="1" sz="24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p42"/>
          <p:cNvSpPr txBox="1"/>
          <p:nvPr/>
        </p:nvSpPr>
        <p:spPr>
          <a:xfrm>
            <a:off x="4570800" y="2232075"/>
            <a:ext cx="42309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A list with head </a:t>
            </a:r>
            <a:r>
              <a:rPr lang="en" sz="1500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H</a:t>
            </a:r>
            <a:r>
              <a:rPr lang="en" sz="15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tail </a:t>
            </a:r>
            <a:r>
              <a:rPr lang="en" sz="1500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" sz="15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contains </a:t>
            </a:r>
            <a:r>
              <a:rPr lang="en" sz="1500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 sz="15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15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  <a:endParaRPr b="1" sz="1500"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H</a:t>
            </a:r>
            <a:r>
              <a:rPr lang="en" sz="15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" sz="1500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 sz="15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en" sz="15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do not unify</a:t>
            </a:r>
            <a:r>
              <a:rPr lang="en" sz="15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15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endParaRPr b="1" sz="1500">
              <a:solidFill>
                <a:srgbClr val="000054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T</a:t>
            </a:r>
            <a:r>
              <a:rPr lang="en" sz="15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contains </a:t>
            </a:r>
            <a:r>
              <a:rPr lang="en" sz="1500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 sz="15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500"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26" name="Google Shape;326;p42"/>
          <p:cNvSpPr txBox="1"/>
          <p:nvPr/>
        </p:nvSpPr>
        <p:spPr>
          <a:xfrm>
            <a:off x="282300" y="4563875"/>
            <a:ext cx="852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happens if we query </a:t>
            </a:r>
            <a:r>
              <a:rPr b="1"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contains([],X)</a:t>
            </a:r>
            <a:r>
              <a:rPr b="1" lang="en" sz="12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?</a:t>
            </a:r>
            <a:endParaRPr b="1" sz="12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Google Shape;327;p42"/>
          <p:cNvSpPr txBox="1"/>
          <p:nvPr>
            <p:ph idx="1" type="body"/>
          </p:nvPr>
        </p:nvSpPr>
        <p:spPr>
          <a:xfrm>
            <a:off x="311700" y="1570325"/>
            <a:ext cx="4259100" cy="431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([X|_],X).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42"/>
          <p:cNvSpPr txBox="1"/>
          <p:nvPr/>
        </p:nvSpPr>
        <p:spPr>
          <a:xfrm>
            <a:off x="4572000" y="1587975"/>
            <a:ext cx="4230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A list with head </a:t>
            </a:r>
            <a:r>
              <a:rPr lang="en" sz="1500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 sz="15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contains </a:t>
            </a:r>
            <a:r>
              <a:rPr lang="en" sz="1500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 sz="15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500">
              <a:solidFill>
                <a:srgbClr val="000054"/>
              </a:solidFill>
            </a:endParaRPr>
          </a:p>
        </p:txBody>
      </p:sp>
      <p:sp>
        <p:nvSpPr>
          <p:cNvPr id="329" name="Google Shape;329;p42"/>
          <p:cNvSpPr txBox="1"/>
          <p:nvPr>
            <p:ph idx="1" type="body"/>
          </p:nvPr>
        </p:nvSpPr>
        <p:spPr>
          <a:xfrm>
            <a:off x="311700" y="2232075"/>
            <a:ext cx="4259100" cy="9975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([H|T],X) </a:t>
            </a: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 </a:t>
            </a:r>
            <a:endParaRPr sz="16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 </a:t>
            </a: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\=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X,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   contains(T,X).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p42"/>
          <p:cNvSpPr txBox="1"/>
          <p:nvPr/>
        </p:nvSpPr>
        <p:spPr>
          <a:xfrm>
            <a:off x="311700" y="10939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 version of the built-in </a:t>
            </a: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member</a:t>
            </a: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/2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predicate.</a:t>
            </a:r>
            <a:endParaRPr b="1" sz="2400"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0028"/>
                </a:solidFill>
              </a:rPr>
              <a:t>List Operations</a:t>
            </a: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2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isConcatenated/3</a:t>
            </a:r>
            <a:endParaRPr b="1" sz="24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43"/>
          <p:cNvSpPr txBox="1"/>
          <p:nvPr/>
        </p:nvSpPr>
        <p:spPr>
          <a:xfrm>
            <a:off x="4671296" y="1507500"/>
            <a:ext cx="41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A list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concatenated with [] is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>
              <a:solidFill>
                <a:srgbClr val="000054"/>
              </a:solidFill>
            </a:endParaRPr>
          </a:p>
        </p:txBody>
      </p:sp>
      <p:sp>
        <p:nvSpPr>
          <p:cNvPr id="337" name="Google Shape;337;p43"/>
          <p:cNvSpPr txBox="1"/>
          <p:nvPr/>
        </p:nvSpPr>
        <p:spPr>
          <a:xfrm>
            <a:off x="282300" y="4487675"/>
            <a:ext cx="852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This one is a bit trickier! Take your time tracing through it with </a:t>
            </a:r>
            <a:r>
              <a:rPr b="1"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`?- trace.`</a:t>
            </a:r>
            <a:r>
              <a:rPr b="1" lang="en" sz="12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try different queries!</a:t>
            </a:r>
            <a:endParaRPr b="1" sz="1200">
              <a:solidFill>
                <a:srgbClr val="E60028"/>
              </a:solidFill>
            </a:endParaRPr>
          </a:p>
        </p:txBody>
      </p:sp>
      <p:sp>
        <p:nvSpPr>
          <p:cNvPr id="338" name="Google Shape;338;p43"/>
          <p:cNvSpPr txBox="1"/>
          <p:nvPr/>
        </p:nvSpPr>
        <p:spPr>
          <a:xfrm>
            <a:off x="311700" y="2151750"/>
            <a:ext cx="84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A list with head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tail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concatenated with a list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prepended to a list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  <a:endParaRPr b="1">
              <a:solidFill>
                <a:srgbClr val="E60028"/>
              </a:solidFill>
            </a:endParaRPr>
          </a:p>
        </p:txBody>
      </p:sp>
      <p:sp>
        <p:nvSpPr>
          <p:cNvPr id="339" name="Google Shape;339;p43"/>
          <p:cNvSpPr txBox="1"/>
          <p:nvPr/>
        </p:nvSpPr>
        <p:spPr>
          <a:xfrm>
            <a:off x="5220608" y="3210900"/>
            <a:ext cx="35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concatenated with </a:t>
            </a:r>
            <a:r>
              <a:rPr lang="en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L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>
              <a:solidFill>
                <a:srgbClr val="000054"/>
              </a:solidFill>
            </a:endParaRPr>
          </a:p>
        </p:txBody>
      </p:sp>
      <p:sp>
        <p:nvSpPr>
          <p:cNvPr id="340" name="Google Shape;340;p43"/>
          <p:cNvSpPr txBox="1"/>
          <p:nvPr>
            <p:ph idx="1" type="body"/>
          </p:nvPr>
        </p:nvSpPr>
        <p:spPr>
          <a:xfrm>
            <a:off x="311700" y="2665875"/>
            <a:ext cx="8520600" cy="431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isConcatenated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([X|A],L,[X|B]) </a:t>
            </a: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isConcatenated(A,L,B).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43"/>
          <p:cNvSpPr txBox="1"/>
          <p:nvPr>
            <p:ph idx="1" type="body"/>
          </p:nvPr>
        </p:nvSpPr>
        <p:spPr>
          <a:xfrm>
            <a:off x="311700" y="1492050"/>
            <a:ext cx="4260300" cy="431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isConcatenated([],L,L).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Google Shape;342;p43"/>
          <p:cNvSpPr txBox="1"/>
          <p:nvPr/>
        </p:nvSpPr>
        <p:spPr>
          <a:xfrm>
            <a:off x="311700" y="10177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Our version of the built-in </a:t>
            </a: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append</a:t>
            </a: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/3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predicate.</a:t>
            </a:r>
            <a:endParaRPr b="1" sz="2400"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0028"/>
                </a:solidFill>
              </a:rPr>
              <a:t>List Operations</a:t>
            </a:r>
            <a:r>
              <a:rPr lang="en" sz="2400">
                <a:solidFill>
                  <a:srgbClr val="E60028"/>
                </a:solidFill>
              </a:rPr>
              <a:t> </a:t>
            </a:r>
            <a:r>
              <a:rPr lang="en" sz="2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areLanguagesRelated/2</a:t>
            </a:r>
            <a:endParaRPr sz="24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44"/>
          <p:cNvSpPr txBox="1"/>
          <p:nvPr/>
        </p:nvSpPr>
        <p:spPr>
          <a:xfrm>
            <a:off x="311700" y="425727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CHALLENGE!</a:t>
            </a:r>
            <a:r>
              <a:rPr b="1"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 Exclude all terms that don’t unify with </a:t>
            </a:r>
            <a:r>
              <a:rPr b="1" lang="en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`languages/2`</a:t>
            </a:r>
            <a:r>
              <a:rPr b="1"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 from the result list.</a:t>
            </a:r>
            <a:endParaRPr b="1">
              <a:solidFill>
                <a:srgbClr val="E60028"/>
              </a:solidFill>
            </a:endParaRPr>
          </a:p>
        </p:txBody>
      </p:sp>
      <p:sp>
        <p:nvSpPr>
          <p:cNvPr id="349" name="Google Shape;349;p44"/>
          <p:cNvSpPr txBox="1"/>
          <p:nvPr>
            <p:ph idx="1" type="body"/>
          </p:nvPr>
        </p:nvSpPr>
        <p:spPr>
          <a:xfrm>
            <a:off x="311700" y="1718825"/>
            <a:ext cx="8520600" cy="2382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areLanguagesRelated([],[]).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areLanguagesRelated([</a:t>
            </a:r>
            <a:r>
              <a:rPr lang="en" sz="1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languages(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X,Y</a:t>
            </a:r>
            <a:r>
              <a:rPr lang="en" sz="1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|A],[</a:t>
            </a:r>
            <a:r>
              <a:rPr lang="en" sz="1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areRelated(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X,Y</a:t>
            </a:r>
            <a:r>
              <a:rPr lang="en" sz="1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|B]) </a:t>
            </a:r>
            <a:r>
              <a:rPr lang="en" sz="1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   shareMostRecentAncestor(X,Y,_),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   areLanguagesRelated(A,B).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areLanguagesRelated([</a:t>
            </a:r>
            <a:r>
              <a:rPr lang="en" sz="1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languages(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X,Y</a:t>
            </a:r>
            <a:r>
              <a:rPr lang="en" sz="1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|A],[</a:t>
            </a:r>
            <a:r>
              <a:rPr lang="en" sz="1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notRelated(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X,Y</a:t>
            </a:r>
            <a:r>
              <a:rPr lang="en" sz="1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|B]) </a:t>
            </a:r>
            <a:r>
              <a:rPr lang="en" sz="1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    \+ 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shareMostRecentAncestor(X,Y,_),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   areLanguagesRelated(A,B).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0" name="Google Shape;350;p44"/>
          <p:cNvSpPr txBox="1"/>
          <p:nvPr/>
        </p:nvSpPr>
        <p:spPr>
          <a:xfrm>
            <a:off x="4536750" y="1093925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Lists can also contain predicates! Unification behaves as usual.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0028"/>
                </a:solidFill>
              </a:rPr>
              <a:t>Lists Knowledge Base</a:t>
            </a:r>
            <a:endParaRPr b="1" sz="2400"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6" name="Google Shape;356;p45"/>
          <p:cNvSpPr txBox="1"/>
          <p:nvPr>
            <p:ph idx="1" type="body"/>
          </p:nvPr>
        </p:nvSpPr>
        <p:spPr>
          <a:xfrm>
            <a:off x="311700" y="1631825"/>
            <a:ext cx="8520600" cy="1847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% Predicates like this: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isParent("Old East Norse", "Swedish").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isParent("Old East Norse", "Danish").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9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% Can be expressed like this: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isParent("Old East Norse", ["Swedish", "Danish"]).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Google Shape;357;p45"/>
          <p:cNvSpPr txBox="1"/>
          <p:nvPr/>
        </p:nvSpPr>
        <p:spPr>
          <a:xfrm>
            <a:off x="311700" y="361842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1800"/>
              <a:buFont typeface="Comic Sans MS"/>
              <a:buChar char="●"/>
            </a:pPr>
            <a:r>
              <a:rPr b="1" lang="en" sz="18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</a:t>
            </a:r>
            <a:r>
              <a:rPr b="1" lang="en" sz="18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languages-database-lists.pl</a:t>
            </a:r>
            <a:r>
              <a:rPr b="1" lang="en" sz="18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the following predicates!</a:t>
            </a:r>
            <a:endParaRPr b="1"/>
          </a:p>
        </p:txBody>
      </p:sp>
      <p:sp>
        <p:nvSpPr>
          <p:cNvPr id="358" name="Google Shape;358;p45"/>
          <p:cNvSpPr txBox="1"/>
          <p:nvPr/>
        </p:nvSpPr>
        <p:spPr>
          <a:xfrm>
            <a:off x="311700" y="101772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can represent our </a:t>
            </a:r>
            <a:r>
              <a:rPr lang="en" sz="18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isParent/2</a:t>
            </a:r>
            <a:r>
              <a:rPr lang="en" sz="18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predicate using lists!</a:t>
            </a:r>
            <a:endParaRPr sz="1800"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Mutual Recursion </a:t>
            </a:r>
            <a:r>
              <a:rPr b="1" lang="en" sz="2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hasDescendants/2</a:t>
            </a:r>
            <a:endParaRPr b="1" sz="24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4" name="Google Shape;364;p46"/>
          <p:cNvSpPr txBox="1"/>
          <p:nvPr>
            <p:ph idx="1" type="body"/>
          </p:nvPr>
        </p:nvSpPr>
        <p:spPr>
          <a:xfrm>
            <a:off x="311700" y="1494125"/>
            <a:ext cx="8520600" cy="581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hasDescendants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(X,[X])   </a:t>
            </a:r>
            <a:r>
              <a:rPr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\+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isParent(X,_).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hasDescendants(X,[X|Y]) </a:t>
            </a:r>
            <a:r>
              <a:rPr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   isParent(X,Z), haveDescendants(Z,Y).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5" name="Google Shape;365;p46"/>
          <p:cNvSpPr txBox="1"/>
          <p:nvPr/>
        </p:nvSpPr>
        <p:spPr>
          <a:xfrm>
            <a:off x="311700" y="1017725"/>
            <a:ext cx="84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List all the descendants of language X, assuming languages are their own descendants.</a:t>
            </a:r>
            <a:endParaRPr/>
          </a:p>
        </p:txBody>
      </p:sp>
      <p:sp>
        <p:nvSpPr>
          <p:cNvPr id="366" name="Google Shape;366;p46"/>
          <p:cNvSpPr txBox="1"/>
          <p:nvPr>
            <p:ph idx="1" type="body"/>
          </p:nvPr>
        </p:nvSpPr>
        <p:spPr>
          <a:xfrm>
            <a:off x="410250" y="2813625"/>
            <a:ext cx="3481200" cy="1309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haveDescendants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([],[]).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haveDescendants([X|Y],Z) </a:t>
            </a:r>
            <a:r>
              <a:rPr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endParaRPr sz="12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   hasDescendants(X,A),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   haveDescendants(Y,B),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   isConcatenated(A,B,Z).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7" name="Google Shape;367;p46"/>
          <p:cNvSpPr txBox="1"/>
          <p:nvPr/>
        </p:nvSpPr>
        <p:spPr>
          <a:xfrm>
            <a:off x="3792900" y="2813625"/>
            <a:ext cx="5039400" cy="13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[]</a:t>
            </a:r>
            <a:r>
              <a:rPr lang="en" sz="12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has descendants [].</a:t>
            </a:r>
            <a:endParaRPr sz="1200"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A list of languages with head </a:t>
            </a:r>
            <a:r>
              <a:rPr lang="en" sz="1200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 sz="12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tail </a:t>
            </a:r>
            <a:r>
              <a:rPr lang="en" sz="1200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lang="en" sz="12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has descendants </a:t>
            </a:r>
            <a:r>
              <a:rPr lang="en" sz="1200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Z</a:t>
            </a:r>
            <a:r>
              <a:rPr lang="en" sz="12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12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IF</a:t>
            </a:r>
            <a:endParaRPr b="1" sz="1200">
              <a:solidFill>
                <a:srgbClr val="E60028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X</a:t>
            </a:r>
            <a:r>
              <a:rPr lang="en" sz="12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has descendants </a:t>
            </a:r>
            <a:r>
              <a:rPr lang="en" sz="1200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" sz="12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12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endParaRPr b="1" sz="1200"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Y</a:t>
            </a:r>
            <a:r>
              <a:rPr lang="en" sz="12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has descendants </a:t>
            </a:r>
            <a:r>
              <a:rPr lang="en" sz="1200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" sz="12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 sz="12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endParaRPr b="1" sz="1200"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Concatenating </a:t>
            </a:r>
            <a:r>
              <a:rPr lang="en" sz="1200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" sz="12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lang="en" sz="1200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B</a:t>
            </a:r>
            <a:r>
              <a:rPr lang="en" sz="12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yields </a:t>
            </a:r>
            <a:r>
              <a:rPr lang="en" sz="1200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</a:rPr>
              <a:t>Z</a:t>
            </a:r>
            <a:r>
              <a:rPr lang="en" sz="12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200"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68" name="Google Shape;368;p46"/>
          <p:cNvSpPr txBox="1"/>
          <p:nvPr/>
        </p:nvSpPr>
        <p:spPr>
          <a:xfrm>
            <a:off x="311700" y="2291575"/>
            <a:ext cx="852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CHALLENGE!</a:t>
            </a:r>
            <a:r>
              <a:rPr b="1" lang="en" sz="12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Annotate </a:t>
            </a:r>
            <a:r>
              <a:rPr b="1"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hasDescendants/2</a:t>
            </a:r>
            <a:r>
              <a:rPr b="1" lang="en" sz="12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b="1" sz="1200">
              <a:solidFill>
                <a:srgbClr val="E6002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Mutual Recursion </a:t>
            </a:r>
            <a:r>
              <a:rPr b="1" lang="en" sz="2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hasSpokenDescendants/2</a:t>
            </a:r>
            <a:endParaRPr b="1" sz="24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Google Shape;374;p47"/>
          <p:cNvSpPr txBox="1"/>
          <p:nvPr>
            <p:ph idx="1" type="body"/>
          </p:nvPr>
        </p:nvSpPr>
        <p:spPr>
          <a:xfrm>
            <a:off x="311700" y="1494125"/>
            <a:ext cx="8520600" cy="12189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hasSpokenDescendants(X,0) </a:t>
            </a:r>
            <a:r>
              <a:rPr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\+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isParent(X,_),    isExtinct(X).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hasSpokenDescendants(X,1) </a:t>
            </a:r>
            <a:r>
              <a:rPr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\+ 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isParent(X,_), </a:t>
            </a:r>
            <a:r>
              <a:rPr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\+ 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isExtinct(X).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hasSpokenDescendants(X,N)</a:t>
            </a:r>
            <a:r>
              <a:rPr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 :-    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isParent(X,Y),    isExtinct(X), haveSpokenDescendants(Y,N).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hasSpokenDescendants(X,N)</a:t>
            </a:r>
            <a:r>
              <a:rPr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 :-    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isParent(X,Y), </a:t>
            </a:r>
            <a:r>
              <a:rPr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\+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isExtinct(X), haveSpokenDescendants(Y,M),</a:t>
            </a:r>
            <a:b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					       N </a:t>
            </a:r>
            <a:r>
              <a:rPr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M + 1.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47"/>
          <p:cNvSpPr txBox="1"/>
          <p:nvPr/>
        </p:nvSpPr>
        <p:spPr>
          <a:xfrm>
            <a:off x="311700" y="1017725"/>
            <a:ext cx="849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Count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all non-extinct descendants of language X, assuming languages are their own descendants.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6" name="Google Shape;376;p47"/>
          <p:cNvSpPr txBox="1"/>
          <p:nvPr/>
        </p:nvSpPr>
        <p:spPr>
          <a:xfrm>
            <a:off x="311700" y="2916163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CHALLENGE!</a:t>
            </a:r>
            <a:r>
              <a:rPr b="1"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 Implement </a:t>
            </a:r>
            <a:r>
              <a:rPr b="1" lang="en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haveSpokenDescendants/2</a:t>
            </a:r>
            <a:r>
              <a:rPr b="1"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 (Refer to </a:t>
            </a:r>
            <a:r>
              <a:rPr b="1" lang="en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haveDescendants/2</a:t>
            </a:r>
            <a:r>
              <a:rPr b="1"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).</a:t>
            </a:r>
            <a:endParaRPr b="1">
              <a:solidFill>
                <a:srgbClr val="E60028"/>
              </a:solidFill>
            </a:endParaRPr>
          </a:p>
        </p:txBody>
      </p:sp>
      <p:sp>
        <p:nvSpPr>
          <p:cNvPr id="377" name="Google Shape;377;p47"/>
          <p:cNvSpPr txBox="1"/>
          <p:nvPr>
            <p:ph idx="1" type="body"/>
          </p:nvPr>
        </p:nvSpPr>
        <p:spPr>
          <a:xfrm>
            <a:off x="311700" y="3468781"/>
            <a:ext cx="8520600" cy="834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haveSpokenDescendants([],0).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haveSpokenDescendants([X|Y],N)</a:t>
            </a:r>
            <a:r>
              <a:rPr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 :- </a:t>
            </a:r>
            <a:endParaRPr sz="12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hasSpokenDescendants(X,A), haveSpokenDescendants(Y,B), N</a:t>
            </a:r>
            <a:r>
              <a:rPr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 is 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 + B.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Finished!</a:t>
            </a:r>
            <a:endParaRPr b="1" sz="2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093925"/>
            <a:ext cx="85206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Prolog programs are queries over databases of facts.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Comic Sans MS"/>
              <a:buChar char="○"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fact (or atom) represents a proposition, an assertion that something is true.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Comic Sans MS"/>
              <a:buChar char="○"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Facts start with a lower-case letter; 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statements end with a full-stop.</a:t>
            </a:r>
            <a:endParaRPr b="1"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Propositional Logic: Facts</a:t>
            </a:r>
            <a:endParaRPr b="1" sz="2400"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2136725"/>
            <a:ext cx="8520600" cy="114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% Refer to language-database-propositional.pl!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englishIsLanguage.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spanishIsLanguage.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classicalLatinIsExtinct.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Propositional Logic: </a:t>
            </a: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Queries</a:t>
            </a:r>
            <a:endParaRPr b="1" sz="2400"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952250"/>
            <a:ext cx="8520600" cy="1391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$ swipl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consult("language-database-propositional.pl"). </a:t>
            </a: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% Add database to the KB.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rue.</a:t>
            </a:r>
            <a:endParaRPr b="1"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englishIsLanguage.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rue.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11700" y="1093925"/>
            <a:ext cx="8520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Queries ask whether or not some assertion holds, given the knowledge base.</a:t>
            </a:r>
            <a:endParaRPr sz="1800"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688" y="152400"/>
            <a:ext cx="697863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6322625" y="3194150"/>
            <a:ext cx="24963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uralicIsProtoLanguage</a:t>
            </a:r>
            <a:endParaRPr b="1" sz="18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6663425" y="4154300"/>
            <a:ext cx="1814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yuratsIsExtinct</a:t>
            </a:r>
            <a:endParaRPr b="1" sz="18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4" name="Google Shape;94;p18"/>
          <p:cNvCxnSpPr>
            <a:stCxn id="95" idx="0"/>
          </p:cNvCxnSpPr>
          <p:nvPr/>
        </p:nvCxnSpPr>
        <p:spPr>
          <a:xfrm rot="-5400000">
            <a:off x="1042475" y="2471075"/>
            <a:ext cx="1474500" cy="1104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E6002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8"/>
          <p:cNvCxnSpPr>
            <a:stCxn id="93" idx="1"/>
          </p:cNvCxnSpPr>
          <p:nvPr/>
        </p:nvCxnSpPr>
        <p:spPr>
          <a:xfrm flipH="1">
            <a:off x="5737925" y="4334900"/>
            <a:ext cx="925500" cy="252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E6002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8"/>
          <p:cNvSpPr txBox="1"/>
          <p:nvPr/>
        </p:nvSpPr>
        <p:spPr>
          <a:xfrm>
            <a:off x="123575" y="3764150"/>
            <a:ext cx="22083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hungarianIsLanguage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8" name="Google Shape;98;p18"/>
          <p:cNvCxnSpPr>
            <a:stCxn id="92" idx="0"/>
          </p:cNvCxnSpPr>
          <p:nvPr/>
        </p:nvCxnSpPr>
        <p:spPr>
          <a:xfrm flipH="1" rot="5400000">
            <a:off x="4718225" y="341600"/>
            <a:ext cx="2851200" cy="2853900"/>
          </a:xfrm>
          <a:prstGeom prst="curvedConnector2">
            <a:avLst/>
          </a:prstGeom>
          <a:noFill/>
          <a:ln cap="flat" cmpd="sng" w="19050">
            <a:solidFill>
              <a:srgbClr val="E6002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8"/>
          <p:cNvCxnSpPr/>
          <p:nvPr/>
        </p:nvCxnSpPr>
        <p:spPr>
          <a:xfrm flipH="1" rot="10800000">
            <a:off x="1377950" y="755600"/>
            <a:ext cx="457500" cy="298500"/>
          </a:xfrm>
          <a:prstGeom prst="curvedConnector3">
            <a:avLst>
              <a:gd fmla="val 15268" name="adj1"/>
            </a:avLst>
          </a:prstGeom>
          <a:noFill/>
          <a:ln cap="flat" cmpd="sng" w="19050">
            <a:solidFill>
              <a:srgbClr val="E6002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0" name="Google Shape;100;p18"/>
          <p:cNvSpPr txBox="1"/>
          <p:nvPr/>
        </p:nvSpPr>
        <p:spPr>
          <a:xfrm>
            <a:off x="152400" y="104523"/>
            <a:ext cx="34041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balticFinnicIsParentOfEstonian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76200" y="4759500"/>
            <a:ext cx="401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https://en.wikipedia.org/wiki/Uralic_languages#/media/File:UralicTree.svg</a:t>
            </a:r>
            <a:endParaRPr sz="800">
              <a:solidFill>
                <a:srgbClr val="AA008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First-Order</a:t>
            </a: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 Logic: Predicates</a:t>
            </a:r>
            <a:endParaRPr b="1" sz="2400"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093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Predicates represent information with more structure than propositions.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They are defined by their </a:t>
            </a:r>
            <a:r>
              <a:rPr b="1"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functor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</a:t>
            </a:r>
            <a:r>
              <a:rPr b="1"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arity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(number of arguments).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1400"/>
              <a:buFont typeface="Courier New"/>
              <a:buChar char="○"/>
            </a:pPr>
            <a:r>
              <a:rPr b="1" lang="en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functor/arity</a:t>
            </a:r>
            <a:endParaRPr b="1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Comic Sans MS"/>
              <a:buChar char="○"/>
            </a:pP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isParent/2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represents predicates with functor </a:t>
            </a: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isParent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and 2 arguments: e.g. </a:t>
            </a: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isParent("Old West Norse","Icelandic").</a:t>
            </a:r>
            <a:endParaRPr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Comic Sans MS"/>
              <a:buChar char="○"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Atoms can 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be "quoted" inside predicates, or begin with a lower-case letter.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can represent our family trees using four predicates: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Comic Sans MS"/>
              <a:buChar char="○"/>
            </a:pP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isLanguage/1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means the language is attested.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Comic Sans MS"/>
              <a:buChar char="○"/>
            </a:pP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isProtoLanguage/1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means the language is unattested.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Comic Sans MS"/>
              <a:buChar char="○"/>
            </a:pP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isExtinct/1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means the language isn’t 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spoken anymore.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Comic Sans MS"/>
              <a:buChar char="○"/>
            </a:pP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isParent/2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means that the latter language evolved from the former.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1800"/>
              <a:buFont typeface="Comic Sans MS"/>
              <a:buChar char="●"/>
            </a:pPr>
            <a:r>
              <a:rPr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</a:t>
            </a:r>
            <a:r>
              <a:rPr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b="1" lang="en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language-database-predicates.pl</a:t>
            </a:r>
            <a:r>
              <a:rPr lang="en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 for the following exercises!</a:t>
            </a:r>
            <a:endParaRPr>
              <a:solidFill>
                <a:srgbClr val="E6002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688" y="152400"/>
            <a:ext cx="697863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-20500" y="3531875"/>
            <a:ext cx="249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isLanguage/1</a:t>
            </a:r>
            <a:endParaRPr b="1" sz="18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6143825" y="3194150"/>
            <a:ext cx="285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isProtoLanguage/1</a:t>
            </a:r>
            <a:endParaRPr b="1" sz="18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6695225" y="4105850"/>
            <a:ext cx="220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isExtinct/1</a:t>
            </a:r>
            <a:endParaRPr b="1" sz="18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16" name="Google Shape;116;p20"/>
          <p:cNvCxnSpPr>
            <a:stCxn id="113" idx="0"/>
          </p:cNvCxnSpPr>
          <p:nvPr/>
        </p:nvCxnSpPr>
        <p:spPr>
          <a:xfrm rot="-5400000">
            <a:off x="1155950" y="2372375"/>
            <a:ext cx="1231200" cy="1087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E6002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20"/>
          <p:cNvCxnSpPr>
            <a:stCxn id="115" idx="1"/>
          </p:cNvCxnSpPr>
          <p:nvPr/>
        </p:nvCxnSpPr>
        <p:spPr>
          <a:xfrm flipH="1">
            <a:off x="5769725" y="4336700"/>
            <a:ext cx="925500" cy="252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E6002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20"/>
          <p:cNvSpPr txBox="1"/>
          <p:nvPr/>
        </p:nvSpPr>
        <p:spPr>
          <a:xfrm>
            <a:off x="-20500" y="3841163"/>
            <a:ext cx="24963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isLanguage("Hungarian")</a:t>
            </a:r>
            <a:endParaRPr b="1"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6695225" y="4415150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isExtinct("Yurats")</a:t>
            </a:r>
            <a:endParaRPr b="1"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6184625" y="3503450"/>
            <a:ext cx="27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isProtoLanguage("Uralic")</a:t>
            </a:r>
            <a:endParaRPr b="1"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1" name="Google Shape;121;p20"/>
          <p:cNvCxnSpPr>
            <a:stCxn id="114" idx="0"/>
          </p:cNvCxnSpPr>
          <p:nvPr/>
        </p:nvCxnSpPr>
        <p:spPr>
          <a:xfrm flipH="1" rot="5400000">
            <a:off x="4718225" y="341600"/>
            <a:ext cx="2851200" cy="2853900"/>
          </a:xfrm>
          <a:prstGeom prst="curvedConnector2">
            <a:avLst/>
          </a:prstGeom>
          <a:noFill/>
          <a:ln cap="flat" cmpd="sng" w="19050">
            <a:solidFill>
              <a:srgbClr val="E6002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20"/>
          <p:cNvSpPr txBox="1"/>
          <p:nvPr/>
        </p:nvSpPr>
        <p:spPr>
          <a:xfrm>
            <a:off x="76200" y="309475"/>
            <a:ext cx="199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isParent/2</a:t>
            </a:r>
            <a:endParaRPr b="1" sz="18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23" name="Google Shape;123;p20"/>
          <p:cNvCxnSpPr/>
          <p:nvPr/>
        </p:nvCxnSpPr>
        <p:spPr>
          <a:xfrm flipH="1" rot="10800000">
            <a:off x="1377950" y="755600"/>
            <a:ext cx="457500" cy="298500"/>
          </a:xfrm>
          <a:prstGeom prst="curvedConnector3">
            <a:avLst>
              <a:gd fmla="val 15268" name="adj1"/>
            </a:avLst>
          </a:prstGeom>
          <a:noFill/>
          <a:ln cap="flat" cmpd="sng" w="19050">
            <a:solidFill>
              <a:srgbClr val="E6002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4" name="Google Shape;124;p20"/>
          <p:cNvSpPr txBox="1"/>
          <p:nvPr/>
        </p:nvSpPr>
        <p:spPr>
          <a:xfrm>
            <a:off x="76200" y="100675"/>
            <a:ext cx="37290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isParent("Baltic Finnic","Estonian")</a:t>
            </a:r>
            <a:endParaRPr b="1"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76200" y="4759500"/>
            <a:ext cx="4011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AA0082"/>
                </a:solidFill>
                <a:latin typeface="Comic Sans MS"/>
                <a:ea typeface="Comic Sans MS"/>
                <a:cs typeface="Comic Sans MS"/>
                <a:sym typeface="Comic Sans M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https://en.wikipedia.org/wiki/Uralic_languages#/media/File:UralicTree.svg</a:t>
            </a:r>
            <a:endParaRPr sz="800">
              <a:solidFill>
                <a:srgbClr val="AA008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08707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800"/>
              <a:buFont typeface="Comic Sans MS"/>
              <a:buChar char="●"/>
            </a:pPr>
            <a:r>
              <a:rPr b="1"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Unification</a:t>
            </a: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 is the process of matching terms to each other, by checking if they can be made equal.</a:t>
            </a:r>
            <a:endParaRPr sz="1400"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Unification</a:t>
            </a:r>
            <a:endParaRPr b="1" sz="2400"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311700" y="2354575"/>
            <a:ext cx="8520600" cy="648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harry = harry.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true.</a:t>
            </a:r>
            <a:endParaRPr b="1"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3565975"/>
            <a:ext cx="8520600" cy="6480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harry = sebastian.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false.</a:t>
            </a:r>
            <a:endParaRPr b="1" sz="14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311700" y="316577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Ground facts that aren’t identical won’t unify.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311700" y="194357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54"/>
                </a:solidFill>
                <a:latin typeface="Comic Sans MS"/>
                <a:ea typeface="Comic Sans MS"/>
                <a:cs typeface="Comic Sans MS"/>
                <a:sym typeface="Comic Sans MS"/>
              </a:rPr>
              <a:t>Identical ground (containing no variables) facts unify.	</a:t>
            </a:r>
            <a:endParaRPr>
              <a:solidFill>
                <a:srgbClr val="000054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I24 Prolog Lab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