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7" r:id="rId3"/>
    <p:sldId id="312" r:id="rId4"/>
    <p:sldId id="263" r:id="rId5"/>
    <p:sldId id="313" r:id="rId6"/>
    <p:sldId id="261" r:id="rId7"/>
    <p:sldId id="311" r:id="rId8"/>
    <p:sldId id="292" r:id="rId9"/>
  </p:sldIdLst>
  <p:sldSz cx="9144000" cy="5143500" type="screen16x9"/>
  <p:notesSz cx="6858000" cy="9144000"/>
  <p:embeddedFontLst>
    <p:embeddedFont>
      <p:font typeface="Bebas Neue" panose="020B0606020202050201" pitchFamily="34" charset="0"/>
      <p:regular r:id="rId11"/>
    </p:embeddedFont>
    <p:embeddedFont>
      <p:font typeface="Cairo" panose="020B0604020202020204" charset="-78"/>
      <p:regular r:id="rId12"/>
      <p:bold r:id="rId13"/>
    </p:embeddedFont>
    <p:embeddedFont>
      <p:font typeface="PT Serif" panose="020A0603040505020204" pitchFamily="18" charset="0"/>
      <p:regular r:id="rId14"/>
      <p:bold r:id="rId15"/>
      <p:italic r:id="rId16"/>
      <p:boldItalic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8D7A48-B676-4F6E-9328-E38CD3235A66}">
  <a:tblStyle styleId="{158D7A48-B676-4F6E-9328-E38CD3235A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169acb0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169acb0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11413acfbb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11413acfbb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11413acfbb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11413acfbb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93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119faefb6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119faefb6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169acb01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169acb0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81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1169acb01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1169acb01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11413acfbb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11413acfbb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16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19faefb6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19faefb6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400925" y="262075"/>
            <a:ext cx="8360700" cy="4625100"/>
            <a:chOff x="400925" y="262075"/>
            <a:chExt cx="8360700" cy="4625100"/>
          </a:xfrm>
        </p:grpSpPr>
        <p:sp>
          <p:nvSpPr>
            <p:cNvPr id="10" name="Google Shape;10;p2"/>
            <p:cNvSpPr/>
            <p:nvPr/>
          </p:nvSpPr>
          <p:spPr>
            <a:xfrm>
              <a:off x="400925" y="262075"/>
              <a:ext cx="8360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857788" y="374150"/>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857788" y="452392"/>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857788" y="530633"/>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857788" y="608875"/>
              <a:ext cx="7434000" cy="0"/>
            </a:xfrm>
            <a:prstGeom prst="straightConnector1">
              <a:avLst/>
            </a:prstGeom>
            <a:noFill/>
            <a:ln w="9525" cap="flat" cmpd="sng">
              <a:solidFill>
                <a:schemeClr val="dk1"/>
              </a:solidFill>
              <a:prstDash val="solid"/>
              <a:round/>
              <a:headEnd type="none" w="med" len="med"/>
              <a:tailEnd type="none" w="med" len="med"/>
            </a:ln>
          </p:spPr>
        </p:cxnSp>
        <p:sp>
          <p:nvSpPr>
            <p:cNvPr id="17" name="Google Shape;17;p2"/>
            <p:cNvSpPr/>
            <p:nvPr/>
          </p:nvSpPr>
          <p:spPr>
            <a:xfrm>
              <a:off x="482525"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1378625" y="1922875"/>
            <a:ext cx="6386700" cy="16542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2392475" y="3627325"/>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grpSp>
        <p:nvGrpSpPr>
          <p:cNvPr id="34" name="Google Shape;34;p4"/>
          <p:cNvGrpSpPr/>
          <p:nvPr/>
        </p:nvGrpSpPr>
        <p:grpSpPr>
          <a:xfrm>
            <a:off x="400925" y="262075"/>
            <a:ext cx="8360700" cy="4625100"/>
            <a:chOff x="400925" y="262075"/>
            <a:chExt cx="8360700" cy="4625100"/>
          </a:xfrm>
        </p:grpSpPr>
        <p:sp>
          <p:nvSpPr>
            <p:cNvPr id="35" name="Google Shape;35;p4"/>
            <p:cNvSpPr/>
            <p:nvPr/>
          </p:nvSpPr>
          <p:spPr>
            <a:xfrm>
              <a:off x="400925" y="262075"/>
              <a:ext cx="8360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4"/>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4"/>
            <p:cNvCxnSpPr/>
            <p:nvPr/>
          </p:nvCxnSpPr>
          <p:spPr>
            <a:xfrm>
              <a:off x="857788" y="374150"/>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4"/>
            <p:cNvCxnSpPr/>
            <p:nvPr/>
          </p:nvCxnSpPr>
          <p:spPr>
            <a:xfrm>
              <a:off x="857788" y="452392"/>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4"/>
            <p:cNvCxnSpPr/>
            <p:nvPr/>
          </p:nvCxnSpPr>
          <p:spPr>
            <a:xfrm>
              <a:off x="857788" y="530633"/>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857788" y="608875"/>
              <a:ext cx="7434000" cy="0"/>
            </a:xfrm>
            <a:prstGeom prst="straightConnector1">
              <a:avLst/>
            </a:prstGeom>
            <a:noFill/>
            <a:ln w="9525" cap="flat" cmpd="sng">
              <a:solidFill>
                <a:schemeClr val="dk1"/>
              </a:solidFill>
              <a:prstDash val="solid"/>
              <a:round/>
              <a:headEnd type="none" w="med" len="med"/>
              <a:tailEnd type="none" w="med" len="med"/>
            </a:ln>
          </p:spPr>
        </p:cxnSp>
        <p:sp>
          <p:nvSpPr>
            <p:cNvPr id="42" name="Google Shape;42;p4"/>
            <p:cNvSpPr/>
            <p:nvPr/>
          </p:nvSpPr>
          <p:spPr>
            <a:xfrm>
              <a:off x="482525"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txBox="1">
            <a:spLocks noGrp="1"/>
          </p:cNvSpPr>
          <p:nvPr>
            <p:ph type="title"/>
          </p:nvPr>
        </p:nvSpPr>
        <p:spPr>
          <a:xfrm>
            <a:off x="720000" y="80684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398600"/>
            <a:ext cx="7704000" cy="3063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0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400925" y="262075"/>
            <a:ext cx="8360700" cy="4625100"/>
            <a:chOff x="400925" y="262075"/>
            <a:chExt cx="8360700" cy="4625100"/>
          </a:xfrm>
        </p:grpSpPr>
        <p:sp>
          <p:nvSpPr>
            <p:cNvPr id="61" name="Google Shape;61;p6"/>
            <p:cNvSpPr/>
            <p:nvPr/>
          </p:nvSpPr>
          <p:spPr>
            <a:xfrm>
              <a:off x="400925" y="262075"/>
              <a:ext cx="8360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6"/>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6"/>
            <p:cNvCxnSpPr/>
            <p:nvPr/>
          </p:nvCxnSpPr>
          <p:spPr>
            <a:xfrm>
              <a:off x="498051" y="374150"/>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6"/>
            <p:cNvCxnSpPr/>
            <p:nvPr/>
          </p:nvCxnSpPr>
          <p:spPr>
            <a:xfrm>
              <a:off x="498051" y="452392"/>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6"/>
            <p:cNvCxnSpPr/>
            <p:nvPr/>
          </p:nvCxnSpPr>
          <p:spPr>
            <a:xfrm>
              <a:off x="498051" y="530633"/>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498051" y="608875"/>
              <a:ext cx="7793700" cy="0"/>
            </a:xfrm>
            <a:prstGeom prst="straightConnector1">
              <a:avLst/>
            </a:prstGeom>
            <a:noFill/>
            <a:ln w="9525" cap="flat" cmpd="sng">
              <a:solidFill>
                <a:schemeClr val="dk1"/>
              </a:solidFill>
              <a:prstDash val="solid"/>
              <a:round/>
              <a:headEnd type="none" w="med" len="med"/>
              <a:tailEnd type="none" w="med" len="med"/>
            </a:ln>
          </p:spPr>
        </p:cxnSp>
      </p:grpSp>
      <p:sp>
        <p:nvSpPr>
          <p:cNvPr id="68" name="Google Shape;68;p6"/>
          <p:cNvSpPr txBox="1">
            <a:spLocks noGrp="1"/>
          </p:cNvSpPr>
          <p:nvPr>
            <p:ph type="title"/>
          </p:nvPr>
        </p:nvSpPr>
        <p:spPr>
          <a:xfrm>
            <a:off x="720000" y="806457"/>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grpSp>
        <p:nvGrpSpPr>
          <p:cNvPr id="70" name="Google Shape;70;p7"/>
          <p:cNvGrpSpPr/>
          <p:nvPr/>
        </p:nvGrpSpPr>
        <p:grpSpPr>
          <a:xfrm>
            <a:off x="400925" y="262075"/>
            <a:ext cx="8360700" cy="4625100"/>
            <a:chOff x="400925" y="262075"/>
            <a:chExt cx="8360700" cy="4625100"/>
          </a:xfrm>
        </p:grpSpPr>
        <p:sp>
          <p:nvSpPr>
            <p:cNvPr id="71" name="Google Shape;71;p7"/>
            <p:cNvSpPr/>
            <p:nvPr/>
          </p:nvSpPr>
          <p:spPr>
            <a:xfrm>
              <a:off x="400925" y="262075"/>
              <a:ext cx="8360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7"/>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74;p7"/>
            <p:cNvCxnSpPr/>
            <p:nvPr/>
          </p:nvCxnSpPr>
          <p:spPr>
            <a:xfrm>
              <a:off x="498051" y="374150"/>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7"/>
            <p:cNvCxnSpPr/>
            <p:nvPr/>
          </p:nvCxnSpPr>
          <p:spPr>
            <a:xfrm>
              <a:off x="498051" y="452392"/>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7"/>
            <p:cNvCxnSpPr/>
            <p:nvPr/>
          </p:nvCxnSpPr>
          <p:spPr>
            <a:xfrm>
              <a:off x="498051" y="530633"/>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498051" y="608875"/>
              <a:ext cx="7793700" cy="0"/>
            </a:xfrm>
            <a:prstGeom prst="straightConnector1">
              <a:avLst/>
            </a:prstGeom>
            <a:noFill/>
            <a:ln w="9525" cap="flat" cmpd="sng">
              <a:solidFill>
                <a:schemeClr val="dk1"/>
              </a:solidFill>
              <a:prstDash val="solid"/>
              <a:round/>
              <a:headEnd type="none" w="med" len="med"/>
              <a:tailEnd type="none" w="med" len="med"/>
            </a:ln>
          </p:spPr>
        </p:cxnSp>
      </p:grpSp>
      <p:sp>
        <p:nvSpPr>
          <p:cNvPr id="78" name="Google Shape;78;p7"/>
          <p:cNvSpPr txBox="1">
            <a:spLocks noGrp="1"/>
          </p:cNvSpPr>
          <p:nvPr>
            <p:ph type="title"/>
          </p:nvPr>
        </p:nvSpPr>
        <p:spPr>
          <a:xfrm>
            <a:off x="720000" y="80712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7"/>
          <p:cNvSpPr txBox="1">
            <a:spLocks noGrp="1"/>
          </p:cNvSpPr>
          <p:nvPr>
            <p:ph type="body" idx="1"/>
          </p:nvPr>
        </p:nvSpPr>
        <p:spPr>
          <a:xfrm>
            <a:off x="891725" y="1932788"/>
            <a:ext cx="3862200" cy="1972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1_2_1">
    <p:bg>
      <p:bgPr>
        <a:solidFill>
          <a:schemeClr val="dk2"/>
        </a:solidFill>
        <a:effectLst/>
      </p:bgPr>
    </p:bg>
    <p:spTree>
      <p:nvGrpSpPr>
        <p:cNvPr id="1" name="Shape 329"/>
        <p:cNvGrpSpPr/>
        <p:nvPr/>
      </p:nvGrpSpPr>
      <p:grpSpPr>
        <a:xfrm>
          <a:off x="0" y="0"/>
          <a:ext cx="0" cy="0"/>
          <a:chOff x="0" y="0"/>
          <a:chExt cx="0" cy="0"/>
        </a:xfrm>
      </p:grpSpPr>
      <p:grpSp>
        <p:nvGrpSpPr>
          <p:cNvPr id="330" name="Google Shape;330;p26"/>
          <p:cNvGrpSpPr/>
          <p:nvPr/>
        </p:nvGrpSpPr>
        <p:grpSpPr>
          <a:xfrm>
            <a:off x="400925" y="262075"/>
            <a:ext cx="8360700" cy="4625100"/>
            <a:chOff x="400925" y="262075"/>
            <a:chExt cx="8360700" cy="4625100"/>
          </a:xfrm>
        </p:grpSpPr>
        <p:sp>
          <p:nvSpPr>
            <p:cNvPr id="331" name="Google Shape;331;p26"/>
            <p:cNvSpPr/>
            <p:nvPr/>
          </p:nvSpPr>
          <p:spPr>
            <a:xfrm>
              <a:off x="400925" y="262075"/>
              <a:ext cx="8360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26"/>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6"/>
            <p:cNvCxnSpPr/>
            <p:nvPr/>
          </p:nvCxnSpPr>
          <p:spPr>
            <a:xfrm>
              <a:off x="857788" y="374150"/>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335" name="Google Shape;335;p26"/>
            <p:cNvCxnSpPr/>
            <p:nvPr/>
          </p:nvCxnSpPr>
          <p:spPr>
            <a:xfrm>
              <a:off x="857788" y="452392"/>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336" name="Google Shape;336;p26"/>
            <p:cNvCxnSpPr/>
            <p:nvPr/>
          </p:nvCxnSpPr>
          <p:spPr>
            <a:xfrm>
              <a:off x="857788" y="530633"/>
              <a:ext cx="7434000" cy="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26"/>
            <p:cNvCxnSpPr/>
            <p:nvPr/>
          </p:nvCxnSpPr>
          <p:spPr>
            <a:xfrm>
              <a:off x="857788" y="608875"/>
              <a:ext cx="74340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26"/>
            <p:cNvSpPr/>
            <p:nvPr/>
          </p:nvSpPr>
          <p:spPr>
            <a:xfrm>
              <a:off x="482525"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6"/>
          <p:cNvSpPr txBox="1">
            <a:spLocks noGrp="1"/>
          </p:cNvSpPr>
          <p:nvPr>
            <p:ph type="subTitle" idx="1"/>
          </p:nvPr>
        </p:nvSpPr>
        <p:spPr>
          <a:xfrm>
            <a:off x="720025" y="1611450"/>
            <a:ext cx="7704000" cy="288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40" name="Google Shape;340;p26"/>
          <p:cNvSpPr txBox="1">
            <a:spLocks noGrp="1"/>
          </p:cNvSpPr>
          <p:nvPr>
            <p:ph type="title"/>
          </p:nvPr>
        </p:nvSpPr>
        <p:spPr>
          <a:xfrm>
            <a:off x="720000" y="80681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4"/>
        <p:cNvGrpSpPr/>
        <p:nvPr/>
      </p:nvGrpSpPr>
      <p:grpSpPr>
        <a:xfrm>
          <a:off x="0" y="0"/>
          <a:ext cx="0" cy="0"/>
          <a:chOff x="0" y="0"/>
          <a:chExt cx="0" cy="0"/>
        </a:xfrm>
      </p:grpSpPr>
      <p:grpSp>
        <p:nvGrpSpPr>
          <p:cNvPr id="355" name="Google Shape;355;p28"/>
          <p:cNvGrpSpPr/>
          <p:nvPr/>
        </p:nvGrpSpPr>
        <p:grpSpPr>
          <a:xfrm>
            <a:off x="774225" y="262075"/>
            <a:ext cx="3608700" cy="4625100"/>
            <a:chOff x="400925" y="262075"/>
            <a:chExt cx="3608700" cy="4625100"/>
          </a:xfrm>
        </p:grpSpPr>
        <p:grpSp>
          <p:nvGrpSpPr>
            <p:cNvPr id="356" name="Google Shape;356;p28"/>
            <p:cNvGrpSpPr/>
            <p:nvPr/>
          </p:nvGrpSpPr>
          <p:grpSpPr>
            <a:xfrm>
              <a:off x="400925" y="262075"/>
              <a:ext cx="3608700" cy="4625100"/>
              <a:chOff x="400925" y="262075"/>
              <a:chExt cx="3608700" cy="4625100"/>
            </a:xfrm>
          </p:grpSpPr>
          <p:sp>
            <p:nvSpPr>
              <p:cNvPr id="357" name="Google Shape;357;p28"/>
              <p:cNvSpPr/>
              <p:nvPr/>
            </p:nvSpPr>
            <p:spPr>
              <a:xfrm>
                <a:off x="400925" y="262075"/>
                <a:ext cx="3608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28"/>
              <p:cNvCxnSpPr/>
              <p:nvPr/>
            </p:nvCxnSpPr>
            <p:spPr>
              <a:xfrm>
                <a:off x="410700" y="713825"/>
                <a:ext cx="3598800" cy="0"/>
              </a:xfrm>
              <a:prstGeom prst="straightConnector1">
                <a:avLst/>
              </a:prstGeom>
              <a:noFill/>
              <a:ln w="9525" cap="flat" cmpd="sng">
                <a:solidFill>
                  <a:schemeClr val="dk1"/>
                </a:solidFill>
                <a:prstDash val="solid"/>
                <a:round/>
                <a:headEnd type="none" w="med" len="med"/>
                <a:tailEnd type="none" w="med" len="med"/>
              </a:ln>
            </p:spPr>
          </p:cxnSp>
          <p:cxnSp>
            <p:nvCxnSpPr>
              <p:cNvPr id="359" name="Google Shape;359;p28"/>
              <p:cNvCxnSpPr/>
              <p:nvPr/>
            </p:nvCxnSpPr>
            <p:spPr>
              <a:xfrm>
                <a:off x="603375" y="374150"/>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60" name="Google Shape;360;p28"/>
              <p:cNvCxnSpPr/>
              <p:nvPr/>
            </p:nvCxnSpPr>
            <p:spPr>
              <a:xfrm>
                <a:off x="603375" y="452392"/>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61" name="Google Shape;361;p28"/>
              <p:cNvCxnSpPr/>
              <p:nvPr/>
            </p:nvCxnSpPr>
            <p:spPr>
              <a:xfrm>
                <a:off x="603375" y="530633"/>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62" name="Google Shape;362;p28"/>
              <p:cNvCxnSpPr/>
              <p:nvPr/>
            </p:nvCxnSpPr>
            <p:spPr>
              <a:xfrm>
                <a:off x="603375" y="608875"/>
                <a:ext cx="3313500" cy="0"/>
              </a:xfrm>
              <a:prstGeom prst="straightConnector1">
                <a:avLst/>
              </a:prstGeom>
              <a:noFill/>
              <a:ln w="9525" cap="flat" cmpd="sng">
                <a:solidFill>
                  <a:schemeClr val="dk1"/>
                </a:solidFill>
                <a:prstDash val="solid"/>
                <a:round/>
                <a:headEnd type="none" w="med" len="med"/>
                <a:tailEnd type="none" w="med" len="med"/>
              </a:ln>
            </p:spPr>
          </p:cxnSp>
        </p:grpSp>
        <p:sp>
          <p:nvSpPr>
            <p:cNvPr id="363" name="Google Shape;363;p28"/>
            <p:cNvSpPr/>
            <p:nvPr/>
          </p:nvSpPr>
          <p:spPr>
            <a:xfrm>
              <a:off x="482525"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8"/>
          <p:cNvGrpSpPr/>
          <p:nvPr/>
        </p:nvGrpSpPr>
        <p:grpSpPr>
          <a:xfrm>
            <a:off x="4761075" y="262075"/>
            <a:ext cx="3608700" cy="4625100"/>
            <a:chOff x="400925" y="262075"/>
            <a:chExt cx="3608700" cy="4625100"/>
          </a:xfrm>
        </p:grpSpPr>
        <p:grpSp>
          <p:nvGrpSpPr>
            <p:cNvPr id="365" name="Google Shape;365;p28"/>
            <p:cNvGrpSpPr/>
            <p:nvPr/>
          </p:nvGrpSpPr>
          <p:grpSpPr>
            <a:xfrm>
              <a:off x="400925" y="262075"/>
              <a:ext cx="3608700" cy="4625100"/>
              <a:chOff x="400925" y="262075"/>
              <a:chExt cx="3608700" cy="4625100"/>
            </a:xfrm>
          </p:grpSpPr>
          <p:sp>
            <p:nvSpPr>
              <p:cNvPr id="366" name="Google Shape;366;p28"/>
              <p:cNvSpPr/>
              <p:nvPr/>
            </p:nvSpPr>
            <p:spPr>
              <a:xfrm>
                <a:off x="400925" y="262075"/>
                <a:ext cx="3608700" cy="46251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7" name="Google Shape;367;p28"/>
              <p:cNvCxnSpPr/>
              <p:nvPr/>
            </p:nvCxnSpPr>
            <p:spPr>
              <a:xfrm>
                <a:off x="410700" y="713825"/>
                <a:ext cx="35988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28"/>
              <p:cNvCxnSpPr/>
              <p:nvPr/>
            </p:nvCxnSpPr>
            <p:spPr>
              <a:xfrm>
                <a:off x="603375" y="374150"/>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69" name="Google Shape;369;p28"/>
              <p:cNvCxnSpPr/>
              <p:nvPr/>
            </p:nvCxnSpPr>
            <p:spPr>
              <a:xfrm>
                <a:off x="603375" y="452392"/>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70" name="Google Shape;370;p28"/>
              <p:cNvCxnSpPr/>
              <p:nvPr/>
            </p:nvCxnSpPr>
            <p:spPr>
              <a:xfrm>
                <a:off x="603375" y="530633"/>
                <a:ext cx="3313500" cy="0"/>
              </a:xfrm>
              <a:prstGeom prst="straightConnector1">
                <a:avLst/>
              </a:prstGeom>
              <a:noFill/>
              <a:ln w="9525" cap="flat" cmpd="sng">
                <a:solidFill>
                  <a:schemeClr val="dk1"/>
                </a:solidFill>
                <a:prstDash val="solid"/>
                <a:round/>
                <a:headEnd type="none" w="med" len="med"/>
                <a:tailEnd type="none" w="med" len="med"/>
              </a:ln>
            </p:spPr>
          </p:cxnSp>
          <p:cxnSp>
            <p:nvCxnSpPr>
              <p:cNvPr id="371" name="Google Shape;371;p28"/>
              <p:cNvCxnSpPr/>
              <p:nvPr/>
            </p:nvCxnSpPr>
            <p:spPr>
              <a:xfrm>
                <a:off x="603375" y="608875"/>
                <a:ext cx="3313500" cy="0"/>
              </a:xfrm>
              <a:prstGeom prst="straightConnector1">
                <a:avLst/>
              </a:prstGeom>
              <a:noFill/>
              <a:ln w="9525" cap="flat" cmpd="sng">
                <a:solidFill>
                  <a:schemeClr val="dk1"/>
                </a:solidFill>
                <a:prstDash val="solid"/>
                <a:round/>
                <a:headEnd type="none" w="med" len="med"/>
                <a:tailEnd type="none" w="med" len="med"/>
              </a:ln>
            </p:spPr>
          </p:cxnSp>
        </p:grpSp>
        <p:sp>
          <p:nvSpPr>
            <p:cNvPr id="372" name="Google Shape;372;p28"/>
            <p:cNvSpPr/>
            <p:nvPr/>
          </p:nvSpPr>
          <p:spPr>
            <a:xfrm>
              <a:off x="482525"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73"/>
        <p:cNvGrpSpPr/>
        <p:nvPr/>
      </p:nvGrpSpPr>
      <p:grpSpPr>
        <a:xfrm>
          <a:off x="0" y="0"/>
          <a:ext cx="0" cy="0"/>
          <a:chOff x="0" y="0"/>
          <a:chExt cx="0" cy="0"/>
        </a:xfrm>
      </p:grpSpPr>
      <p:grpSp>
        <p:nvGrpSpPr>
          <p:cNvPr id="374" name="Google Shape;374;p29"/>
          <p:cNvGrpSpPr/>
          <p:nvPr/>
        </p:nvGrpSpPr>
        <p:grpSpPr>
          <a:xfrm>
            <a:off x="400925" y="398538"/>
            <a:ext cx="8360700" cy="2005500"/>
            <a:chOff x="400925" y="262075"/>
            <a:chExt cx="8360700" cy="2005500"/>
          </a:xfrm>
        </p:grpSpPr>
        <p:sp>
          <p:nvSpPr>
            <p:cNvPr id="375" name="Google Shape;375;p29"/>
            <p:cNvSpPr/>
            <p:nvPr/>
          </p:nvSpPr>
          <p:spPr>
            <a:xfrm>
              <a:off x="400925" y="262075"/>
              <a:ext cx="8360700" cy="20055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9"/>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9"/>
            <p:cNvCxnSpPr/>
            <p:nvPr/>
          </p:nvCxnSpPr>
          <p:spPr>
            <a:xfrm>
              <a:off x="498051" y="374150"/>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9"/>
            <p:cNvCxnSpPr/>
            <p:nvPr/>
          </p:nvCxnSpPr>
          <p:spPr>
            <a:xfrm>
              <a:off x="498051" y="452392"/>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9"/>
            <p:cNvCxnSpPr/>
            <p:nvPr/>
          </p:nvCxnSpPr>
          <p:spPr>
            <a:xfrm>
              <a:off x="498051" y="530633"/>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9"/>
            <p:cNvCxnSpPr/>
            <p:nvPr/>
          </p:nvCxnSpPr>
          <p:spPr>
            <a:xfrm>
              <a:off x="498051" y="608875"/>
              <a:ext cx="7793700" cy="0"/>
            </a:xfrm>
            <a:prstGeom prst="straightConnector1">
              <a:avLst/>
            </a:prstGeom>
            <a:noFill/>
            <a:ln w="9525" cap="flat" cmpd="sng">
              <a:solidFill>
                <a:schemeClr val="dk1"/>
              </a:solidFill>
              <a:prstDash val="solid"/>
              <a:round/>
              <a:headEnd type="none" w="med" len="med"/>
              <a:tailEnd type="none" w="med" len="med"/>
            </a:ln>
          </p:spPr>
        </p:cxnSp>
      </p:grpSp>
      <p:grpSp>
        <p:nvGrpSpPr>
          <p:cNvPr id="382" name="Google Shape;382;p29"/>
          <p:cNvGrpSpPr/>
          <p:nvPr/>
        </p:nvGrpSpPr>
        <p:grpSpPr>
          <a:xfrm>
            <a:off x="400925" y="2739463"/>
            <a:ext cx="8360700" cy="2005500"/>
            <a:chOff x="400925" y="262075"/>
            <a:chExt cx="8360700" cy="2005500"/>
          </a:xfrm>
        </p:grpSpPr>
        <p:sp>
          <p:nvSpPr>
            <p:cNvPr id="383" name="Google Shape;383;p29"/>
            <p:cNvSpPr/>
            <p:nvPr/>
          </p:nvSpPr>
          <p:spPr>
            <a:xfrm>
              <a:off x="400925" y="262075"/>
              <a:ext cx="8360700" cy="20055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8381443" y="341977"/>
              <a:ext cx="285600" cy="28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5" name="Google Shape;385;p29"/>
            <p:cNvCxnSpPr/>
            <p:nvPr/>
          </p:nvCxnSpPr>
          <p:spPr>
            <a:xfrm>
              <a:off x="410696" y="713825"/>
              <a:ext cx="8350800" cy="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29"/>
            <p:cNvCxnSpPr/>
            <p:nvPr/>
          </p:nvCxnSpPr>
          <p:spPr>
            <a:xfrm>
              <a:off x="498051" y="374150"/>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87" name="Google Shape;387;p29"/>
            <p:cNvCxnSpPr/>
            <p:nvPr/>
          </p:nvCxnSpPr>
          <p:spPr>
            <a:xfrm>
              <a:off x="498051" y="452392"/>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88" name="Google Shape;388;p29"/>
            <p:cNvCxnSpPr/>
            <p:nvPr/>
          </p:nvCxnSpPr>
          <p:spPr>
            <a:xfrm>
              <a:off x="498051" y="530633"/>
              <a:ext cx="7793700" cy="0"/>
            </a:xfrm>
            <a:prstGeom prst="straightConnector1">
              <a:avLst/>
            </a:prstGeom>
            <a:noFill/>
            <a:ln w="9525" cap="flat" cmpd="sng">
              <a:solidFill>
                <a:schemeClr val="dk1"/>
              </a:solidFill>
              <a:prstDash val="solid"/>
              <a:round/>
              <a:headEnd type="none" w="med" len="med"/>
              <a:tailEnd type="none" w="med" len="med"/>
            </a:ln>
          </p:spPr>
        </p:cxnSp>
        <p:cxnSp>
          <p:nvCxnSpPr>
            <p:cNvPr id="389" name="Google Shape;389;p29"/>
            <p:cNvCxnSpPr/>
            <p:nvPr/>
          </p:nvCxnSpPr>
          <p:spPr>
            <a:xfrm>
              <a:off x="498051" y="608875"/>
              <a:ext cx="7793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T Serif"/>
              <a:buNone/>
              <a:defRPr sz="3500">
                <a:solidFill>
                  <a:schemeClr val="dk1"/>
                </a:solidFill>
                <a:latin typeface="PT Serif"/>
                <a:ea typeface="PT Serif"/>
                <a:cs typeface="PT Serif"/>
                <a:sym typeface="PT Serif"/>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72"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9"/>
        <p:cNvGrpSpPr/>
        <p:nvPr/>
      </p:nvGrpSpPr>
      <p:grpSpPr>
        <a:xfrm>
          <a:off x="0" y="0"/>
          <a:ext cx="0" cy="0"/>
          <a:chOff x="0" y="0"/>
          <a:chExt cx="0" cy="0"/>
        </a:xfrm>
      </p:grpSpPr>
      <p:sp>
        <p:nvSpPr>
          <p:cNvPr id="400" name="Google Shape;400;p33"/>
          <p:cNvSpPr txBox="1">
            <a:spLocks noGrp="1"/>
          </p:cNvSpPr>
          <p:nvPr>
            <p:ph type="ctrTitle"/>
          </p:nvPr>
        </p:nvSpPr>
        <p:spPr>
          <a:xfrm>
            <a:off x="1378625" y="1922875"/>
            <a:ext cx="6386700" cy="16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Video Surveillance System: </a:t>
            </a:r>
            <a:r>
              <a:rPr lang="en" b="1" dirty="0"/>
              <a:t>Anomaly Detection </a:t>
            </a:r>
            <a:endParaRPr b="1" dirty="0"/>
          </a:p>
        </p:txBody>
      </p:sp>
      <p:sp>
        <p:nvSpPr>
          <p:cNvPr id="402" name="Google Shape;402;p33"/>
          <p:cNvSpPr/>
          <p:nvPr/>
        </p:nvSpPr>
        <p:spPr>
          <a:xfrm rot="-2700000">
            <a:off x="684482" y="2367043"/>
            <a:ext cx="409415" cy="409415"/>
          </a:xfrm>
          <a:prstGeom prst="halfFrame">
            <a:avLst>
              <a:gd name="adj1" fmla="val 22079"/>
              <a:gd name="adj2" fmla="val 2242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2700000" flipH="1">
            <a:off x="8050132" y="2369918"/>
            <a:ext cx="409415" cy="409415"/>
          </a:xfrm>
          <a:prstGeom prst="halfFrame">
            <a:avLst>
              <a:gd name="adj1" fmla="val 22079"/>
              <a:gd name="adj2" fmla="val 2242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3"/>
          <p:cNvGrpSpPr/>
          <p:nvPr/>
        </p:nvGrpSpPr>
        <p:grpSpPr>
          <a:xfrm>
            <a:off x="6916200" y="854502"/>
            <a:ext cx="1628158" cy="640200"/>
            <a:chOff x="4944485" y="1627836"/>
            <a:chExt cx="3459749" cy="1962600"/>
          </a:xfrm>
        </p:grpSpPr>
        <p:sp>
          <p:nvSpPr>
            <p:cNvPr id="405" name="Google Shape;405;p33"/>
            <p:cNvSpPr/>
            <p:nvPr/>
          </p:nvSpPr>
          <p:spPr>
            <a:xfrm>
              <a:off x="4944485" y="1627836"/>
              <a:ext cx="3459600" cy="19626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3"/>
            <p:cNvCxnSpPr/>
            <p:nvPr/>
          </p:nvCxnSpPr>
          <p:spPr>
            <a:xfrm>
              <a:off x="4948533" y="2034886"/>
              <a:ext cx="3455700" cy="0"/>
            </a:xfrm>
            <a:prstGeom prst="straightConnector1">
              <a:avLst/>
            </a:prstGeom>
            <a:noFill/>
            <a:ln w="9525" cap="flat" cmpd="sng">
              <a:solidFill>
                <a:schemeClr val="dk1"/>
              </a:solidFill>
              <a:prstDash val="solid"/>
              <a:round/>
              <a:headEnd type="none" w="med" len="med"/>
              <a:tailEnd type="none" w="med" len="med"/>
            </a:ln>
          </p:spPr>
        </p:cxnSp>
      </p:grpSp>
      <p:sp>
        <p:nvSpPr>
          <p:cNvPr id="407" name="Google Shape;407;p33"/>
          <p:cNvSpPr txBox="1"/>
          <p:nvPr/>
        </p:nvSpPr>
        <p:spPr>
          <a:xfrm>
            <a:off x="6916225" y="1008300"/>
            <a:ext cx="1628100" cy="49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PT Serif"/>
                <a:ea typeface="PT Serif"/>
                <a:cs typeface="PT Serif"/>
                <a:sym typeface="PT Serif"/>
              </a:rPr>
              <a:t>TOPIC</a:t>
            </a:r>
            <a:endParaRPr sz="2200" dirty="0">
              <a:solidFill>
                <a:schemeClr val="dk1"/>
              </a:solidFill>
              <a:latin typeface="PT Serif"/>
              <a:ea typeface="PT Serif"/>
              <a:cs typeface="PT Serif"/>
              <a:sym typeface="PT Serif"/>
            </a:endParaRPr>
          </a:p>
        </p:txBody>
      </p:sp>
      <p:pic>
        <p:nvPicPr>
          <p:cNvPr id="7" name="Picture 6" descr="Icon&#10;&#10;Description automatically generated">
            <a:extLst>
              <a:ext uri="{FF2B5EF4-FFF2-40B4-BE49-F238E27FC236}">
                <a16:creationId xmlns:a16="http://schemas.microsoft.com/office/drawing/2014/main" id="{32B184A3-8F3A-47E7-9537-6941895ECD0A}"/>
              </a:ext>
            </a:extLst>
          </p:cNvPr>
          <p:cNvPicPr>
            <a:picLocks noChangeAspect="1"/>
          </p:cNvPicPr>
          <p:nvPr/>
        </p:nvPicPr>
        <p:blipFill>
          <a:blip r:embed="rId4">
            <a:biLevel thresh="75000"/>
          </a:blip>
          <a:stretch>
            <a:fillRect/>
          </a:stretch>
        </p:blipFill>
        <p:spPr>
          <a:xfrm>
            <a:off x="405844" y="891672"/>
            <a:ext cx="910000" cy="9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720000" y="80684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the project</a:t>
            </a:r>
            <a:endParaRPr dirty="0"/>
          </a:p>
        </p:txBody>
      </p:sp>
      <p:sp>
        <p:nvSpPr>
          <p:cNvPr id="413" name="Google Shape;413;p34"/>
          <p:cNvSpPr txBox="1">
            <a:spLocks noGrp="1"/>
          </p:cNvSpPr>
          <p:nvPr>
            <p:ph type="body" idx="1"/>
          </p:nvPr>
        </p:nvSpPr>
        <p:spPr>
          <a:xfrm>
            <a:off x="720000" y="1398600"/>
            <a:ext cx="7704000" cy="30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effectLst/>
                <a:latin typeface="Cairo" panose="020B0604020202020204" charset="-78"/>
                <a:ea typeface="Times New Roman" panose="02020603050405020304" pitchFamily="18" charset="0"/>
                <a:cs typeface="Cairo" panose="020B0604020202020204" charset="-78"/>
              </a:rPr>
              <a:t>There are all kinds of video surveillance systems, and each one is designed for a given environment having features suited to that particular area. Such areas include, commercial use, private household use, corporate use, military use, and personal security/theft. Through technological advancements these systems have become a major lifeline for all fields, not only in general security, but in safety measures as well. </a:t>
            </a:r>
            <a:br>
              <a:rPr lang="en-IN" sz="1400" dirty="0">
                <a:effectLst/>
                <a:latin typeface="Cairo" panose="020B0604020202020204" charset="-78"/>
                <a:ea typeface="Times New Roman" panose="02020603050405020304" pitchFamily="18" charset="0"/>
                <a:cs typeface="Cairo" panose="020B0604020202020204" charset="-78"/>
              </a:rPr>
            </a:br>
            <a:endParaRPr lang="en-US" sz="1400" dirty="0">
              <a:solidFill>
                <a:schemeClr val="dk1"/>
              </a:solidFill>
              <a:latin typeface="Cairo" panose="020B0604020202020204" charset="-78"/>
              <a:cs typeface="Cairo" panose="020B0604020202020204" charset="-78"/>
            </a:endParaRPr>
          </a:p>
        </p:txBody>
      </p:sp>
      <p:grpSp>
        <p:nvGrpSpPr>
          <p:cNvPr id="14" name="Group 13">
            <a:extLst>
              <a:ext uri="{FF2B5EF4-FFF2-40B4-BE49-F238E27FC236}">
                <a16:creationId xmlns:a16="http://schemas.microsoft.com/office/drawing/2014/main" id="{E29AA06E-6A8B-4809-9DF5-656AE64F67C3}"/>
              </a:ext>
            </a:extLst>
          </p:cNvPr>
          <p:cNvGrpSpPr/>
          <p:nvPr/>
        </p:nvGrpSpPr>
        <p:grpSpPr>
          <a:xfrm>
            <a:off x="1183446" y="3021425"/>
            <a:ext cx="1107622" cy="1469117"/>
            <a:chOff x="1183446" y="3021425"/>
            <a:chExt cx="1107622" cy="1469117"/>
          </a:xfrm>
        </p:grpSpPr>
        <p:pic>
          <p:nvPicPr>
            <p:cNvPr id="7" name="Picture 6" descr="Shape&#10;&#10;Description automatically generated with low confidence">
              <a:extLst>
                <a:ext uri="{FF2B5EF4-FFF2-40B4-BE49-F238E27FC236}">
                  <a16:creationId xmlns:a16="http://schemas.microsoft.com/office/drawing/2014/main" id="{93FCBC24-978C-D251-45F0-E357AB1D66F6}"/>
                </a:ext>
              </a:extLst>
            </p:cNvPr>
            <p:cNvPicPr>
              <a:picLocks noChangeAspect="1"/>
            </p:cNvPicPr>
            <p:nvPr/>
          </p:nvPicPr>
          <p:blipFill>
            <a:blip r:embed="rId3"/>
            <a:stretch>
              <a:fillRect/>
            </a:stretch>
          </p:blipFill>
          <p:spPr>
            <a:xfrm>
              <a:off x="1183447" y="3021425"/>
              <a:ext cx="1107621" cy="1107621"/>
            </a:xfrm>
            <a:prstGeom prst="rect">
              <a:avLst/>
            </a:prstGeom>
          </p:spPr>
        </p:pic>
        <p:sp>
          <p:nvSpPr>
            <p:cNvPr id="10" name="TextBox 9">
              <a:extLst>
                <a:ext uri="{FF2B5EF4-FFF2-40B4-BE49-F238E27FC236}">
                  <a16:creationId xmlns:a16="http://schemas.microsoft.com/office/drawing/2014/main" id="{57429792-F530-12B3-AF28-3A8D4E7A0C24}"/>
                </a:ext>
              </a:extLst>
            </p:cNvPr>
            <p:cNvSpPr txBox="1"/>
            <p:nvPr/>
          </p:nvSpPr>
          <p:spPr>
            <a:xfrm>
              <a:off x="1183446" y="4182765"/>
              <a:ext cx="1107621" cy="307777"/>
            </a:xfrm>
            <a:prstGeom prst="rect">
              <a:avLst/>
            </a:prstGeom>
            <a:noFill/>
          </p:spPr>
          <p:txBody>
            <a:bodyPr wrap="square" rtlCol="0">
              <a:spAutoFit/>
            </a:bodyPr>
            <a:lstStyle/>
            <a:p>
              <a:r>
                <a:rPr lang="en-IN" dirty="0">
                  <a:latin typeface="Cairo" panose="020B0604020202020204" charset="-78"/>
                  <a:cs typeface="Cairo" panose="020B0604020202020204" charset="-78"/>
                </a:rPr>
                <a:t>Commercial</a:t>
              </a:r>
            </a:p>
          </p:txBody>
        </p:sp>
      </p:grpSp>
      <p:grpSp>
        <p:nvGrpSpPr>
          <p:cNvPr id="15" name="Group 14">
            <a:extLst>
              <a:ext uri="{FF2B5EF4-FFF2-40B4-BE49-F238E27FC236}">
                <a16:creationId xmlns:a16="http://schemas.microsoft.com/office/drawing/2014/main" id="{845A25DA-0D07-824E-DD7A-E08CE05AC5E1}"/>
              </a:ext>
            </a:extLst>
          </p:cNvPr>
          <p:cNvGrpSpPr/>
          <p:nvPr/>
        </p:nvGrpSpPr>
        <p:grpSpPr>
          <a:xfrm>
            <a:off x="3045658" y="3021425"/>
            <a:ext cx="1107621" cy="1469115"/>
            <a:chOff x="3045658" y="3021425"/>
            <a:chExt cx="1107621" cy="1469115"/>
          </a:xfrm>
        </p:grpSpPr>
        <p:pic>
          <p:nvPicPr>
            <p:cNvPr id="5" name="Picture 4" descr="Shape&#10;&#10;Description automatically generated with low confidence">
              <a:extLst>
                <a:ext uri="{FF2B5EF4-FFF2-40B4-BE49-F238E27FC236}">
                  <a16:creationId xmlns:a16="http://schemas.microsoft.com/office/drawing/2014/main" id="{FDDED270-5FCD-D2E7-D696-35817650A4C0}"/>
                </a:ext>
              </a:extLst>
            </p:cNvPr>
            <p:cNvPicPr>
              <a:picLocks noChangeAspect="1"/>
            </p:cNvPicPr>
            <p:nvPr/>
          </p:nvPicPr>
          <p:blipFill>
            <a:blip r:embed="rId4"/>
            <a:stretch>
              <a:fillRect/>
            </a:stretch>
          </p:blipFill>
          <p:spPr>
            <a:xfrm>
              <a:off x="3045658" y="3021425"/>
              <a:ext cx="1107621" cy="1107621"/>
            </a:xfrm>
            <a:prstGeom prst="rect">
              <a:avLst/>
            </a:prstGeom>
          </p:spPr>
        </p:pic>
        <p:sp>
          <p:nvSpPr>
            <p:cNvPr id="11" name="TextBox 10">
              <a:extLst>
                <a:ext uri="{FF2B5EF4-FFF2-40B4-BE49-F238E27FC236}">
                  <a16:creationId xmlns:a16="http://schemas.microsoft.com/office/drawing/2014/main" id="{D796AC94-B339-BF45-5B81-196B1871F978}"/>
                </a:ext>
              </a:extLst>
            </p:cNvPr>
            <p:cNvSpPr txBox="1"/>
            <p:nvPr/>
          </p:nvSpPr>
          <p:spPr>
            <a:xfrm>
              <a:off x="3103925" y="4182763"/>
              <a:ext cx="991084" cy="307777"/>
            </a:xfrm>
            <a:prstGeom prst="rect">
              <a:avLst/>
            </a:prstGeom>
            <a:noFill/>
          </p:spPr>
          <p:txBody>
            <a:bodyPr wrap="square" rtlCol="0">
              <a:spAutoFit/>
            </a:bodyPr>
            <a:lstStyle/>
            <a:p>
              <a:r>
                <a:rPr lang="en-IN" dirty="0">
                  <a:latin typeface="Cairo" panose="020B0604020202020204" charset="-78"/>
                  <a:cs typeface="Cairo" panose="020B0604020202020204" charset="-78"/>
                </a:rPr>
                <a:t>Household</a:t>
              </a:r>
            </a:p>
          </p:txBody>
        </p:sp>
      </p:grpSp>
      <p:grpSp>
        <p:nvGrpSpPr>
          <p:cNvPr id="16" name="Group 15">
            <a:extLst>
              <a:ext uri="{FF2B5EF4-FFF2-40B4-BE49-F238E27FC236}">
                <a16:creationId xmlns:a16="http://schemas.microsoft.com/office/drawing/2014/main" id="{63B460C0-061F-A4C2-6729-B0BF2C8CC4D8}"/>
              </a:ext>
            </a:extLst>
          </p:cNvPr>
          <p:cNvGrpSpPr/>
          <p:nvPr/>
        </p:nvGrpSpPr>
        <p:grpSpPr>
          <a:xfrm>
            <a:off x="4907869" y="3021424"/>
            <a:ext cx="1107621" cy="1469116"/>
            <a:chOff x="4907869" y="3021424"/>
            <a:chExt cx="1107621" cy="1469116"/>
          </a:xfrm>
        </p:grpSpPr>
        <p:pic>
          <p:nvPicPr>
            <p:cNvPr id="9" name="Picture 8" descr="Shape&#10;&#10;Description automatically generated with low confidence">
              <a:extLst>
                <a:ext uri="{FF2B5EF4-FFF2-40B4-BE49-F238E27FC236}">
                  <a16:creationId xmlns:a16="http://schemas.microsoft.com/office/drawing/2014/main" id="{6188A421-6C0D-4415-22D2-FA38853E516C}"/>
                </a:ext>
              </a:extLst>
            </p:cNvPr>
            <p:cNvPicPr>
              <a:picLocks noChangeAspect="1"/>
            </p:cNvPicPr>
            <p:nvPr/>
          </p:nvPicPr>
          <p:blipFill>
            <a:blip r:embed="rId5"/>
            <a:stretch>
              <a:fillRect/>
            </a:stretch>
          </p:blipFill>
          <p:spPr>
            <a:xfrm>
              <a:off x="4907869" y="3021424"/>
              <a:ext cx="1107621" cy="1107621"/>
            </a:xfrm>
            <a:prstGeom prst="rect">
              <a:avLst/>
            </a:prstGeom>
          </p:spPr>
        </p:pic>
        <p:sp>
          <p:nvSpPr>
            <p:cNvPr id="12" name="TextBox 11">
              <a:extLst>
                <a:ext uri="{FF2B5EF4-FFF2-40B4-BE49-F238E27FC236}">
                  <a16:creationId xmlns:a16="http://schemas.microsoft.com/office/drawing/2014/main" id="{14BD7EC8-347A-F8AD-C72C-D2D4CE1914C9}"/>
                </a:ext>
              </a:extLst>
            </p:cNvPr>
            <p:cNvSpPr txBox="1"/>
            <p:nvPr/>
          </p:nvSpPr>
          <p:spPr>
            <a:xfrm>
              <a:off x="4966137" y="4182763"/>
              <a:ext cx="991084" cy="307777"/>
            </a:xfrm>
            <a:prstGeom prst="rect">
              <a:avLst/>
            </a:prstGeom>
            <a:noFill/>
          </p:spPr>
          <p:txBody>
            <a:bodyPr wrap="square" rtlCol="0">
              <a:spAutoFit/>
            </a:bodyPr>
            <a:lstStyle/>
            <a:p>
              <a:r>
                <a:rPr lang="en-IN" dirty="0">
                  <a:latin typeface="Cairo" panose="020B0604020202020204" charset="-78"/>
                  <a:cs typeface="Cairo" panose="020B0604020202020204" charset="-78"/>
                </a:rPr>
                <a:t>Corporate</a:t>
              </a:r>
            </a:p>
          </p:txBody>
        </p:sp>
      </p:grpSp>
      <p:grpSp>
        <p:nvGrpSpPr>
          <p:cNvPr id="17" name="Group 16">
            <a:extLst>
              <a:ext uri="{FF2B5EF4-FFF2-40B4-BE49-F238E27FC236}">
                <a16:creationId xmlns:a16="http://schemas.microsoft.com/office/drawing/2014/main" id="{89666CDC-DE2E-F870-1F41-CDB7ABF3FFD7}"/>
              </a:ext>
            </a:extLst>
          </p:cNvPr>
          <p:cNvGrpSpPr/>
          <p:nvPr/>
        </p:nvGrpSpPr>
        <p:grpSpPr>
          <a:xfrm>
            <a:off x="6770080" y="3021424"/>
            <a:ext cx="1107621" cy="1469116"/>
            <a:chOff x="6770080" y="3021424"/>
            <a:chExt cx="1107621" cy="1469116"/>
          </a:xfrm>
        </p:grpSpPr>
        <p:pic>
          <p:nvPicPr>
            <p:cNvPr id="3" name="Picture 2" descr="Shape&#10;&#10;Description automatically generated with low confidence">
              <a:extLst>
                <a:ext uri="{FF2B5EF4-FFF2-40B4-BE49-F238E27FC236}">
                  <a16:creationId xmlns:a16="http://schemas.microsoft.com/office/drawing/2014/main" id="{4F495B34-6721-354D-D37B-D0E8D241C479}"/>
                </a:ext>
              </a:extLst>
            </p:cNvPr>
            <p:cNvPicPr>
              <a:picLocks noChangeAspect="1"/>
            </p:cNvPicPr>
            <p:nvPr/>
          </p:nvPicPr>
          <p:blipFill>
            <a:blip r:embed="rId6"/>
            <a:stretch>
              <a:fillRect/>
            </a:stretch>
          </p:blipFill>
          <p:spPr>
            <a:xfrm>
              <a:off x="6770080" y="3021424"/>
              <a:ext cx="1107621" cy="1107621"/>
            </a:xfrm>
            <a:prstGeom prst="rect">
              <a:avLst/>
            </a:prstGeom>
          </p:spPr>
        </p:pic>
        <p:sp>
          <p:nvSpPr>
            <p:cNvPr id="13" name="TextBox 12">
              <a:extLst>
                <a:ext uri="{FF2B5EF4-FFF2-40B4-BE49-F238E27FC236}">
                  <a16:creationId xmlns:a16="http://schemas.microsoft.com/office/drawing/2014/main" id="{7925F1E5-63B5-AAE8-9E12-BB582112E172}"/>
                </a:ext>
              </a:extLst>
            </p:cNvPr>
            <p:cNvSpPr txBox="1"/>
            <p:nvPr/>
          </p:nvSpPr>
          <p:spPr>
            <a:xfrm>
              <a:off x="6943534" y="4182763"/>
              <a:ext cx="760711" cy="307777"/>
            </a:xfrm>
            <a:prstGeom prst="rect">
              <a:avLst/>
            </a:prstGeom>
            <a:noFill/>
          </p:spPr>
          <p:txBody>
            <a:bodyPr wrap="square" rtlCol="0">
              <a:spAutoFit/>
            </a:bodyPr>
            <a:lstStyle/>
            <a:p>
              <a:r>
                <a:rPr lang="en-IN" dirty="0">
                  <a:latin typeface="Cairo" panose="020B0604020202020204" charset="-78"/>
                  <a:cs typeface="Cairo" panose="020B0604020202020204" charset="-78"/>
                </a:rPr>
                <a:t>Military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720000" y="80684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the project</a:t>
            </a:r>
            <a:endParaRPr dirty="0"/>
          </a:p>
        </p:txBody>
      </p:sp>
      <p:sp>
        <p:nvSpPr>
          <p:cNvPr id="413" name="Google Shape;413;p34"/>
          <p:cNvSpPr txBox="1">
            <a:spLocks noGrp="1"/>
          </p:cNvSpPr>
          <p:nvPr>
            <p:ph type="body" idx="1"/>
          </p:nvPr>
        </p:nvSpPr>
        <p:spPr>
          <a:xfrm>
            <a:off x="720000" y="1398600"/>
            <a:ext cx="7704000" cy="30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IN" sz="1400" dirty="0">
                <a:effectLst/>
                <a:latin typeface="Cairo" panose="020B0604020202020204" charset="-78"/>
                <a:ea typeface="Times New Roman" panose="02020603050405020304" pitchFamily="18" charset="0"/>
                <a:cs typeface="Cairo" panose="020B0604020202020204" charset="-78"/>
              </a:rPr>
            </a:br>
            <a:r>
              <a:rPr lang="en-IN" sz="1400" dirty="0">
                <a:effectLst/>
                <a:latin typeface="Cairo" panose="020B0604020202020204" charset="-78"/>
                <a:ea typeface="Times New Roman" panose="02020603050405020304" pitchFamily="18" charset="0"/>
                <a:cs typeface="Cairo" panose="020B0604020202020204" charset="-78"/>
              </a:rPr>
              <a:t>Given the very broad scope of video anomaly detection, choosing to focus on one of these fields allows a more defined audience and features that should be implemented. Choosing a commercial focus, the design will need to handle warehouse or construction type anomalies, from theft protection, to label/facial recognition, and low-light detection. </a:t>
            </a:r>
            <a:endParaRPr lang="en-US" sz="1400" dirty="0">
              <a:solidFill>
                <a:schemeClr val="dk1"/>
              </a:solidFill>
              <a:latin typeface="Cairo" panose="020B0604020202020204" charset="-78"/>
              <a:cs typeface="Cairo" panose="020B0604020202020204" charset="-78"/>
            </a:endParaRPr>
          </a:p>
        </p:txBody>
      </p:sp>
      <p:pic>
        <p:nvPicPr>
          <p:cNvPr id="3" name="Picture 2" descr="Shape&#10;&#10;Description automatically generated with low confidence">
            <a:extLst>
              <a:ext uri="{FF2B5EF4-FFF2-40B4-BE49-F238E27FC236}">
                <a16:creationId xmlns:a16="http://schemas.microsoft.com/office/drawing/2014/main" id="{F9BCF350-32F0-4EB9-B777-2EFCAD63D0FA}"/>
              </a:ext>
            </a:extLst>
          </p:cNvPr>
          <p:cNvPicPr>
            <a:picLocks noChangeAspect="1"/>
          </p:cNvPicPr>
          <p:nvPr/>
        </p:nvPicPr>
        <p:blipFill>
          <a:blip r:embed="rId3"/>
          <a:stretch>
            <a:fillRect/>
          </a:stretch>
        </p:blipFill>
        <p:spPr>
          <a:xfrm>
            <a:off x="2282587" y="3300296"/>
            <a:ext cx="928963" cy="928963"/>
          </a:xfrm>
          <a:prstGeom prst="rect">
            <a:avLst/>
          </a:prstGeom>
        </p:spPr>
      </p:pic>
      <p:pic>
        <p:nvPicPr>
          <p:cNvPr id="5" name="Picture 4" descr="Shape&#10;&#10;Description automatically generated with low confidence">
            <a:extLst>
              <a:ext uri="{FF2B5EF4-FFF2-40B4-BE49-F238E27FC236}">
                <a16:creationId xmlns:a16="http://schemas.microsoft.com/office/drawing/2014/main" id="{3EC8BFEA-28D7-02D0-1A15-776CE0A4B921}"/>
              </a:ext>
            </a:extLst>
          </p:cNvPr>
          <p:cNvPicPr>
            <a:picLocks noChangeAspect="1"/>
          </p:cNvPicPr>
          <p:nvPr/>
        </p:nvPicPr>
        <p:blipFill>
          <a:blip r:embed="rId4"/>
          <a:stretch>
            <a:fillRect/>
          </a:stretch>
        </p:blipFill>
        <p:spPr>
          <a:xfrm>
            <a:off x="3991977" y="3300295"/>
            <a:ext cx="928963" cy="928963"/>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6A03F25E-FB45-9B2D-15D5-DC9D46990446}"/>
              </a:ext>
            </a:extLst>
          </p:cNvPr>
          <p:cNvPicPr>
            <a:picLocks noChangeAspect="1"/>
          </p:cNvPicPr>
          <p:nvPr/>
        </p:nvPicPr>
        <p:blipFill>
          <a:blip r:embed="rId5"/>
          <a:stretch>
            <a:fillRect/>
          </a:stretch>
        </p:blipFill>
        <p:spPr>
          <a:xfrm>
            <a:off x="5701367" y="3300294"/>
            <a:ext cx="928963" cy="928963"/>
          </a:xfrm>
          <a:prstGeom prst="rect">
            <a:avLst/>
          </a:prstGeom>
        </p:spPr>
      </p:pic>
    </p:spTree>
    <p:extLst>
      <p:ext uri="{BB962C8B-B14F-4D97-AF65-F5344CB8AC3E}">
        <p14:creationId xmlns:p14="http://schemas.microsoft.com/office/powerpoint/2010/main" val="92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0"/>
          <p:cNvSpPr txBox="1">
            <a:spLocks noGrp="1"/>
          </p:cNvSpPr>
          <p:nvPr>
            <p:ph type="title"/>
          </p:nvPr>
        </p:nvSpPr>
        <p:spPr>
          <a:xfrm>
            <a:off x="720000" y="80645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7 Major Features</a:t>
            </a:r>
            <a:endParaRPr dirty="0"/>
          </a:p>
        </p:txBody>
      </p:sp>
      <p:sp>
        <p:nvSpPr>
          <p:cNvPr id="504" name="Google Shape;504;p40"/>
          <p:cNvSpPr txBox="1"/>
          <p:nvPr/>
        </p:nvSpPr>
        <p:spPr>
          <a:xfrm>
            <a:off x="1842009" y="1450716"/>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Ability to </a:t>
            </a:r>
            <a:r>
              <a:rPr lang="en" b="1" dirty="0">
                <a:solidFill>
                  <a:schemeClr val="dk1"/>
                </a:solidFill>
                <a:latin typeface="Cairo"/>
                <a:ea typeface="Cairo"/>
                <a:cs typeface="Cairo"/>
                <a:sym typeface="Cairo"/>
              </a:rPr>
              <a:t>remotely</a:t>
            </a:r>
            <a:r>
              <a:rPr lang="en" dirty="0">
                <a:solidFill>
                  <a:schemeClr val="dk1"/>
                </a:solidFill>
                <a:latin typeface="Cairo"/>
                <a:ea typeface="Cairo"/>
                <a:cs typeface="Cairo"/>
                <a:sym typeface="Cairo"/>
              </a:rPr>
              <a:t> access the video footage</a:t>
            </a:r>
            <a:endParaRPr dirty="0">
              <a:solidFill>
                <a:schemeClr val="dk1"/>
              </a:solidFill>
              <a:latin typeface="Cairo"/>
              <a:ea typeface="Cairo"/>
              <a:cs typeface="Cairo"/>
              <a:sym typeface="Cairo"/>
            </a:endParaRPr>
          </a:p>
        </p:txBody>
      </p:sp>
      <p:grpSp>
        <p:nvGrpSpPr>
          <p:cNvPr id="14" name="Group 13">
            <a:extLst>
              <a:ext uri="{FF2B5EF4-FFF2-40B4-BE49-F238E27FC236}">
                <a16:creationId xmlns:a16="http://schemas.microsoft.com/office/drawing/2014/main" id="{D19FA21A-EB5B-7BA4-7E2E-239D3EF24B58}"/>
              </a:ext>
            </a:extLst>
          </p:cNvPr>
          <p:cNvGrpSpPr/>
          <p:nvPr/>
        </p:nvGrpSpPr>
        <p:grpSpPr>
          <a:xfrm>
            <a:off x="1247344" y="1460670"/>
            <a:ext cx="477300" cy="391800"/>
            <a:chOff x="1247344" y="1645100"/>
            <a:chExt cx="477300" cy="391800"/>
          </a:xfrm>
        </p:grpSpPr>
        <p:sp>
          <p:nvSpPr>
            <p:cNvPr id="510" name="Google Shape;510;p40"/>
            <p:cNvSpPr/>
            <p:nvPr/>
          </p:nvSpPr>
          <p:spPr>
            <a:xfrm>
              <a:off x="1247344" y="16451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1518BE01-AB51-E383-F2FC-936B1AF377A1}"/>
                </a:ext>
              </a:extLst>
            </p:cNvPr>
            <p:cNvSpPr txBox="1"/>
            <p:nvPr/>
          </p:nvSpPr>
          <p:spPr>
            <a:xfrm>
              <a:off x="1247344" y="1687632"/>
              <a:ext cx="477300" cy="307776"/>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1</a:t>
              </a:r>
            </a:p>
          </p:txBody>
        </p:sp>
      </p:grpSp>
      <p:grpSp>
        <p:nvGrpSpPr>
          <p:cNvPr id="18" name="Group 17">
            <a:extLst>
              <a:ext uri="{FF2B5EF4-FFF2-40B4-BE49-F238E27FC236}">
                <a16:creationId xmlns:a16="http://schemas.microsoft.com/office/drawing/2014/main" id="{21901AEB-C291-2913-BD53-6F9C3E561405}"/>
              </a:ext>
            </a:extLst>
          </p:cNvPr>
          <p:cNvGrpSpPr/>
          <p:nvPr/>
        </p:nvGrpSpPr>
        <p:grpSpPr>
          <a:xfrm>
            <a:off x="1240078" y="1914075"/>
            <a:ext cx="477300" cy="391800"/>
            <a:chOff x="1247344" y="2172400"/>
            <a:chExt cx="477300" cy="391800"/>
          </a:xfrm>
        </p:grpSpPr>
        <p:sp>
          <p:nvSpPr>
            <p:cNvPr id="511" name="Google Shape;511;p40"/>
            <p:cNvSpPr/>
            <p:nvPr/>
          </p:nvSpPr>
          <p:spPr>
            <a:xfrm>
              <a:off x="1247344" y="21724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2E538DE-98F1-2D92-8234-C2E71A7C3300}"/>
                </a:ext>
              </a:extLst>
            </p:cNvPr>
            <p:cNvSpPr txBox="1"/>
            <p:nvPr/>
          </p:nvSpPr>
          <p:spPr>
            <a:xfrm>
              <a:off x="1247344" y="2211933"/>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2</a:t>
              </a:r>
            </a:p>
          </p:txBody>
        </p:sp>
      </p:grpSp>
      <p:grpSp>
        <p:nvGrpSpPr>
          <p:cNvPr id="15" name="Group 14">
            <a:extLst>
              <a:ext uri="{FF2B5EF4-FFF2-40B4-BE49-F238E27FC236}">
                <a16:creationId xmlns:a16="http://schemas.microsoft.com/office/drawing/2014/main" id="{7EC0A0E2-BA55-D7E0-9485-7A85EAD96545}"/>
              </a:ext>
            </a:extLst>
          </p:cNvPr>
          <p:cNvGrpSpPr/>
          <p:nvPr/>
        </p:nvGrpSpPr>
        <p:grpSpPr>
          <a:xfrm>
            <a:off x="1247344" y="2363099"/>
            <a:ext cx="477300" cy="391800"/>
            <a:chOff x="1247344" y="2699700"/>
            <a:chExt cx="477300" cy="391800"/>
          </a:xfrm>
        </p:grpSpPr>
        <p:sp>
          <p:nvSpPr>
            <p:cNvPr id="512" name="Google Shape;512;p40"/>
            <p:cNvSpPr/>
            <p:nvPr/>
          </p:nvSpPr>
          <p:spPr>
            <a:xfrm>
              <a:off x="1247344" y="26997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303A88C2-B865-F252-2D4F-FC8E51C8BCB3}"/>
                </a:ext>
              </a:extLst>
            </p:cNvPr>
            <p:cNvSpPr txBox="1"/>
            <p:nvPr/>
          </p:nvSpPr>
          <p:spPr>
            <a:xfrm>
              <a:off x="1247344" y="2719467"/>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3</a:t>
              </a:r>
            </a:p>
          </p:txBody>
        </p:sp>
      </p:grpSp>
      <p:grpSp>
        <p:nvGrpSpPr>
          <p:cNvPr id="16" name="Group 15">
            <a:extLst>
              <a:ext uri="{FF2B5EF4-FFF2-40B4-BE49-F238E27FC236}">
                <a16:creationId xmlns:a16="http://schemas.microsoft.com/office/drawing/2014/main" id="{21B8B7AD-3169-3720-DC20-67AB332FEBB9}"/>
              </a:ext>
            </a:extLst>
          </p:cNvPr>
          <p:cNvGrpSpPr/>
          <p:nvPr/>
        </p:nvGrpSpPr>
        <p:grpSpPr>
          <a:xfrm>
            <a:off x="1230749" y="2810379"/>
            <a:ext cx="486629" cy="391800"/>
            <a:chOff x="1243711" y="3227000"/>
            <a:chExt cx="486629" cy="391800"/>
          </a:xfrm>
        </p:grpSpPr>
        <p:sp>
          <p:nvSpPr>
            <p:cNvPr id="513" name="Google Shape;513;p40"/>
            <p:cNvSpPr/>
            <p:nvPr/>
          </p:nvSpPr>
          <p:spPr>
            <a:xfrm>
              <a:off x="1253040" y="32270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DEFC62DE-AC50-7D29-BEA9-8E71CC4CFFD5}"/>
                </a:ext>
              </a:extLst>
            </p:cNvPr>
            <p:cNvSpPr txBox="1"/>
            <p:nvPr/>
          </p:nvSpPr>
          <p:spPr>
            <a:xfrm>
              <a:off x="1243711" y="3269413"/>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4</a:t>
              </a:r>
            </a:p>
          </p:txBody>
        </p:sp>
      </p:grpSp>
      <p:grpSp>
        <p:nvGrpSpPr>
          <p:cNvPr id="17" name="Group 16">
            <a:extLst>
              <a:ext uri="{FF2B5EF4-FFF2-40B4-BE49-F238E27FC236}">
                <a16:creationId xmlns:a16="http://schemas.microsoft.com/office/drawing/2014/main" id="{0311D2D6-557C-0FA0-3A9A-35075E43ED37}"/>
              </a:ext>
            </a:extLst>
          </p:cNvPr>
          <p:cNvGrpSpPr/>
          <p:nvPr/>
        </p:nvGrpSpPr>
        <p:grpSpPr>
          <a:xfrm>
            <a:off x="1243711" y="3257659"/>
            <a:ext cx="480933" cy="391800"/>
            <a:chOff x="1243711" y="3754300"/>
            <a:chExt cx="480933" cy="391800"/>
          </a:xfrm>
        </p:grpSpPr>
        <p:sp>
          <p:nvSpPr>
            <p:cNvPr id="514" name="Google Shape;514;p40"/>
            <p:cNvSpPr/>
            <p:nvPr/>
          </p:nvSpPr>
          <p:spPr>
            <a:xfrm>
              <a:off x="1247344" y="37543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1F0A95AD-FB8E-9117-BE24-D82FB9AB4601}"/>
                </a:ext>
              </a:extLst>
            </p:cNvPr>
            <p:cNvSpPr txBox="1"/>
            <p:nvPr/>
          </p:nvSpPr>
          <p:spPr>
            <a:xfrm>
              <a:off x="1243711" y="3796312"/>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5</a:t>
              </a:r>
            </a:p>
          </p:txBody>
        </p:sp>
      </p:grpSp>
      <p:sp>
        <p:nvSpPr>
          <p:cNvPr id="10" name="Google Shape;504;p40">
            <a:extLst>
              <a:ext uri="{FF2B5EF4-FFF2-40B4-BE49-F238E27FC236}">
                <a16:creationId xmlns:a16="http://schemas.microsoft.com/office/drawing/2014/main" id="{74C4007D-8CD5-F2B5-636E-C4B1BB7A87BC}"/>
              </a:ext>
            </a:extLst>
          </p:cNvPr>
          <p:cNvSpPr txBox="1"/>
          <p:nvPr/>
        </p:nvSpPr>
        <p:spPr>
          <a:xfrm>
            <a:off x="1842009" y="1914075"/>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Video </a:t>
            </a:r>
            <a:r>
              <a:rPr lang="en" b="1" dirty="0">
                <a:solidFill>
                  <a:schemeClr val="dk1"/>
                </a:solidFill>
                <a:latin typeface="Cairo"/>
                <a:ea typeface="Cairo"/>
                <a:cs typeface="Cairo"/>
                <a:sym typeface="Cairo"/>
              </a:rPr>
              <a:t>enhancement </a:t>
            </a:r>
            <a:r>
              <a:rPr lang="en" dirty="0">
                <a:solidFill>
                  <a:schemeClr val="dk1"/>
                </a:solidFill>
                <a:latin typeface="Cairo"/>
                <a:ea typeface="Cairo"/>
                <a:cs typeface="Cairo"/>
                <a:sym typeface="Cairo"/>
              </a:rPr>
              <a:t> capabilities ( Night Vision, HD Resolution, etc. ) </a:t>
            </a:r>
            <a:endParaRPr dirty="0">
              <a:solidFill>
                <a:schemeClr val="dk1"/>
              </a:solidFill>
              <a:latin typeface="Cairo"/>
              <a:ea typeface="Cairo"/>
              <a:cs typeface="Cairo"/>
              <a:sym typeface="Cairo"/>
            </a:endParaRPr>
          </a:p>
        </p:txBody>
      </p:sp>
      <p:sp>
        <p:nvSpPr>
          <p:cNvPr id="11" name="Google Shape;504;p40">
            <a:extLst>
              <a:ext uri="{FF2B5EF4-FFF2-40B4-BE49-F238E27FC236}">
                <a16:creationId xmlns:a16="http://schemas.microsoft.com/office/drawing/2014/main" id="{E04F8441-F5BE-1E21-6B5A-62D979230A3C}"/>
              </a:ext>
            </a:extLst>
          </p:cNvPr>
          <p:cNvSpPr txBox="1"/>
          <p:nvPr/>
        </p:nvSpPr>
        <p:spPr>
          <a:xfrm>
            <a:off x="1842009" y="2367313"/>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Object Detection</a:t>
            </a:r>
            <a:endParaRPr dirty="0">
              <a:solidFill>
                <a:schemeClr val="dk1"/>
              </a:solidFill>
              <a:latin typeface="Cairo"/>
              <a:ea typeface="Cairo"/>
              <a:cs typeface="Cairo"/>
              <a:sym typeface="Cairo"/>
            </a:endParaRPr>
          </a:p>
        </p:txBody>
      </p:sp>
      <p:sp>
        <p:nvSpPr>
          <p:cNvPr id="12" name="Google Shape;504;p40">
            <a:extLst>
              <a:ext uri="{FF2B5EF4-FFF2-40B4-BE49-F238E27FC236}">
                <a16:creationId xmlns:a16="http://schemas.microsoft.com/office/drawing/2014/main" id="{A143DE60-1DB6-A400-B870-14E65E25CC4B}"/>
              </a:ext>
            </a:extLst>
          </p:cNvPr>
          <p:cNvSpPr txBox="1"/>
          <p:nvPr/>
        </p:nvSpPr>
        <p:spPr>
          <a:xfrm>
            <a:off x="1842009" y="3262796"/>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Ability to capture </a:t>
            </a:r>
            <a:r>
              <a:rPr lang="en" b="1" dirty="0">
                <a:solidFill>
                  <a:schemeClr val="dk1"/>
                </a:solidFill>
                <a:latin typeface="Cairo"/>
                <a:ea typeface="Cairo"/>
                <a:cs typeface="Cairo"/>
                <a:sym typeface="Cairo"/>
              </a:rPr>
              <a:t>greater field of view </a:t>
            </a:r>
            <a:r>
              <a:rPr lang="en" dirty="0">
                <a:solidFill>
                  <a:schemeClr val="dk1"/>
                </a:solidFill>
                <a:latin typeface="Cairo"/>
                <a:ea typeface="Cairo"/>
                <a:cs typeface="Cairo"/>
                <a:sym typeface="Cairo"/>
              </a:rPr>
              <a:t>using a wide-lens camera </a:t>
            </a:r>
            <a:endParaRPr dirty="0">
              <a:solidFill>
                <a:schemeClr val="dk1"/>
              </a:solidFill>
              <a:latin typeface="Cairo"/>
              <a:ea typeface="Cairo"/>
              <a:cs typeface="Cairo"/>
              <a:sym typeface="Cairo"/>
            </a:endParaRPr>
          </a:p>
        </p:txBody>
      </p:sp>
      <p:sp>
        <p:nvSpPr>
          <p:cNvPr id="13" name="Google Shape;504;p40">
            <a:extLst>
              <a:ext uri="{FF2B5EF4-FFF2-40B4-BE49-F238E27FC236}">
                <a16:creationId xmlns:a16="http://schemas.microsoft.com/office/drawing/2014/main" id="{E4961A93-FFFD-A8F5-F7AA-192121EBBF2D}"/>
              </a:ext>
            </a:extLst>
          </p:cNvPr>
          <p:cNvSpPr txBox="1"/>
          <p:nvPr/>
        </p:nvSpPr>
        <p:spPr>
          <a:xfrm>
            <a:off x="1842009" y="3704939"/>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Cairo"/>
                <a:ea typeface="Cairo"/>
                <a:cs typeface="Cairo"/>
                <a:sym typeface="Cairo"/>
              </a:rPr>
              <a:t>Backup storage</a:t>
            </a:r>
            <a:r>
              <a:rPr lang="en" dirty="0">
                <a:solidFill>
                  <a:schemeClr val="dk1"/>
                </a:solidFill>
                <a:latin typeface="Cairo"/>
                <a:ea typeface="Cairo"/>
                <a:cs typeface="Cairo"/>
                <a:sym typeface="Cairo"/>
              </a:rPr>
              <a:t> using a standard database</a:t>
            </a:r>
            <a:endParaRPr dirty="0">
              <a:solidFill>
                <a:schemeClr val="dk1"/>
              </a:solidFill>
              <a:latin typeface="Cairo"/>
              <a:ea typeface="Cairo"/>
              <a:cs typeface="Cairo"/>
              <a:sym typeface="Cairo"/>
            </a:endParaRPr>
          </a:p>
        </p:txBody>
      </p:sp>
      <p:grpSp>
        <p:nvGrpSpPr>
          <p:cNvPr id="19" name="Group 18">
            <a:extLst>
              <a:ext uri="{FF2B5EF4-FFF2-40B4-BE49-F238E27FC236}">
                <a16:creationId xmlns:a16="http://schemas.microsoft.com/office/drawing/2014/main" id="{4AD90051-6225-4753-59C1-090D5C7457ED}"/>
              </a:ext>
            </a:extLst>
          </p:cNvPr>
          <p:cNvGrpSpPr/>
          <p:nvPr/>
        </p:nvGrpSpPr>
        <p:grpSpPr>
          <a:xfrm>
            <a:off x="1247344" y="3704939"/>
            <a:ext cx="480933" cy="391800"/>
            <a:chOff x="1243711" y="3754300"/>
            <a:chExt cx="480933" cy="391800"/>
          </a:xfrm>
        </p:grpSpPr>
        <p:sp>
          <p:nvSpPr>
            <p:cNvPr id="20" name="Google Shape;514;p40">
              <a:extLst>
                <a:ext uri="{FF2B5EF4-FFF2-40B4-BE49-F238E27FC236}">
                  <a16:creationId xmlns:a16="http://schemas.microsoft.com/office/drawing/2014/main" id="{F79380BA-41C8-60D9-7A68-086EE9CDF947}"/>
                </a:ext>
              </a:extLst>
            </p:cNvPr>
            <p:cNvSpPr/>
            <p:nvPr/>
          </p:nvSpPr>
          <p:spPr>
            <a:xfrm>
              <a:off x="1247344" y="37543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C710B735-7E60-36E6-0553-4B1C41F83E37}"/>
                </a:ext>
              </a:extLst>
            </p:cNvPr>
            <p:cNvSpPr txBox="1"/>
            <p:nvPr/>
          </p:nvSpPr>
          <p:spPr>
            <a:xfrm>
              <a:off x="1243711" y="3796312"/>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6</a:t>
              </a:r>
            </a:p>
          </p:txBody>
        </p:sp>
      </p:grpSp>
      <p:grpSp>
        <p:nvGrpSpPr>
          <p:cNvPr id="22" name="Group 21">
            <a:extLst>
              <a:ext uri="{FF2B5EF4-FFF2-40B4-BE49-F238E27FC236}">
                <a16:creationId xmlns:a16="http://schemas.microsoft.com/office/drawing/2014/main" id="{30941E8A-40CF-10A5-B0DF-8ACBF0F26077}"/>
              </a:ext>
            </a:extLst>
          </p:cNvPr>
          <p:cNvGrpSpPr/>
          <p:nvPr/>
        </p:nvGrpSpPr>
        <p:grpSpPr>
          <a:xfrm>
            <a:off x="1247344" y="4180101"/>
            <a:ext cx="480933" cy="391800"/>
            <a:chOff x="1243711" y="3754300"/>
            <a:chExt cx="480933" cy="391800"/>
          </a:xfrm>
        </p:grpSpPr>
        <p:sp>
          <p:nvSpPr>
            <p:cNvPr id="23" name="Google Shape;514;p40">
              <a:extLst>
                <a:ext uri="{FF2B5EF4-FFF2-40B4-BE49-F238E27FC236}">
                  <a16:creationId xmlns:a16="http://schemas.microsoft.com/office/drawing/2014/main" id="{81D24B71-36D6-244A-53DD-09A7BBB4FCF3}"/>
                </a:ext>
              </a:extLst>
            </p:cNvPr>
            <p:cNvSpPr/>
            <p:nvPr/>
          </p:nvSpPr>
          <p:spPr>
            <a:xfrm>
              <a:off x="1247344" y="3754300"/>
              <a:ext cx="477300" cy="39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TextBox 23">
              <a:extLst>
                <a:ext uri="{FF2B5EF4-FFF2-40B4-BE49-F238E27FC236}">
                  <a16:creationId xmlns:a16="http://schemas.microsoft.com/office/drawing/2014/main" id="{581B7EE8-0A90-D22B-D553-F24634CA4D7A}"/>
                </a:ext>
              </a:extLst>
            </p:cNvPr>
            <p:cNvSpPr txBox="1"/>
            <p:nvPr/>
          </p:nvSpPr>
          <p:spPr>
            <a:xfrm>
              <a:off x="1243711" y="3796312"/>
              <a:ext cx="477300" cy="338554"/>
            </a:xfrm>
            <a:prstGeom prst="rect">
              <a:avLst/>
            </a:prstGeom>
            <a:noFill/>
          </p:spPr>
          <p:txBody>
            <a:bodyPr wrap="square">
              <a:spAutoFit/>
            </a:bodyPr>
            <a:lstStyle/>
            <a:p>
              <a:pPr marL="0" lvl="0" indent="0" algn="ctr" rtl="0">
                <a:spcBef>
                  <a:spcPts val="0"/>
                </a:spcBef>
                <a:spcAft>
                  <a:spcPts val="0"/>
                </a:spcAft>
                <a:buNone/>
              </a:pPr>
              <a:r>
                <a:rPr lang="en" sz="1600" dirty="0">
                  <a:solidFill>
                    <a:srgbClr val="141414"/>
                  </a:solidFill>
                  <a:latin typeface="PT Serif"/>
                  <a:ea typeface="PT Serif"/>
                  <a:cs typeface="PT Serif"/>
                  <a:sym typeface="PT Serif"/>
                </a:rPr>
                <a:t>7</a:t>
              </a:r>
            </a:p>
          </p:txBody>
        </p:sp>
      </p:grpSp>
      <p:sp>
        <p:nvSpPr>
          <p:cNvPr id="25" name="Google Shape;504;p40">
            <a:extLst>
              <a:ext uri="{FF2B5EF4-FFF2-40B4-BE49-F238E27FC236}">
                <a16:creationId xmlns:a16="http://schemas.microsoft.com/office/drawing/2014/main" id="{09E05D29-0437-C2DB-9734-6304DFF3B199}"/>
              </a:ext>
            </a:extLst>
          </p:cNvPr>
          <p:cNvSpPr txBox="1"/>
          <p:nvPr/>
        </p:nvSpPr>
        <p:spPr>
          <a:xfrm>
            <a:off x="1842009" y="2813701"/>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Facial Recognition </a:t>
            </a:r>
            <a:endParaRPr dirty="0">
              <a:solidFill>
                <a:schemeClr val="dk1"/>
              </a:solidFill>
              <a:latin typeface="Cairo"/>
              <a:ea typeface="Cairo"/>
              <a:cs typeface="Cairo"/>
              <a:sym typeface="Cairo"/>
            </a:endParaRPr>
          </a:p>
        </p:txBody>
      </p:sp>
      <p:sp>
        <p:nvSpPr>
          <p:cNvPr id="26" name="Google Shape;504;p40">
            <a:extLst>
              <a:ext uri="{FF2B5EF4-FFF2-40B4-BE49-F238E27FC236}">
                <a16:creationId xmlns:a16="http://schemas.microsoft.com/office/drawing/2014/main" id="{2352B586-B005-1C08-4597-F741C2691CBD}"/>
              </a:ext>
            </a:extLst>
          </p:cNvPr>
          <p:cNvSpPr txBox="1"/>
          <p:nvPr/>
        </p:nvSpPr>
        <p:spPr>
          <a:xfrm>
            <a:off x="1842009" y="4180101"/>
            <a:ext cx="5931900" cy="39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Cairo"/>
                <a:ea typeface="Cairo"/>
                <a:cs typeface="Cairo"/>
                <a:sym typeface="Cairo"/>
              </a:rPr>
              <a:t>Weather Resistence</a:t>
            </a:r>
            <a:endParaRPr dirty="0">
              <a:solidFill>
                <a:schemeClr val="dk1"/>
              </a:solidFill>
              <a:latin typeface="Cairo"/>
              <a:ea typeface="Cairo"/>
              <a:cs typeface="Cairo"/>
              <a:sym typeface="Cair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ctrTitle"/>
          </p:nvPr>
        </p:nvSpPr>
        <p:spPr>
          <a:xfrm>
            <a:off x="1378625" y="1922875"/>
            <a:ext cx="6386700" cy="16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Mentcare: </a:t>
            </a:r>
            <a:br>
              <a:rPr lang="en-US" dirty="0"/>
            </a:br>
            <a:r>
              <a:rPr lang="en-US" b="1" dirty="0"/>
              <a:t>A healthcare support system </a:t>
            </a:r>
          </a:p>
        </p:txBody>
      </p:sp>
      <p:sp>
        <p:nvSpPr>
          <p:cNvPr id="402" name="Google Shape;402;p33"/>
          <p:cNvSpPr/>
          <p:nvPr/>
        </p:nvSpPr>
        <p:spPr>
          <a:xfrm rot="-2700000">
            <a:off x="684482" y="2367043"/>
            <a:ext cx="409415" cy="409415"/>
          </a:xfrm>
          <a:prstGeom prst="halfFrame">
            <a:avLst>
              <a:gd name="adj1" fmla="val 22079"/>
              <a:gd name="adj2" fmla="val 2242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2700000" flipH="1">
            <a:off x="8050132" y="2369918"/>
            <a:ext cx="409415" cy="409415"/>
          </a:xfrm>
          <a:prstGeom prst="halfFrame">
            <a:avLst>
              <a:gd name="adj1" fmla="val 22079"/>
              <a:gd name="adj2" fmla="val 2242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3"/>
          <p:cNvGrpSpPr/>
          <p:nvPr/>
        </p:nvGrpSpPr>
        <p:grpSpPr>
          <a:xfrm>
            <a:off x="6713034" y="854502"/>
            <a:ext cx="1831324" cy="640200"/>
            <a:chOff x="4944485" y="1627836"/>
            <a:chExt cx="3459749" cy="1962600"/>
          </a:xfrm>
        </p:grpSpPr>
        <p:sp>
          <p:nvSpPr>
            <p:cNvPr id="405" name="Google Shape;405;p33"/>
            <p:cNvSpPr/>
            <p:nvPr/>
          </p:nvSpPr>
          <p:spPr>
            <a:xfrm>
              <a:off x="4944485" y="1627836"/>
              <a:ext cx="3459600" cy="1962600"/>
            </a:xfrm>
            <a:prstGeom prst="rect">
              <a:avLst/>
            </a:prstGeom>
            <a:solidFill>
              <a:schemeClr val="accent1"/>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3"/>
            <p:cNvCxnSpPr/>
            <p:nvPr/>
          </p:nvCxnSpPr>
          <p:spPr>
            <a:xfrm>
              <a:off x="4948533" y="2034886"/>
              <a:ext cx="3455700" cy="0"/>
            </a:xfrm>
            <a:prstGeom prst="straightConnector1">
              <a:avLst/>
            </a:prstGeom>
            <a:noFill/>
            <a:ln w="9525" cap="flat" cmpd="sng">
              <a:solidFill>
                <a:schemeClr val="dk1"/>
              </a:solidFill>
              <a:prstDash val="solid"/>
              <a:round/>
              <a:headEnd type="none" w="med" len="med"/>
              <a:tailEnd type="none" w="med" len="med"/>
            </a:ln>
          </p:spPr>
        </p:cxnSp>
      </p:grpSp>
      <p:sp>
        <p:nvSpPr>
          <p:cNvPr id="407" name="Google Shape;407;p33"/>
          <p:cNvSpPr txBox="1"/>
          <p:nvPr/>
        </p:nvSpPr>
        <p:spPr>
          <a:xfrm>
            <a:off x="6713034" y="1008300"/>
            <a:ext cx="1831291" cy="49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PT Serif"/>
                <a:ea typeface="PT Serif"/>
                <a:cs typeface="PT Serif"/>
                <a:sym typeface="PT Serif"/>
              </a:rPr>
              <a:t>CASE STUDY</a:t>
            </a:r>
            <a:endParaRPr sz="2200" dirty="0">
              <a:solidFill>
                <a:schemeClr val="dk1"/>
              </a:solidFill>
              <a:latin typeface="PT Serif"/>
              <a:ea typeface="PT Serif"/>
              <a:cs typeface="PT Serif"/>
              <a:sym typeface="PT Serif"/>
            </a:endParaRPr>
          </a:p>
        </p:txBody>
      </p:sp>
      <p:pic>
        <p:nvPicPr>
          <p:cNvPr id="3" name="Picture 2" descr="Shape&#10;&#10;Description automatically generated with low confidence">
            <a:extLst>
              <a:ext uri="{FF2B5EF4-FFF2-40B4-BE49-F238E27FC236}">
                <a16:creationId xmlns:a16="http://schemas.microsoft.com/office/drawing/2014/main" id="{7DD30043-91F1-2639-CBF1-91758C2CD6B8}"/>
              </a:ext>
            </a:extLst>
          </p:cNvPr>
          <p:cNvPicPr>
            <a:picLocks noChangeAspect="1"/>
          </p:cNvPicPr>
          <p:nvPr/>
        </p:nvPicPr>
        <p:blipFill>
          <a:blip r:embed="rId3"/>
          <a:stretch>
            <a:fillRect/>
          </a:stretch>
        </p:blipFill>
        <p:spPr>
          <a:xfrm>
            <a:off x="401748" y="854502"/>
            <a:ext cx="847187" cy="847187"/>
          </a:xfrm>
          <a:prstGeom prst="rect">
            <a:avLst/>
          </a:prstGeom>
        </p:spPr>
      </p:pic>
    </p:spTree>
    <p:extLst>
      <p:ext uri="{BB962C8B-B14F-4D97-AF65-F5344CB8AC3E}">
        <p14:creationId xmlns:p14="http://schemas.microsoft.com/office/powerpoint/2010/main" val="239294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8"/>
          <p:cNvSpPr txBox="1">
            <a:spLocks noGrp="1"/>
          </p:cNvSpPr>
          <p:nvPr>
            <p:ph type="body" idx="1"/>
          </p:nvPr>
        </p:nvSpPr>
        <p:spPr>
          <a:xfrm>
            <a:off x="891725" y="1627850"/>
            <a:ext cx="3862200" cy="25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dk1"/>
                </a:solidFill>
              </a:rPr>
              <a:t>Mentcare</a:t>
            </a:r>
            <a:r>
              <a:rPr lang="en-IN" dirty="0">
                <a:solidFill>
                  <a:schemeClr val="dk1"/>
                </a:solidFill>
              </a:rPr>
              <a:t> is a </a:t>
            </a:r>
            <a:r>
              <a:rPr lang="en-IN" u="sng" dirty="0">
                <a:solidFill>
                  <a:schemeClr val="dk1"/>
                </a:solidFill>
              </a:rPr>
              <a:t>secondary-safety critical system</a:t>
            </a:r>
            <a:r>
              <a:rPr lang="en-IN" dirty="0">
                <a:solidFill>
                  <a:schemeClr val="dk1"/>
                </a:solidFill>
              </a:rPr>
              <a:t> that is responsible for transcribing details of doctor-patient consultations and generate accurate letters and reports based on the information recorded.</a:t>
            </a:r>
            <a:br>
              <a:rPr lang="en-IN" dirty="0">
                <a:solidFill>
                  <a:schemeClr val="dk1"/>
                </a:solidFill>
              </a:rPr>
            </a:br>
            <a:br>
              <a:rPr lang="en-IN" dirty="0">
                <a:solidFill>
                  <a:schemeClr val="dk1"/>
                </a:solidFill>
              </a:rPr>
            </a:br>
            <a:r>
              <a:rPr lang="en-IN" dirty="0">
                <a:solidFill>
                  <a:schemeClr val="dk1"/>
                </a:solidFill>
              </a:rPr>
              <a:t>It also ensures that laws in relation to mental health are obeyed by the staff treating the patients.</a:t>
            </a:r>
            <a:br>
              <a:rPr lang="en-IN" dirty="0">
                <a:solidFill>
                  <a:schemeClr val="dk1"/>
                </a:solidFill>
              </a:rPr>
            </a:br>
            <a:endParaRPr dirty="0">
              <a:solidFill>
                <a:schemeClr val="dk1"/>
              </a:solidFill>
            </a:endParaRPr>
          </a:p>
        </p:txBody>
      </p:sp>
      <p:sp>
        <p:nvSpPr>
          <p:cNvPr id="471" name="Google Shape;471;p38"/>
          <p:cNvSpPr txBox="1">
            <a:spLocks noGrp="1"/>
          </p:cNvSpPr>
          <p:nvPr>
            <p:ph type="title"/>
          </p:nvPr>
        </p:nvSpPr>
        <p:spPr>
          <a:xfrm>
            <a:off x="720000" y="8071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the case study </a:t>
            </a:r>
            <a:endParaRPr dirty="0"/>
          </a:p>
        </p:txBody>
      </p:sp>
      <p:grpSp>
        <p:nvGrpSpPr>
          <p:cNvPr id="472" name="Google Shape;472;p38"/>
          <p:cNvGrpSpPr/>
          <p:nvPr/>
        </p:nvGrpSpPr>
        <p:grpSpPr>
          <a:xfrm>
            <a:off x="4944500" y="1627850"/>
            <a:ext cx="3459600" cy="2582400"/>
            <a:chOff x="4944500" y="1627850"/>
            <a:chExt cx="3459600" cy="2582400"/>
          </a:xfrm>
        </p:grpSpPr>
        <p:sp>
          <p:nvSpPr>
            <p:cNvPr id="473" name="Google Shape;473;p38"/>
            <p:cNvSpPr/>
            <p:nvPr/>
          </p:nvSpPr>
          <p:spPr>
            <a:xfrm>
              <a:off x="4944500" y="1627850"/>
              <a:ext cx="3459600" cy="2582400"/>
            </a:xfrm>
            <a:prstGeom prst="rect">
              <a:avLst/>
            </a:prstGeom>
            <a:solidFill>
              <a:schemeClr val="accent2"/>
            </a:solidFill>
            <a:ln w="9525" cap="flat" cmpd="sng">
              <a:solidFill>
                <a:schemeClr val="dk1"/>
              </a:solidFill>
              <a:prstDash val="solid"/>
              <a:round/>
              <a:headEnd type="none" w="sm" len="sm"/>
              <a:tailEnd type="none" w="sm" len="sm"/>
            </a:ln>
            <a:effectLst>
              <a:outerShdw dist="66675"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38"/>
            <p:cNvCxnSpPr/>
            <p:nvPr/>
          </p:nvCxnSpPr>
          <p:spPr>
            <a:xfrm>
              <a:off x="4948533" y="1814776"/>
              <a:ext cx="3455561" cy="0"/>
            </a:xfrm>
            <a:prstGeom prst="straightConnector1">
              <a:avLst/>
            </a:prstGeom>
            <a:noFill/>
            <a:ln w="9525" cap="flat" cmpd="sng">
              <a:solidFill>
                <a:schemeClr val="dk1"/>
              </a:solidFill>
              <a:prstDash val="solid"/>
              <a:round/>
              <a:headEnd type="none" w="med" len="med"/>
              <a:tailEnd type="none" w="med" len="med"/>
            </a:ln>
          </p:spPr>
        </p:cxnSp>
      </p:grpSp>
      <p:pic>
        <p:nvPicPr>
          <p:cNvPr id="4" name="Picture 3" descr="Shape&#10;&#10;Description automatically generated with low confidence">
            <a:extLst>
              <a:ext uri="{FF2B5EF4-FFF2-40B4-BE49-F238E27FC236}">
                <a16:creationId xmlns:a16="http://schemas.microsoft.com/office/drawing/2014/main" id="{2617CF62-C23D-A14B-2DAA-C29ED59C40D3}"/>
              </a:ext>
            </a:extLst>
          </p:cNvPr>
          <p:cNvPicPr>
            <a:picLocks noChangeAspect="1"/>
          </p:cNvPicPr>
          <p:nvPr/>
        </p:nvPicPr>
        <p:blipFill>
          <a:blip r:embed="rId3"/>
          <a:stretch>
            <a:fillRect/>
          </a:stretch>
        </p:blipFill>
        <p:spPr>
          <a:xfrm>
            <a:off x="5509006" y="2077202"/>
            <a:ext cx="869491" cy="869491"/>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069E7C7E-E02B-2544-A5DC-4AAA889742E6}"/>
              </a:ext>
            </a:extLst>
          </p:cNvPr>
          <p:cNvPicPr>
            <a:picLocks noChangeAspect="1"/>
          </p:cNvPicPr>
          <p:nvPr/>
        </p:nvPicPr>
        <p:blipFill>
          <a:blip r:embed="rId4"/>
          <a:stretch>
            <a:fillRect/>
          </a:stretch>
        </p:blipFill>
        <p:spPr>
          <a:xfrm>
            <a:off x="6956553" y="2077202"/>
            <a:ext cx="869491" cy="869491"/>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155E49F9-284A-0C08-13B2-2236768B65B3}"/>
              </a:ext>
            </a:extLst>
          </p:cNvPr>
          <p:cNvPicPr>
            <a:picLocks noChangeAspect="1"/>
          </p:cNvPicPr>
          <p:nvPr/>
        </p:nvPicPr>
        <p:blipFill>
          <a:blip r:embed="rId5"/>
          <a:stretch>
            <a:fillRect/>
          </a:stretch>
        </p:blipFill>
        <p:spPr>
          <a:xfrm>
            <a:off x="6297515" y="3209118"/>
            <a:ext cx="869491" cy="8694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720000" y="80684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does this relate to our project?</a:t>
            </a:r>
            <a:endParaRPr dirty="0"/>
          </a:p>
        </p:txBody>
      </p:sp>
      <p:sp>
        <p:nvSpPr>
          <p:cNvPr id="413" name="Google Shape;413;p34"/>
          <p:cNvSpPr txBox="1">
            <a:spLocks noGrp="1"/>
          </p:cNvSpPr>
          <p:nvPr>
            <p:ph type="body" idx="1"/>
          </p:nvPr>
        </p:nvSpPr>
        <p:spPr>
          <a:xfrm>
            <a:off x="720000" y="1398600"/>
            <a:ext cx="7704000" cy="30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300" dirty="0">
                <a:solidFill>
                  <a:schemeClr val="dk1"/>
                </a:solidFill>
              </a:rPr>
              <a:t>One aspect that is found common in both the topic of our research and the case study is the “</a:t>
            </a:r>
            <a:r>
              <a:rPr lang="en-IN" sz="1300" u="sng" dirty="0">
                <a:solidFill>
                  <a:schemeClr val="dk1"/>
                </a:solidFill>
              </a:rPr>
              <a:t>lack of trust</a:t>
            </a:r>
            <a:r>
              <a:rPr lang="en-IN" sz="1300" dirty="0">
                <a:solidFill>
                  <a:schemeClr val="dk1"/>
                </a:solidFill>
              </a:rPr>
              <a:t>”. This can be attributed to the inaccuracies caused by human error, which results in incorrect data being collected by the system. This issue can be solved by additional supervision of the data collected and by making the required changes.</a:t>
            </a:r>
            <a:br>
              <a:rPr lang="en-IN" sz="1300" dirty="0">
                <a:solidFill>
                  <a:schemeClr val="dk1"/>
                </a:solidFill>
              </a:rPr>
            </a:br>
            <a:br>
              <a:rPr lang="en-IN" sz="1300" dirty="0">
                <a:solidFill>
                  <a:schemeClr val="dk1"/>
                </a:solidFill>
              </a:rPr>
            </a:br>
            <a:r>
              <a:rPr lang="en-IN" sz="1300" dirty="0">
                <a:solidFill>
                  <a:schemeClr val="dk1"/>
                </a:solidFill>
              </a:rPr>
              <a:t>The </a:t>
            </a:r>
            <a:r>
              <a:rPr lang="en-IN" sz="1300" b="1" dirty="0">
                <a:solidFill>
                  <a:schemeClr val="dk1"/>
                </a:solidFill>
              </a:rPr>
              <a:t>Mentcare</a:t>
            </a:r>
            <a:r>
              <a:rPr lang="en-IN" sz="1300" dirty="0">
                <a:solidFill>
                  <a:schemeClr val="dk1"/>
                </a:solidFill>
              </a:rPr>
              <a:t> system is prone to inaccuracy in data by human error in forms of unclear speech, poor recording conditions, overlapping of voices etc. This is solved by verifying the contents of the final generated transcript, doctors and patients can mutually agree on the statements produced.</a:t>
            </a:r>
            <a:br>
              <a:rPr lang="en-IN" sz="1300" dirty="0">
                <a:solidFill>
                  <a:schemeClr val="dk1"/>
                </a:solidFill>
              </a:rPr>
            </a:br>
            <a:br>
              <a:rPr lang="en-IN" sz="1300" dirty="0">
                <a:solidFill>
                  <a:schemeClr val="dk1"/>
                </a:solidFill>
              </a:rPr>
            </a:br>
            <a:r>
              <a:rPr lang="en-IN" sz="1300" dirty="0">
                <a:solidFill>
                  <a:schemeClr val="dk1"/>
                </a:solidFill>
              </a:rPr>
              <a:t>Similarly, our </a:t>
            </a:r>
            <a:r>
              <a:rPr lang="en-IN" sz="1300" b="1" dirty="0">
                <a:solidFill>
                  <a:schemeClr val="dk1"/>
                </a:solidFill>
              </a:rPr>
              <a:t>Video Surveillance</a:t>
            </a:r>
            <a:r>
              <a:rPr lang="en-IN" sz="1300" dirty="0">
                <a:solidFill>
                  <a:schemeClr val="dk1"/>
                </a:solidFill>
              </a:rPr>
              <a:t> system may also suffer from human/environmental/technical error in forms of improper camera vision/resolution , poor weather conditions etc. To resolve this, a </a:t>
            </a:r>
            <a:r>
              <a:rPr lang="en-IN" sz="1300" u="sng" dirty="0">
                <a:solidFill>
                  <a:schemeClr val="dk1"/>
                </a:solidFill>
              </a:rPr>
              <a:t>secondary system </a:t>
            </a:r>
            <a:r>
              <a:rPr lang="en-IN" sz="1300" dirty="0">
                <a:solidFill>
                  <a:schemeClr val="dk1"/>
                </a:solidFill>
              </a:rPr>
              <a:t> will be put in place to cross reference the data recorded by the VS system to verify accuracy of data. Examples of this include </a:t>
            </a:r>
            <a:r>
              <a:rPr lang="en-US" sz="1300" dirty="0">
                <a:solidFill>
                  <a:schemeClr val="dk1"/>
                </a:solidFill>
              </a:rPr>
              <a:t>an air quality measurement tool paired with a system to detect gas leak anomalies with an IR camera, or a motion detector paired with a standard camera to detect trespassing on private property.</a:t>
            </a:r>
            <a:endParaRPr sz="1300" u="sng" dirty="0">
              <a:solidFill>
                <a:schemeClr val="dk1"/>
              </a:solidFill>
            </a:endParaRPr>
          </a:p>
        </p:txBody>
      </p:sp>
    </p:spTree>
    <p:extLst>
      <p:ext uri="{BB962C8B-B14F-4D97-AF65-F5344CB8AC3E}">
        <p14:creationId xmlns:p14="http://schemas.microsoft.com/office/powerpoint/2010/main" val="32430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9"/>
          <p:cNvSpPr txBox="1">
            <a:spLocks noGrp="1"/>
          </p:cNvSpPr>
          <p:nvPr>
            <p:ph type="subTitle" idx="1"/>
          </p:nvPr>
        </p:nvSpPr>
        <p:spPr>
          <a:xfrm>
            <a:off x="720025" y="1611450"/>
            <a:ext cx="7704000" cy="2885400"/>
          </a:xfrm>
          <a:prstGeom prst="rect">
            <a:avLst/>
          </a:prstGeom>
        </p:spPr>
        <p:txBody>
          <a:bodyPr spcFirstLastPara="1" wrap="square" lIns="91425" tIns="91425" rIns="91425" bIns="91425" anchor="t" anchorCtr="0">
            <a:noAutofit/>
          </a:bodyPr>
          <a:lstStyle/>
          <a:p>
            <a:pPr marL="171450" lvl="0" indent="-171450" algn="l" rtl="0">
              <a:spcBef>
                <a:spcPts val="1000"/>
              </a:spcBef>
              <a:spcAft>
                <a:spcPts val="0"/>
              </a:spcAft>
              <a:buFont typeface="Wingdings" panose="05000000000000000000" pitchFamily="2" charset="2"/>
              <a:buChar char="§"/>
            </a:pPr>
            <a:r>
              <a:rPr lang="en-IN" sz="1050" dirty="0"/>
              <a:t>Case study analysis - Sam Walters</a:t>
            </a:r>
          </a:p>
          <a:p>
            <a:pPr marL="171450" lvl="0" indent="-171450" algn="l" rtl="0">
              <a:spcBef>
                <a:spcPts val="1000"/>
              </a:spcBef>
              <a:spcAft>
                <a:spcPts val="0"/>
              </a:spcAft>
              <a:buFont typeface="Wingdings" panose="05000000000000000000" pitchFamily="2" charset="2"/>
              <a:buChar char="§"/>
            </a:pPr>
            <a:r>
              <a:rPr lang="en-IN" sz="1050" dirty="0"/>
              <a:t>Project writeup – Brendan Michaud </a:t>
            </a:r>
          </a:p>
          <a:p>
            <a:pPr marL="171450" lvl="0" indent="-171450" algn="l" rtl="0">
              <a:spcBef>
                <a:spcPts val="1000"/>
              </a:spcBef>
              <a:spcAft>
                <a:spcPts val="0"/>
              </a:spcAft>
              <a:buFont typeface="Wingdings" panose="05000000000000000000" pitchFamily="2" charset="2"/>
              <a:buChar char="§"/>
            </a:pPr>
            <a:r>
              <a:rPr lang="en-IN" sz="1050" dirty="0"/>
              <a:t>Video script &amp; presentation – Suyash Aminbhavi</a:t>
            </a:r>
          </a:p>
          <a:p>
            <a:pPr marL="0" lvl="0" indent="0" algn="l" rtl="0">
              <a:spcBef>
                <a:spcPts val="1000"/>
              </a:spcBef>
              <a:spcAft>
                <a:spcPts val="0"/>
              </a:spcAft>
              <a:buNone/>
            </a:pPr>
            <a:br>
              <a:rPr lang="en-IN" sz="1050" dirty="0"/>
            </a:br>
            <a:r>
              <a:rPr lang="en-IN" b="1" dirty="0"/>
              <a:t>Images used</a:t>
            </a:r>
            <a:endParaRPr lang="en-IN" sz="1050" b="1" dirty="0"/>
          </a:p>
          <a:p>
            <a:pPr marL="171450" lvl="0" indent="-171450" algn="l" rtl="0">
              <a:spcBef>
                <a:spcPts val="1000"/>
              </a:spcBef>
              <a:spcAft>
                <a:spcPts val="0"/>
              </a:spcAft>
              <a:buFont typeface="Wingdings" panose="05000000000000000000" pitchFamily="2" charset="2"/>
              <a:buChar char="§"/>
            </a:pPr>
            <a:r>
              <a:rPr lang="en-IN" sz="1050" dirty="0"/>
              <a:t>Designed by </a:t>
            </a:r>
            <a:r>
              <a:rPr lang="en-IN" sz="1050" dirty="0">
                <a:hlinkClick r:id="rId3"/>
              </a:rPr>
              <a:t>Freepik</a:t>
            </a:r>
            <a:endParaRPr lang="en-IN" sz="1050" dirty="0"/>
          </a:p>
          <a:p>
            <a:pPr marL="0" lvl="0" indent="0" algn="l" rtl="0">
              <a:spcBef>
                <a:spcPts val="1000"/>
              </a:spcBef>
              <a:spcAft>
                <a:spcPts val="0"/>
              </a:spcAft>
              <a:buNone/>
            </a:pPr>
            <a:br>
              <a:rPr lang="en-IN" sz="1050" dirty="0"/>
            </a:br>
            <a:r>
              <a:rPr lang="en-IN" sz="1050" dirty="0"/>
              <a:t> </a:t>
            </a:r>
            <a:endParaRPr sz="1050" dirty="0"/>
          </a:p>
        </p:txBody>
      </p:sp>
      <p:sp>
        <p:nvSpPr>
          <p:cNvPr id="1038" name="Google Shape;1038;p69"/>
          <p:cNvSpPr txBox="1">
            <a:spLocks noGrp="1"/>
          </p:cNvSpPr>
          <p:nvPr>
            <p:ph type="title"/>
          </p:nvPr>
        </p:nvSpPr>
        <p:spPr>
          <a:xfrm>
            <a:off x="720000" y="80681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Credits</a:t>
            </a:r>
            <a:endParaRPr dirty="0"/>
          </a:p>
        </p:txBody>
      </p:sp>
    </p:spTree>
  </p:cSld>
  <p:clrMapOvr>
    <a:masterClrMapping/>
  </p:clrMapOvr>
</p:sld>
</file>

<file path=ppt/theme/theme1.xml><?xml version="1.0" encoding="utf-8"?>
<a:theme xmlns:a="http://schemas.openxmlformats.org/drawingml/2006/main" name="Language Arts for High School - 9th Grade: Continuous Tenses and Sentence Variety by Slidesgo">
  <a:themeElements>
    <a:clrScheme name="Simple Light">
      <a:dk1>
        <a:srgbClr val="141414"/>
      </a:dk1>
      <a:lt1>
        <a:srgbClr val="D5DBD7"/>
      </a:lt1>
      <a:dk2>
        <a:srgbClr val="E2E9E4"/>
      </a:dk2>
      <a:lt2>
        <a:srgbClr val="EEEEEE"/>
      </a:lt2>
      <a:accent1>
        <a:srgbClr val="F8F6F4"/>
      </a:accent1>
      <a:accent2>
        <a:srgbClr val="FFFFFF"/>
      </a:accent2>
      <a:accent3>
        <a:srgbClr val="FFFFFF"/>
      </a:accent3>
      <a:accent4>
        <a:srgbClr val="FFFFFF"/>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525</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PT Serif</vt:lpstr>
      <vt:lpstr>Wingdings</vt:lpstr>
      <vt:lpstr>Cairo</vt:lpstr>
      <vt:lpstr>Arial</vt:lpstr>
      <vt:lpstr>Bebas Neue</vt:lpstr>
      <vt:lpstr>Roboto Condensed Light</vt:lpstr>
      <vt:lpstr>Language Arts for High School - 9th Grade: Continuous Tenses and Sentence Variety by Slidesgo</vt:lpstr>
      <vt:lpstr>Video Surveillance System: Anomaly Detection </vt:lpstr>
      <vt:lpstr>About the project</vt:lpstr>
      <vt:lpstr>About the project</vt:lpstr>
      <vt:lpstr> 7 Major Features</vt:lpstr>
      <vt:lpstr>Mentcare:  A healthcare support system </vt:lpstr>
      <vt:lpstr>About the case study </vt:lpstr>
      <vt:lpstr>How does this relate to our project?</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System: Anomaly Detection</dc:title>
  <dc:creator>Po TaTo</dc:creator>
  <cp:lastModifiedBy>suyash06@student.ubc.ca</cp:lastModifiedBy>
  <cp:revision>19</cp:revision>
  <dcterms:modified xsi:type="dcterms:W3CDTF">2022-09-30T02:34:22Z</dcterms:modified>
</cp:coreProperties>
</file>