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05" r:id="rId2"/>
    <p:sldId id="507" r:id="rId3"/>
    <p:sldId id="508" r:id="rId4"/>
    <p:sldId id="522" r:id="rId5"/>
    <p:sldId id="523" r:id="rId6"/>
    <p:sldId id="517" r:id="rId7"/>
    <p:sldId id="514" r:id="rId8"/>
    <p:sldId id="525" r:id="rId9"/>
    <p:sldId id="527" r:id="rId10"/>
    <p:sldId id="526" r:id="rId11"/>
    <p:sldId id="485" r:id="rId12"/>
    <p:sldId id="4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99035C-0DF5-148A-21AF-6825D98DA0CA}" name="Ziqiang Qin" initials="ZQ" userId="S::zqin@uwyo.edu::0fa8fca9-5e26-422c-b2f4-f3fa9da00d1e" providerId="AD"/>
  <p188:author id="{AB14D8F8-FB4F-442F-79F1-12BD9BEF6584}" name="Dev Joshi" initials="DJ" userId="S::djoshi1@uwyo.edu::9e102ad5-b742-4735-a34b-6c34fd861f1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5" autoAdjust="0"/>
    <p:restoredTop sz="88714" autoAdjust="0"/>
  </p:normalViewPr>
  <p:slideViewPr>
    <p:cSldViewPr snapToGrid="0">
      <p:cViewPr varScale="1">
        <p:scale>
          <a:sx n="77" d="100"/>
          <a:sy n="77" d="100"/>
        </p:scale>
        <p:origin x="579" y="4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FB963-175C-4E1B-B7D3-0401F59F3B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8A6E-FCC2-47C8-A76F-1C6286AA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0F83-DAE5-4E82-825C-49065E7502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83D8-9228-4A16-BDF4-CD3CBB731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AD4EA-F01B-4B0E-99BE-98527801F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3704-0702-4019-99D2-62611BB7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160-9F8D-474A-8D73-A861C70DA3A1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95F9-C584-4D38-AB4B-C25315A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09B1-E794-40BE-9F3C-17A43767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1ACA-4E7E-455E-A203-3DE5A69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67699-9605-4286-869B-CA5D99D84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513E-C35A-47C5-A6A3-A3D3029F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598-0E77-429F-A801-F058BB2EA22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C916-6C1E-4B6A-A292-A24595A8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A96F-4C28-4052-A250-37C6030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C02DA-FFC5-4C47-8AC4-8B53B436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F092-FF95-4FB8-9748-52545263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9FB6-ADFD-4738-A003-84B2E37A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A564-AB46-4029-85D2-F4970BC36A80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102D-E4E7-4332-93F0-B046EE24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986E-2453-469A-951C-8577627C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BB9F-0597-43FC-8758-2413F8F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625B-A9CC-43BC-B9B0-5E2E7AEE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DA1F-3F5C-4704-879C-C0CE3EBC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5CE-57DF-4947-81BA-FD0DE89ECDC9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1156-3106-4FEC-9C47-5C8A966B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978C-F2F8-49F0-AA2F-6739C8FB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FBE1-D90B-4D15-93B9-B945C4B5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10A9-6D57-4F64-8862-61DD2E60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2868-9B3B-4D7A-A753-5DFD6172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E4DA-9CDD-4339-9E62-6A72D2E9E5E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7BB6-DB60-49DF-A71A-51C0EEF5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EA4C-FF6C-4932-A462-690F5730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F48B-B54C-458A-A2ED-08815450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1780-5A7D-4535-8C4C-66AB03308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FE7D6-55E0-4BF4-9CC7-17FB5878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CDA5-812F-4B44-BEEB-6A78BC07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010-5930-44DF-9A0D-73B359D99ED8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155E-91B9-4FB8-AA09-4684C42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FE07-6963-4D3B-A7EC-F19B375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B919-7FFA-4388-98B5-D91769C6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BC9C-113B-4098-9BB4-CE49CBD4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51D7-0217-4139-8645-6556944E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4CB12-D21B-4085-91D9-8F6773EB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6CBB5-0838-4B9B-A5B9-FA8343AF2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9384D-D9C7-4583-888A-4A4F4525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6B04-8BB0-4A3F-A3DA-32B2DA74DA47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47A4-0807-4086-A40B-08CA87CC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25EE8-91D7-4BCA-BA7D-556AA746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6EBD-EF12-46BF-900E-ABC5D3A9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11394-3A3B-4ADD-8DA8-EC89592F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616-CABE-4F8B-99B7-420FD5AC8473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3067E-A341-4C6F-9BB6-2770F427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1937-7A8B-4E94-BCCC-31F53AC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39652-73DF-4851-B758-9A8E2F8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30AB-4E37-4927-970E-9513969B251B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380A5-4858-4295-A0E5-244F6AD4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F6BB-8C81-4A95-A5D2-52D8BADC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89E-3B2B-41C9-AFEA-BF5FE30F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85ED-3A9B-4A3B-8433-FBC71D22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AFE86-4C46-423A-BFE2-DB628A5A1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0784-B824-4134-A408-794BEF4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7EF-A19D-4795-8B2B-1DB15C93514F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AD01B-757A-4C47-9F29-E027AD9B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9ECA-CE42-48BF-BC0A-5277275C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AC43-D6D2-418E-9468-4F1AF5D1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AF7BF-52D2-4476-B947-9DA3B35A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2826-65C0-4B4C-9F38-D6090F77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B4998-B2C4-4C56-B827-3357CD01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073-C95A-4AAD-8044-78144DBEE581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B045-250A-491F-B565-BB535144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BEF1-6527-4E42-8754-BC11B3C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D93AF-34B8-4AD2-9917-44C9E6D0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5BC1-9D1A-4D54-A31D-C19DF8EB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389A-1D2A-48F0-965E-E8696EBAE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8673-99B2-48DD-9801-119D9858E94B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E1D4-8BD8-463B-B18C-EE7C39C5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459A-1A42-43D4-98FD-77867C10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7BC3-ECA3-46BD-9AE5-FCC533A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0657CD-9DDA-4305-BF92-F6EDF9A5F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08" y="5684957"/>
            <a:ext cx="3290654" cy="86369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470E24F-ABE6-4199-8ADD-F46958ADD7B3}"/>
              </a:ext>
            </a:extLst>
          </p:cNvPr>
          <p:cNvSpPr txBox="1">
            <a:spLocks/>
          </p:cNvSpPr>
          <p:nvPr/>
        </p:nvSpPr>
        <p:spPr>
          <a:xfrm>
            <a:off x="832443" y="2541494"/>
            <a:ext cx="10246576" cy="2996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70C0"/>
                </a:solidFill>
              </a:rPr>
              <a:t>Iran Izadyari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Practical Machine Learning</a:t>
            </a:r>
          </a:p>
          <a:p>
            <a:endParaRPr lang="en-US" sz="2000" b="1" dirty="0"/>
          </a:p>
          <a:p>
            <a:r>
              <a:rPr lang="en-US" sz="2000" b="1" dirty="0"/>
              <a:t>Dr. Lars </a:t>
            </a:r>
            <a:r>
              <a:rPr lang="en-US" sz="2000" b="1" dirty="0" err="1"/>
              <a:t>Kotthoff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Spring 2024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0075" y="400538"/>
            <a:ext cx="11501887" cy="226992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Hyperparameter Optimization in Machine Learning</a:t>
            </a:r>
            <a:br>
              <a:rPr lang="en-US" sz="4000" b="1" dirty="0">
                <a:latin typeface="+mn-lt"/>
                <a:cs typeface="Calibri Light"/>
              </a:rPr>
            </a:br>
            <a:endParaRPr lang="en-US" sz="4000" b="1" dirty="0">
              <a:latin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014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3C0C-7016-1A36-9696-F192A82F7304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355061" cy="73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7CFAA-92C6-0DC3-C66A-52403485BCC6}"/>
              </a:ext>
            </a:extLst>
          </p:cNvPr>
          <p:cNvSpPr txBox="1"/>
          <p:nvPr/>
        </p:nvSpPr>
        <p:spPr>
          <a:xfrm>
            <a:off x="618536" y="965172"/>
            <a:ext cx="11143973" cy="437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öhne"/>
              </a:rPr>
              <a:t>The study highlighted that hyperparameter optimization improved the performance of ML models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öhne"/>
              </a:rPr>
              <a:t>Training accuracy was improved in all cases at any random state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öhne"/>
              </a:rPr>
              <a:t>Random Forest outperformed other models before and after hyperparameter optimization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öhne"/>
              </a:rPr>
              <a:t>We observed a better improvement in test accuracy for SVM at random state = 42, whereas the Logistic Regression was improved at a random state =24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6A85-5344-E133-453E-26C034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82BA9-38AD-21B8-454B-D7A1C35A3D61}"/>
              </a:ext>
            </a:extLst>
          </p:cNvPr>
          <p:cNvSpPr txBox="1"/>
          <p:nvPr/>
        </p:nvSpPr>
        <p:spPr>
          <a:xfrm>
            <a:off x="518887" y="963733"/>
            <a:ext cx="112936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Domingos, P. "A few useful things to know about machine learning." Communications of the ACM.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Kim, D., Koo, J., &amp; Kim, U.-M. "A Survey on Automated Machine Learning." HCI International Conference Proceedings.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"A Comprehensive Guide on Hyperparameter Tuning and its Techniques." Analytics Vidhya.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30AD9-4B96-EE00-B885-5C679D91A07E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355061" cy="73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A21E5-8103-B101-291F-04DEA011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67292" y="701009"/>
            <a:ext cx="17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Middle Bakken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9485" y="701009"/>
            <a:ext cx="15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Three Forks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53D3B2-528A-450F-8B95-2357DFBF83C8}"/>
              </a:ext>
            </a:extLst>
          </p:cNvPr>
          <p:cNvSpPr txBox="1">
            <a:spLocks/>
          </p:cNvSpPr>
          <p:nvPr/>
        </p:nvSpPr>
        <p:spPr>
          <a:xfrm>
            <a:off x="541019" y="856042"/>
            <a:ext cx="11109962" cy="493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600" b="1">
                <a:latin typeface="+mn-lt"/>
              </a:rPr>
              <a:t>Thank you!</a:t>
            </a:r>
          </a:p>
          <a:p>
            <a:pPr algn="ctr"/>
            <a:endParaRPr lang="en-US" sz="55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1EB12-B82C-B479-F845-86BB5EA4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BDF10-E16E-A3A3-9402-C1B430CB2D29}"/>
              </a:ext>
            </a:extLst>
          </p:cNvPr>
          <p:cNvSpPr txBox="1"/>
          <p:nvPr/>
        </p:nvSpPr>
        <p:spPr>
          <a:xfrm>
            <a:off x="635723" y="1980772"/>
            <a:ext cx="11109962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 dirty="0"/>
              <a:t>Determine the best ML algorithm and hyperparameter setting at the same time for the “</a:t>
            </a:r>
            <a:r>
              <a:rPr lang="en-US" sz="4000" b="1" dirty="0" err="1"/>
              <a:t>winequality</a:t>
            </a:r>
            <a:r>
              <a:rPr lang="en-US" sz="4000" b="1" dirty="0"/>
              <a:t>-red” dataset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B7FF7F-57A0-AB46-150E-8B004CEFD9D4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420568" cy="1107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Objective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B6EBC-E848-BB84-542E-10EE24E6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BF015-2673-8D26-285C-6881E9860BC7}"/>
              </a:ext>
            </a:extLst>
          </p:cNvPr>
          <p:cNvSpPr txBox="1"/>
          <p:nvPr/>
        </p:nvSpPr>
        <p:spPr>
          <a:xfrm>
            <a:off x="446314" y="1765939"/>
            <a:ext cx="11299371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 Hyperparameters significantly impact the performance of ML models. However, finding optimal settings is often a complex and computationally expensive task.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Necessity for advanced techniques: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 advanced optimization technique, namely Bayesian optimization, to find optimum hyperparameters faster and more efficiently than traditional methods.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60534-EF09-B669-16C4-64C3E251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BF23DB-B8A3-3A3D-CA9A-24A2BAD562FC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420568" cy="1107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708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4C4D-E2DD-6ACA-533A-14C8ED4E9F71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420568" cy="1107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 Dataset &amp; Pre-processing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771A-7568-1FEC-F3A8-2E22B03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ABDA4-ED9A-12D5-B3B1-5D50C0B990CA}"/>
              </a:ext>
            </a:extLst>
          </p:cNvPr>
          <p:cNvSpPr txBox="1"/>
          <p:nvPr/>
        </p:nvSpPr>
        <p:spPr>
          <a:xfrm>
            <a:off x="446315" y="1211942"/>
            <a:ext cx="112993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overview: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"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winequality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-red" dataset includes </a:t>
            </a:r>
            <a:r>
              <a:rPr lang="en-US" sz="2000" b="1" u="sng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1,599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different red wine samples and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11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features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 each sample</a:t>
            </a:r>
          </a:p>
          <a:p>
            <a:pPr algn="just">
              <a:spcBef>
                <a:spcPts val="1200"/>
              </a:spcBef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Target feature: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quality rating as the target variable on a scale of 0 -10.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splitting: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80% training and 20% testing, stratified by wine quality to maintain uniform distribution.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tep: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 transformation to reduce skewness in features such as residual sugar and free sulfur dioxide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Standard scaling to ensure features contribute equally to the model's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25812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3C0C-7016-1A36-9696-F192A82F7304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355061" cy="73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7CFAA-92C6-0DC3-C66A-52403485BCC6}"/>
              </a:ext>
            </a:extLst>
          </p:cNvPr>
          <p:cNvSpPr txBox="1"/>
          <p:nvPr/>
        </p:nvSpPr>
        <p:spPr>
          <a:xfrm>
            <a:off x="325117" y="954605"/>
            <a:ext cx="11679653" cy="40934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Programming tools: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Utilized Python with libraries such as Pandas for data handling, Scikit-learn for model implementation, Scikit-optimize for performing Bayesian optimization, etc.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selection: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SVM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Logistic Regression</a:t>
            </a:r>
            <a:endParaRPr lang="en-US" sz="20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uning technique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Bayesian optimization via the '</a:t>
            </a:r>
            <a:r>
              <a:rPr lang="en-US" sz="2000" i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BayesSearchCV</a:t>
            </a: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 interface with random states of </a:t>
            </a:r>
            <a:r>
              <a:rPr lang="en-US" sz="2000" b="1" i="1" u="sng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24 and 42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Ten iterations of hyperparameter adjustments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5-fold cross-validation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6A85-5344-E133-453E-26C034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3C0C-7016-1A36-9696-F192A82F7304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355061" cy="73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Results : Adjusted Hyperparameter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6A85-5344-E133-453E-26C034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6A0E62-C2D8-DD66-2637-E3803E0E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39817"/>
              </p:ext>
            </p:extLst>
          </p:nvPr>
        </p:nvGraphicFramePr>
        <p:xfrm>
          <a:off x="959018" y="1525630"/>
          <a:ext cx="10066530" cy="38067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13306">
                  <a:extLst>
                    <a:ext uri="{9D8B030D-6E8A-4147-A177-3AD203B41FA5}">
                      <a16:colId xmlns:a16="http://schemas.microsoft.com/office/drawing/2014/main" val="1946377783"/>
                    </a:ext>
                  </a:extLst>
                </a:gridCol>
                <a:gridCol w="2171176">
                  <a:extLst>
                    <a:ext uri="{9D8B030D-6E8A-4147-A177-3AD203B41FA5}">
                      <a16:colId xmlns:a16="http://schemas.microsoft.com/office/drawing/2014/main" val="2708213154"/>
                    </a:ext>
                  </a:extLst>
                </a:gridCol>
                <a:gridCol w="1855436">
                  <a:extLst>
                    <a:ext uri="{9D8B030D-6E8A-4147-A177-3AD203B41FA5}">
                      <a16:colId xmlns:a16="http://schemas.microsoft.com/office/drawing/2014/main" val="1356501039"/>
                    </a:ext>
                  </a:extLst>
                </a:gridCol>
                <a:gridCol w="2013306">
                  <a:extLst>
                    <a:ext uri="{9D8B030D-6E8A-4147-A177-3AD203B41FA5}">
                      <a16:colId xmlns:a16="http://schemas.microsoft.com/office/drawing/2014/main" val="2664799281"/>
                    </a:ext>
                  </a:extLst>
                </a:gridCol>
                <a:gridCol w="2013306">
                  <a:extLst>
                    <a:ext uri="{9D8B030D-6E8A-4147-A177-3AD203B41FA5}">
                      <a16:colId xmlns:a16="http://schemas.microsoft.com/office/drawing/2014/main" val="1323589075"/>
                    </a:ext>
                  </a:extLst>
                </a:gridCol>
              </a:tblGrid>
              <a:tr h="660147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Classifier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Parameter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Default value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explored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Tuned value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9031157"/>
                  </a:ext>
                </a:extLst>
              </a:tr>
              <a:tr h="497289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Random Forest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to 500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431397"/>
                  </a:ext>
                </a:extLst>
              </a:tr>
              <a:tr h="497289">
                <a:tc vMerge="1"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10 to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30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540478"/>
                  </a:ext>
                </a:extLst>
              </a:tr>
              <a:tr h="497289">
                <a:tc vMerge="1"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err="1">
                          <a:effectLst/>
                        </a:rPr>
                        <a:t>min_samples_split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to 10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580050"/>
                  </a:ext>
                </a:extLst>
              </a:tr>
              <a:tr h="497289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Support Vector Machine (SVM)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0.1 to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3008"/>
                  </a:ext>
                </a:extLst>
              </a:tr>
              <a:tr h="497289">
                <a:tc vMerge="1"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'scale'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['scale', 'auto']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'auto'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110813"/>
                  </a:ext>
                </a:extLst>
              </a:tr>
              <a:tr h="660147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Logistic Regression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1.0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 to 10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54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0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BDB35-4783-9753-D511-599594DF65C0}"/>
              </a:ext>
            </a:extLst>
          </p:cNvPr>
          <p:cNvSpPr txBox="1"/>
          <p:nvPr/>
        </p:nvSpPr>
        <p:spPr>
          <a:xfrm>
            <a:off x="407389" y="1019629"/>
            <a:ext cx="110163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Findings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Random Forest initially outperformed SVM and Logistic Regression in terms of mean cross-validation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Improvements in 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i="1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Forest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Showed the highest baseline performance and maintained superiority post-tuning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Exhibited the greatest improvement post-tuning, making it competitive with Random Forest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Logistic Regression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Slight improvement in training, but a decrease in test accuracy, indicating potential limitations in hyperparameter selection or model fit for the dataset.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A8991-8433-D280-AB0D-A2F766B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29D9F-4697-2C01-A7BC-14A4361DD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63206"/>
              </p:ext>
            </p:extLst>
          </p:nvPr>
        </p:nvGraphicFramePr>
        <p:xfrm>
          <a:off x="638219" y="4257717"/>
          <a:ext cx="10915562" cy="1999866"/>
        </p:xfrm>
        <a:graphic>
          <a:graphicData uri="http://schemas.openxmlformats.org/drawingml/2006/table">
            <a:tbl>
              <a:tblPr firstRow="1" firstCol="1" bandRow="1"/>
              <a:tblGrid>
                <a:gridCol w="2326255">
                  <a:extLst>
                    <a:ext uri="{9D8B030D-6E8A-4147-A177-3AD203B41FA5}">
                      <a16:colId xmlns:a16="http://schemas.microsoft.com/office/drawing/2014/main" val="1996477696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372481080"/>
                    </a:ext>
                  </a:extLst>
                </a:gridCol>
                <a:gridCol w="1511046">
                  <a:extLst>
                    <a:ext uri="{9D8B030D-6E8A-4147-A177-3AD203B41FA5}">
                      <a16:colId xmlns:a16="http://schemas.microsoft.com/office/drawing/2014/main" val="3539699489"/>
                    </a:ext>
                  </a:extLst>
                </a:gridCol>
                <a:gridCol w="1285811">
                  <a:extLst>
                    <a:ext uri="{9D8B030D-6E8A-4147-A177-3AD203B41FA5}">
                      <a16:colId xmlns:a16="http://schemas.microsoft.com/office/drawing/2014/main" val="728949759"/>
                    </a:ext>
                  </a:extLst>
                </a:gridCol>
                <a:gridCol w="1162541">
                  <a:extLst>
                    <a:ext uri="{9D8B030D-6E8A-4147-A177-3AD203B41FA5}">
                      <a16:colId xmlns:a16="http://schemas.microsoft.com/office/drawing/2014/main" val="3912164653"/>
                    </a:ext>
                  </a:extLst>
                </a:gridCol>
                <a:gridCol w="3065777">
                  <a:extLst>
                    <a:ext uri="{9D8B030D-6E8A-4147-A177-3AD203B41FA5}">
                      <a16:colId xmlns:a16="http://schemas.microsoft.com/office/drawing/2014/main" val="3880819753"/>
                    </a:ext>
                  </a:extLst>
                </a:gridCol>
              </a:tblGrid>
              <a:tr h="18640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Improvement on test accuracy (%)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795356"/>
                  </a:ext>
                </a:extLst>
              </a:tr>
              <a:tr h="397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Default – </a:t>
                      </a:r>
                      <a:r>
                        <a:rPr lang="en-US" sz="15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Tuned – training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Default – test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Tuned – test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58659"/>
                  </a:ext>
                </a:extLst>
              </a:tr>
              <a:tr h="531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0.6779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0.6873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0.6469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0.6656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+0.0188 (2.9)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98175"/>
                  </a:ext>
                </a:extLst>
              </a:tr>
              <a:tr h="532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1600" kern="10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0.6044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0.6076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0.5719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0.5625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-0.0094 (-1.6)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1080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0.5943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0.6216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0.5750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0.6094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+0.0344 (6.0)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424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C19B2ED-9D64-A2D5-9542-BC9E9AC908CF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355061" cy="73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Results: Accuracy Scores </a:t>
            </a:r>
          </a:p>
        </p:txBody>
      </p:sp>
    </p:spTree>
    <p:extLst>
      <p:ext uri="{BB962C8B-B14F-4D97-AF65-F5344CB8AC3E}">
        <p14:creationId xmlns:p14="http://schemas.microsoft.com/office/powerpoint/2010/main" val="98478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6A85-5344-E133-453E-26C034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29E30-39B5-C901-B944-37F47B207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5" y="1847530"/>
            <a:ext cx="5770883" cy="338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986B558C-53F5-0324-4BB6-14103008A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21" y="1785616"/>
            <a:ext cx="5508073" cy="34566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4EDB2A-F72C-B8C1-3054-EAAD42C27821}"/>
              </a:ext>
            </a:extLst>
          </p:cNvPr>
          <p:cNvSpPr txBox="1">
            <a:spLocks/>
          </p:cNvSpPr>
          <p:nvPr/>
        </p:nvSpPr>
        <p:spPr>
          <a:xfrm>
            <a:off x="325117" y="104083"/>
            <a:ext cx="11355061" cy="73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Results: Accuracy Scores </a:t>
            </a:r>
          </a:p>
        </p:txBody>
      </p:sp>
    </p:spTree>
    <p:extLst>
      <p:ext uri="{BB962C8B-B14F-4D97-AF65-F5344CB8AC3E}">
        <p14:creationId xmlns:p14="http://schemas.microsoft.com/office/powerpoint/2010/main" val="189696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FB3A6-58A0-775D-A5A8-7351113417B9}"/>
              </a:ext>
            </a:extLst>
          </p:cNvPr>
          <p:cNvSpPr txBox="1"/>
          <p:nvPr/>
        </p:nvSpPr>
        <p:spPr>
          <a:xfrm>
            <a:off x="354433" y="867294"/>
            <a:ext cx="10753725" cy="186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Hyperparameter tuning for the “Logistic Regression” method resulted in a negative effect on test accuracy: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Preprocessing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simplify preprocessing: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preprocessing; and (ii) only scaling – None of them showed positive outcomes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of random state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Modifying the random state from 42 to 24 – Positive result was obtained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C4F1F-20DB-FDB9-F0CD-B52002D0CA65}"/>
              </a:ext>
            </a:extLst>
          </p:cNvPr>
          <p:cNvSpPr txBox="1"/>
          <p:nvPr/>
        </p:nvSpPr>
        <p:spPr>
          <a:xfrm>
            <a:off x="354433" y="159408"/>
            <a:ext cx="9307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Further </a:t>
            </a:r>
            <a:r>
              <a:rPr lang="en-US" sz="4000" b="1" dirty="0">
                <a:solidFill>
                  <a:srgbClr val="0070C0"/>
                </a:solidFill>
              </a:rPr>
              <a:t>A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3F57C-4BDC-C2A1-0CC9-A5B4854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BC3-ECA3-46BD-9AE5-FCC533A4B35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24A4F2-A4C2-6941-7B54-3F6FAAAB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1830"/>
              </p:ext>
            </p:extLst>
          </p:nvPr>
        </p:nvGraphicFramePr>
        <p:xfrm>
          <a:off x="719084" y="3744543"/>
          <a:ext cx="10915562" cy="1999866"/>
        </p:xfrm>
        <a:graphic>
          <a:graphicData uri="http://schemas.openxmlformats.org/drawingml/2006/table">
            <a:tbl>
              <a:tblPr firstRow="1" firstCol="1" bandRow="1"/>
              <a:tblGrid>
                <a:gridCol w="2326255">
                  <a:extLst>
                    <a:ext uri="{9D8B030D-6E8A-4147-A177-3AD203B41FA5}">
                      <a16:colId xmlns:a16="http://schemas.microsoft.com/office/drawing/2014/main" val="1996477696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372481080"/>
                    </a:ext>
                  </a:extLst>
                </a:gridCol>
                <a:gridCol w="1511046">
                  <a:extLst>
                    <a:ext uri="{9D8B030D-6E8A-4147-A177-3AD203B41FA5}">
                      <a16:colId xmlns:a16="http://schemas.microsoft.com/office/drawing/2014/main" val="3539699489"/>
                    </a:ext>
                  </a:extLst>
                </a:gridCol>
                <a:gridCol w="1285811">
                  <a:extLst>
                    <a:ext uri="{9D8B030D-6E8A-4147-A177-3AD203B41FA5}">
                      <a16:colId xmlns:a16="http://schemas.microsoft.com/office/drawing/2014/main" val="728949759"/>
                    </a:ext>
                  </a:extLst>
                </a:gridCol>
                <a:gridCol w="1162541">
                  <a:extLst>
                    <a:ext uri="{9D8B030D-6E8A-4147-A177-3AD203B41FA5}">
                      <a16:colId xmlns:a16="http://schemas.microsoft.com/office/drawing/2014/main" val="3912164653"/>
                    </a:ext>
                  </a:extLst>
                </a:gridCol>
                <a:gridCol w="3065777">
                  <a:extLst>
                    <a:ext uri="{9D8B030D-6E8A-4147-A177-3AD203B41FA5}">
                      <a16:colId xmlns:a16="http://schemas.microsoft.com/office/drawing/2014/main" val="3880819753"/>
                    </a:ext>
                  </a:extLst>
                </a:gridCol>
              </a:tblGrid>
              <a:tr h="18640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Improvement on test accuracy (%)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795356"/>
                  </a:ext>
                </a:extLst>
              </a:tr>
              <a:tr h="397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Default – </a:t>
                      </a:r>
                      <a:r>
                        <a:rPr lang="en-US" sz="15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Tuned – training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Default – test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Tuned – test</a:t>
                      </a:r>
                      <a:endParaRPr lang="en-US" sz="16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58659"/>
                  </a:ext>
                </a:extLst>
              </a:tr>
              <a:tr h="531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Random Forest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0.6802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0.6927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0.6469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0.6500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+0.0031 (0.46)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98175"/>
                  </a:ext>
                </a:extLst>
              </a:tr>
              <a:tr h="532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1600" kern="10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0.5934</a:t>
                      </a:r>
                      <a:endParaRPr lang="en-US" sz="14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0.6177</a:t>
                      </a:r>
                      <a:endParaRPr lang="en-US" sz="14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0.5781</a:t>
                      </a:r>
                      <a:endParaRPr lang="en-US" sz="14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0.5813</a:t>
                      </a:r>
                      <a:endParaRPr lang="en-US" sz="1400" kern="100" dirty="0">
                        <a:effectLst/>
                        <a:highlight>
                          <a:srgbClr val="CCCCCC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+0.0031 (0.48)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1080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0.5943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0.6177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0.5563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0.6031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+0.0469 (8.4)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4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A9002D-4BE0-B9B1-1C6D-C7B092BFB4EF}"/>
              </a:ext>
            </a:extLst>
          </p:cNvPr>
          <p:cNvSpPr txBox="1"/>
          <p:nvPr/>
        </p:nvSpPr>
        <p:spPr>
          <a:xfrm>
            <a:off x="3048866" y="326751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optimization with a random state of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4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18575</TotalTime>
  <Words>727</Words>
  <Application>Microsoft Office PowerPoint</Application>
  <PresentationFormat>Widescreen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Söhne</vt:lpstr>
      <vt:lpstr>Wingdings</vt:lpstr>
      <vt:lpstr>Office Theme</vt:lpstr>
      <vt:lpstr>Hyperparameter Optimization in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Effective Wettability Reversal Using Surfactants in Bakken Reservoir</dc:title>
  <dc:creator>Youssra Rahham</dc:creator>
  <cp:lastModifiedBy>Mahdi</cp:lastModifiedBy>
  <cp:revision>976</cp:revision>
  <dcterms:created xsi:type="dcterms:W3CDTF">2019-10-08T22:09:40Z</dcterms:created>
  <dcterms:modified xsi:type="dcterms:W3CDTF">2024-04-25T06:39:07Z</dcterms:modified>
</cp:coreProperties>
</file>