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2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3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9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0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3/6/2024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9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33FEA1-E0F8-43CF-91D5-6A98CD36D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45E17-CC29-C30B-E83A-A1111435C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828" y="650075"/>
            <a:ext cx="8652875" cy="1124073"/>
          </a:xfrm>
        </p:spPr>
        <p:txBody>
          <a:bodyPr anchor="b">
            <a:normAutofit/>
          </a:bodyPr>
          <a:lstStyle/>
          <a:p>
            <a:r>
              <a:rPr lang="en-CA" dirty="0"/>
              <a:t>COSCRAD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7A3EA-13D1-A227-F79B-AC1A74593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8" y="1895599"/>
            <a:ext cx="8647952" cy="681942"/>
          </a:xfrm>
        </p:spPr>
        <p:txBody>
          <a:bodyPr anchor="t">
            <a:normAutofit/>
          </a:bodyPr>
          <a:lstStyle/>
          <a:p>
            <a:r>
              <a:rPr lang="en-CA" dirty="0"/>
              <a:t>Powering a web of knowledge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9AE6A41-32AB-41F7-90EF-073C089C6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3439950"/>
            <a:ext cx="10500930" cy="3417723"/>
          </a:xfrm>
          <a:custGeom>
            <a:avLst/>
            <a:gdLst>
              <a:gd name="connsiteX0" fmla="*/ 1559664 w 10500930"/>
              <a:gd name="connsiteY0" fmla="*/ 3417723 h 3417723"/>
              <a:gd name="connsiteX1" fmla="*/ 0 w 10500930"/>
              <a:gd name="connsiteY1" fmla="*/ 3417723 h 3417723"/>
              <a:gd name="connsiteX2" fmla="*/ 0 w 10500930"/>
              <a:gd name="connsiteY2" fmla="*/ 2944791 h 3417723"/>
              <a:gd name="connsiteX3" fmla="*/ 193582 w 10500930"/>
              <a:gd name="connsiteY3" fmla="*/ 3053540 h 3417723"/>
              <a:gd name="connsiteX4" fmla="*/ 1423717 w 10500930"/>
              <a:gd name="connsiteY4" fmla="*/ 3410968 h 3417723"/>
              <a:gd name="connsiteX5" fmla="*/ 10500930 w 10500930"/>
              <a:gd name="connsiteY5" fmla="*/ 3417723 h 3417723"/>
              <a:gd name="connsiteX6" fmla="*/ 1994489 w 10500930"/>
              <a:gd name="connsiteY6" fmla="*/ 3417723 h 3417723"/>
              <a:gd name="connsiteX7" fmla="*/ 2130396 w 10500930"/>
              <a:gd name="connsiteY7" fmla="*/ 3410970 h 3417723"/>
              <a:gd name="connsiteX8" fmla="*/ 5243003 w 10500930"/>
              <a:gd name="connsiteY8" fmla="*/ 328636 h 3417723"/>
              <a:gd name="connsiteX9" fmla="*/ 5258816 w 10500930"/>
              <a:gd name="connsiteY9" fmla="*/ 0 h 3417723"/>
              <a:gd name="connsiteX10" fmla="*/ 10500930 w 10500930"/>
              <a:gd name="connsiteY10" fmla="*/ 0 h 3417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500930" h="3417723">
                <a:moveTo>
                  <a:pt x="1559664" y="3417723"/>
                </a:moveTo>
                <a:lnTo>
                  <a:pt x="0" y="3417723"/>
                </a:lnTo>
                <a:lnTo>
                  <a:pt x="0" y="2944791"/>
                </a:lnTo>
                <a:lnTo>
                  <a:pt x="193582" y="3053540"/>
                </a:lnTo>
                <a:cubicBezTo>
                  <a:pt x="569241" y="3242876"/>
                  <a:pt x="984418" y="3367068"/>
                  <a:pt x="1423717" y="3410968"/>
                </a:cubicBezTo>
                <a:close/>
                <a:moveTo>
                  <a:pt x="10500930" y="3417723"/>
                </a:moveTo>
                <a:lnTo>
                  <a:pt x="1994489" y="3417723"/>
                </a:lnTo>
                <a:lnTo>
                  <a:pt x="2130396" y="3410970"/>
                </a:lnTo>
                <a:cubicBezTo>
                  <a:pt x="3777767" y="3246345"/>
                  <a:pt x="5085919" y="1952612"/>
                  <a:pt x="5243003" y="328636"/>
                </a:cubicBezTo>
                <a:lnTo>
                  <a:pt x="5258816" y="0"/>
                </a:lnTo>
                <a:lnTo>
                  <a:pt x="1050093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34">
            <a:extLst>
              <a:ext uri="{FF2B5EF4-FFF2-40B4-BE49-F238E27FC236}">
                <a16:creationId xmlns:a16="http://schemas.microsoft.com/office/drawing/2014/main" id="{A3F5937F-9524-421C-ACE9-BB237B773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00" y="3405873"/>
            <a:ext cx="3417721" cy="34858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65D78F-1248-459A-A8FE-DED2F4A25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927617" y="3439950"/>
            <a:ext cx="3264378" cy="3417721"/>
          </a:xfrm>
          <a:custGeom>
            <a:avLst/>
            <a:gdLst>
              <a:gd name="connsiteX0" fmla="*/ 3264378 w 3264378"/>
              <a:gd name="connsiteY0" fmla="*/ 3417721 h 3417721"/>
              <a:gd name="connsiteX1" fmla="*/ 0 w 3264378"/>
              <a:gd name="connsiteY1" fmla="*/ 3417721 h 3417721"/>
              <a:gd name="connsiteX2" fmla="*/ 0 w 3264378"/>
              <a:gd name="connsiteY2" fmla="*/ 0 h 3417721"/>
              <a:gd name="connsiteX3" fmla="*/ 11 w 3264378"/>
              <a:gd name="connsiteY3" fmla="*/ 0 h 3417721"/>
              <a:gd name="connsiteX4" fmla="*/ 15824 w 3264378"/>
              <a:gd name="connsiteY4" fmla="*/ 328633 h 3417721"/>
              <a:gd name="connsiteX5" fmla="*/ 3128431 w 3264378"/>
              <a:gd name="connsiteY5" fmla="*/ 3410966 h 341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4378" h="3417721">
                <a:moveTo>
                  <a:pt x="3264378" y="3417721"/>
                </a:moveTo>
                <a:lnTo>
                  <a:pt x="0" y="3417721"/>
                </a:lnTo>
                <a:lnTo>
                  <a:pt x="0" y="0"/>
                </a:lnTo>
                <a:lnTo>
                  <a:pt x="11" y="0"/>
                </a:lnTo>
                <a:lnTo>
                  <a:pt x="15824" y="328633"/>
                </a:lnTo>
                <a:cubicBezTo>
                  <a:pt x="172908" y="1952608"/>
                  <a:pt x="1481060" y="3246341"/>
                  <a:pt x="3128431" y="341096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A79A2C7-3E4F-35BE-B305-4DFFE5C4F4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20" r="1" b="1528"/>
          <a:stretch/>
        </p:blipFill>
        <p:spPr>
          <a:xfrm>
            <a:off x="5235128" y="3428672"/>
            <a:ext cx="6963551" cy="3429000"/>
          </a:xfrm>
          <a:custGeom>
            <a:avLst/>
            <a:gdLst/>
            <a:ahLst/>
            <a:cxnLst/>
            <a:rect l="l" t="t" r="r" b="b"/>
            <a:pathLst>
              <a:path w="6963551" h="3417723">
                <a:moveTo>
                  <a:pt x="3484731" y="0"/>
                </a:moveTo>
                <a:lnTo>
                  <a:pt x="3484731" y="294"/>
                </a:lnTo>
                <a:lnTo>
                  <a:pt x="3835115" y="17647"/>
                </a:lnTo>
                <a:cubicBezTo>
                  <a:pt x="5592311" y="192669"/>
                  <a:pt x="6963551" y="1648141"/>
                  <a:pt x="6963551" y="3417723"/>
                </a:cubicBezTo>
                <a:lnTo>
                  <a:pt x="3478820" y="3417723"/>
                </a:lnTo>
                <a:lnTo>
                  <a:pt x="3478820" y="3417721"/>
                </a:lnTo>
                <a:lnTo>
                  <a:pt x="0" y="3417721"/>
                </a:lnTo>
                <a:cubicBezTo>
                  <a:pt x="0" y="1648139"/>
                  <a:pt x="1371240" y="192667"/>
                  <a:pt x="3128436" y="17645"/>
                </a:cubicBezTo>
                <a:lnTo>
                  <a:pt x="3478820" y="292"/>
                </a:lnTo>
                <a:lnTo>
                  <a:pt x="3478820" y="2"/>
                </a:lnTo>
                <a:lnTo>
                  <a:pt x="3481755" y="14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221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BAA8-0743-6B45-6C1C-E9933C8E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45B8-C44F-6BBB-7128-25C6467CD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Collectively, these elements form a graph</a:t>
            </a:r>
          </a:p>
          <a:p>
            <a:r>
              <a:rPr lang="en-CA" dirty="0"/>
              <a:t>In the UX, the user traverses this graph via:</a:t>
            </a:r>
          </a:p>
          <a:p>
            <a:pPr lvl="1"/>
            <a:r>
              <a:rPr lang="en-CA" dirty="0"/>
              <a:t>Index to detail flow</a:t>
            </a:r>
          </a:p>
          <a:p>
            <a:pPr lvl="1"/>
            <a:r>
              <a:rPr lang="en-CA" dirty="0"/>
              <a:t>Summary Notes Panel</a:t>
            </a:r>
          </a:p>
          <a:p>
            <a:pPr lvl="1"/>
            <a:r>
              <a:rPr lang="en-CA" dirty="0"/>
              <a:t>Connections Panel</a:t>
            </a:r>
          </a:p>
        </p:txBody>
      </p:sp>
    </p:spTree>
    <p:extLst>
      <p:ext uri="{BB962C8B-B14F-4D97-AF65-F5344CB8AC3E}">
        <p14:creationId xmlns:p14="http://schemas.microsoft.com/office/powerpoint/2010/main" val="324119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8271-514E-FB3D-E1BF-8E827117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COSCRAD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BB3F-23AB-FEE9-06F0-BEDDA1F3B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u="sng" dirty="0"/>
              <a:t>C</a:t>
            </a:r>
            <a:r>
              <a:rPr lang="en-CA" dirty="0"/>
              <a:t>ollaboration of</a:t>
            </a:r>
          </a:p>
          <a:p>
            <a:r>
              <a:rPr lang="en-CA" b="1" u="sng" dirty="0"/>
              <a:t>O</a:t>
            </a:r>
            <a:r>
              <a:rPr lang="en-CA" dirty="0"/>
              <a:t>pen</a:t>
            </a:r>
          </a:p>
          <a:p>
            <a:r>
              <a:rPr lang="en-CA" b="1" u="sng" dirty="0"/>
              <a:t>S</a:t>
            </a:r>
            <a:r>
              <a:rPr lang="en-CA" dirty="0"/>
              <a:t>ource</a:t>
            </a:r>
          </a:p>
          <a:p>
            <a:r>
              <a:rPr lang="en-CA" b="1" u="sng" dirty="0"/>
              <a:t>C</a:t>
            </a:r>
            <a:r>
              <a:rPr lang="en-CA" dirty="0"/>
              <a:t>ultural</a:t>
            </a:r>
          </a:p>
          <a:p>
            <a:r>
              <a:rPr lang="en-CA" b="1" u="sng" dirty="0"/>
              <a:t>R</a:t>
            </a:r>
            <a:r>
              <a:rPr lang="en-CA" dirty="0"/>
              <a:t>esearch</a:t>
            </a:r>
          </a:p>
          <a:p>
            <a:r>
              <a:rPr lang="en-CA" b="1" u="sng" dirty="0"/>
              <a:t>A</a:t>
            </a:r>
            <a:r>
              <a:rPr lang="en-CA" dirty="0"/>
              <a:t>pplication</a:t>
            </a:r>
          </a:p>
          <a:p>
            <a:r>
              <a:rPr lang="en-CA" b="1" u="sng" dirty="0"/>
              <a:t>D</a:t>
            </a:r>
            <a:r>
              <a:rPr lang="en-CA" dirty="0"/>
              <a:t>evelopers</a:t>
            </a:r>
          </a:p>
        </p:txBody>
      </p:sp>
    </p:spTree>
    <p:extLst>
      <p:ext uri="{BB962C8B-B14F-4D97-AF65-F5344CB8AC3E}">
        <p14:creationId xmlns:p14="http://schemas.microsoft.com/office/powerpoint/2010/main" val="161278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71F3-5A48-47A9-6FD3-C80DC9C5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 Based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8E58-923C-4D1A-48EE-27C63A5C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Each updates is</a:t>
            </a:r>
          </a:p>
          <a:p>
            <a:pPr lvl="1"/>
            <a:r>
              <a:rPr lang="en-CA" dirty="0"/>
              <a:t>Intentional</a:t>
            </a:r>
          </a:p>
          <a:p>
            <a:pPr lvl="1"/>
            <a:r>
              <a:rPr lang="en-CA" dirty="0"/>
              <a:t>Fine Grained</a:t>
            </a:r>
          </a:p>
          <a:p>
            <a:pPr lvl="1"/>
            <a:r>
              <a:rPr lang="en-CA" dirty="0"/>
              <a:t>Reflect actions taken in the domain</a:t>
            </a:r>
          </a:p>
          <a:p>
            <a:pPr lvl="1"/>
            <a:r>
              <a:rPr lang="en-CA" dirty="0"/>
              <a:t>Captured in an audit log via an event history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668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50AE-B3FD-030F-38C8-CDEC8900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 of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5E57-33FB-99E5-3BA8-03F41F1F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  <a:p>
            <a:r>
              <a:rPr lang="en-CA" dirty="0"/>
              <a:t>Notes</a:t>
            </a:r>
          </a:p>
          <a:p>
            <a:pPr lvl="1"/>
            <a:r>
              <a:rPr lang="en-CA" dirty="0"/>
              <a:t>Context</a:t>
            </a:r>
          </a:p>
          <a:p>
            <a:r>
              <a:rPr lang="en-CA" dirty="0"/>
              <a:t>Tags</a:t>
            </a:r>
          </a:p>
          <a:p>
            <a:r>
              <a:rPr lang="en-CA" dirty="0"/>
              <a:t>Graph!</a:t>
            </a:r>
          </a:p>
        </p:txBody>
      </p:sp>
    </p:spTree>
    <p:extLst>
      <p:ext uri="{BB962C8B-B14F-4D97-AF65-F5344CB8AC3E}">
        <p14:creationId xmlns:p14="http://schemas.microsoft.com/office/powerpoint/2010/main" val="161730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0904-95E8-0BFF-D39E-3437ABC1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869E-895C-1757-B804-0A760B2F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Resource is a Node in the graph that is the web of knowledge</a:t>
            </a:r>
          </a:p>
          <a:p>
            <a:pPr lvl="1"/>
            <a:r>
              <a:rPr lang="en-CA" dirty="0"/>
              <a:t>Terms</a:t>
            </a:r>
          </a:p>
          <a:p>
            <a:pPr lvl="1"/>
            <a:r>
              <a:rPr lang="en-CA" dirty="0"/>
              <a:t>Vocabulary Lists</a:t>
            </a:r>
          </a:p>
          <a:p>
            <a:pPr lvl="1"/>
            <a:r>
              <a:rPr lang="en-CA" dirty="0"/>
              <a:t>Songs</a:t>
            </a:r>
          </a:p>
          <a:p>
            <a:pPr lvl="1"/>
            <a:r>
              <a:rPr lang="en-CA" dirty="0"/>
              <a:t>Digital Texts</a:t>
            </a:r>
          </a:p>
          <a:p>
            <a:pPr lvl="1"/>
            <a:r>
              <a:rPr lang="en-CA" dirty="0"/>
              <a:t>Bibliographic Citations</a:t>
            </a:r>
          </a:p>
          <a:p>
            <a:pPr lvl="1"/>
            <a:r>
              <a:rPr lang="en-CA" dirty="0"/>
              <a:t>Spatial Features</a:t>
            </a:r>
          </a:p>
        </p:txBody>
      </p:sp>
    </p:spTree>
    <p:extLst>
      <p:ext uri="{BB962C8B-B14F-4D97-AF65-F5344CB8AC3E}">
        <p14:creationId xmlns:p14="http://schemas.microsoft.com/office/powerpoint/2010/main" val="707231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31DB-E7DD-BAD1-C7C9-F3C77A1F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179B5-683D-059C-CFA0-97F430D8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note can be a</a:t>
            </a:r>
          </a:p>
          <a:p>
            <a:pPr lvl="1"/>
            <a:r>
              <a:rPr lang="en-CA" dirty="0"/>
              <a:t>Summarizing Note</a:t>
            </a:r>
          </a:p>
          <a:p>
            <a:pPr lvl="1"/>
            <a:r>
              <a:rPr lang="en-CA" dirty="0"/>
              <a:t>Contextualizing Note</a:t>
            </a:r>
          </a:p>
          <a:p>
            <a:r>
              <a:rPr lang="en-CA" dirty="0"/>
              <a:t>A note is an edge in the graph that comprises the web of knowledge</a:t>
            </a:r>
          </a:p>
        </p:txBody>
      </p:sp>
    </p:spTree>
    <p:extLst>
      <p:ext uri="{BB962C8B-B14F-4D97-AF65-F5344CB8AC3E}">
        <p14:creationId xmlns:p14="http://schemas.microsoft.com/office/powerpoint/2010/main" val="227774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ADAB-A297-28ED-11D4-3B7E366C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8026-AD0D-49BB-2B0E-FC8E6B97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Context is key</a:t>
            </a:r>
          </a:p>
          <a:p>
            <a:pPr lvl="1"/>
            <a:r>
              <a:rPr lang="en-CA" dirty="0"/>
              <a:t>Otherwise, we just have hyperlinks and the world wide web</a:t>
            </a:r>
          </a:p>
          <a:p>
            <a:r>
              <a:rPr lang="en-CA" dirty="0"/>
              <a:t>Example</a:t>
            </a:r>
            <a:br>
              <a:rPr lang="en-CA" dirty="0"/>
            </a:br>
            <a:r>
              <a:rPr lang="en-CA" dirty="0"/>
              <a:t>A summarizing note, “This is where the final battle is described.”, about `digital-text/123` might have the following context:</a:t>
            </a:r>
          </a:p>
          <a:p>
            <a:pPr lvl="1"/>
            <a:r>
              <a:rPr lang="en-CA" dirty="0"/>
              <a:t>type: “page range”, page-range: [“44”,”45”,”47”]</a:t>
            </a:r>
          </a:p>
          <a:p>
            <a:pPr lvl="1"/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640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A389-AE09-1589-8952-4628DC09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Connections with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AF3D9-637E-C1F2-C717-E90FA64B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Example 2</a:t>
            </a:r>
            <a:br>
              <a:rPr lang="en-CA" dirty="0"/>
            </a:br>
            <a:r>
              <a:rPr lang="en-CA" dirty="0"/>
              <a:t>A connecting note, “This passage of the book inspired the scene in the video.”, connecting `digital-text/123` to  might have the following context:</a:t>
            </a:r>
          </a:p>
          <a:p>
            <a:pPr lvl="1"/>
            <a:r>
              <a:rPr lang="en-CA" dirty="0"/>
              <a:t>member: `digital-text/123`</a:t>
            </a:r>
          </a:p>
          <a:p>
            <a:pPr lvl="1"/>
            <a:r>
              <a:rPr lang="en-CA" dirty="0"/>
              <a:t>type: “page range”, page-range: [“44”,”45”,”47”]</a:t>
            </a:r>
          </a:p>
          <a:p>
            <a:pPr lvl="1"/>
            <a:r>
              <a:rPr lang="en-CA" dirty="0"/>
              <a:t>,</a:t>
            </a:r>
          </a:p>
          <a:p>
            <a:pPr lvl="1"/>
            <a:r>
              <a:rPr lang="en-CA" dirty="0"/>
              <a:t>member: `video/11`</a:t>
            </a:r>
          </a:p>
          <a:p>
            <a:pPr lvl="1"/>
            <a:r>
              <a:rPr lang="en-CA" dirty="0"/>
              <a:t>type: “time range”, time-range: { </a:t>
            </a:r>
            <a:r>
              <a:rPr lang="en-CA" dirty="0" err="1"/>
              <a:t>inMs</a:t>
            </a:r>
            <a:r>
              <a:rPr lang="en-CA" dirty="0"/>
              <a:t>: 1200, </a:t>
            </a:r>
            <a:r>
              <a:rPr lang="en-CA" dirty="0" err="1"/>
              <a:t>outMs</a:t>
            </a:r>
            <a:r>
              <a:rPr lang="en-CA" dirty="0"/>
              <a:t>: 3255 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88962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D29F8-B69A-2CD5-4264-7D0DD5F2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EDBE9-21BB-2077-723B-AF7851E20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Resources and Notes can be tagged </a:t>
            </a:r>
          </a:p>
          <a:p>
            <a:r>
              <a:rPr lang="en-CA" dirty="0"/>
              <a:t>This allows us to filter queries </a:t>
            </a:r>
          </a:p>
          <a:p>
            <a:pPr lvl="1"/>
            <a:r>
              <a:rPr lang="en-CA" dirty="0"/>
              <a:t>Including graph traversal queries</a:t>
            </a:r>
          </a:p>
          <a:p>
            <a:r>
              <a:rPr lang="en-CA" dirty="0"/>
              <a:t>A tag + resource type combo can be used to create multiple pseudo resource types on the client side</a:t>
            </a:r>
          </a:p>
        </p:txBody>
      </p:sp>
    </p:spTree>
    <p:extLst>
      <p:ext uri="{BB962C8B-B14F-4D97-AF65-F5344CB8AC3E}">
        <p14:creationId xmlns:p14="http://schemas.microsoft.com/office/powerpoint/2010/main" val="50644495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RegularSeedLeftStep">
      <a:dk1>
        <a:srgbClr val="000000"/>
      </a:dk1>
      <a:lt1>
        <a:srgbClr val="FFFFFF"/>
      </a:lt1>
      <a:dk2>
        <a:srgbClr val="203835"/>
      </a:dk2>
      <a:lt2>
        <a:srgbClr val="E8E4E2"/>
      </a:lt2>
      <a:accent1>
        <a:srgbClr val="49A3C7"/>
      </a:accent1>
      <a:accent2>
        <a:srgbClr val="36B1A1"/>
      </a:accent2>
      <a:accent3>
        <a:srgbClr val="43B577"/>
      </a:accent3>
      <a:accent4>
        <a:srgbClr val="37B53C"/>
      </a:accent4>
      <a:accent5>
        <a:srgbClr val="6CB241"/>
      </a:accent5>
      <a:accent6>
        <a:srgbClr val="93AB34"/>
      </a:accent6>
      <a:hlink>
        <a:srgbClr val="BF64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303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Avenir Next LT Pro Light</vt:lpstr>
      <vt:lpstr>BlocksVTI</vt:lpstr>
      <vt:lpstr>COSCRAD</vt:lpstr>
      <vt:lpstr>COSCRAD</vt:lpstr>
      <vt:lpstr>Command Based Interface</vt:lpstr>
      <vt:lpstr>web of knowledge</vt:lpstr>
      <vt:lpstr>Resources</vt:lpstr>
      <vt:lpstr>Notes</vt:lpstr>
      <vt:lpstr>Context</vt:lpstr>
      <vt:lpstr>Connections with Context</vt:lpstr>
      <vt:lpstr>Tags</vt:lpstr>
      <vt:lpstr>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COSCRAD</dc:title>
  <dc:creator>Aaron Plahn</dc:creator>
  <cp:lastModifiedBy>Aaron Plahn</cp:lastModifiedBy>
  <cp:revision>1</cp:revision>
  <dcterms:created xsi:type="dcterms:W3CDTF">2024-03-06T16:56:21Z</dcterms:created>
  <dcterms:modified xsi:type="dcterms:W3CDTF">2024-03-06T17:18:23Z</dcterms:modified>
</cp:coreProperties>
</file>