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6" name="Shape 18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Shape 9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3" name="Shape 9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Shape 1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iki.cloudmodding.com/oot/" TargetMode="External"/><Relationship Id="rId4" Type="http://schemas.openxmlformats.org/officeDocument/2006/relationships/hyperlink" Target="https://ootma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iki.cloudmodding.com/oot/Scene_Table/NTSC_1.0" TargetMode="External"/><Relationship Id="rId4" Type="http://schemas.openxmlformats.org/officeDocument/2006/relationships/hyperlink" Target="https://ootmap.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200" y="1828800"/>
            <a:ext cx="8229600" cy="1554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959"/>
              <a:buFont typeface="Calibri"/>
              <a:buNone/>
            </a:pPr>
            <a:r>
              <a:rPr b="0" i="0" lang="en-US" sz="3959" u="none" cap="none" strike="noStrike">
                <a:solidFill>
                  <a:schemeClr val="lt1"/>
                </a:solidFill>
                <a:latin typeface="Calibri"/>
                <a:ea typeface="Calibri"/>
                <a:cs typeface="Calibri"/>
                <a:sym typeface="Calibri"/>
              </a:rPr>
              <a:t>Legend of Zelda: Ocarina of Time </a:t>
            </a:r>
            <a:br>
              <a:rPr b="0" i="0" lang="en-US" sz="3959" u="none" cap="none" strike="noStrike">
                <a:solidFill>
                  <a:schemeClr val="lt1"/>
                </a:solidFill>
                <a:latin typeface="Calibri"/>
                <a:ea typeface="Calibri"/>
                <a:cs typeface="Calibri"/>
                <a:sym typeface="Calibri"/>
              </a:rPr>
            </a:br>
            <a:r>
              <a:rPr b="0" i="0" lang="en-US" sz="3959" u="none" cap="none" strike="noStrike">
                <a:solidFill>
                  <a:schemeClr val="lt1"/>
                </a:solidFill>
                <a:latin typeface="Calibri"/>
                <a:ea typeface="Calibri"/>
                <a:cs typeface="Calibri"/>
                <a:sym typeface="Calibri"/>
              </a:rPr>
              <a:t>( LoZ: OoT )</a:t>
            </a:r>
            <a:br>
              <a:rPr b="0" i="0" lang="en-US" sz="3959" u="none" cap="none" strike="noStrike">
                <a:solidFill>
                  <a:schemeClr val="lt1"/>
                </a:solidFill>
                <a:latin typeface="Calibri"/>
                <a:ea typeface="Calibri"/>
                <a:cs typeface="Calibri"/>
                <a:sym typeface="Calibri"/>
              </a:rPr>
            </a:br>
            <a:r>
              <a:rPr b="0" i="0" lang="en-US" sz="3959" u="none" cap="none" strike="noStrike">
                <a:solidFill>
                  <a:schemeClr val="lt1"/>
                </a:solidFill>
                <a:latin typeface="Calibri"/>
                <a:ea typeface="Calibri"/>
                <a:cs typeface="Calibri"/>
                <a:sym typeface="Calibri"/>
              </a:rPr>
              <a:t> Randomizer Project</a:t>
            </a:r>
            <a:br>
              <a:rPr b="0" i="0" lang="en-US" sz="3959" u="none" cap="none" strike="noStrike">
                <a:solidFill>
                  <a:schemeClr val="lt1"/>
                </a:solidFill>
                <a:latin typeface="Calibri"/>
                <a:ea typeface="Calibri"/>
                <a:cs typeface="Calibri"/>
                <a:sym typeface="Calibri"/>
              </a:rPr>
            </a:br>
            <a:br>
              <a:rPr b="0" i="0" lang="en-US" sz="3959" u="none" cap="none" strike="noStrike">
                <a:solidFill>
                  <a:schemeClr val="lt1"/>
                </a:solidFill>
                <a:latin typeface="Calibri"/>
                <a:ea typeface="Calibri"/>
                <a:cs typeface="Calibri"/>
                <a:sym typeface="Calibri"/>
              </a:rPr>
            </a:br>
            <a:r>
              <a:rPr b="0" i="0" lang="en-US" sz="3959" u="none" cap="none" strike="noStrike">
                <a:solidFill>
                  <a:schemeClr val="lt1"/>
                </a:solidFill>
                <a:latin typeface="Calibri"/>
                <a:ea typeface="Calibri"/>
                <a:cs typeface="Calibri"/>
                <a:sym typeface="Calibri"/>
              </a:rPr>
              <a:t>Team_Z</a:t>
            </a:r>
            <a:endParaRPr b="0" i="0" sz="3959" u="none" cap="none" strike="noStrike">
              <a:solidFill>
                <a:schemeClr val="lt1"/>
              </a:solidFill>
              <a:latin typeface="Calibri"/>
              <a:ea typeface="Calibri"/>
              <a:cs typeface="Calibri"/>
              <a:sym typeface="Calibri"/>
            </a:endParaRPr>
          </a:p>
        </p:txBody>
      </p:sp>
      <p:sp>
        <p:nvSpPr>
          <p:cNvPr id="89" name="Shape 89"/>
          <p:cNvSpPr txBox="1"/>
          <p:nvPr>
            <p:ph idx="1" type="body"/>
          </p:nvPr>
        </p:nvSpPr>
        <p:spPr>
          <a:xfrm>
            <a:off x="457200" y="47244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lt1"/>
              </a:buClr>
              <a:buSzPts val="2400"/>
              <a:buFont typeface="Arial"/>
              <a:buNone/>
            </a:pPr>
            <a:r>
              <a:rPr b="0" i="0" lang="en-US" sz="2400" u="none" cap="none" strike="noStrike">
                <a:solidFill>
                  <a:schemeClr val="lt1"/>
                </a:solidFill>
                <a:latin typeface="Calibri"/>
                <a:ea typeface="Calibri"/>
                <a:cs typeface="Calibri"/>
                <a:sym typeface="Calibri"/>
              </a:rPr>
              <a:t>Chris Muncey,  Demi Obenour,  Isaac Stone,  Cole Flemmons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GUI</a:t>
            </a:r>
            <a:endParaRPr b="0" i="0" sz="4400" u="none" cap="none" strike="noStrike">
              <a:solidFill>
                <a:schemeClr val="lt1"/>
              </a:solidFill>
              <a:latin typeface="Calibri"/>
              <a:ea typeface="Calibri"/>
              <a:cs typeface="Calibri"/>
              <a:sym typeface="Calibri"/>
            </a:endParaRPr>
          </a:p>
        </p:txBody>
      </p:sp>
      <p:sp>
        <p:nvSpPr>
          <p:cNvPr id="144" name="Shape 1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12750" lvl="0" marL="457200" marR="0" rtl="0" algn="l">
              <a:lnSpc>
                <a:spcPct val="100000"/>
              </a:lnSpc>
              <a:spcBef>
                <a:spcPts val="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Small, manageable window with randomizer seed options</a:t>
            </a:r>
            <a:endParaRPr sz="2900">
              <a:solidFill>
                <a:schemeClr val="lt1"/>
              </a:solidFill>
            </a:endParaRPr>
          </a:p>
          <a:p>
            <a:pPr indent="-412750" lvl="0" marL="457200" marR="0" rtl="0" algn="l">
              <a:lnSpc>
                <a:spcPct val="150000"/>
              </a:lnSpc>
              <a:spcBef>
                <a:spcPts val="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Character color selection</a:t>
            </a:r>
            <a:endParaRPr sz="2900"/>
          </a:p>
          <a:p>
            <a:pPr indent="-412750" lvl="0" marL="457200" marR="0" rtl="0" algn="l">
              <a:lnSpc>
                <a:spcPct val="150000"/>
              </a:lnSpc>
              <a:spcBef>
                <a:spcPts val="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Drop-down to choose file path</a:t>
            </a:r>
            <a:endParaRPr sz="2900"/>
          </a:p>
          <a:p>
            <a:pPr indent="-412750" lvl="0" marL="457200" marR="0" rtl="0" algn="l">
              <a:lnSpc>
                <a:spcPct val="150000"/>
              </a:lnSpc>
              <a:spcBef>
                <a:spcPts val="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Calls Randomizer to copy and edit file</a:t>
            </a:r>
            <a:endParaRPr sz="2900"/>
          </a:p>
          <a:p>
            <a:pPr indent="-412750" lvl="0" marL="457200" marR="0" rtl="0" algn="l">
              <a:lnSpc>
                <a:spcPct val="150000"/>
              </a:lnSpc>
              <a:spcBef>
                <a:spcPts val="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Optional command line interface</a:t>
            </a:r>
            <a:endParaRPr b="0" i="0" sz="2900" u="none" cap="none" strike="noStrike">
              <a:solidFill>
                <a:schemeClr val="lt1"/>
              </a:solidFill>
              <a:latin typeface="Calibri"/>
              <a:ea typeface="Calibri"/>
              <a:cs typeface="Calibri"/>
              <a:sym typeface="Calibri"/>
            </a:endParaRPr>
          </a:p>
          <a:p>
            <a:pPr indent="-412750" lvl="0" marL="457200" marR="0" rtl="0" algn="l">
              <a:lnSpc>
                <a:spcPct val="150000"/>
              </a:lnSpc>
              <a:spcBef>
                <a:spcPts val="0"/>
              </a:spcBef>
              <a:spcAft>
                <a:spcPts val="0"/>
              </a:spcAft>
              <a:buClr>
                <a:schemeClr val="lt1"/>
              </a:buClr>
              <a:buSzPts val="2900"/>
              <a:buChar char="•"/>
            </a:pPr>
            <a:r>
              <a:rPr lang="en-US" sz="2900">
                <a:solidFill>
                  <a:schemeClr val="lt1"/>
                </a:solidFill>
              </a:rPr>
              <a:t>Written using Qt5</a:t>
            </a:r>
            <a:endParaRPr sz="2900">
              <a:solidFill>
                <a:schemeClr val="lt1"/>
              </a:solidFill>
            </a:endParaRP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2428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lt1"/>
              </a:buClr>
              <a:buSzPts val="4400"/>
              <a:buFont typeface="Calibri"/>
              <a:buNone/>
            </a:pPr>
            <a:r>
              <a:rPr lang="en-US">
                <a:solidFill>
                  <a:schemeClr val="lt1"/>
                </a:solidFill>
              </a:rPr>
              <a:t>GUI Implementation</a:t>
            </a:r>
            <a:endParaRPr/>
          </a:p>
        </p:txBody>
      </p:sp>
      <p:sp>
        <p:nvSpPr>
          <p:cNvPr id="151" name="Shape 151"/>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412750" lvl="0" marL="457200" rtl="0">
              <a:spcBef>
                <a:spcPts val="0"/>
              </a:spcBef>
              <a:spcAft>
                <a:spcPts val="0"/>
              </a:spcAft>
              <a:buClr>
                <a:schemeClr val="lt1"/>
              </a:buClr>
              <a:buSzPts val="2900"/>
              <a:buFont typeface="Calibri"/>
              <a:buChar char="●"/>
            </a:pPr>
            <a:r>
              <a:rPr lang="en-US" sz="2900">
                <a:solidFill>
                  <a:schemeClr val="lt1"/>
                </a:solidFill>
              </a:rPr>
              <a:t>Written using Qt5 widgets</a:t>
            </a:r>
            <a:endParaRPr sz="2900">
              <a:solidFill>
                <a:schemeClr val="lt1"/>
              </a:solidFill>
            </a:endParaRPr>
          </a:p>
          <a:p>
            <a:pPr indent="-412750" lvl="0" marL="457200" rtl="0">
              <a:spcBef>
                <a:spcPts val="0"/>
              </a:spcBef>
              <a:spcAft>
                <a:spcPts val="0"/>
              </a:spcAft>
              <a:buClr>
                <a:schemeClr val="lt1"/>
              </a:buClr>
              <a:buSzPts val="2900"/>
              <a:buChar char="●"/>
            </a:pPr>
            <a:r>
              <a:rPr lang="en-US" sz="2900">
                <a:solidFill>
                  <a:schemeClr val="lt1"/>
                </a:solidFill>
              </a:rPr>
              <a:t>Qt Creator’s WYSIWYG design tool used to create it.</a:t>
            </a:r>
            <a:endParaRPr sz="2900">
              <a:solidFill>
                <a:schemeClr val="lt1"/>
              </a:solidFill>
            </a:endParaRPr>
          </a:p>
          <a:p>
            <a:pPr indent="-412750" lvl="0" marL="457200" rtl="0">
              <a:spcBef>
                <a:spcPts val="0"/>
              </a:spcBef>
              <a:spcAft>
                <a:spcPts val="0"/>
              </a:spcAft>
              <a:buClr>
                <a:schemeClr val="lt1"/>
              </a:buClr>
              <a:buSzPts val="2900"/>
              <a:buChar char="●"/>
            </a:pPr>
            <a:r>
              <a:rPr lang="en-US" sz="2900">
                <a:solidFill>
                  <a:schemeClr val="lt1"/>
                </a:solidFill>
              </a:rPr>
              <a:t>Randomizer runs off the main thread to avoid causing UI to hang.</a:t>
            </a:r>
            <a:endParaRPr sz="2900">
              <a:solidFill>
                <a:schemeClr val="lt1"/>
              </a:solidFill>
            </a:endParaRPr>
          </a:p>
          <a:p>
            <a:pPr indent="-412750" lvl="0" marL="457200" rtl="0">
              <a:spcBef>
                <a:spcPts val="0"/>
              </a:spcBef>
              <a:spcAft>
                <a:spcPts val="0"/>
              </a:spcAft>
              <a:buClr>
                <a:schemeClr val="lt1"/>
              </a:buClr>
              <a:buSzPts val="2900"/>
              <a:buChar char="●"/>
            </a:pPr>
            <a:r>
              <a:rPr lang="en-US" sz="2900">
                <a:solidFill>
                  <a:schemeClr val="lt1"/>
                </a:solidFill>
              </a:rPr>
              <a:t>Qt also used for portable I/O</a:t>
            </a:r>
            <a:endParaRPr sz="2900">
              <a:solidFill>
                <a:schemeClr val="lt1"/>
              </a:solidFill>
            </a:endParaRPr>
          </a:p>
          <a:p>
            <a:pPr indent="-412750" lvl="1" marL="914400" rtl="0">
              <a:spcBef>
                <a:spcPts val="0"/>
              </a:spcBef>
              <a:spcAft>
                <a:spcPts val="0"/>
              </a:spcAft>
              <a:buClr>
                <a:schemeClr val="lt1"/>
              </a:buClr>
              <a:buSzPts val="2900"/>
              <a:buChar char="○"/>
            </a:pPr>
            <a:r>
              <a:rPr lang="en-US" sz="2900">
                <a:solidFill>
                  <a:schemeClr val="lt1"/>
                </a:solidFill>
              </a:rPr>
              <a:t>Abstracts Windows vs. *nix</a:t>
            </a:r>
            <a:endParaRPr sz="2900">
              <a:solidFill>
                <a:schemeClr val="lt1"/>
              </a:solidFill>
            </a:endParaRPr>
          </a:p>
          <a:p>
            <a:pPr indent="-412750" lvl="1" marL="914400" rtl="0">
              <a:spcBef>
                <a:spcPts val="0"/>
              </a:spcBef>
              <a:spcAft>
                <a:spcPts val="0"/>
              </a:spcAft>
              <a:buClr>
                <a:schemeClr val="lt1"/>
              </a:buClr>
              <a:buSzPts val="2900"/>
              <a:buChar char="○"/>
            </a:pPr>
            <a:r>
              <a:rPr lang="en-US" sz="2900">
                <a:solidFill>
                  <a:schemeClr val="lt1"/>
                </a:solidFill>
              </a:rPr>
              <a:t>Avoids bugs in Windows C/C++ runtime</a:t>
            </a:r>
            <a:endParaRPr sz="29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Randomizer</a:t>
            </a:r>
            <a:endParaRPr b="0" i="0" sz="4400" u="none" cap="none" strike="noStrike">
              <a:solidFill>
                <a:schemeClr val="lt1"/>
              </a:solidFill>
              <a:latin typeface="Calibri"/>
              <a:ea typeface="Calibri"/>
              <a:cs typeface="Calibri"/>
              <a:sym typeface="Calibri"/>
            </a:endParaRPr>
          </a:p>
        </p:txBody>
      </p:sp>
      <p:sp>
        <p:nvSpPr>
          <p:cNvPr id="157" name="Shape 1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12750" lvl="0" marL="457200" marR="0" rtl="0" algn="l">
              <a:spcBef>
                <a:spcPts val="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Decompresses .z64 file</a:t>
            </a:r>
            <a:endParaRPr b="0" i="0" sz="29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sz="2900">
              <a:solidFill>
                <a:schemeClr val="lt1"/>
              </a:solidFill>
            </a:endParaRPr>
          </a:p>
          <a:p>
            <a:pPr indent="-412750" lvl="0" marL="457200" marR="0" rtl="0" algn="l">
              <a:spcBef>
                <a:spcPts val="560"/>
              </a:spcBef>
              <a:spcAft>
                <a:spcPts val="0"/>
              </a:spcAft>
              <a:buClr>
                <a:schemeClr val="lt1"/>
              </a:buClr>
              <a:buSzPts val="2900"/>
              <a:buChar char="•"/>
            </a:pPr>
            <a:r>
              <a:rPr b="0" i="0" lang="en-US" sz="2900" u="none" cap="none" strike="noStrike">
                <a:solidFill>
                  <a:schemeClr val="lt1"/>
                </a:solidFill>
                <a:latin typeface="Calibri"/>
                <a:ea typeface="Calibri"/>
                <a:cs typeface="Calibri"/>
                <a:sym typeface="Calibri"/>
              </a:rPr>
              <a:t>Stores entire binary game file (6</a:t>
            </a:r>
            <a:r>
              <a:rPr lang="en-US" sz="2900">
                <a:solidFill>
                  <a:schemeClr val="lt1"/>
                </a:solidFill>
              </a:rPr>
              <a:t>4</a:t>
            </a:r>
            <a:r>
              <a:rPr b="0" i="0" lang="en-US" sz="2900" u="none" cap="none" strike="noStrike">
                <a:solidFill>
                  <a:schemeClr val="lt1"/>
                </a:solidFill>
                <a:latin typeface="Calibri"/>
                <a:ea typeface="Calibri"/>
                <a:cs typeface="Calibri"/>
                <a:sym typeface="Calibri"/>
              </a:rPr>
              <a:t>Mb) as an array</a:t>
            </a:r>
            <a:endParaRPr b="0" i="0" sz="2900" u="none" cap="none" strike="noStrike">
              <a:solidFill>
                <a:schemeClr val="lt1"/>
              </a:solidFill>
              <a:latin typeface="Calibri"/>
              <a:ea typeface="Calibri"/>
              <a:cs typeface="Calibri"/>
              <a:sym typeface="Calibri"/>
            </a:endParaRPr>
          </a:p>
          <a:p>
            <a:pPr indent="0" lvl="0" marL="0" marR="0" rtl="0" algn="l">
              <a:spcBef>
                <a:spcPts val="560"/>
              </a:spcBef>
              <a:spcAft>
                <a:spcPts val="0"/>
              </a:spcAft>
              <a:buNone/>
            </a:pPr>
            <a:r>
              <a:t/>
            </a:r>
            <a:endParaRPr sz="2900">
              <a:solidFill>
                <a:schemeClr val="lt1"/>
              </a:solidFill>
            </a:endParaRPr>
          </a:p>
          <a:p>
            <a:pPr indent="-412750" lvl="0" marL="457200" marR="0" rtl="0" algn="l">
              <a:spcBef>
                <a:spcPts val="56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Changes indexes (addresses) of elements based on randomized values</a:t>
            </a:r>
            <a:endParaRPr b="0" i="0" sz="2900" u="none" cap="none" strike="noStrike">
              <a:solidFill>
                <a:schemeClr val="lt1"/>
              </a:solidFill>
              <a:latin typeface="Calibri"/>
              <a:ea typeface="Calibri"/>
              <a:cs typeface="Calibri"/>
              <a:sym typeface="Calibri"/>
            </a:endParaRPr>
          </a:p>
          <a:p>
            <a:pPr indent="0" lvl="0" marL="0" marR="0" rtl="0" algn="l">
              <a:spcBef>
                <a:spcPts val="560"/>
              </a:spcBef>
              <a:spcAft>
                <a:spcPts val="0"/>
              </a:spcAft>
              <a:buNone/>
            </a:pPr>
            <a:r>
              <a:t/>
            </a:r>
            <a:endParaRPr sz="2900">
              <a:solidFill>
                <a:schemeClr val="lt1"/>
              </a:solidFill>
            </a:endParaRPr>
          </a:p>
          <a:p>
            <a:pPr indent="-412750" lvl="0" marL="457200" marR="0" rtl="0" algn="l">
              <a:spcBef>
                <a:spcPts val="560"/>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Writes entire edited file to a new .z64 file for user</a:t>
            </a:r>
            <a:endParaRPr sz="2900"/>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lang="en-US">
                <a:solidFill>
                  <a:schemeClr val="lt1"/>
                </a:solidFill>
              </a:rPr>
              <a:t>Technical Info</a:t>
            </a:r>
            <a:endParaRPr b="0" i="0" sz="4400" u="none" cap="none" strike="noStrike">
              <a:solidFill>
                <a:schemeClr val="lt1"/>
              </a:solidFill>
              <a:latin typeface="Calibri"/>
              <a:ea typeface="Calibri"/>
              <a:cs typeface="Calibri"/>
              <a:sym typeface="Calibri"/>
            </a:endParaRPr>
          </a:p>
        </p:txBody>
      </p:sp>
      <p:sp>
        <p:nvSpPr>
          <p:cNvPr id="163" name="Shape 16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2750" lvl="0" marL="457200" marR="0" rtl="0" algn="l">
              <a:spcBef>
                <a:spcPts val="0"/>
              </a:spcBef>
              <a:spcAft>
                <a:spcPts val="0"/>
              </a:spcAft>
              <a:buClr>
                <a:schemeClr val="lt1"/>
              </a:buClr>
              <a:buSzPts val="2900"/>
              <a:buChar char="•"/>
            </a:pPr>
            <a:r>
              <a:rPr lang="en-US" sz="2900">
                <a:solidFill>
                  <a:schemeClr val="lt1"/>
                </a:solidFill>
              </a:rPr>
              <a:t>Chest struct</a:t>
            </a:r>
            <a:endParaRPr sz="2900"/>
          </a:p>
          <a:p>
            <a:pPr indent="-412750" lvl="0" marL="457200" marR="0" rtl="0" algn="l">
              <a:spcBef>
                <a:spcPts val="0"/>
              </a:spcBef>
              <a:spcAft>
                <a:spcPts val="0"/>
              </a:spcAft>
              <a:buClr>
                <a:schemeClr val="lt1"/>
              </a:buClr>
              <a:buSzPts val="2900"/>
              <a:buChar char="•"/>
            </a:pPr>
            <a:r>
              <a:rPr lang="en-US" sz="2900">
                <a:solidFill>
                  <a:schemeClr val="lt1"/>
                </a:solidFill>
              </a:rPr>
              <a:t>Item </a:t>
            </a:r>
            <a:r>
              <a:rPr lang="en-US" sz="2900">
                <a:solidFill>
                  <a:schemeClr val="lt1"/>
                </a:solidFill>
              </a:rPr>
              <a:t>struct</a:t>
            </a:r>
            <a:endParaRPr sz="2900">
              <a:solidFill>
                <a:schemeClr val="lt1"/>
              </a:solidFill>
            </a:endParaRPr>
          </a:p>
          <a:p>
            <a:pPr indent="-412750" lvl="0" marL="457200" marR="0" rtl="0" algn="l">
              <a:spcBef>
                <a:spcPts val="0"/>
              </a:spcBef>
              <a:spcAft>
                <a:spcPts val="0"/>
              </a:spcAft>
              <a:buClr>
                <a:schemeClr val="lt1"/>
              </a:buClr>
              <a:buSzPts val="2900"/>
              <a:buChar char="•"/>
            </a:pPr>
            <a:r>
              <a:rPr lang="en-US" sz="2900">
                <a:solidFill>
                  <a:schemeClr val="lt1"/>
                </a:solidFill>
              </a:rPr>
              <a:t>Sort array of items by progression, then available</a:t>
            </a:r>
            <a:endParaRPr sz="2900">
              <a:solidFill>
                <a:schemeClr val="lt1"/>
              </a:solidFill>
            </a:endParaRPr>
          </a:p>
          <a:p>
            <a:pPr indent="-412750" lvl="0" marL="457200" marR="0" rtl="0" algn="l">
              <a:spcBef>
                <a:spcPts val="0"/>
              </a:spcBef>
              <a:spcAft>
                <a:spcPts val="0"/>
              </a:spcAft>
              <a:buClr>
                <a:schemeClr val="lt1"/>
              </a:buClr>
              <a:buSzPts val="2900"/>
              <a:buChar char="•"/>
            </a:pPr>
            <a:r>
              <a:rPr lang="en-US" sz="2900">
                <a:solidFill>
                  <a:schemeClr val="lt1"/>
                </a:solidFill>
              </a:rPr>
              <a:t>Sort chest array by available</a:t>
            </a:r>
            <a:endParaRPr sz="2900">
              <a:solidFill>
                <a:schemeClr val="lt1"/>
              </a:solidFill>
            </a:endParaRPr>
          </a:p>
          <a:p>
            <a:pPr indent="-412750" lvl="0" marL="457200" marR="0" rtl="0" algn="l">
              <a:spcBef>
                <a:spcPts val="0"/>
              </a:spcBef>
              <a:spcAft>
                <a:spcPts val="0"/>
              </a:spcAft>
              <a:buClr>
                <a:schemeClr val="lt1"/>
              </a:buClr>
              <a:buSzPts val="2900"/>
              <a:buChar char="•"/>
            </a:pPr>
            <a:r>
              <a:rPr lang="en-US" sz="2900">
                <a:solidFill>
                  <a:schemeClr val="lt1"/>
                </a:solidFill>
              </a:rPr>
              <a:t>Pick random index for both</a:t>
            </a:r>
            <a:endParaRPr sz="2900">
              <a:solidFill>
                <a:schemeClr val="lt1"/>
              </a:solidFill>
            </a:endParaRPr>
          </a:p>
          <a:p>
            <a:pPr indent="-412750" lvl="0" marL="457200" marR="0" rtl="0" algn="l">
              <a:spcBef>
                <a:spcPts val="0"/>
              </a:spcBef>
              <a:spcAft>
                <a:spcPts val="0"/>
              </a:spcAft>
              <a:buClr>
                <a:schemeClr val="lt1"/>
              </a:buClr>
              <a:buSzPts val="2900"/>
              <a:buChar char="•"/>
            </a:pPr>
            <a:r>
              <a:rPr lang="en-US" sz="2900">
                <a:solidFill>
                  <a:schemeClr val="lt1"/>
                </a:solidFill>
              </a:rPr>
              <a:t>If &lt;= 2 chests, pick a progression item</a:t>
            </a:r>
            <a:endParaRPr sz="2900">
              <a:solidFill>
                <a:schemeClr val="lt1"/>
              </a:solidFill>
            </a:endParaRPr>
          </a:p>
          <a:p>
            <a:pPr indent="-412750" lvl="0" marL="457200" marR="0" rtl="0" algn="l">
              <a:spcBef>
                <a:spcPts val="0"/>
              </a:spcBef>
              <a:spcAft>
                <a:spcPts val="0"/>
              </a:spcAft>
              <a:buClr>
                <a:schemeClr val="lt1"/>
              </a:buClr>
              <a:buSzPts val="2900"/>
              <a:buChar char="•"/>
            </a:pPr>
            <a:r>
              <a:rPr lang="en-US" sz="2900">
                <a:solidFill>
                  <a:schemeClr val="lt1"/>
                </a:solidFill>
              </a:rPr>
              <a:t>Some items unlock more chests</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Basic Randomizer Pseudo-Code</a:t>
            </a:r>
            <a:endParaRPr b="0" i="0" sz="4400" u="none" cap="none" strike="noStrike">
              <a:solidFill>
                <a:schemeClr val="lt1"/>
              </a:solidFill>
              <a:latin typeface="Calibri"/>
              <a:ea typeface="Calibri"/>
              <a:cs typeface="Calibri"/>
              <a:sym typeface="Calibri"/>
            </a:endParaRPr>
          </a:p>
        </p:txBody>
      </p:sp>
      <p:sp>
        <p:nvSpPr>
          <p:cNvPr id="169" name="Shape 169"/>
          <p:cNvSpPr txBox="1"/>
          <p:nvPr/>
        </p:nvSpPr>
        <p:spPr>
          <a:xfrm>
            <a:off x="533400" y="1371600"/>
            <a:ext cx="8305800" cy="52937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Initialize array  of all chests</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Initialize array of all items</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Sort both arrays</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While ( item list is not empty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If  number of available chests  &lt;= 2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choose an item that </a:t>
            </a:r>
            <a:r>
              <a:rPr lang="en-US" sz="2000" u="sng">
                <a:solidFill>
                  <a:schemeClr val="lt1"/>
                </a:solidFill>
                <a:latin typeface="Calibri"/>
                <a:ea typeface="Calibri"/>
                <a:cs typeface="Calibri"/>
                <a:sym typeface="Calibri"/>
              </a:rPr>
              <a:t>unlocks more chests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else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Match randomly chosen item to randomly chosen chest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Change ROM for new item/chest combination</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Remove chosen item and chest from available </a:t>
            </a:r>
            <a:r>
              <a:rPr lang="en-US" sz="2000">
                <a:solidFill>
                  <a:schemeClr val="lt1"/>
                </a:solidFill>
                <a:latin typeface="Calibri"/>
                <a:ea typeface="Calibri"/>
                <a:cs typeface="Calibri"/>
                <a:sym typeface="Calibri"/>
              </a:rPr>
              <a:t>indices</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If item unlocks any chest(s), add chests to possible indices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ctrTitle"/>
          </p:nvPr>
        </p:nvSpPr>
        <p:spPr>
          <a:xfrm>
            <a:off x="457200" y="2286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Randomizer Considerations</a:t>
            </a:r>
            <a:endParaRPr b="0" i="0" sz="4400" u="none" cap="none" strike="noStrike">
              <a:solidFill>
                <a:schemeClr val="lt1"/>
              </a:solidFill>
              <a:latin typeface="Calibri"/>
              <a:ea typeface="Calibri"/>
              <a:cs typeface="Calibri"/>
              <a:sym typeface="Calibri"/>
            </a:endParaRPr>
          </a:p>
        </p:txBody>
      </p:sp>
      <p:sp>
        <p:nvSpPr>
          <p:cNvPr id="175" name="Shape 175"/>
          <p:cNvSpPr txBox="1"/>
          <p:nvPr>
            <p:ph idx="1" type="subTitle"/>
          </p:nvPr>
        </p:nvSpPr>
        <p:spPr>
          <a:xfrm>
            <a:off x="381000" y="1828800"/>
            <a:ext cx="8458200" cy="464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spcBef>
                <a:spcPts val="240"/>
              </a:spcBef>
              <a:spcAft>
                <a:spcPts val="0"/>
              </a:spcAft>
              <a:buClr>
                <a:srgbClr val="888888"/>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76" name="Shape 176"/>
          <p:cNvSpPr txBox="1"/>
          <p:nvPr/>
        </p:nvSpPr>
        <p:spPr>
          <a:xfrm>
            <a:off x="457200" y="1295400"/>
            <a:ext cx="8382000" cy="486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342900" lvl="0" marL="342900" marR="0" rtl="0" algn="l">
              <a:spcBef>
                <a:spcPts val="0"/>
              </a:spcBef>
              <a:spcAft>
                <a:spcPts val="0"/>
              </a:spcAft>
              <a:buNone/>
            </a:pPr>
            <a:r>
              <a:t/>
            </a:r>
            <a:endParaRPr sz="1800">
              <a:solidFill>
                <a:schemeClr val="lt1"/>
              </a:solidFill>
              <a:latin typeface="Calibri"/>
              <a:ea typeface="Calibri"/>
              <a:cs typeface="Calibri"/>
              <a:sym typeface="Calibri"/>
            </a:endParaRPr>
          </a:p>
          <a:p>
            <a:pPr indent="-342900" lvl="0" marL="342900" marR="0" rtl="0" algn="l">
              <a:spcBef>
                <a:spcPts val="0"/>
              </a:spcBef>
              <a:spcAft>
                <a:spcPts val="0"/>
              </a:spcAft>
              <a:buNone/>
            </a:pPr>
            <a:r>
              <a:rPr lang="en-US" sz="2000">
                <a:solidFill>
                  <a:schemeClr val="lt1"/>
                </a:solidFill>
                <a:latin typeface="Calibri"/>
                <a:ea typeface="Calibri"/>
                <a:cs typeface="Calibri"/>
                <a:sym typeface="Calibri"/>
              </a:rPr>
              <a:t>To Ensure a Beatable Game:</a:t>
            </a:r>
            <a:endParaRPr sz="20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Certain items allow access to various regions of the game map ( and subsequently, more chests )</a:t>
            </a:r>
            <a:endParaRPr/>
          </a:p>
          <a:p>
            <a:pPr indent="-342900" lvl="0" marL="34290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When items that unlock a region have been placed by the randomizer, chests within that region become available for item placement</a:t>
            </a:r>
            <a:endParaRPr/>
          </a:p>
          <a:p>
            <a:pPr indent="-342900" lvl="0" marL="34290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All items must be placed</a:t>
            </a:r>
            <a:endParaRPr/>
          </a:p>
          <a:p>
            <a:pPr indent="-342900" lvl="0" marL="342900" marR="0" rtl="0" algn="l">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All chests must be used</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Demo  to Include:</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29  Possible Chests ( 12 Initial Chests +  17 Unlockable via Items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29 Possible  Items</a:t>
            </a:r>
            <a:endParaRPr sz="2000">
              <a:solidFill>
                <a:schemeClr val="lt1"/>
              </a:solidFill>
              <a:latin typeface="Calibri"/>
              <a:ea typeface="Calibri"/>
              <a:cs typeface="Calibri"/>
              <a:sym typeface="Calibri"/>
            </a:endParaRPr>
          </a:p>
          <a:p>
            <a:pPr indent="-355600" lvl="0" marL="914400" marR="0" rtl="0" algn="l">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8 Progression Items</a:t>
            </a:r>
            <a:endParaRPr sz="2000">
              <a:solidFill>
                <a:schemeClr val="lt1"/>
              </a:solidFill>
              <a:latin typeface="Calibri"/>
              <a:ea typeface="Calibri"/>
              <a:cs typeface="Calibri"/>
              <a:sym typeface="Calibri"/>
            </a:endParaRPr>
          </a:p>
          <a:p>
            <a:pPr indent="-355600" lvl="0" marL="914400" marR="0" rtl="0" algn="l">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21 Other Items</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Color Changer</a:t>
            </a:r>
            <a:endParaRPr b="0" i="0" sz="4400" u="none" cap="none" strike="noStrike">
              <a:solidFill>
                <a:schemeClr val="lt1"/>
              </a:solidFill>
              <a:latin typeface="Calibri"/>
              <a:ea typeface="Calibri"/>
              <a:cs typeface="Calibri"/>
              <a:sym typeface="Calibri"/>
            </a:endParaRPr>
          </a:p>
        </p:txBody>
      </p:sp>
      <p:sp>
        <p:nvSpPr>
          <p:cNvPr id="182" name="Shape 1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FFFFF"/>
              </a:buClr>
              <a:buSzPts val="3200"/>
              <a:buChar char="•"/>
            </a:pPr>
            <a:r>
              <a:rPr lang="en-US">
                <a:solidFill>
                  <a:srgbClr val="FFFFFF"/>
                </a:solidFill>
              </a:rPr>
              <a:t>Additional program that changes certain </a:t>
            </a:r>
            <a:r>
              <a:rPr lang="en-US">
                <a:solidFill>
                  <a:srgbClr val="FFFFFF"/>
                </a:solidFill>
              </a:rPr>
              <a:t>characters’</a:t>
            </a:r>
            <a:r>
              <a:rPr lang="en-US">
                <a:solidFill>
                  <a:srgbClr val="FFFFFF"/>
                </a:solidFill>
              </a:rPr>
              <a:t> in-game colors</a:t>
            </a:r>
            <a:endParaRPr>
              <a:solidFill>
                <a:srgbClr val="FFFFFF"/>
              </a:solidFill>
            </a:endParaRPr>
          </a:p>
          <a:p>
            <a:pPr indent="0" lvl="0" marL="0" marR="0" rtl="0" algn="l">
              <a:spcBef>
                <a:spcPts val="0"/>
              </a:spcBef>
              <a:spcAft>
                <a:spcPts val="0"/>
              </a:spcAft>
              <a:buNone/>
            </a:pPr>
            <a:r>
              <a:t/>
            </a:r>
            <a:endParaRPr>
              <a:solidFill>
                <a:srgbClr val="FFFFFF"/>
              </a:solidFill>
            </a:endParaRPr>
          </a:p>
          <a:p>
            <a:pPr indent="-431800" lvl="0" marL="457200" marR="0" rtl="0" algn="l">
              <a:spcBef>
                <a:spcPts val="0"/>
              </a:spcBef>
              <a:spcAft>
                <a:spcPts val="0"/>
              </a:spcAft>
              <a:buClr>
                <a:srgbClr val="FFFFFF"/>
              </a:buClr>
              <a:buSzPts val="3200"/>
              <a:buChar char="•"/>
            </a:pPr>
            <a:r>
              <a:rPr lang="en-US">
                <a:solidFill>
                  <a:srgbClr val="FFFFFF"/>
                </a:solidFill>
              </a:rPr>
              <a:t>Finds the RGB or RGBa values in the game’s memory</a:t>
            </a:r>
            <a:endParaRPr>
              <a:solidFill>
                <a:srgbClr val="FFFFFF"/>
              </a:solidFill>
            </a:endParaRPr>
          </a:p>
          <a:p>
            <a:pPr indent="0" lvl="0" marL="0" marR="0" rtl="0" algn="l">
              <a:spcBef>
                <a:spcPts val="0"/>
              </a:spcBef>
              <a:spcAft>
                <a:spcPts val="0"/>
              </a:spcAft>
              <a:buNone/>
            </a:pPr>
            <a:r>
              <a:t/>
            </a:r>
            <a:endParaRPr>
              <a:solidFill>
                <a:srgbClr val="FFFFFF"/>
              </a:solidFill>
            </a:endParaRPr>
          </a:p>
          <a:p>
            <a:pPr indent="-431800" lvl="0" marL="457200" marR="0" rtl="0" algn="l">
              <a:spcBef>
                <a:spcPts val="0"/>
              </a:spcBef>
              <a:spcAft>
                <a:spcPts val="0"/>
              </a:spcAft>
              <a:buClr>
                <a:srgbClr val="FFFFFF"/>
              </a:buClr>
              <a:buSzPts val="3200"/>
              <a:buChar char="•"/>
            </a:pPr>
            <a:r>
              <a:rPr lang="en-US">
                <a:solidFill>
                  <a:srgbClr val="FFFFFF"/>
                </a:solidFill>
              </a:rPr>
              <a:t>Rewrites those values to reflect the colors that the player chose</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lt1"/>
                </a:solidFill>
              </a:rPr>
              <a:t>Hardening</a:t>
            </a:r>
            <a:endParaRPr/>
          </a:p>
        </p:txBody>
      </p:sp>
      <p:sp>
        <p:nvSpPr>
          <p:cNvPr id="189" name="Shape 189"/>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Clr>
                <a:schemeClr val="lt1"/>
              </a:buClr>
              <a:buSzPts val="2800"/>
              <a:buChar char="•"/>
            </a:pPr>
            <a:r>
              <a:rPr lang="en-US" sz="2800">
                <a:solidFill>
                  <a:schemeClr val="lt1"/>
                </a:solidFill>
              </a:rPr>
              <a:t>Original code did was not robust</a:t>
            </a:r>
            <a:endParaRPr sz="2800">
              <a:solidFill>
                <a:schemeClr val="lt1"/>
              </a:solidFill>
            </a:endParaRPr>
          </a:p>
          <a:p>
            <a:pPr indent="-381000" lvl="1" marL="914400" rtl="0">
              <a:spcBef>
                <a:spcPts val="0"/>
              </a:spcBef>
              <a:spcAft>
                <a:spcPts val="0"/>
              </a:spcAft>
              <a:buClr>
                <a:schemeClr val="lt1"/>
              </a:buClr>
              <a:buSzPts val="2400"/>
              <a:buChar char="–"/>
            </a:pPr>
            <a:r>
              <a:rPr lang="en-US" sz="2400">
                <a:solidFill>
                  <a:schemeClr val="lt1"/>
                </a:solidFill>
              </a:rPr>
              <a:t>Missing bounds checks</a:t>
            </a:r>
            <a:endParaRPr sz="2400">
              <a:solidFill>
                <a:schemeClr val="lt1"/>
              </a:solidFill>
            </a:endParaRPr>
          </a:p>
          <a:p>
            <a:pPr indent="-381000" lvl="1" marL="914400" rtl="0">
              <a:spcBef>
                <a:spcPts val="0"/>
              </a:spcBef>
              <a:spcAft>
                <a:spcPts val="0"/>
              </a:spcAft>
              <a:buClr>
                <a:schemeClr val="lt1"/>
              </a:buClr>
              <a:buSzPts val="2400"/>
              <a:buChar char="–"/>
            </a:pPr>
            <a:r>
              <a:rPr lang="en-US" sz="2400">
                <a:solidFill>
                  <a:schemeClr val="lt1"/>
                </a:solidFill>
              </a:rPr>
              <a:t>Memory leaks</a:t>
            </a:r>
            <a:endParaRPr sz="2400">
              <a:solidFill>
                <a:schemeClr val="lt1"/>
              </a:solidFill>
            </a:endParaRPr>
          </a:p>
          <a:p>
            <a:pPr indent="-381000" lvl="1" marL="914400" rtl="0">
              <a:spcBef>
                <a:spcPts val="0"/>
              </a:spcBef>
              <a:spcAft>
                <a:spcPts val="0"/>
              </a:spcAft>
              <a:buClr>
                <a:schemeClr val="lt1"/>
              </a:buClr>
              <a:buSzPts val="2400"/>
              <a:buChar char="–"/>
            </a:pPr>
            <a:r>
              <a:rPr lang="en-US" sz="2400">
                <a:solidFill>
                  <a:schemeClr val="lt1"/>
                </a:solidFill>
              </a:rPr>
              <a:t>Lots of error-prone pointer arithmetic</a:t>
            </a:r>
            <a:endParaRPr sz="2400">
              <a:solidFill>
                <a:schemeClr val="lt1"/>
              </a:solidFill>
            </a:endParaRPr>
          </a:p>
          <a:p>
            <a:pPr indent="-406400" lvl="0" marL="457200" rtl="0">
              <a:spcBef>
                <a:spcPts val="0"/>
              </a:spcBef>
              <a:spcAft>
                <a:spcPts val="0"/>
              </a:spcAft>
              <a:buClr>
                <a:schemeClr val="lt1"/>
              </a:buClr>
              <a:buSzPts val="2800"/>
              <a:buChar char="•"/>
            </a:pPr>
            <a:r>
              <a:rPr lang="en-US" sz="2800">
                <a:solidFill>
                  <a:schemeClr val="lt1"/>
                </a:solidFill>
              </a:rPr>
              <a:t>Code was hardened</a:t>
            </a:r>
            <a:endParaRPr sz="2800">
              <a:solidFill>
                <a:schemeClr val="lt1"/>
              </a:solidFill>
            </a:endParaRPr>
          </a:p>
          <a:p>
            <a:pPr indent="-381000" lvl="1" marL="914400" rtl="0">
              <a:spcBef>
                <a:spcPts val="0"/>
              </a:spcBef>
              <a:spcAft>
                <a:spcPts val="0"/>
              </a:spcAft>
              <a:buClr>
                <a:schemeClr val="lt1"/>
              </a:buClr>
              <a:buSzPts val="2400"/>
              <a:buChar char="–"/>
            </a:pPr>
            <a:r>
              <a:rPr lang="en-US" sz="2400">
                <a:solidFill>
                  <a:schemeClr val="lt1"/>
                </a:solidFill>
              </a:rPr>
              <a:t>Missing bounds checks added</a:t>
            </a:r>
            <a:endParaRPr sz="2400">
              <a:solidFill>
                <a:schemeClr val="lt1"/>
              </a:solidFill>
            </a:endParaRPr>
          </a:p>
          <a:p>
            <a:pPr indent="-381000" lvl="1" marL="914400" rtl="0">
              <a:spcBef>
                <a:spcPts val="0"/>
              </a:spcBef>
              <a:spcAft>
                <a:spcPts val="0"/>
              </a:spcAft>
              <a:buClr>
                <a:schemeClr val="lt1"/>
              </a:buClr>
              <a:buSzPts val="2400"/>
              <a:buChar char="–"/>
            </a:pPr>
            <a:r>
              <a:rPr lang="en-US" sz="2400">
                <a:solidFill>
                  <a:schemeClr val="lt1"/>
                </a:solidFill>
              </a:rPr>
              <a:t>Compiler hardening</a:t>
            </a:r>
            <a:endParaRPr sz="2400">
              <a:solidFill>
                <a:schemeClr val="lt1"/>
              </a:solidFill>
            </a:endParaRPr>
          </a:p>
          <a:p>
            <a:pPr indent="-342900" lvl="2" marL="1371600" rtl="0">
              <a:spcBef>
                <a:spcPts val="0"/>
              </a:spcBef>
              <a:spcAft>
                <a:spcPts val="0"/>
              </a:spcAft>
              <a:buClr>
                <a:schemeClr val="lt1"/>
              </a:buClr>
              <a:buSzPts val="1800"/>
              <a:buChar char="•"/>
            </a:pPr>
            <a:r>
              <a:rPr lang="en-US" sz="1800">
                <a:solidFill>
                  <a:schemeClr val="lt1"/>
                </a:solidFill>
              </a:rPr>
              <a:t>-D_FORTIFY_SOURCE</a:t>
            </a:r>
            <a:endParaRPr sz="1800">
              <a:solidFill>
                <a:schemeClr val="lt1"/>
              </a:solidFill>
            </a:endParaRPr>
          </a:p>
          <a:p>
            <a:pPr indent="-342900" lvl="2" marL="1371600" rtl="0">
              <a:spcBef>
                <a:spcPts val="0"/>
              </a:spcBef>
              <a:spcAft>
                <a:spcPts val="0"/>
              </a:spcAft>
              <a:buClr>
                <a:schemeClr val="lt1"/>
              </a:buClr>
              <a:buSzPts val="1800"/>
              <a:buChar char="•"/>
            </a:pPr>
            <a:r>
              <a:rPr lang="en-US" sz="1800">
                <a:solidFill>
                  <a:schemeClr val="lt1"/>
                </a:solidFill>
              </a:rPr>
              <a:t>-fsanitize=undefined -fsanitize-trap-on-error (on Linux)</a:t>
            </a:r>
            <a:endParaRPr sz="1800">
              <a:solidFill>
                <a:schemeClr val="lt1"/>
              </a:solidFill>
            </a:endParaRPr>
          </a:p>
          <a:p>
            <a:pPr indent="-381000" lvl="1" marL="914400" rtl="0">
              <a:spcBef>
                <a:spcPts val="0"/>
              </a:spcBef>
              <a:spcAft>
                <a:spcPts val="0"/>
              </a:spcAft>
              <a:buClr>
                <a:schemeClr val="lt1"/>
              </a:buClr>
              <a:buSzPts val="2400"/>
              <a:buChar char="–"/>
            </a:pPr>
            <a:r>
              <a:rPr lang="en-US" sz="2400">
                <a:solidFill>
                  <a:schemeClr val="lt1"/>
                </a:solidFill>
              </a:rPr>
              <a:t>Assertions</a:t>
            </a:r>
            <a:endParaRPr sz="2400">
              <a:solidFill>
                <a:schemeClr val="lt1"/>
              </a:solidFill>
            </a:endParaRPr>
          </a:p>
          <a:p>
            <a:pPr indent="-381000" lvl="1" marL="914400" rtl="0">
              <a:spcBef>
                <a:spcPts val="0"/>
              </a:spcBef>
              <a:spcAft>
                <a:spcPts val="0"/>
              </a:spcAft>
              <a:buClr>
                <a:schemeClr val="lt1"/>
              </a:buClr>
              <a:buSzPts val="2400"/>
              <a:buChar char="–"/>
            </a:pPr>
            <a:r>
              <a:rPr lang="en-US" sz="2400">
                <a:solidFill>
                  <a:schemeClr val="lt1"/>
                </a:solidFill>
              </a:rPr>
              <a:t>Goal: should be secure even on malicious ROMs</a:t>
            </a:r>
            <a:endParaRPr sz="2400">
              <a:solidFill>
                <a:schemeClr val="lt1"/>
              </a:solidFill>
            </a:endParaRPr>
          </a:p>
          <a:p>
            <a:pPr indent="0" lvl="0" marL="0" rtl="0">
              <a:spcBef>
                <a:spcPts val="640"/>
              </a:spcBef>
              <a:spcAft>
                <a:spcPts val="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lang="en-US">
                <a:solidFill>
                  <a:schemeClr val="lt1"/>
                </a:solidFill>
              </a:rPr>
              <a:t>Changes We Would Make</a:t>
            </a:r>
            <a:endParaRPr b="0" i="0" sz="4400" u="none" cap="none" strike="noStrike">
              <a:solidFill>
                <a:schemeClr val="lt1"/>
              </a:solidFill>
              <a:latin typeface="Calibri"/>
              <a:ea typeface="Calibri"/>
              <a:cs typeface="Calibri"/>
              <a:sym typeface="Calibri"/>
            </a:endParaRPr>
          </a:p>
        </p:txBody>
      </p:sp>
      <p:sp>
        <p:nvSpPr>
          <p:cNvPr id="195" name="Shape 19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lt1"/>
              </a:buClr>
              <a:buSzPts val="3200"/>
              <a:buFont typeface="Arial"/>
              <a:buChar char="•"/>
            </a:pPr>
            <a:r>
              <a:rPr lang="en-US">
                <a:solidFill>
                  <a:schemeClr val="lt1"/>
                </a:solidFill>
              </a:rPr>
              <a:t>Add more structs (Like Locations)</a:t>
            </a:r>
            <a:endParaRPr>
              <a:solidFill>
                <a:schemeClr val="lt1"/>
              </a:solidFill>
            </a:endParaRPr>
          </a:p>
          <a:p>
            <a:pPr indent="-342900" lvl="0" marL="342900" marR="0" rtl="0" algn="l">
              <a:spcBef>
                <a:spcPts val="640"/>
              </a:spcBef>
              <a:spcAft>
                <a:spcPts val="0"/>
              </a:spcAft>
              <a:buClr>
                <a:schemeClr val="lt1"/>
              </a:buClr>
              <a:buSzPts val="3200"/>
              <a:buFont typeface="Arial"/>
              <a:buChar char="•"/>
            </a:pPr>
            <a:r>
              <a:rPr lang="en-US">
                <a:solidFill>
                  <a:schemeClr val="lt1"/>
                </a:solidFill>
              </a:rPr>
              <a:t>Add a “requirement” for every location</a:t>
            </a:r>
            <a:endParaRPr>
              <a:solidFill>
                <a:schemeClr val="lt1"/>
              </a:solidFill>
            </a:endParaRPr>
          </a:p>
          <a:p>
            <a:pPr indent="-342900" lvl="0" marL="342900" marR="0" rtl="0" algn="l">
              <a:spcBef>
                <a:spcPts val="640"/>
              </a:spcBef>
              <a:spcAft>
                <a:spcPts val="0"/>
              </a:spcAft>
              <a:buClr>
                <a:schemeClr val="lt1"/>
              </a:buClr>
              <a:buSzPts val="3200"/>
              <a:buFont typeface="Arial"/>
              <a:buChar char="•"/>
            </a:pPr>
            <a:r>
              <a:rPr lang="en-US">
                <a:solidFill>
                  <a:schemeClr val="lt1"/>
                </a:solidFill>
              </a:rPr>
              <a:t>Every location has a list of other locations that it connects to, and a list of chests</a:t>
            </a:r>
            <a:endParaRPr>
              <a:solidFill>
                <a:schemeClr val="lt1"/>
              </a:solidFill>
            </a:endParaRPr>
          </a:p>
          <a:p>
            <a:pPr indent="-342900" lvl="0" marL="342900" marR="0" rtl="0" algn="l">
              <a:spcBef>
                <a:spcPts val="640"/>
              </a:spcBef>
              <a:spcAft>
                <a:spcPts val="0"/>
              </a:spcAft>
              <a:buClr>
                <a:schemeClr val="lt1"/>
              </a:buClr>
              <a:buSzPts val="3200"/>
              <a:buFont typeface="Arial"/>
              <a:buChar char="•"/>
            </a:pPr>
            <a:r>
              <a:rPr lang="en-US">
                <a:solidFill>
                  <a:schemeClr val="lt1"/>
                </a:solidFill>
              </a:rPr>
              <a:t>Open chests when chest and location requirements are met</a:t>
            </a:r>
            <a:endParaRPr>
              <a:solidFill>
                <a:schemeClr val="lt1"/>
              </a:solidFill>
            </a:endParaRPr>
          </a:p>
          <a:p>
            <a:pPr indent="-342900" lvl="0" marL="342900" marR="0" rtl="0" algn="l">
              <a:spcBef>
                <a:spcPts val="640"/>
              </a:spcBef>
              <a:spcAft>
                <a:spcPts val="0"/>
              </a:spcAft>
              <a:buClr>
                <a:schemeClr val="lt1"/>
              </a:buClr>
              <a:buSzPts val="3200"/>
              <a:buFont typeface="Arial"/>
              <a:buChar char="•"/>
            </a:pPr>
            <a:r>
              <a:rPr lang="en-US">
                <a:solidFill>
                  <a:schemeClr val="lt1"/>
                </a:solidFill>
              </a:rPr>
              <a:t>Implement NPC item randomisation and item progression</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External Sources</a:t>
            </a:r>
            <a:endParaRPr b="0" i="0" sz="4400" u="none" cap="none" strike="noStrike">
              <a:solidFill>
                <a:schemeClr val="lt1"/>
              </a:solidFill>
              <a:latin typeface="Calibri"/>
              <a:ea typeface="Calibri"/>
              <a:cs typeface="Calibri"/>
              <a:sym typeface="Calibri"/>
            </a:endParaRPr>
          </a:p>
        </p:txBody>
      </p:sp>
      <p:sp>
        <p:nvSpPr>
          <p:cNvPr id="201" name="Shape 2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Utility of Time - Ocarina of Time level editor/model viewer + editor. version .9. Copyright 2006-2008.</a:t>
            </a:r>
            <a:endParaRPr/>
          </a:p>
          <a:p>
            <a:pPr indent="-342900" lvl="0" marL="342900" marR="0" rtl="0" algn="l">
              <a:lnSpc>
                <a:spcPct val="80000"/>
              </a:lnSpc>
              <a:spcBef>
                <a:spcPts val="496"/>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Game file addressing and structure: </a:t>
            </a:r>
            <a:r>
              <a:rPr b="0" i="0" lang="en-US" sz="2480" u="sng" cap="none" strike="noStrike">
                <a:solidFill>
                  <a:schemeClr val="hlink"/>
                </a:solidFill>
                <a:latin typeface="Calibri"/>
                <a:ea typeface="Calibri"/>
                <a:cs typeface="Calibri"/>
                <a:sym typeface="Calibri"/>
                <a:hlinkClick r:id="rId3"/>
              </a:rPr>
              <a:t>https://wiki.cloudmodding.com/oot/</a:t>
            </a:r>
            <a:endParaRPr b="0" i="0" sz="2790" u="none" cap="none" strike="noStrike">
              <a:solidFill>
                <a:schemeClr val="lt1"/>
              </a:solidFill>
              <a:latin typeface="Calibri"/>
              <a:ea typeface="Calibri"/>
              <a:cs typeface="Calibri"/>
              <a:sym typeface="Calibri"/>
            </a:endParaRPr>
          </a:p>
          <a:p>
            <a:pPr indent="-342900" lvl="0" marL="342900" marR="0" rtl="0" algn="l">
              <a:lnSpc>
                <a:spcPct val="80000"/>
              </a:lnSpc>
              <a:spcBef>
                <a:spcPts val="496"/>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C++ IDEs / C++ compilers, in particular Qt Creator</a:t>
            </a:r>
            <a:endParaRPr/>
          </a:p>
          <a:p>
            <a:pPr indent="-342900" lvl="0" marL="342900" marR="0" rtl="0" algn="l">
              <a:lnSpc>
                <a:spcPct val="80000"/>
              </a:lnSpc>
              <a:spcBef>
                <a:spcPts val="496"/>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GitHub, for code hosting and code review</a:t>
            </a:r>
            <a:endParaRPr/>
          </a:p>
          <a:p>
            <a:pPr indent="-342900" lvl="0" marL="342900" marR="0" rtl="0" algn="l">
              <a:lnSpc>
                <a:spcPct val="80000"/>
              </a:lnSpc>
              <a:spcBef>
                <a:spcPts val="496"/>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Online OoT Interactive Map: </a:t>
            </a:r>
            <a:r>
              <a:rPr b="0" i="0" lang="en-US" sz="2480" u="sng" cap="none" strike="noStrike">
                <a:solidFill>
                  <a:schemeClr val="hlink"/>
                </a:solidFill>
                <a:latin typeface="Calibri"/>
                <a:ea typeface="Calibri"/>
                <a:cs typeface="Calibri"/>
                <a:sym typeface="Calibri"/>
                <a:hlinkClick r:id="rId4"/>
              </a:rPr>
              <a:t>https://ootmap.com</a:t>
            </a:r>
            <a:endParaRPr b="0" i="0" sz="2480" u="none" cap="none" strike="noStrike">
              <a:solidFill>
                <a:schemeClr val="lt1"/>
              </a:solidFill>
              <a:latin typeface="Calibri"/>
              <a:ea typeface="Calibri"/>
              <a:cs typeface="Calibri"/>
              <a:sym typeface="Calibri"/>
            </a:endParaRPr>
          </a:p>
          <a:p>
            <a:pPr indent="-342900" lvl="0" marL="342900" marR="0" rtl="0" algn="l">
              <a:lnSpc>
                <a:spcPct val="80000"/>
              </a:lnSpc>
              <a:spcBef>
                <a:spcPts val="496"/>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Groupme App (group communication)</a:t>
            </a:r>
            <a:endParaRPr/>
          </a:p>
          <a:p>
            <a:pPr indent="-342900" lvl="0" marL="342900" marR="0" rtl="0" algn="l">
              <a:lnSpc>
                <a:spcPct val="80000"/>
              </a:lnSpc>
              <a:spcBef>
                <a:spcPts val="496"/>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Google Docs  (proposal and reports)</a:t>
            </a:r>
            <a:endParaRPr/>
          </a:p>
          <a:p>
            <a:pPr indent="-342900" lvl="0" marL="342900" marR="0" rtl="0" algn="l">
              <a:lnSpc>
                <a:spcPct val="80000"/>
              </a:lnSpc>
              <a:spcBef>
                <a:spcPts val="496"/>
              </a:spcBef>
              <a:spcAft>
                <a:spcPts val="0"/>
              </a:spcAft>
              <a:buClr>
                <a:schemeClr val="lt1"/>
              </a:buClr>
              <a:buSzPts val="2480"/>
              <a:buFont typeface="Arial"/>
              <a:buChar char="•"/>
            </a:pPr>
            <a:r>
              <a:rPr b="0" i="0" lang="en-US" sz="2480" u="none" cap="none" strike="noStrike">
                <a:solidFill>
                  <a:schemeClr val="lt1"/>
                </a:solidFill>
                <a:latin typeface="Calibri"/>
                <a:ea typeface="Calibri"/>
                <a:cs typeface="Calibri"/>
                <a:sym typeface="Calibri"/>
              </a:rPr>
              <a:t>Slideshow Wallpaper: </a:t>
            </a:r>
            <a:r>
              <a:rPr b="0" i="0" lang="en-US" sz="2480" u="sng" cap="none" strike="noStrike">
                <a:solidFill>
                  <a:srgbClr val="93B3D7"/>
                </a:solidFill>
                <a:latin typeface="Calibri"/>
                <a:ea typeface="Calibri"/>
                <a:cs typeface="Calibri"/>
                <a:sym typeface="Calibri"/>
              </a:rPr>
              <a:t>http://videogamegallery.blogspot.com/2012/07/the-legend-of-zelda-triforce-wallpaper_22.html</a:t>
            </a:r>
            <a:endParaRPr/>
          </a:p>
          <a:p>
            <a:pPr indent="-342900" lvl="0" marL="342900" marR="0" rtl="0" algn="l">
              <a:lnSpc>
                <a:spcPct val="80000"/>
              </a:lnSpc>
              <a:spcBef>
                <a:spcPts val="496"/>
              </a:spcBef>
              <a:spcAft>
                <a:spcPts val="0"/>
              </a:spcAft>
              <a:buClr>
                <a:schemeClr val="dk1"/>
              </a:buClr>
              <a:buSzPts val="2480"/>
              <a:buFont typeface="Arial"/>
              <a:buNone/>
            </a:pPr>
            <a:r>
              <a:t/>
            </a:r>
            <a:endParaRPr b="0" i="0" sz="248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35596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Goals</a:t>
            </a:r>
            <a:endParaRPr b="0" i="0" sz="4400" u="none" cap="none" strike="noStrike">
              <a:solidFill>
                <a:schemeClr val="lt1"/>
              </a:solidFill>
              <a:latin typeface="Calibri"/>
              <a:ea typeface="Calibri"/>
              <a:cs typeface="Calibri"/>
              <a:sym typeface="Calibri"/>
            </a:endParaRPr>
          </a:p>
        </p:txBody>
      </p:sp>
      <p:sp>
        <p:nvSpPr>
          <p:cNvPr id="96" name="Shape 96"/>
          <p:cNvSpPr txBox="1"/>
          <p:nvPr>
            <p:ph idx="1" type="body"/>
          </p:nvPr>
        </p:nvSpPr>
        <p:spPr>
          <a:xfrm>
            <a:off x="381000" y="1219200"/>
            <a:ext cx="82296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2400">
              <a:solidFill>
                <a:schemeClr val="lt1"/>
              </a:solidFill>
            </a:endParaRPr>
          </a:p>
          <a:p>
            <a:pPr indent="-322580" lvl="0" marL="342900" marR="0" rtl="0" algn="l">
              <a:lnSpc>
                <a:spcPct val="90000"/>
              </a:lnSpc>
              <a:spcBef>
                <a:spcPts val="0"/>
              </a:spcBef>
              <a:spcAft>
                <a:spcPts val="0"/>
              </a:spcAft>
              <a:buClr>
                <a:schemeClr val="lt1"/>
              </a:buClr>
              <a:buSzPts val="2400"/>
              <a:buFont typeface="Arial"/>
              <a:buChar char="•"/>
            </a:pPr>
            <a:r>
              <a:rPr lang="en-US" sz="2400">
                <a:solidFill>
                  <a:schemeClr val="lt1"/>
                </a:solidFill>
              </a:rPr>
              <a:t>Produce</a:t>
            </a:r>
            <a:r>
              <a:rPr b="0" i="0" lang="en-US" sz="2400" u="none" cap="none" strike="noStrike">
                <a:solidFill>
                  <a:schemeClr val="lt1"/>
                </a:solidFill>
                <a:latin typeface="Calibri"/>
                <a:ea typeface="Calibri"/>
                <a:cs typeface="Calibri"/>
                <a:sym typeface="Calibri"/>
              </a:rPr>
              <a:t> an executable file</a:t>
            </a:r>
            <a:r>
              <a:rPr lang="en-US" sz="2400">
                <a:solidFill>
                  <a:schemeClr val="lt1"/>
                </a:solidFill>
              </a:rPr>
              <a:t> </a:t>
            </a:r>
            <a:r>
              <a:rPr b="0" i="0" lang="en-US" sz="2400" u="none" cap="none" strike="noStrike">
                <a:solidFill>
                  <a:schemeClr val="lt1"/>
                </a:solidFill>
                <a:latin typeface="Calibri"/>
                <a:ea typeface="Calibri"/>
                <a:cs typeface="Calibri"/>
                <a:sym typeface="Calibri"/>
              </a:rPr>
              <a:t>that will add a new and exciting level of gameplay by modifying the existing Legend of Zelda: Ocarina of Time ROMs with custom and/or randomized game elements. </a:t>
            </a:r>
            <a:endParaRPr b="0" i="0" sz="2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400">
              <a:solidFill>
                <a:schemeClr val="lt1"/>
              </a:solidFill>
            </a:endParaRPr>
          </a:p>
          <a:p>
            <a:pPr indent="-322580" lvl="0" marL="342900" marR="0" rtl="0" algn="l">
              <a:lnSpc>
                <a:spcPct val="90000"/>
              </a:lnSpc>
              <a:spcBef>
                <a:spcPts val="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The application would require a .z64 file to modify (not included) and would produce a copy with contents rearranged that will be playable via third party emulator software.</a:t>
            </a:r>
            <a:endParaRPr b="0" i="0" sz="2400" u="none" cap="none" strike="noStrike">
              <a:solidFill>
                <a:schemeClr val="lt1"/>
              </a:solidFill>
              <a:latin typeface="Calibri"/>
              <a:ea typeface="Calibri"/>
              <a:cs typeface="Calibri"/>
              <a:sym typeface="Calibri"/>
            </a:endParaRPr>
          </a:p>
          <a:p>
            <a:pPr indent="0" lvl="0" marL="0" marR="0" rtl="0" algn="l">
              <a:lnSpc>
                <a:spcPct val="90000"/>
              </a:lnSpc>
              <a:spcBef>
                <a:spcPts val="544"/>
              </a:spcBef>
              <a:spcAft>
                <a:spcPts val="0"/>
              </a:spcAft>
              <a:buNone/>
            </a:pPr>
            <a:r>
              <a:t/>
            </a:r>
            <a:endParaRPr sz="2400">
              <a:solidFill>
                <a:schemeClr val="lt1"/>
              </a:solidFill>
            </a:endParaRPr>
          </a:p>
          <a:p>
            <a:pPr indent="-322580" lvl="0" marL="342900" marR="0" rtl="0" algn="l">
              <a:lnSpc>
                <a:spcPct val="90000"/>
              </a:lnSpc>
              <a:spcBef>
                <a:spcPts val="544"/>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Our project was intended to be licensed under the GNU General Public License, version 3 or any later edition published by the Free Software Foundation.</a:t>
            </a:r>
            <a:endParaRPr sz="2400"/>
          </a:p>
          <a:p>
            <a:pPr indent="-342900" lvl="0" marL="342900" marR="0" rtl="0" algn="l">
              <a:lnSpc>
                <a:spcPct val="90000"/>
              </a:lnSpc>
              <a:spcBef>
                <a:spcPts val="544"/>
              </a:spcBef>
              <a:spcAft>
                <a:spcPts val="0"/>
              </a:spcAft>
              <a:buClr>
                <a:schemeClr val="dk1"/>
              </a:buClr>
              <a:buSzPts val="2720"/>
              <a:buFont typeface="Arial"/>
              <a:buNone/>
            </a:pPr>
            <a:r>
              <a:t/>
            </a:r>
            <a:endParaRPr b="0" i="0" sz="272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lang="en-US">
                <a:solidFill>
                  <a:schemeClr val="lt1"/>
                </a:solidFill>
              </a:rPr>
              <a:t>Motivation</a:t>
            </a:r>
            <a:endParaRPr b="0" i="0" sz="4400" u="none" cap="none" strike="noStrike">
              <a:solidFill>
                <a:schemeClr val="lt1"/>
              </a:solidFill>
              <a:latin typeface="Calibri"/>
              <a:ea typeface="Calibri"/>
              <a:cs typeface="Calibri"/>
              <a:sym typeface="Calibri"/>
            </a:endParaRPr>
          </a:p>
        </p:txBody>
      </p:sp>
      <p:sp>
        <p:nvSpPr>
          <p:cNvPr id="102" name="Shape 102"/>
          <p:cNvSpPr txBox="1"/>
          <p:nvPr>
            <p:ph idx="1" type="body"/>
          </p:nvPr>
        </p:nvSpPr>
        <p:spPr>
          <a:xfrm>
            <a:off x="457200" y="808525"/>
            <a:ext cx="8229600" cy="4206900"/>
          </a:xfrm>
          <a:prstGeom prst="rect">
            <a:avLst/>
          </a:prstGeom>
          <a:noFill/>
          <a:ln>
            <a:noFill/>
          </a:ln>
        </p:spPr>
        <p:txBody>
          <a:bodyPr anchorCtr="0" anchor="t" bIns="45700" lIns="91425" spcFirstLastPara="1" rIns="91425" wrap="square" tIns="45700">
            <a:noAutofit/>
          </a:bodyPr>
          <a:lstStyle/>
          <a:p>
            <a:pPr indent="0" lvl="0" marL="0" rtl="0">
              <a:lnSpc>
                <a:spcPct val="80000"/>
              </a:lnSpc>
              <a:spcBef>
                <a:spcPts val="0"/>
              </a:spcBef>
              <a:spcAft>
                <a:spcPts val="0"/>
              </a:spcAft>
              <a:buNone/>
            </a:pPr>
            <a:r>
              <a:t/>
            </a:r>
            <a:endParaRPr sz="2960">
              <a:solidFill>
                <a:schemeClr val="lt1"/>
              </a:solidFill>
            </a:endParaRPr>
          </a:p>
          <a:p>
            <a:pPr indent="-292100" lvl="0" marL="342900" rtl="0">
              <a:lnSpc>
                <a:spcPct val="115000"/>
              </a:lnSpc>
              <a:spcBef>
                <a:spcPts val="1600"/>
              </a:spcBef>
              <a:spcAft>
                <a:spcPts val="0"/>
              </a:spcAft>
              <a:buClr>
                <a:srgbClr val="FFFFFF"/>
              </a:buClr>
              <a:buSzPts val="2400"/>
              <a:buFont typeface="Calibri"/>
              <a:buChar char="•"/>
            </a:pPr>
            <a:r>
              <a:rPr lang="en-US" sz="2400">
                <a:solidFill>
                  <a:srgbClr val="FFFFFF"/>
                </a:solidFill>
              </a:rPr>
              <a:t>Motivation:	</a:t>
            </a:r>
            <a:endParaRPr sz="2400">
              <a:solidFill>
                <a:srgbClr val="FFFFFF"/>
              </a:solidFill>
            </a:endParaRPr>
          </a:p>
          <a:p>
            <a:pPr indent="-260350" lvl="1" marL="742950" rtl="0">
              <a:lnSpc>
                <a:spcPct val="115000"/>
              </a:lnSpc>
              <a:spcBef>
                <a:spcPts val="400"/>
              </a:spcBef>
              <a:spcAft>
                <a:spcPts val="0"/>
              </a:spcAft>
              <a:buClr>
                <a:srgbClr val="FFFFFF"/>
              </a:buClr>
              <a:buSzPts val="2400"/>
              <a:buFont typeface="Calibri"/>
              <a:buChar char="–"/>
            </a:pPr>
            <a:r>
              <a:rPr lang="en-US" sz="2400">
                <a:solidFill>
                  <a:srgbClr val="FFFFFF"/>
                </a:solidFill>
              </a:rPr>
              <a:t>Since all members of Team_Z are part of the Nintendo 64 generation, we wanted to bring to the table a classic, but refreshing take on the game. </a:t>
            </a:r>
            <a:endParaRPr sz="2400">
              <a:solidFill>
                <a:srgbClr val="FFFFFF"/>
              </a:solidFill>
            </a:endParaRPr>
          </a:p>
          <a:p>
            <a:pPr indent="-292100" lvl="0" marL="342900" rtl="0">
              <a:lnSpc>
                <a:spcPct val="115000"/>
              </a:lnSpc>
              <a:spcBef>
                <a:spcPts val="1600"/>
              </a:spcBef>
              <a:spcAft>
                <a:spcPts val="0"/>
              </a:spcAft>
              <a:buClr>
                <a:srgbClr val="FFFFFF"/>
              </a:buClr>
              <a:buSzPts val="2400"/>
              <a:buFont typeface="Calibri"/>
              <a:buChar char="•"/>
            </a:pPr>
            <a:r>
              <a:rPr lang="en-US" sz="2400">
                <a:solidFill>
                  <a:srgbClr val="FFFFFF"/>
                </a:solidFill>
              </a:rPr>
              <a:t>Why we are the right team:</a:t>
            </a:r>
            <a:endParaRPr sz="2400">
              <a:solidFill>
                <a:srgbClr val="FFFFFF"/>
              </a:solidFill>
            </a:endParaRPr>
          </a:p>
          <a:p>
            <a:pPr indent="-260350" lvl="1" marL="742950" rtl="0">
              <a:lnSpc>
                <a:spcPct val="115000"/>
              </a:lnSpc>
              <a:spcBef>
                <a:spcPts val="400"/>
              </a:spcBef>
              <a:spcAft>
                <a:spcPts val="0"/>
              </a:spcAft>
              <a:buClr>
                <a:srgbClr val="FFFFFF"/>
              </a:buClr>
              <a:buSzPts val="2400"/>
              <a:buFont typeface="Calibri"/>
              <a:buChar char="–"/>
            </a:pPr>
            <a:r>
              <a:rPr lang="en-US" sz="2400">
                <a:solidFill>
                  <a:srgbClr val="FFFFFF"/>
                </a:solidFill>
              </a:rPr>
              <a:t>When the forces of evil threaten Hyrule, heroes must rise up and fight to protect it. We are those heroes. We are the right team to accomplish this task because we enjoy Nintendo's iconic Legend of Zelda franchise and wish to engage in a new game experience while capturing memories of growing up with the game.</a:t>
            </a:r>
            <a:endParaRPr sz="2400">
              <a:solidFill>
                <a:srgbClr val="FFFFFF"/>
              </a:solidFill>
            </a:endParaRPr>
          </a:p>
          <a:p>
            <a:pPr indent="0" lvl="0" marL="457200" marR="0" rtl="0" algn="l">
              <a:lnSpc>
                <a:spcPct val="80000"/>
              </a:lnSpc>
              <a:spcBef>
                <a:spcPts val="518"/>
              </a:spcBef>
              <a:spcAft>
                <a:spcPts val="0"/>
              </a:spcAft>
              <a:buNone/>
            </a:pPr>
            <a:r>
              <a:t/>
            </a:r>
            <a:endParaRPr sz="2590">
              <a:solidFill>
                <a:schemeClr val="lt1"/>
              </a:solidFill>
            </a:endParaRPr>
          </a:p>
          <a:p>
            <a:pPr indent="0" lvl="0" marL="0" marR="0" rtl="0" algn="l">
              <a:lnSpc>
                <a:spcPct val="80000"/>
              </a:lnSpc>
              <a:spcBef>
                <a:spcPts val="518"/>
              </a:spcBef>
              <a:spcAft>
                <a:spcPts val="0"/>
              </a:spcAft>
              <a:buNone/>
            </a:pPr>
            <a:r>
              <a:t/>
            </a:r>
            <a:endParaRPr sz="259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2651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lang="en-US">
                <a:solidFill>
                  <a:schemeClr val="lt1"/>
                </a:solidFill>
              </a:rPr>
              <a:t>Approach</a:t>
            </a:r>
            <a:endParaRPr>
              <a:solidFill>
                <a:schemeClr val="lt1"/>
              </a:solidFill>
            </a:endParaRPr>
          </a:p>
        </p:txBody>
      </p:sp>
      <p:sp>
        <p:nvSpPr>
          <p:cNvPr id="108" name="Shape 108"/>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327660" lvl="0" marL="342900" rtl="0">
              <a:lnSpc>
                <a:spcPct val="80000"/>
              </a:lnSpc>
              <a:spcBef>
                <a:spcPts val="518"/>
              </a:spcBef>
              <a:spcAft>
                <a:spcPts val="0"/>
              </a:spcAft>
              <a:buClr>
                <a:schemeClr val="lt1"/>
              </a:buClr>
              <a:buSzPts val="2960"/>
              <a:buFont typeface="Arial"/>
              <a:buChar char="•"/>
            </a:pPr>
            <a:r>
              <a:rPr lang="en-US" sz="2960">
                <a:solidFill>
                  <a:schemeClr val="lt1"/>
                </a:solidFill>
              </a:rPr>
              <a:t>We did not know initially if the project was feasible or not</a:t>
            </a:r>
            <a:endParaRPr sz="2960">
              <a:solidFill>
                <a:schemeClr val="lt1"/>
              </a:solidFill>
            </a:endParaRPr>
          </a:p>
          <a:p>
            <a:pPr indent="-327660" lvl="0" marL="342900" rtl="0">
              <a:lnSpc>
                <a:spcPct val="80000"/>
              </a:lnSpc>
              <a:spcBef>
                <a:spcPts val="518"/>
              </a:spcBef>
              <a:spcAft>
                <a:spcPts val="0"/>
              </a:spcAft>
              <a:buClr>
                <a:schemeClr val="lt1"/>
              </a:buClr>
              <a:buSzPts val="2960"/>
              <a:buFont typeface="Arial"/>
              <a:buChar char="•"/>
            </a:pPr>
            <a:r>
              <a:rPr lang="en-US" sz="2960">
                <a:solidFill>
                  <a:schemeClr val="lt1"/>
                </a:solidFill>
              </a:rPr>
              <a:t>After some research, we found that modifying the .z64 ROM was possible</a:t>
            </a:r>
            <a:endParaRPr sz="2960">
              <a:solidFill>
                <a:schemeClr val="lt1"/>
              </a:solidFill>
            </a:endParaRPr>
          </a:p>
          <a:p>
            <a:pPr indent="-327660" lvl="0" marL="342900" rtl="0">
              <a:lnSpc>
                <a:spcPct val="80000"/>
              </a:lnSpc>
              <a:spcBef>
                <a:spcPts val="518"/>
              </a:spcBef>
              <a:spcAft>
                <a:spcPts val="0"/>
              </a:spcAft>
              <a:buClr>
                <a:schemeClr val="lt1"/>
              </a:buClr>
              <a:buSzPts val="2960"/>
              <a:buFont typeface="Arial"/>
              <a:buChar char="•"/>
            </a:pPr>
            <a:r>
              <a:rPr lang="en-US" sz="2960">
                <a:solidFill>
                  <a:schemeClr val="lt1"/>
                </a:solidFill>
              </a:rPr>
              <a:t>We took a compartmentalized approach where we each worked on different parts of the project</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Worked, but project contributions were intermittent and development was somewhat chaotic</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Issues arose when combining multiple constructed elements</a:t>
            </a:r>
            <a:endParaRPr sz="2960">
              <a:solidFill>
                <a:schemeClr val="lt1"/>
              </a:solidFill>
            </a:endParaRPr>
          </a:p>
          <a:p>
            <a:pPr indent="0" lvl="0" marL="0" rtl="0">
              <a:lnSpc>
                <a:spcPct val="80000"/>
              </a:lnSpc>
              <a:spcBef>
                <a:spcPts val="518"/>
              </a:spcBef>
              <a:spcAft>
                <a:spcPts val="0"/>
              </a:spcAft>
              <a:buNone/>
            </a:pPr>
            <a:r>
              <a:rPr lang="en-US" sz="2960">
                <a:solidFill>
                  <a:schemeClr val="lt1"/>
                </a:solidFill>
              </a:rPr>
              <a:t>  </a:t>
            </a:r>
            <a:endParaRPr sz="2960">
              <a:solidFill>
                <a:schemeClr val="lt1"/>
              </a:solidFill>
            </a:endParaRPr>
          </a:p>
          <a:p>
            <a:pPr indent="0" lvl="0" marL="0" marR="0" rtl="0" algn="l">
              <a:lnSpc>
                <a:spcPct val="80000"/>
              </a:lnSpc>
              <a:spcBef>
                <a:spcPts val="518"/>
              </a:spcBef>
              <a:spcAft>
                <a:spcPts val="0"/>
              </a:spcAft>
              <a:buNone/>
            </a:pPr>
            <a:r>
              <a:t/>
            </a:r>
            <a:endParaRPr sz="259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lang="en-US">
                <a:solidFill>
                  <a:schemeClr val="lt1"/>
                </a:solidFill>
              </a:rPr>
              <a:t>Results/Conclusions</a:t>
            </a:r>
            <a:endParaRPr>
              <a:solidFill>
                <a:schemeClr val="lt1"/>
              </a:solidFill>
            </a:endParaRPr>
          </a:p>
        </p:txBody>
      </p:sp>
      <p:sp>
        <p:nvSpPr>
          <p:cNvPr id="114" name="Shape 1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27660" lvl="0" marL="342900" rtl="0">
              <a:lnSpc>
                <a:spcPct val="80000"/>
              </a:lnSpc>
              <a:spcBef>
                <a:spcPts val="518"/>
              </a:spcBef>
              <a:spcAft>
                <a:spcPts val="0"/>
              </a:spcAft>
              <a:buClr>
                <a:schemeClr val="lt1"/>
              </a:buClr>
              <a:buSzPts val="2960"/>
              <a:buFont typeface="Arial"/>
              <a:buChar char="•"/>
            </a:pPr>
            <a:r>
              <a:rPr lang="en-US" sz="2960">
                <a:solidFill>
                  <a:schemeClr val="lt1"/>
                </a:solidFill>
              </a:rPr>
              <a:t>Most of the project goals were met</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Randomizer </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Randomized file plays, is guaranteed ‘beatable’</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Not able to test as extensively as we had hoped</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Still trying to work out issues with GUI calling the Randomiser and color changer</a:t>
            </a:r>
            <a:endParaRPr sz="2960">
              <a:solidFill>
                <a:schemeClr val="lt1"/>
              </a:solidFill>
            </a:endParaRPr>
          </a:p>
          <a:p>
            <a:pPr indent="-327660" lvl="0" marL="342900" rtl="0">
              <a:lnSpc>
                <a:spcPct val="80000"/>
              </a:lnSpc>
              <a:spcBef>
                <a:spcPts val="518"/>
              </a:spcBef>
              <a:spcAft>
                <a:spcPts val="0"/>
              </a:spcAft>
              <a:buClr>
                <a:schemeClr val="lt1"/>
              </a:buClr>
              <a:buSzPts val="2960"/>
              <a:buFont typeface="Arial"/>
              <a:buChar char="•"/>
            </a:pPr>
            <a:r>
              <a:rPr lang="en-US" sz="2960">
                <a:solidFill>
                  <a:schemeClr val="lt1"/>
                </a:solidFill>
              </a:rPr>
              <a:t>Would use a more structured approach next time</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time management</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task assignment</a:t>
            </a:r>
            <a:endParaRPr sz="2960">
              <a:solidFill>
                <a:schemeClr val="lt1"/>
              </a:solidFill>
            </a:endParaRPr>
          </a:p>
          <a:p>
            <a:pPr indent="-295910" lvl="1" marL="742950" rtl="0">
              <a:lnSpc>
                <a:spcPct val="80000"/>
              </a:lnSpc>
              <a:spcBef>
                <a:spcPts val="518"/>
              </a:spcBef>
              <a:spcAft>
                <a:spcPts val="0"/>
              </a:spcAft>
              <a:buClr>
                <a:schemeClr val="lt1"/>
              </a:buClr>
              <a:buSzPts val="2960"/>
              <a:buFont typeface="Arial"/>
              <a:buChar char="–"/>
            </a:pPr>
            <a:r>
              <a:rPr lang="en-US" sz="2960">
                <a:solidFill>
                  <a:schemeClr val="lt1"/>
                </a:solidFill>
              </a:rPr>
              <a:t>project planning</a:t>
            </a:r>
            <a:endParaRPr sz="296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Customer Value</a:t>
            </a:r>
            <a:endParaRPr b="0" i="0" sz="4400" u="none" cap="none" strike="noStrike">
              <a:solidFill>
                <a:schemeClr val="lt1"/>
              </a:solidFill>
              <a:latin typeface="Calibri"/>
              <a:ea typeface="Calibri"/>
              <a:cs typeface="Calibri"/>
              <a:sym typeface="Calibri"/>
            </a:endParaRPr>
          </a:p>
        </p:txBody>
      </p:sp>
      <p:sp>
        <p:nvSpPr>
          <p:cNvPr id="120" name="Shape 120"/>
          <p:cNvSpPr txBox="1"/>
          <p:nvPr>
            <p:ph idx="1" type="body"/>
          </p:nvPr>
        </p:nvSpPr>
        <p:spPr>
          <a:xfrm>
            <a:off x="457200" y="1295400"/>
            <a:ext cx="8229600" cy="5313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Intended/target user:</a:t>
            </a:r>
            <a:endParaRPr/>
          </a:p>
          <a:p>
            <a:pPr indent="-285750" lvl="1" marL="74295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Gamers who have completed the game before and would like a new challenge</a:t>
            </a:r>
            <a:endParaRPr/>
          </a:p>
          <a:p>
            <a:pPr indent="-228600" lvl="2" marL="114300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Because the randomizer makes the game unpredictable, users will likely need a decent working knowledge of Ocarina of Time to be able to complete the game</a:t>
            </a:r>
            <a:endParaRPr/>
          </a:p>
          <a:p>
            <a:pPr indent="-285750" lvl="1" marL="74295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Speedrunners, who are people who try to finish the game as fast as possible </a:t>
            </a:r>
            <a:endParaRPr/>
          </a:p>
          <a:p>
            <a:pPr indent="-228600" lvl="2" marL="114300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Randomized game would still be beatable by new players, but would miss plot points and would take a long tim</a:t>
            </a:r>
            <a:r>
              <a:rPr lang="en-US" sz="2000">
                <a:solidFill>
                  <a:schemeClr val="lt1"/>
                </a:solidFill>
              </a:rPr>
              <a:t>e</a:t>
            </a:r>
            <a:endParaRPr b="0" i="0" sz="2000" u="none" cap="none" strike="noStrike">
              <a:solidFill>
                <a:schemeClr val="lt1"/>
              </a:solidFill>
              <a:latin typeface="Calibri"/>
              <a:ea typeface="Calibri"/>
              <a:cs typeface="Calibri"/>
              <a:sym typeface="Calibri"/>
            </a:endParaRPr>
          </a:p>
          <a:p>
            <a:pPr indent="-342900" lvl="0" marL="34290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Customer Value:</a:t>
            </a:r>
            <a:endParaRPr/>
          </a:p>
          <a:p>
            <a:pPr indent="-285750" lvl="1" marL="74295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Replay value, replay value, replay value!</a:t>
            </a:r>
            <a:endParaRPr/>
          </a:p>
          <a:p>
            <a:pPr indent="-228600" lvl="2" marL="114300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New experience every playthrough</a:t>
            </a:r>
            <a:endParaRPr b="0" i="0" sz="2000" u="none" cap="none" strike="noStrike">
              <a:solidFill>
                <a:schemeClr val="lt1"/>
              </a:solidFill>
              <a:latin typeface="Calibri"/>
              <a:ea typeface="Calibri"/>
              <a:cs typeface="Calibri"/>
              <a:sym typeface="Calibri"/>
            </a:endParaRPr>
          </a:p>
          <a:p>
            <a:pPr indent="-228600" lvl="2" marL="1143000" marR="0" rtl="0" algn="l">
              <a:spcBef>
                <a:spcPts val="4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Modifications allows user to skip over monotonous and time consuming cut-scenes</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Developer Value</a:t>
            </a:r>
            <a:endParaRPr b="0" i="0" sz="4400" u="none" cap="none" strike="noStrike">
              <a:solidFill>
                <a:schemeClr val="lt1"/>
              </a:solidFill>
              <a:latin typeface="Calibri"/>
              <a:ea typeface="Calibri"/>
              <a:cs typeface="Calibri"/>
              <a:sym typeface="Calibri"/>
            </a:endParaRPr>
          </a:p>
        </p:txBody>
      </p:sp>
      <p:sp>
        <p:nvSpPr>
          <p:cNvPr id="126" name="Shape 126"/>
          <p:cNvSpPr txBox="1"/>
          <p:nvPr>
            <p:ph idx="1" type="body"/>
          </p:nvPr>
        </p:nvSpPr>
        <p:spPr>
          <a:xfrm>
            <a:off x="457200" y="1600200"/>
            <a:ext cx="8229600" cy="457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Modders/Hackers</a:t>
            </a:r>
            <a:endParaRPr/>
          </a:p>
          <a:p>
            <a:pPr indent="-285750" lvl="1" marL="742950"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Large online community of LoZ fans who enjoy modifying LoZ games for enjoyment</a:t>
            </a:r>
            <a:endParaRPr/>
          </a:p>
          <a:p>
            <a:pPr indent="-285750" lvl="1" marL="742950"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Someone new to modding can look at our code and see how the game file was modified so they may do the same with other games of improve upon our software</a:t>
            </a:r>
            <a:endParaRPr/>
          </a:p>
          <a:p>
            <a:pPr indent="-285750" lvl="1" marL="742950"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Similar game file structure to LoZ: Majora’s Mask</a:t>
            </a:r>
            <a:endParaRPr/>
          </a:p>
          <a:p>
            <a:pPr indent="-342900" lvl="0" marL="342900" marR="0" rtl="0" algn="l">
              <a:spcBef>
                <a:spcPts val="440"/>
              </a:spcBef>
              <a:spcAft>
                <a:spcPts val="0"/>
              </a:spcAft>
              <a:buClr>
                <a:schemeClr val="dk1"/>
              </a:buClr>
              <a:buSzPts val="2200"/>
              <a:buFont typeface="Arial"/>
              <a:buNone/>
            </a:pPr>
            <a:r>
              <a:t/>
            </a:r>
            <a:endParaRPr b="0" i="0" sz="2200" u="none" cap="none" strike="noStrike">
              <a:solidFill>
                <a:schemeClr val="lt1"/>
              </a:solidFill>
              <a:latin typeface="Calibri"/>
              <a:ea typeface="Calibri"/>
              <a:cs typeface="Calibri"/>
              <a:sym typeface="Calibri"/>
            </a:endParaRPr>
          </a:p>
          <a:p>
            <a:pPr indent="-342900" lvl="0" marL="342900"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GUI Development </a:t>
            </a:r>
            <a:endParaRPr/>
          </a:p>
          <a:p>
            <a:pPr indent="-285750" lvl="1" marL="742950"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Use of Qt libraries and environment</a:t>
            </a:r>
            <a:endParaRPr/>
          </a:p>
          <a:p>
            <a:pPr indent="-285750" lvl="1" marL="742950"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Learn about basic construction of how a GUI is constructed</a:t>
            </a:r>
            <a:endParaRPr b="0" i="0" sz="22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Other Modifications</a:t>
            </a:r>
            <a:endParaRPr b="0" i="0" sz="4400" u="none" cap="none" strike="noStrike">
              <a:solidFill>
                <a:schemeClr val="lt1"/>
              </a:solidFill>
              <a:latin typeface="Calibri"/>
              <a:ea typeface="Calibri"/>
              <a:cs typeface="Calibri"/>
              <a:sym typeface="Calibri"/>
            </a:endParaRPr>
          </a:p>
        </p:txBody>
      </p:sp>
      <p:sp>
        <p:nvSpPr>
          <p:cNvPr id="132" name="Shape 132"/>
          <p:cNvSpPr txBox="1"/>
          <p:nvPr>
            <p:ph idx="1" type="body"/>
          </p:nvPr>
        </p:nvSpPr>
        <p:spPr>
          <a:xfrm>
            <a:off x="533400" y="1524000"/>
            <a:ext cx="8229600" cy="4754700"/>
          </a:xfrm>
          <a:prstGeom prst="rect">
            <a:avLst/>
          </a:prstGeom>
          <a:noFill/>
          <a:ln>
            <a:noFill/>
          </a:ln>
        </p:spPr>
        <p:txBody>
          <a:bodyPr anchorCtr="0" anchor="t" bIns="45700" lIns="91425" spcFirstLastPara="1" rIns="91425" wrap="square" tIns="45700">
            <a:noAutofit/>
          </a:bodyPr>
          <a:lstStyle/>
          <a:p>
            <a:pPr indent="-349250" lvl="0" marL="342900" marR="0" rtl="0" algn="l">
              <a:spcBef>
                <a:spcPts val="0"/>
              </a:spcBef>
              <a:spcAft>
                <a:spcPts val="0"/>
              </a:spcAft>
              <a:buClr>
                <a:schemeClr val="lt1"/>
              </a:buClr>
              <a:buSzPts val="2900"/>
              <a:buFont typeface="Arial"/>
              <a:buChar char="•"/>
            </a:pPr>
            <a:r>
              <a:rPr b="0" i="0" lang="en-US" sz="2900" u="none" cap="none" strike="noStrike">
                <a:solidFill>
                  <a:schemeClr val="lt1"/>
                </a:solidFill>
                <a:latin typeface="Calibri"/>
                <a:ea typeface="Calibri"/>
                <a:cs typeface="Calibri"/>
                <a:sym typeface="Calibri"/>
              </a:rPr>
              <a:t>Remov</a:t>
            </a:r>
            <a:r>
              <a:rPr i="0" lang="en-US" sz="2900" u="none" cap="none" strike="noStrike">
                <a:solidFill>
                  <a:schemeClr val="lt1"/>
                </a:solidFill>
              </a:rPr>
              <a:t>ed</a:t>
            </a:r>
            <a:r>
              <a:rPr b="0" i="0" lang="en-US" sz="2900" u="none" cap="none" strike="noStrike">
                <a:solidFill>
                  <a:schemeClr val="lt1"/>
                </a:solidFill>
                <a:latin typeface="Calibri"/>
                <a:ea typeface="Calibri"/>
                <a:cs typeface="Calibri"/>
                <a:sym typeface="Calibri"/>
              </a:rPr>
              <a:t> various barriers/NPCs blocking regions of the map to allow for more initial randomizing options</a:t>
            </a:r>
            <a:endParaRPr b="0" i="0" sz="2900" u="none" cap="none" strike="noStrike">
              <a:solidFill>
                <a:schemeClr val="lt1"/>
              </a:solidFill>
              <a:latin typeface="Calibri"/>
              <a:ea typeface="Calibri"/>
              <a:cs typeface="Calibri"/>
              <a:sym typeface="Calibri"/>
            </a:endParaRPr>
          </a:p>
          <a:p>
            <a:pPr indent="-349250" lvl="0" marL="342900" marR="0" rtl="0" algn="l">
              <a:spcBef>
                <a:spcPts val="560"/>
              </a:spcBef>
              <a:spcAft>
                <a:spcPts val="0"/>
              </a:spcAft>
              <a:buClr>
                <a:schemeClr val="lt1"/>
              </a:buClr>
              <a:buSzPts val="2900"/>
              <a:buFont typeface="Arial"/>
              <a:buChar char="•"/>
            </a:pPr>
            <a:r>
              <a:rPr b="0" i="0" lang="en-US" sz="2900" u="none" cap="none" strike="noStrike">
                <a:solidFill>
                  <a:schemeClr val="lt1"/>
                </a:solidFill>
                <a:latin typeface="Calibri"/>
                <a:ea typeface="Calibri"/>
                <a:cs typeface="Calibri"/>
                <a:sym typeface="Calibri"/>
              </a:rPr>
              <a:t>Removed long cut-scenes for quicker gameplay/debugging</a:t>
            </a:r>
            <a:endParaRPr b="0" i="0" sz="2900" u="none" cap="none" strike="noStrike">
              <a:solidFill>
                <a:schemeClr val="lt1"/>
              </a:solidFill>
              <a:latin typeface="Calibri"/>
              <a:ea typeface="Calibri"/>
              <a:cs typeface="Calibri"/>
              <a:sym typeface="Calibri"/>
            </a:endParaRPr>
          </a:p>
          <a:p>
            <a:pPr indent="-349250" lvl="0" marL="342900" marR="0" rtl="0" algn="l">
              <a:spcBef>
                <a:spcPts val="560"/>
              </a:spcBef>
              <a:spcAft>
                <a:spcPts val="0"/>
              </a:spcAft>
              <a:buClr>
                <a:schemeClr val="lt1"/>
              </a:buClr>
              <a:buSzPts val="2900"/>
              <a:buFont typeface="Arial"/>
              <a:buChar char="•"/>
            </a:pPr>
            <a:r>
              <a:rPr b="0" i="0" lang="en-US" sz="2900" u="none" cap="none" strike="noStrike">
                <a:solidFill>
                  <a:schemeClr val="lt1"/>
                </a:solidFill>
                <a:latin typeface="Calibri"/>
                <a:ea typeface="Calibri"/>
                <a:cs typeface="Calibri"/>
                <a:sym typeface="Calibri"/>
              </a:rPr>
              <a:t>Implemented color-changing option for more customization</a:t>
            </a:r>
            <a:endParaRPr b="0" i="0" sz="2900" u="none" cap="none" strike="noStrike">
              <a:solidFill>
                <a:schemeClr val="lt1"/>
              </a:solidFill>
              <a:latin typeface="Calibri"/>
              <a:ea typeface="Calibri"/>
              <a:cs typeface="Calibri"/>
              <a:sym typeface="Calibri"/>
            </a:endParaRPr>
          </a:p>
          <a:p>
            <a:pPr indent="-349250" lvl="0" marL="342900" marR="0" rtl="0" algn="l">
              <a:spcBef>
                <a:spcPts val="560"/>
              </a:spcBef>
              <a:spcAft>
                <a:spcPts val="0"/>
              </a:spcAft>
              <a:buClr>
                <a:schemeClr val="lt1"/>
              </a:buClr>
              <a:buSzPts val="2900"/>
              <a:buFont typeface="Arial"/>
              <a:buChar char="•"/>
            </a:pPr>
            <a:r>
              <a:rPr b="0" i="0" lang="en-US" sz="2900" u="none" cap="none" strike="noStrike">
                <a:solidFill>
                  <a:schemeClr val="lt1"/>
                </a:solidFill>
                <a:latin typeface="Calibri"/>
                <a:ea typeface="Calibri"/>
                <a:cs typeface="Calibri"/>
                <a:sym typeface="Calibri"/>
              </a:rPr>
              <a:t>Optional GUI for those inexperienced with the command line</a:t>
            </a:r>
            <a:endParaRPr b="0" i="0" sz="29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Technology/Resources</a:t>
            </a:r>
            <a:endParaRPr b="0" i="0" sz="4400" u="none" cap="none" strike="noStrike">
              <a:solidFill>
                <a:schemeClr val="lt1"/>
              </a:solidFill>
              <a:latin typeface="Calibri"/>
              <a:ea typeface="Calibri"/>
              <a:cs typeface="Calibri"/>
              <a:sym typeface="Calibri"/>
            </a:endParaRPr>
          </a:p>
        </p:txBody>
      </p:sp>
      <p:sp>
        <p:nvSpPr>
          <p:cNvPr id="138" name="Shape 138"/>
          <p:cNvSpPr txBox="1"/>
          <p:nvPr>
            <p:ph idx="1" type="body"/>
          </p:nvPr>
        </p:nvSpPr>
        <p:spPr>
          <a:xfrm>
            <a:off x="457200" y="134145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960"/>
              <a:buFont typeface="Arial"/>
              <a:buChar char="•"/>
            </a:pPr>
            <a:r>
              <a:rPr b="0" i="0" lang="en-US" sz="2960" u="none" cap="none" strike="noStrike">
                <a:solidFill>
                  <a:schemeClr val="lt1"/>
                </a:solidFill>
                <a:latin typeface="Calibri"/>
                <a:ea typeface="Calibri"/>
                <a:cs typeface="Calibri"/>
                <a:sym typeface="Calibri"/>
              </a:rPr>
              <a:t>Qt GUI (written by Demi)</a:t>
            </a:r>
            <a:endParaRPr/>
          </a:p>
          <a:p>
            <a:pPr indent="-342900" lvl="0" marL="342900" marR="0" rtl="0" algn="l">
              <a:lnSpc>
                <a:spcPct val="80000"/>
              </a:lnSpc>
              <a:spcBef>
                <a:spcPts val="592"/>
              </a:spcBef>
              <a:spcAft>
                <a:spcPts val="0"/>
              </a:spcAft>
              <a:buClr>
                <a:schemeClr val="lt1"/>
              </a:buClr>
              <a:buSzPts val="2960"/>
              <a:buFont typeface="Arial"/>
              <a:buChar char="•"/>
            </a:pPr>
            <a:r>
              <a:rPr b="0" i="0" lang="en-US" sz="2960" u="none" cap="none" strike="noStrike">
                <a:solidFill>
                  <a:schemeClr val="lt1"/>
                </a:solidFill>
                <a:latin typeface="Calibri"/>
                <a:ea typeface="Calibri"/>
                <a:cs typeface="Calibri"/>
                <a:sym typeface="Calibri"/>
              </a:rPr>
              <a:t>Randomizer written in C++ and will modify .z64 file type (written by Chris)</a:t>
            </a:r>
            <a:endParaRPr/>
          </a:p>
          <a:p>
            <a:pPr indent="-342900" lvl="0" marL="342900" marR="0" rtl="0" algn="l">
              <a:lnSpc>
                <a:spcPct val="80000"/>
              </a:lnSpc>
              <a:spcBef>
                <a:spcPts val="592"/>
              </a:spcBef>
              <a:spcAft>
                <a:spcPts val="0"/>
              </a:spcAft>
              <a:buClr>
                <a:schemeClr val="lt1"/>
              </a:buClr>
              <a:buSzPts val="2960"/>
              <a:buFont typeface="Arial"/>
              <a:buChar char="•"/>
            </a:pPr>
            <a:r>
              <a:rPr b="0" i="0" lang="en-US" sz="2960" u="none" cap="none" strike="noStrike">
                <a:solidFill>
                  <a:schemeClr val="lt1"/>
                </a:solidFill>
                <a:latin typeface="Calibri"/>
                <a:ea typeface="Calibri"/>
                <a:cs typeface="Calibri"/>
                <a:sym typeface="Calibri"/>
              </a:rPr>
              <a:t>Utility of Time - Ocarina of Time level editor/model viewer + editor. version .9. Copyright 2006-2008.</a:t>
            </a:r>
            <a:endParaRPr/>
          </a:p>
          <a:p>
            <a:pPr indent="-342900" lvl="0" marL="342900" marR="0" rtl="0" algn="l">
              <a:lnSpc>
                <a:spcPct val="80000"/>
              </a:lnSpc>
              <a:spcBef>
                <a:spcPts val="592"/>
              </a:spcBef>
              <a:spcAft>
                <a:spcPts val="0"/>
              </a:spcAft>
              <a:buClr>
                <a:schemeClr val="lt1"/>
              </a:buClr>
              <a:buSzPts val="2960"/>
              <a:buFont typeface="Arial"/>
              <a:buChar char="•"/>
            </a:pPr>
            <a:r>
              <a:rPr b="0" i="0" lang="en-US" sz="2960" u="sng" cap="none" strike="noStrike">
                <a:solidFill>
                  <a:schemeClr val="hlink"/>
                </a:solidFill>
                <a:latin typeface="Calibri"/>
                <a:ea typeface="Calibri"/>
                <a:cs typeface="Calibri"/>
                <a:sym typeface="Calibri"/>
                <a:hlinkClick r:id="rId3"/>
              </a:rPr>
              <a:t>https://wiki.cloudmodding.com/oot/</a:t>
            </a:r>
            <a:endParaRPr b="0" i="0" sz="3330" u="none" cap="none" strike="noStrike">
              <a:solidFill>
                <a:schemeClr val="lt1"/>
              </a:solidFill>
              <a:latin typeface="Calibri"/>
              <a:ea typeface="Calibri"/>
              <a:cs typeface="Calibri"/>
              <a:sym typeface="Calibri"/>
            </a:endParaRPr>
          </a:p>
          <a:p>
            <a:pPr indent="-342900" lvl="0" marL="342900" marR="0" rtl="0" algn="l">
              <a:lnSpc>
                <a:spcPct val="80000"/>
              </a:lnSpc>
              <a:spcBef>
                <a:spcPts val="592"/>
              </a:spcBef>
              <a:spcAft>
                <a:spcPts val="0"/>
              </a:spcAft>
              <a:buClr>
                <a:schemeClr val="lt1"/>
              </a:buClr>
              <a:buSzPts val="2960"/>
              <a:buFont typeface="Arial"/>
              <a:buChar char="•"/>
            </a:pPr>
            <a:r>
              <a:rPr b="0" i="0" lang="en-US" sz="2960" u="none" cap="none" strike="noStrike">
                <a:solidFill>
                  <a:schemeClr val="lt1"/>
                </a:solidFill>
                <a:latin typeface="Calibri"/>
                <a:ea typeface="Calibri"/>
                <a:cs typeface="Calibri"/>
                <a:sym typeface="Calibri"/>
              </a:rPr>
              <a:t>C++ IDEs / C++ compilers, in particular Qt Creator</a:t>
            </a:r>
            <a:endParaRPr/>
          </a:p>
          <a:p>
            <a:pPr indent="-342900" lvl="0" marL="342900" marR="0" rtl="0" algn="l">
              <a:lnSpc>
                <a:spcPct val="80000"/>
              </a:lnSpc>
              <a:spcBef>
                <a:spcPts val="592"/>
              </a:spcBef>
              <a:spcAft>
                <a:spcPts val="0"/>
              </a:spcAft>
              <a:buClr>
                <a:schemeClr val="lt1"/>
              </a:buClr>
              <a:buSzPts val="2960"/>
              <a:buFont typeface="Arial"/>
              <a:buChar char="•"/>
            </a:pPr>
            <a:r>
              <a:rPr b="0" i="0" lang="en-US" sz="2960" u="none" cap="none" strike="noStrike">
                <a:solidFill>
                  <a:schemeClr val="lt1"/>
                </a:solidFill>
                <a:latin typeface="Calibri"/>
                <a:ea typeface="Calibri"/>
                <a:cs typeface="Calibri"/>
                <a:sym typeface="Calibri"/>
              </a:rPr>
              <a:t>GitHub, for code hosting and code review</a:t>
            </a:r>
            <a:endParaRPr/>
          </a:p>
          <a:p>
            <a:pPr indent="-342900" lvl="0" marL="342900" marR="0" rtl="0" algn="l">
              <a:lnSpc>
                <a:spcPct val="80000"/>
              </a:lnSpc>
              <a:spcBef>
                <a:spcPts val="592"/>
              </a:spcBef>
              <a:spcAft>
                <a:spcPts val="0"/>
              </a:spcAft>
              <a:buClr>
                <a:schemeClr val="lt1"/>
              </a:buClr>
              <a:buSzPts val="2960"/>
              <a:buFont typeface="Arial"/>
              <a:buChar char="•"/>
            </a:pPr>
            <a:r>
              <a:rPr b="0" i="0" lang="en-US" sz="2960" u="none" cap="none" strike="noStrike">
                <a:solidFill>
                  <a:schemeClr val="lt1"/>
                </a:solidFill>
                <a:latin typeface="Calibri"/>
                <a:ea typeface="Calibri"/>
                <a:cs typeface="Calibri"/>
                <a:sym typeface="Calibri"/>
              </a:rPr>
              <a:t>Online OoT Interactive Map at </a:t>
            </a:r>
            <a:r>
              <a:rPr b="0" i="0" lang="en-US" sz="2960" u="sng" cap="none" strike="noStrike">
                <a:solidFill>
                  <a:schemeClr val="hlink"/>
                </a:solidFill>
                <a:latin typeface="Calibri"/>
                <a:ea typeface="Calibri"/>
                <a:cs typeface="Calibri"/>
                <a:sym typeface="Calibri"/>
                <a:hlinkClick r:id="rId4"/>
              </a:rPr>
              <a:t>https://ootmap.com</a:t>
            </a:r>
            <a:endParaRPr b="0" i="0" sz="2960" u="none" cap="none" strike="noStrike">
              <a:solidFill>
                <a:schemeClr val="lt1"/>
              </a:solidFill>
              <a:latin typeface="Calibri"/>
              <a:ea typeface="Calibri"/>
              <a:cs typeface="Calibri"/>
              <a:sym typeface="Calibri"/>
            </a:endParaRPr>
          </a:p>
          <a:p>
            <a:pPr indent="-342900" lvl="0" marL="342900" marR="0" rtl="0" algn="l">
              <a:lnSpc>
                <a:spcPct val="80000"/>
              </a:lnSpc>
              <a:spcBef>
                <a:spcPts val="592"/>
              </a:spcBef>
              <a:spcAft>
                <a:spcPts val="0"/>
              </a:spcAft>
              <a:buClr>
                <a:schemeClr val="lt1"/>
              </a:buClr>
              <a:buSzPts val="2960"/>
              <a:buFont typeface="Arial"/>
              <a:buChar char="•"/>
            </a:pPr>
            <a:r>
              <a:rPr b="0" i="0" lang="en-US" sz="2960" u="none" cap="none" strike="noStrike">
                <a:solidFill>
                  <a:schemeClr val="lt1"/>
                </a:solidFill>
                <a:latin typeface="Calibri"/>
                <a:ea typeface="Calibri"/>
                <a:cs typeface="Calibri"/>
                <a:sym typeface="Calibri"/>
              </a:rPr>
              <a:t>Groupme App (group communication)</a:t>
            </a:r>
            <a:endParaRPr b="0" i="0" sz="296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